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gZuym+FPpBlEpiLTQHPjcbuUP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47c33e4f4_5_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c47c33e4f4_5_2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7c33e4f4_0_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c47c33e4f4_0_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3.png"/><Relationship Id="rId5" Type="http://schemas.openxmlformats.org/officeDocument/2006/relationships/image" Target="../media/image1.png"/><Relationship Id="rId6" Type="http://schemas.openxmlformats.org/officeDocument/2006/relationships/image" Target="../media/image34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1" Type="http://schemas.openxmlformats.org/officeDocument/2006/relationships/image" Target="../media/image31.png"/><Relationship Id="rId10" Type="http://schemas.openxmlformats.org/officeDocument/2006/relationships/image" Target="../media/image29.png"/><Relationship Id="rId12" Type="http://schemas.openxmlformats.org/officeDocument/2006/relationships/image" Target="../media/image28.png"/><Relationship Id="rId9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24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27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5" Type="http://schemas.openxmlformats.org/officeDocument/2006/relationships/image" Target="../media/image1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6230744" y="2157088"/>
            <a:ext cx="5502589" cy="1082865"/>
            <a:chOff x="6230744" y="2157088"/>
            <a:chExt cx="5502589" cy="1082865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6063536" y="2621572"/>
              <a:ext cx="785590" cy="4511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" name="Google Shape;86;p1"/>
            <p:cNvGrpSpPr/>
            <p:nvPr/>
          </p:nvGrpSpPr>
          <p:grpSpPr>
            <a:xfrm>
              <a:off x="6230744" y="2157088"/>
              <a:ext cx="5502589" cy="1082865"/>
              <a:chOff x="6230744" y="2157088"/>
              <a:chExt cx="5502589" cy="1082865"/>
            </a:xfrm>
          </p:grpSpPr>
          <p:pic>
            <p:nvPicPr>
              <p:cNvPr id="87" name="Google Shape;87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230744" y="2157088"/>
                <a:ext cx="5502589" cy="4511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11114952" y="2621572"/>
                <a:ext cx="785590" cy="4511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9" name="Google Shape;89;p1"/>
          <p:cNvGrpSpPr/>
          <p:nvPr/>
        </p:nvGrpSpPr>
        <p:grpSpPr>
          <a:xfrm>
            <a:off x="6230744" y="7415759"/>
            <a:ext cx="5502589" cy="1082867"/>
            <a:chOff x="6230744" y="7415759"/>
            <a:chExt cx="5502589" cy="1082867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6063536" y="7582968"/>
              <a:ext cx="785590" cy="4511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" name="Google Shape;91;p1"/>
            <p:cNvGrpSpPr/>
            <p:nvPr/>
          </p:nvGrpSpPr>
          <p:grpSpPr>
            <a:xfrm>
              <a:off x="6230744" y="7415759"/>
              <a:ext cx="5502589" cy="1082867"/>
              <a:chOff x="6230744" y="7415759"/>
              <a:chExt cx="5502589" cy="1082867"/>
            </a:xfrm>
          </p:grpSpPr>
          <p:pic>
            <p:nvPicPr>
              <p:cNvPr id="92" name="Google Shape;92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230744" y="8047453"/>
                <a:ext cx="5502589" cy="4511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11114952" y="7582968"/>
                <a:ext cx="785590" cy="4511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4" name="Google Shape;94;p1"/>
          <p:cNvSpPr txBox="1"/>
          <p:nvPr/>
        </p:nvSpPr>
        <p:spPr>
          <a:xfrm>
            <a:off x="5626398" y="6332019"/>
            <a:ext cx="6711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94949"/>
                </a:solidFill>
              </a:rPr>
              <a:t>곽지원, 윤현수, 이혜진, 주정훈, 황경서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975636" y="4017620"/>
            <a:ext cx="61293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>
                <a:solidFill>
                  <a:srgbClr val="25BC74"/>
                </a:solidFill>
              </a:rPr>
              <a:t>A206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5814964" y="5001425"/>
            <a:ext cx="63972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>
                <a:solidFill>
                  <a:srgbClr val="494949"/>
                </a:solidFill>
              </a:rPr>
              <a:t>기획 의도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c47c33e4f4_5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000" y="2992323"/>
            <a:ext cx="18728923" cy="7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c47c33e4f4_5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006" y="-218634"/>
            <a:ext cx="18728943" cy="334531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c47c33e4f4_5_2"/>
          <p:cNvSpPr txBox="1"/>
          <p:nvPr/>
        </p:nvSpPr>
        <p:spPr>
          <a:xfrm>
            <a:off x="7987658" y="7424050"/>
            <a:ext cx="3702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이곳에 텍스트를 입력하세요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아이콘1의 내용을 입력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c47c33e4f4_5_2"/>
          <p:cNvSpPr txBox="1"/>
          <p:nvPr/>
        </p:nvSpPr>
        <p:spPr>
          <a:xfrm>
            <a:off x="11177187" y="7424050"/>
            <a:ext cx="30996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이곳에 텍스트를 입력하세요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아이콘1의 내용을 입력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gc47c33e4f4_5_2"/>
          <p:cNvGrpSpPr/>
          <p:nvPr/>
        </p:nvGrpSpPr>
        <p:grpSpPr>
          <a:xfrm>
            <a:off x="-7378505" y="-2759017"/>
            <a:ext cx="33114282" cy="17247619"/>
            <a:chOff x="-7378505" y="-2759017"/>
            <a:chExt cx="33114282" cy="17247619"/>
          </a:xfrm>
        </p:grpSpPr>
        <p:pic>
          <p:nvPicPr>
            <p:cNvPr id="106" name="Google Shape;106;gc47c33e4f4_5_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7378505" y="-2759017"/>
              <a:ext cx="33114282" cy="172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gc47c33e4f4_5_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0372" y="842319"/>
              <a:ext cx="16556523" cy="86201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gc47c33e4f4_5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4350" y="-835350"/>
            <a:ext cx="10287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c47c33e4f4_5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c47c33e4f4_5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c47c33e4f4_5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c47c33e4f4_5_2"/>
          <p:cNvSpPr txBox="1"/>
          <p:nvPr/>
        </p:nvSpPr>
        <p:spPr>
          <a:xfrm>
            <a:off x="1503733" y="2080208"/>
            <a:ext cx="99942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494949"/>
                </a:solidFill>
              </a:rPr>
              <a:t>CONTENTS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c47c33e4f4_5_2"/>
          <p:cNvSpPr txBox="1"/>
          <p:nvPr/>
        </p:nvSpPr>
        <p:spPr>
          <a:xfrm>
            <a:off x="1503725" y="3233375"/>
            <a:ext cx="52170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About Halal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기획 의도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서비스 소개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차별성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c47c33e4f4_5_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01725" y="3983813"/>
            <a:ext cx="43109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006" y="-218634"/>
            <a:ext cx="18728944" cy="33453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"/>
          <p:cNvGrpSpPr/>
          <p:nvPr/>
        </p:nvGrpSpPr>
        <p:grpSpPr>
          <a:xfrm>
            <a:off x="-13959942" y="-4775567"/>
            <a:ext cx="33114282" cy="17247619"/>
            <a:chOff x="-13959942" y="-4775567"/>
            <a:chExt cx="33114282" cy="17247619"/>
          </a:xfrm>
        </p:grpSpPr>
        <p:pic>
          <p:nvPicPr>
            <p:cNvPr id="121" name="Google Shape;12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3959942" y="-4775567"/>
              <a:ext cx="33114282" cy="172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0372" y="842319"/>
              <a:ext cx="16556523" cy="8620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2"/>
          <p:cNvSpPr txBox="1"/>
          <p:nvPr/>
        </p:nvSpPr>
        <p:spPr>
          <a:xfrm>
            <a:off x="7987659" y="2881665"/>
            <a:ext cx="8267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25BC74"/>
                </a:solidFill>
                <a:latin typeface="Arial"/>
                <a:ea typeface="Arial"/>
                <a:cs typeface="Arial"/>
                <a:sym typeface="Arial"/>
              </a:rPr>
              <a:t>기업소개 핵심 문구를 써 주세요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987650" y="3662929"/>
            <a:ext cx="104436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6368"/>
                </a:solidFill>
                <a:highlight>
                  <a:srgbClr val="FFFFFF"/>
                </a:highlight>
              </a:rPr>
              <a:t>할랄이란 허락된 것(permissible)이라는 의미로 이슬람교도들이</a:t>
            </a:r>
            <a:endParaRPr sz="24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6368"/>
                </a:solidFill>
                <a:highlight>
                  <a:srgbClr val="FFFFFF"/>
                </a:highlight>
              </a:rPr>
              <a:t>먹고 쓰는 것을 통틀어 이르는 말이다.</a:t>
            </a:r>
            <a:endParaRPr sz="24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6368"/>
                </a:solidFill>
                <a:highlight>
                  <a:srgbClr val="FFFFFF"/>
                </a:highlight>
              </a:rPr>
              <a:t>할랄은 </a:t>
            </a:r>
            <a:r>
              <a:rPr lang="en-US" sz="2400">
                <a:solidFill>
                  <a:srgbClr val="4D5156"/>
                </a:solidFill>
                <a:highlight>
                  <a:srgbClr val="FFFFFF"/>
                </a:highlight>
              </a:rPr>
              <a:t>무역, 교육, 금융, 관광, 마케팅등 다양한 </a:t>
            </a:r>
            <a:r>
              <a:rPr lang="en-US" sz="2400">
                <a:solidFill>
                  <a:srgbClr val="5F6368"/>
                </a:solidFill>
                <a:highlight>
                  <a:srgbClr val="FFFFFF"/>
                </a:highlight>
              </a:rPr>
              <a:t>분야에 적용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33699" y="6093306"/>
            <a:ext cx="8824845" cy="226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9677480" y="7210075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1999129" y="7210062"/>
            <a:ext cx="1657091" cy="34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/>
          <p:nvPr/>
        </p:nvSpPr>
        <p:spPr>
          <a:xfrm>
            <a:off x="1503733" y="2080208"/>
            <a:ext cx="9994309" cy="1025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94949"/>
                </a:solidFill>
              </a:rPr>
              <a:t>About </a:t>
            </a:r>
            <a:r>
              <a:rPr b="1" lang="en-US" sz="5000">
                <a:solidFill>
                  <a:srgbClr val="494949"/>
                </a:solidFill>
              </a:rPr>
              <a:t>Halal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7675" y="4321625"/>
            <a:ext cx="3844975" cy="32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23950" y="6534550"/>
            <a:ext cx="1385300" cy="13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954700" y="6492825"/>
            <a:ext cx="1468774" cy="146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4320779" y="7210075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204938" y="6443650"/>
            <a:ext cx="1567124" cy="156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46100" y="6443650"/>
            <a:ext cx="1567100" cy="15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006" y="-218634"/>
            <a:ext cx="18728944" cy="33453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3"/>
          <p:cNvGrpSpPr/>
          <p:nvPr/>
        </p:nvGrpSpPr>
        <p:grpSpPr>
          <a:xfrm>
            <a:off x="-7385342" y="-3471967"/>
            <a:ext cx="33114285" cy="17247619"/>
            <a:chOff x="-7385342" y="-3471967"/>
            <a:chExt cx="33114285" cy="17247619"/>
          </a:xfrm>
        </p:grpSpPr>
        <p:pic>
          <p:nvPicPr>
            <p:cNvPr id="141" name="Google Shape;14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7385342" y="-3471967"/>
              <a:ext cx="33114285" cy="172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0372" y="842319"/>
              <a:ext cx="16556523" cy="86201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3" name="Google Shape;14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3342" y="3765906"/>
            <a:ext cx="6916658" cy="13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1098142" y="4134275"/>
            <a:ext cx="6947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</a:rPr>
              <a:t>수요 &gt; 공급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63342" y="5508656"/>
            <a:ext cx="6857143" cy="13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/>
          <p:nvPr/>
        </p:nvSpPr>
        <p:spPr>
          <a:xfrm>
            <a:off x="1793275" y="5730500"/>
            <a:ext cx="57213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41300" marR="24130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86만 무슬림 관광객 "할랄 음식점 열어주세요" 국내 14곳뿐(종합)</a:t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86115" y="5302857"/>
            <a:ext cx="411597" cy="41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63342" y="7280504"/>
            <a:ext cx="7693801" cy="139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90620" y="3765906"/>
            <a:ext cx="6916658" cy="139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50135" y="5508656"/>
            <a:ext cx="6857143" cy="139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068404" y="5302857"/>
            <a:ext cx="411597" cy="41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42857" y="7280504"/>
            <a:ext cx="7564420" cy="13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/>
        </p:nvSpPr>
        <p:spPr>
          <a:xfrm>
            <a:off x="10914280" y="5977524"/>
            <a:ext cx="495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5BC74"/>
                </a:solidFill>
              </a:rPr>
              <a:t>할랄 음식점 지역 별 맛집 추천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068404" y="7074706"/>
            <a:ext cx="411597" cy="41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86115" y="7074706"/>
            <a:ext cx="411597" cy="41159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/>
        </p:nvSpPr>
        <p:spPr>
          <a:xfrm>
            <a:off x="1503733" y="2080206"/>
            <a:ext cx="9994309" cy="1025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494949"/>
                </a:solidFill>
              </a:rPr>
              <a:t>기획 의도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71429" y="3222265"/>
            <a:ext cx="3542857" cy="555742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 txBox="1"/>
          <p:nvPr/>
        </p:nvSpPr>
        <p:spPr>
          <a:xfrm>
            <a:off x="1926525" y="7726200"/>
            <a:ext cx="57213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가격보다 할랄인증이 더 중요 80.3%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10914280" y="7734812"/>
            <a:ext cx="495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5BC74"/>
                </a:solidFill>
              </a:rPr>
              <a:t>정보 공유의 장을 조성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10087817" y="4088513"/>
            <a:ext cx="6947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</a:rPr>
              <a:t>할랄 커뮤니티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6885" y="4105798"/>
            <a:ext cx="2175075" cy="21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c47c33e4f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006" y="-218634"/>
            <a:ext cx="18728943" cy="33453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gc47c33e4f4_0_7"/>
          <p:cNvGrpSpPr/>
          <p:nvPr/>
        </p:nvGrpSpPr>
        <p:grpSpPr>
          <a:xfrm>
            <a:off x="-7385342" y="-3471967"/>
            <a:ext cx="33114282" cy="17247619"/>
            <a:chOff x="-7385342" y="-3471967"/>
            <a:chExt cx="33114282" cy="17247619"/>
          </a:xfrm>
        </p:grpSpPr>
        <p:pic>
          <p:nvPicPr>
            <p:cNvPr id="168" name="Google Shape;168;gc47c33e4f4_0_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7385342" y="-3471967"/>
              <a:ext cx="33114282" cy="172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gc47c33e4f4_0_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0372" y="842319"/>
              <a:ext cx="16556523" cy="8620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gc47c33e4f4_0_7"/>
          <p:cNvSpPr txBox="1"/>
          <p:nvPr/>
        </p:nvSpPr>
        <p:spPr>
          <a:xfrm>
            <a:off x="1503733" y="2080206"/>
            <a:ext cx="99942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494949"/>
                </a:solidFill>
              </a:rPr>
              <a:t>서비스 소개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c47c33e4f4_0_7"/>
          <p:cNvPicPr preferRelativeResize="0"/>
          <p:nvPr/>
        </p:nvPicPr>
        <p:blipFill rotWithShape="1">
          <a:blip r:embed="rId6">
            <a:alphaModFix/>
          </a:blip>
          <a:srcRect b="18580" l="0" r="0" t="0"/>
          <a:stretch/>
        </p:blipFill>
        <p:spPr>
          <a:xfrm>
            <a:off x="2071725" y="3656849"/>
            <a:ext cx="5351876" cy="437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c47c33e4f4_0_7"/>
          <p:cNvSpPr txBox="1"/>
          <p:nvPr/>
        </p:nvSpPr>
        <p:spPr>
          <a:xfrm>
            <a:off x="7905000" y="4877675"/>
            <a:ext cx="71694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6368"/>
                </a:solidFill>
                <a:highlight>
                  <a:srgbClr val="FFFFFF"/>
                </a:highlight>
              </a:rPr>
              <a:t>할랄에 대한 문화를 이해하고 </a:t>
            </a:r>
            <a:endParaRPr sz="24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F6368"/>
                </a:solidFill>
                <a:highlight>
                  <a:srgbClr val="FFFFFF"/>
                </a:highlight>
              </a:rPr>
              <a:t>음식으로 체험해 볼 수 있는 경험 제공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006" y="-218634"/>
            <a:ext cx="18728944" cy="334531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25BC74"/>
                </a:solidFill>
                <a:latin typeface="Arial"/>
                <a:ea typeface="Arial"/>
                <a:cs typeface="Arial"/>
                <a:sym typeface="Arial"/>
              </a:rPr>
              <a:t>핵심키워드 입력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1503733" y="2080208"/>
            <a:ext cx="9994309" cy="1025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rPr>
              <a:t>Business Chart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49327" y="4424785"/>
            <a:ext cx="3557951" cy="203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49327" y="6624620"/>
            <a:ext cx="3557951" cy="203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/>
        </p:nvSpPr>
        <p:spPr>
          <a:xfrm>
            <a:off x="12937810" y="6888541"/>
            <a:ext cx="3317487" cy="126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450,000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0372" y="842319"/>
            <a:ext cx="16556523" cy="862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72029" y="5194606"/>
            <a:ext cx="6916658" cy="13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"/>
          <p:cNvSpPr txBox="1"/>
          <p:nvPr/>
        </p:nvSpPr>
        <p:spPr>
          <a:xfrm>
            <a:off x="1503733" y="2080206"/>
            <a:ext cx="99942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494949"/>
                </a:solidFill>
              </a:rPr>
              <a:t>주요 기능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2033" y="3426006"/>
            <a:ext cx="6916658" cy="139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99304" y="3426006"/>
            <a:ext cx="6916658" cy="139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39683" y="5194606"/>
            <a:ext cx="6916658" cy="13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/>
        </p:nvSpPr>
        <p:spPr>
          <a:xfrm>
            <a:off x="1556504" y="3829000"/>
            <a:ext cx="6947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</a:rPr>
              <a:t>소개 페이지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1556504" y="5597613"/>
            <a:ext cx="6947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</a:rPr>
              <a:t>할랄 음식 추천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9783779" y="3856088"/>
            <a:ext cx="6947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</a:rPr>
              <a:t>북마크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9724167" y="5560275"/>
            <a:ext cx="6947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</a:rPr>
              <a:t>리뷰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2045" y="7067306"/>
            <a:ext cx="6916658" cy="13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"/>
          <p:cNvSpPr txBox="1"/>
          <p:nvPr/>
        </p:nvSpPr>
        <p:spPr>
          <a:xfrm>
            <a:off x="1556517" y="7470300"/>
            <a:ext cx="6947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</a:rPr>
              <a:t>검색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9783792" y="7497388"/>
            <a:ext cx="6947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</a:rPr>
              <a:t>북마크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99329" y="7067293"/>
            <a:ext cx="6916658" cy="13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"/>
          <p:cNvSpPr txBox="1"/>
          <p:nvPr/>
        </p:nvSpPr>
        <p:spPr>
          <a:xfrm>
            <a:off x="9783804" y="7497375"/>
            <a:ext cx="6947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</a:rPr>
              <a:t>음식점 목록 조회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006" y="-218634"/>
            <a:ext cx="18728944" cy="5361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5"/>
          <p:cNvGrpSpPr/>
          <p:nvPr/>
        </p:nvGrpSpPr>
        <p:grpSpPr>
          <a:xfrm>
            <a:off x="-7385342" y="-3481491"/>
            <a:ext cx="33114285" cy="17247619"/>
            <a:chOff x="-7385342" y="-3481491"/>
            <a:chExt cx="33114285" cy="17247619"/>
          </a:xfrm>
        </p:grpSpPr>
        <p:pic>
          <p:nvPicPr>
            <p:cNvPr id="204" name="Google Shape;20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7385342" y="-3481491"/>
              <a:ext cx="33114285" cy="172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0372" y="832795"/>
              <a:ext cx="16556523" cy="86201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6" name="Google Shape;20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95428" y="5365709"/>
            <a:ext cx="3190286" cy="354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918236" y="6350430"/>
            <a:ext cx="1044267" cy="10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5"/>
          <p:cNvSpPr txBox="1"/>
          <p:nvPr/>
        </p:nvSpPr>
        <p:spPr>
          <a:xfrm>
            <a:off x="13799023" y="6708117"/>
            <a:ext cx="1293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keyw</a:t>
            </a:r>
            <a:r>
              <a:rPr b="0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1503733" y="2080209"/>
            <a:ext cx="11249162" cy="1025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494949"/>
                </a:solidFill>
              </a:rPr>
              <a:t>차별성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90968" y="1412063"/>
            <a:ext cx="9066122" cy="461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55571" y="1157690"/>
            <a:ext cx="515886" cy="77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47635" y="1944991"/>
            <a:ext cx="515886" cy="77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69857" y="865626"/>
            <a:ext cx="515886" cy="77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63521" y="3330987"/>
            <a:ext cx="515886" cy="77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885743" y="2668801"/>
            <a:ext cx="515886" cy="77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08143" y="1668835"/>
            <a:ext cx="515886" cy="77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77808" y="1932293"/>
            <a:ext cx="515886" cy="77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196345" y="4034245"/>
            <a:ext cx="515886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"/>
          <p:cNvSpPr txBox="1"/>
          <p:nvPr/>
        </p:nvSpPr>
        <p:spPr>
          <a:xfrm>
            <a:off x="1503725" y="4262850"/>
            <a:ext cx="8443800" cy="4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익숙하지 않은 문화에 대한 소개로 궁금증 해소 가능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할랄에 대한 음식점, 재료 정보 등을 종합적으로 보여줌으로 편의성 제공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문화의 다양성 존중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영어 문화권 사용자들을 위한 언어 선택 기능 (KOR/ENG)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웹 + 모바일 UI 제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공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006" y="-218634"/>
            <a:ext cx="18728943" cy="33453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6"/>
          <p:cNvGrpSpPr/>
          <p:nvPr/>
        </p:nvGrpSpPr>
        <p:grpSpPr>
          <a:xfrm>
            <a:off x="-7385342" y="-3481491"/>
            <a:ext cx="33114282" cy="17247619"/>
            <a:chOff x="-7385342" y="-3481491"/>
            <a:chExt cx="33114282" cy="17247619"/>
          </a:xfrm>
        </p:grpSpPr>
        <p:pic>
          <p:nvPicPr>
            <p:cNvPr id="226" name="Google Shape;22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7385342" y="-3481491"/>
              <a:ext cx="33114282" cy="172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0372" y="832795"/>
              <a:ext cx="16556523" cy="86201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4750" y="844638"/>
            <a:ext cx="11994899" cy="859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2021-03-11T16:55:58Z</dcterms:created>
  <dc:creator>officegen</dc:creator>
</cp:coreProperties>
</file>