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Frank Ruhl Libre" panose="020F0502020204030204" pitchFamily="2" charset="-79"/>
      <p:regular r:id="rId36"/>
      <p:bold r:id="rId37"/>
    </p:embeddedFont>
    <p:embeddedFont>
      <p:font typeface="Montserrat" panose="00000500000000000000" pitchFamily="2" charset="0"/>
      <p:regular r:id="rId38"/>
      <p:bold r:id="rId39"/>
      <p:italic r:id="rId40"/>
      <p:boldItalic r:id="rId41"/>
    </p:embeddedFont>
    <p:embeddedFont>
      <p:font typeface="Montserrat ExtraBold" panose="00000900000000000000" pitchFamily="2" charset="0"/>
      <p:bold r:id="rId42"/>
      <p:boldItalic r:id="rId43"/>
    </p:embeddedFont>
    <p:embeddedFont>
      <p:font typeface="Montserrat SemiBold" panose="00000700000000000000" pitchFamily="2" charset="0"/>
      <p:regular r:id="rId44"/>
      <p:bold r:id="rId45"/>
      <p:italic r:id="rId46"/>
      <p:boldItalic r:id="rId47"/>
    </p:embeddedFont>
    <p:embeddedFont>
      <p:font typeface="Roboto Mono" panose="00000009000000000000"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oqhNffazZ0X2m6coBVVgKjJkd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3B0803-6A0C-4469-A9AC-2D1CE0753B1E}">
  <a:tblStyle styleId="{573B0803-6A0C-4469-A9AC-2D1CE0753B1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AF3"/>
          </a:solidFill>
        </a:fill>
      </a:tcStyle>
    </a:wholeTbl>
    <a:band1H>
      <a:tcTxStyle/>
      <a:tcStyle>
        <a:tcBdr/>
        <a:fill>
          <a:solidFill>
            <a:srgbClr val="DDD3E6"/>
          </a:solidFill>
        </a:fill>
      </a:tcStyle>
    </a:band1H>
    <a:band2H>
      <a:tcTxStyle/>
      <a:tcStyle>
        <a:tcBdr/>
      </a:tcStyle>
    </a:band2H>
    <a:band1V>
      <a:tcTxStyle/>
      <a:tcStyle>
        <a:tcBdr/>
        <a:fill>
          <a:solidFill>
            <a:srgbClr val="DDD3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6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e4f190ab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ce4f190ab9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e4f190ab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ce4f190a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e4f190a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ce4f190a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ce4f190a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ce4f190ab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e4f190ab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2ce4f190ab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6"/>
          <p:cNvPicPr preferRelativeResize="0"/>
          <p:nvPr/>
        </p:nvPicPr>
        <p:blipFill rotWithShape="1">
          <a:blip r:embed="rId2">
            <a:alphaModFix/>
          </a:blip>
          <a:srcRect t="7489" b="7490"/>
          <a:stretch/>
        </p:blipFill>
        <p:spPr>
          <a:xfrm>
            <a:off x="0" y="0"/>
            <a:ext cx="9144003" cy="5143499"/>
          </a:xfrm>
          <a:prstGeom prst="rect">
            <a:avLst/>
          </a:prstGeom>
          <a:noFill/>
          <a:ln>
            <a:noFill/>
          </a:ln>
        </p:spPr>
      </p:pic>
      <p:sp>
        <p:nvSpPr>
          <p:cNvPr id="10" name="Google Shape;10;p26"/>
          <p:cNvSpPr txBox="1">
            <a:spLocks noGrp="1"/>
          </p:cNvSpPr>
          <p:nvPr>
            <p:ph type="title"/>
          </p:nvPr>
        </p:nvSpPr>
        <p:spPr>
          <a:xfrm>
            <a:off x="904850" y="1253682"/>
            <a:ext cx="7333800" cy="1595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72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a:endParaRPr/>
          </a:p>
        </p:txBody>
      </p:sp>
      <p:sp>
        <p:nvSpPr>
          <p:cNvPr id="11" name="Google Shape;11;p26"/>
          <p:cNvSpPr txBox="1">
            <a:spLocks noGrp="1"/>
          </p:cNvSpPr>
          <p:nvPr>
            <p:ph type="subTitle" idx="1"/>
          </p:nvPr>
        </p:nvSpPr>
        <p:spPr>
          <a:xfrm>
            <a:off x="2496200" y="3103614"/>
            <a:ext cx="4151400" cy="700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2" name="Google Shape;12;p26"/>
          <p:cNvSpPr txBox="1">
            <a:spLocks noGrp="1"/>
          </p:cNvSpPr>
          <p:nvPr>
            <p:ph type="body" idx="2"/>
          </p:nvPr>
        </p:nvSpPr>
        <p:spPr>
          <a:xfrm>
            <a:off x="2496200" y="4155404"/>
            <a:ext cx="4151400" cy="304500"/>
          </a:xfrm>
          <a:prstGeom prst="rect">
            <a:avLst/>
          </a:prstGeom>
          <a:noFill/>
          <a:ln>
            <a:noFill/>
          </a:ln>
        </p:spPr>
        <p:txBody>
          <a:bodyPr spcFirstLastPara="1" wrap="square" lIns="91425" tIns="91425" rIns="91425" bIns="91425" anchor="t" anchorCtr="0">
            <a:noAutofit/>
          </a:bodyPr>
          <a:lstStyle>
            <a:lvl1pPr marL="457200" lvl="0"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pic>
        <p:nvPicPr>
          <p:cNvPr id="13" name="Google Shape;13;p26"/>
          <p:cNvPicPr preferRelativeResize="0"/>
          <p:nvPr/>
        </p:nvPicPr>
        <p:blipFill rotWithShape="1">
          <a:blip r:embed="rId3">
            <a:alphaModFix/>
          </a:blip>
          <a:srcRect/>
          <a:stretch/>
        </p:blipFill>
        <p:spPr>
          <a:xfrm>
            <a:off x="3340550" y="480150"/>
            <a:ext cx="2462890" cy="356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US"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16" name="Google Shape;16;p27"/>
          <p:cNvSpPr txBox="1">
            <a:spLocks noGrp="1"/>
          </p:cNvSpPr>
          <p:nvPr>
            <p:ph type="title"/>
          </p:nvPr>
        </p:nvSpPr>
        <p:spPr>
          <a:xfrm>
            <a:off x="311700" y="587975"/>
            <a:ext cx="6551100" cy="657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57068C"/>
              </a:buClr>
              <a:buSzPts val="4800"/>
              <a:buNone/>
              <a:defRPr sz="48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7"/>
          <p:cNvSpPr txBox="1">
            <a:spLocks noGrp="1"/>
          </p:cNvSpPr>
          <p:nvPr>
            <p:ph type="body" idx="1"/>
          </p:nvPr>
        </p:nvSpPr>
        <p:spPr>
          <a:xfrm>
            <a:off x="311700" y="1448400"/>
            <a:ext cx="6551100" cy="2246700"/>
          </a:xfrm>
          <a:prstGeom prst="rect">
            <a:avLst/>
          </a:prstGeom>
          <a:noFill/>
          <a:ln>
            <a:noFill/>
          </a:ln>
        </p:spPr>
        <p:txBody>
          <a:bodyPr spcFirstLastPara="1" wrap="square" lIns="91425" tIns="91425" rIns="91425" bIns="91425" anchor="t" anchorCtr="0">
            <a:noAutofit/>
          </a:bodyPr>
          <a:lstStyle>
            <a:lvl1pPr marL="457200" lvl="0" indent="-342900" algn="l">
              <a:lnSpc>
                <a:spcPct val="125000"/>
              </a:lnSpc>
              <a:spcBef>
                <a:spcPts val="0"/>
              </a:spcBef>
              <a:spcAft>
                <a:spcPts val="0"/>
              </a:spcAft>
              <a:buSzPts val="1800"/>
              <a:buChar char="●"/>
              <a:defRPr/>
            </a:lvl1pPr>
            <a:lvl2pPr marL="914400" lvl="1" indent="-317500" algn="l">
              <a:lnSpc>
                <a:spcPct val="115000"/>
              </a:lnSpc>
              <a:spcBef>
                <a:spcPts val="1000"/>
              </a:spcBef>
              <a:spcAft>
                <a:spcPts val="0"/>
              </a:spcAft>
              <a:buSzPts val="1400"/>
              <a:buChar char="○"/>
              <a:defRPr/>
            </a:lvl2pPr>
            <a:lvl3pPr marL="1371600" lvl="2" indent="-317500" algn="l">
              <a:lnSpc>
                <a:spcPct val="115000"/>
              </a:lnSpc>
              <a:spcBef>
                <a:spcPts val="1000"/>
              </a:spcBef>
              <a:spcAft>
                <a:spcPts val="0"/>
              </a:spcAft>
              <a:buSzPts val="1400"/>
              <a:buChar char="■"/>
              <a:defRPr/>
            </a:lvl3pPr>
            <a:lvl4pPr marL="1828800" lvl="3" indent="-317500" algn="l">
              <a:lnSpc>
                <a:spcPct val="115000"/>
              </a:lnSpc>
              <a:spcBef>
                <a:spcPts val="1000"/>
              </a:spcBef>
              <a:spcAft>
                <a:spcPts val="0"/>
              </a:spcAft>
              <a:buSzPts val="1400"/>
              <a:buChar char="●"/>
              <a:defRPr/>
            </a:lvl4pPr>
            <a:lvl5pPr marL="2286000" lvl="4" indent="-317500" algn="l">
              <a:lnSpc>
                <a:spcPct val="115000"/>
              </a:lnSpc>
              <a:spcBef>
                <a:spcPts val="1000"/>
              </a:spcBef>
              <a:spcAft>
                <a:spcPts val="0"/>
              </a:spcAft>
              <a:buSzPts val="1400"/>
              <a:buChar char="○"/>
              <a:defRPr/>
            </a:lvl5pPr>
            <a:lvl6pPr marL="2743200" lvl="5" indent="-317500" algn="l">
              <a:lnSpc>
                <a:spcPct val="115000"/>
              </a:lnSpc>
              <a:spcBef>
                <a:spcPts val="1000"/>
              </a:spcBef>
              <a:spcAft>
                <a:spcPts val="0"/>
              </a:spcAft>
              <a:buSzPts val="1400"/>
              <a:buChar char="■"/>
              <a:defRPr/>
            </a:lvl6pPr>
            <a:lvl7pPr marL="3200400" lvl="6" indent="-317500" algn="l">
              <a:lnSpc>
                <a:spcPct val="115000"/>
              </a:lnSpc>
              <a:spcBef>
                <a:spcPts val="1000"/>
              </a:spcBef>
              <a:spcAft>
                <a:spcPts val="0"/>
              </a:spcAft>
              <a:buSzPts val="1400"/>
              <a:buChar char="●"/>
              <a:defRPr/>
            </a:lvl7pPr>
            <a:lvl8pPr marL="3657600" lvl="7" indent="-317500" algn="l">
              <a:lnSpc>
                <a:spcPct val="115000"/>
              </a:lnSpc>
              <a:spcBef>
                <a:spcPts val="1000"/>
              </a:spcBef>
              <a:spcAft>
                <a:spcPts val="0"/>
              </a:spcAft>
              <a:buSzPts val="1400"/>
              <a:buChar char="○"/>
              <a:defRPr/>
            </a:lvl8pPr>
            <a:lvl9pPr marL="4114800" lvl="8" indent="-317500" algn="l">
              <a:lnSpc>
                <a:spcPct val="115000"/>
              </a:lnSpc>
              <a:spcBef>
                <a:spcPts val="1000"/>
              </a:spcBef>
              <a:spcAft>
                <a:spcPts val="1000"/>
              </a:spcAft>
              <a:buSzPts val="1400"/>
              <a:buChar char="■"/>
              <a:defRPr/>
            </a:lvl9pPr>
          </a:lstStyle>
          <a:p>
            <a:endParaRPr/>
          </a:p>
        </p:txBody>
      </p:sp>
      <p:pic>
        <p:nvPicPr>
          <p:cNvPr id="18" name="Google Shape;18;p27"/>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1506000" y="1385509"/>
            <a:ext cx="6131700" cy="16386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6000"/>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21" name="Google Shape;21;p28"/>
          <p:cNvSpPr txBox="1">
            <a:spLocks noGrp="1"/>
          </p:cNvSpPr>
          <p:nvPr>
            <p:ph type="subTitle" idx="1"/>
          </p:nvPr>
        </p:nvSpPr>
        <p:spPr>
          <a:xfrm>
            <a:off x="2462575" y="2959018"/>
            <a:ext cx="4218600" cy="734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9"/>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7068C"/>
              </a:buClr>
              <a:buSzPts val="3600"/>
              <a:buNone/>
              <a:defRPr>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US"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25" name="Google Shape;25;p29"/>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72975" y="528144"/>
            <a:ext cx="5597700" cy="2475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8" name="Google Shape;28;p30"/>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US"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29" name="Google Shape;29;p30"/>
          <p:cNvSpPr txBox="1">
            <a:spLocks noGrp="1"/>
          </p:cNvSpPr>
          <p:nvPr>
            <p:ph type="body" idx="1"/>
          </p:nvPr>
        </p:nvSpPr>
        <p:spPr>
          <a:xfrm>
            <a:off x="2120250" y="2660325"/>
            <a:ext cx="4903500" cy="1615500"/>
          </a:xfrm>
          <a:prstGeom prst="rect">
            <a:avLst/>
          </a:prstGeom>
          <a:noFill/>
          <a:ln>
            <a:noFill/>
          </a:ln>
        </p:spPr>
        <p:txBody>
          <a:bodyPr spcFirstLastPara="1" wrap="square" lIns="91425" tIns="91425" rIns="91425" bIns="91425" anchor="t" anchorCtr="0">
            <a:noAutofit/>
          </a:bodyPr>
          <a:lstStyle>
            <a:lvl1pPr marL="457200" lvl="0" indent="-330200" algn="ctr">
              <a:lnSpc>
                <a:spcPct val="125000"/>
              </a:lnSpc>
              <a:spcBef>
                <a:spcPts val="0"/>
              </a:spcBef>
              <a:spcAft>
                <a:spcPts val="0"/>
              </a:spcAft>
              <a:buSzPts val="1600"/>
              <a:buChar char="●"/>
              <a:defRPr sz="1600"/>
            </a:lvl1pPr>
            <a:lvl2pPr marL="914400" lvl="1" indent="-330200" algn="ctr">
              <a:lnSpc>
                <a:spcPct val="125000"/>
              </a:lnSpc>
              <a:spcBef>
                <a:spcPts val="0"/>
              </a:spcBef>
              <a:spcAft>
                <a:spcPts val="0"/>
              </a:spcAft>
              <a:buSzPts val="1600"/>
              <a:buChar char="○"/>
              <a:defRPr sz="1600"/>
            </a:lvl2pPr>
            <a:lvl3pPr marL="1371600" lvl="2" indent="-330200" algn="ctr">
              <a:lnSpc>
                <a:spcPct val="125000"/>
              </a:lnSpc>
              <a:spcBef>
                <a:spcPts val="0"/>
              </a:spcBef>
              <a:spcAft>
                <a:spcPts val="0"/>
              </a:spcAft>
              <a:buSzPts val="1600"/>
              <a:buChar char="■"/>
              <a:defRPr sz="1600"/>
            </a:lvl3pPr>
            <a:lvl4pPr marL="1828800" lvl="3" indent="-330200" algn="ctr">
              <a:lnSpc>
                <a:spcPct val="125000"/>
              </a:lnSpc>
              <a:spcBef>
                <a:spcPts val="0"/>
              </a:spcBef>
              <a:spcAft>
                <a:spcPts val="0"/>
              </a:spcAft>
              <a:buSzPts val="1600"/>
              <a:buChar char="●"/>
              <a:defRPr sz="1600"/>
            </a:lvl4pPr>
            <a:lvl5pPr marL="2286000" lvl="4" indent="-330200" algn="ctr">
              <a:lnSpc>
                <a:spcPct val="125000"/>
              </a:lnSpc>
              <a:spcBef>
                <a:spcPts val="0"/>
              </a:spcBef>
              <a:spcAft>
                <a:spcPts val="0"/>
              </a:spcAft>
              <a:buSzPts val="1600"/>
              <a:buChar char="○"/>
              <a:defRPr sz="1600"/>
            </a:lvl5pPr>
            <a:lvl6pPr marL="2743200" lvl="5" indent="-330200" algn="ctr">
              <a:lnSpc>
                <a:spcPct val="125000"/>
              </a:lnSpc>
              <a:spcBef>
                <a:spcPts val="0"/>
              </a:spcBef>
              <a:spcAft>
                <a:spcPts val="0"/>
              </a:spcAft>
              <a:buSzPts val="1600"/>
              <a:buChar char="■"/>
              <a:defRPr sz="1600"/>
            </a:lvl6pPr>
            <a:lvl7pPr marL="3200400" lvl="6" indent="-330200" algn="ctr">
              <a:lnSpc>
                <a:spcPct val="125000"/>
              </a:lnSpc>
              <a:spcBef>
                <a:spcPts val="0"/>
              </a:spcBef>
              <a:spcAft>
                <a:spcPts val="0"/>
              </a:spcAft>
              <a:buSzPts val="1600"/>
              <a:buChar char="●"/>
              <a:defRPr sz="1600"/>
            </a:lvl7pPr>
            <a:lvl8pPr marL="3657600" lvl="7" indent="-330200" algn="ctr">
              <a:lnSpc>
                <a:spcPct val="125000"/>
              </a:lnSpc>
              <a:spcBef>
                <a:spcPts val="0"/>
              </a:spcBef>
              <a:spcAft>
                <a:spcPts val="0"/>
              </a:spcAft>
              <a:buSzPts val="1600"/>
              <a:buChar char="○"/>
              <a:defRPr sz="1600"/>
            </a:lvl8pPr>
            <a:lvl9pPr marL="4114800" lvl="8" indent="-330200" algn="ctr">
              <a:lnSpc>
                <a:spcPct val="125000"/>
              </a:lnSpc>
              <a:spcBef>
                <a:spcPts val="0"/>
              </a:spcBef>
              <a:spcAft>
                <a:spcPts val="0"/>
              </a:spcAft>
              <a:buSzPts val="1600"/>
              <a:buChar char="■"/>
              <a:defRPr sz="1600"/>
            </a:lvl9pPr>
          </a:lstStyle>
          <a:p>
            <a:endParaRPr/>
          </a:p>
        </p:txBody>
      </p:sp>
      <p:pic>
        <p:nvPicPr>
          <p:cNvPr id="30" name="Google Shape;30;p30"/>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311700" y="587970"/>
            <a:ext cx="4945500" cy="11373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57068C"/>
              </a:buClr>
              <a:buSzPts val="4800"/>
              <a:buNone/>
              <a:defRPr sz="48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body" idx="1"/>
          </p:nvPr>
        </p:nvSpPr>
        <p:spPr>
          <a:xfrm>
            <a:off x="311700" y="2467949"/>
            <a:ext cx="3999900" cy="1807800"/>
          </a:xfrm>
          <a:prstGeom prst="rect">
            <a:avLst/>
          </a:prstGeom>
          <a:noFill/>
          <a:ln>
            <a:noFill/>
          </a:ln>
        </p:spPr>
        <p:txBody>
          <a:bodyPr spcFirstLastPara="1" wrap="square" lIns="91425" tIns="91425" rIns="91425" bIns="91425" anchor="t" anchorCtr="0">
            <a:noAutofit/>
          </a:bodyPr>
          <a:lstStyle>
            <a:lvl1pPr marL="457200" lvl="0" indent="-304800" algn="l">
              <a:lnSpc>
                <a:spcPct val="125000"/>
              </a:lnSpc>
              <a:spcBef>
                <a:spcPts val="0"/>
              </a:spcBef>
              <a:spcAft>
                <a:spcPts val="0"/>
              </a:spcAft>
              <a:buSzPts val="1200"/>
              <a:buChar char="●"/>
              <a:defRPr sz="1200"/>
            </a:lvl1pPr>
            <a:lvl2pPr marL="914400" lvl="1" indent="-304800" algn="l">
              <a:lnSpc>
                <a:spcPct val="125000"/>
              </a:lnSpc>
              <a:spcBef>
                <a:spcPts val="800"/>
              </a:spcBef>
              <a:spcAft>
                <a:spcPts val="0"/>
              </a:spcAft>
              <a:buSzPts val="1200"/>
              <a:buChar char="○"/>
              <a:defRPr sz="1200"/>
            </a:lvl2pPr>
            <a:lvl3pPr marL="1371600" lvl="2" indent="-304800" algn="l">
              <a:lnSpc>
                <a:spcPct val="125000"/>
              </a:lnSpc>
              <a:spcBef>
                <a:spcPts val="800"/>
              </a:spcBef>
              <a:spcAft>
                <a:spcPts val="0"/>
              </a:spcAft>
              <a:buSzPts val="1200"/>
              <a:buChar char="■"/>
              <a:defRPr sz="1200"/>
            </a:lvl3pPr>
            <a:lvl4pPr marL="1828800" lvl="3" indent="-304800" algn="l">
              <a:lnSpc>
                <a:spcPct val="125000"/>
              </a:lnSpc>
              <a:spcBef>
                <a:spcPts val="800"/>
              </a:spcBef>
              <a:spcAft>
                <a:spcPts val="0"/>
              </a:spcAft>
              <a:buSzPts val="1200"/>
              <a:buChar char="●"/>
              <a:defRPr sz="1200"/>
            </a:lvl4pPr>
            <a:lvl5pPr marL="2286000" lvl="4" indent="-304800" algn="l">
              <a:lnSpc>
                <a:spcPct val="125000"/>
              </a:lnSpc>
              <a:spcBef>
                <a:spcPts val="800"/>
              </a:spcBef>
              <a:spcAft>
                <a:spcPts val="0"/>
              </a:spcAft>
              <a:buSzPts val="1200"/>
              <a:buChar char="○"/>
              <a:defRPr sz="1200"/>
            </a:lvl5pPr>
            <a:lvl6pPr marL="2743200" lvl="5" indent="-304800" algn="l">
              <a:lnSpc>
                <a:spcPct val="125000"/>
              </a:lnSpc>
              <a:spcBef>
                <a:spcPts val="800"/>
              </a:spcBef>
              <a:spcAft>
                <a:spcPts val="0"/>
              </a:spcAft>
              <a:buSzPts val="1200"/>
              <a:buChar char="■"/>
              <a:defRPr sz="1200"/>
            </a:lvl6pPr>
            <a:lvl7pPr marL="3200400" lvl="6" indent="-304800" algn="l">
              <a:lnSpc>
                <a:spcPct val="125000"/>
              </a:lnSpc>
              <a:spcBef>
                <a:spcPts val="800"/>
              </a:spcBef>
              <a:spcAft>
                <a:spcPts val="0"/>
              </a:spcAft>
              <a:buSzPts val="1200"/>
              <a:buChar char="●"/>
              <a:defRPr sz="1200"/>
            </a:lvl7pPr>
            <a:lvl8pPr marL="3657600" lvl="7" indent="-304800" algn="l">
              <a:lnSpc>
                <a:spcPct val="125000"/>
              </a:lnSpc>
              <a:spcBef>
                <a:spcPts val="800"/>
              </a:spcBef>
              <a:spcAft>
                <a:spcPts val="0"/>
              </a:spcAft>
              <a:buSzPts val="1200"/>
              <a:buChar char="○"/>
              <a:defRPr sz="1200"/>
            </a:lvl8pPr>
            <a:lvl9pPr marL="4114800" lvl="8" indent="-304800" algn="l">
              <a:lnSpc>
                <a:spcPct val="125000"/>
              </a:lnSpc>
              <a:spcBef>
                <a:spcPts val="800"/>
              </a:spcBef>
              <a:spcAft>
                <a:spcPts val="800"/>
              </a:spcAft>
              <a:buSzPts val="1200"/>
              <a:buChar char="■"/>
              <a:defRPr sz="1200"/>
            </a:lvl9pPr>
          </a:lstStyle>
          <a:p>
            <a:endParaRPr/>
          </a:p>
        </p:txBody>
      </p:sp>
      <p:sp>
        <p:nvSpPr>
          <p:cNvPr id="34" name="Google Shape;34;p31"/>
          <p:cNvSpPr txBox="1">
            <a:spLocks noGrp="1"/>
          </p:cNvSpPr>
          <p:nvPr>
            <p:ph type="body" idx="2"/>
          </p:nvPr>
        </p:nvSpPr>
        <p:spPr>
          <a:xfrm>
            <a:off x="4619925" y="2467949"/>
            <a:ext cx="3999900" cy="1807800"/>
          </a:xfrm>
          <a:prstGeom prst="rect">
            <a:avLst/>
          </a:prstGeom>
          <a:noFill/>
          <a:ln>
            <a:noFill/>
          </a:ln>
        </p:spPr>
        <p:txBody>
          <a:bodyPr spcFirstLastPara="1" wrap="square" lIns="91425" tIns="91425" rIns="91425" bIns="91425" anchor="t" anchorCtr="0">
            <a:noAutofit/>
          </a:bodyPr>
          <a:lstStyle>
            <a:lvl1pPr marL="457200" lvl="0" indent="-304800" algn="l">
              <a:lnSpc>
                <a:spcPct val="125000"/>
              </a:lnSpc>
              <a:spcBef>
                <a:spcPts val="0"/>
              </a:spcBef>
              <a:spcAft>
                <a:spcPts val="0"/>
              </a:spcAft>
              <a:buSzPts val="1200"/>
              <a:buChar char="●"/>
              <a:defRPr sz="1200"/>
            </a:lvl1pPr>
            <a:lvl2pPr marL="914400" lvl="1" indent="-304800" algn="l">
              <a:lnSpc>
                <a:spcPct val="125000"/>
              </a:lnSpc>
              <a:spcBef>
                <a:spcPts val="800"/>
              </a:spcBef>
              <a:spcAft>
                <a:spcPts val="0"/>
              </a:spcAft>
              <a:buSzPts val="1200"/>
              <a:buChar char="○"/>
              <a:defRPr sz="1200"/>
            </a:lvl2pPr>
            <a:lvl3pPr marL="1371600" lvl="2" indent="-304800" algn="l">
              <a:lnSpc>
                <a:spcPct val="125000"/>
              </a:lnSpc>
              <a:spcBef>
                <a:spcPts val="800"/>
              </a:spcBef>
              <a:spcAft>
                <a:spcPts val="0"/>
              </a:spcAft>
              <a:buSzPts val="1200"/>
              <a:buChar char="■"/>
              <a:defRPr sz="1200"/>
            </a:lvl3pPr>
            <a:lvl4pPr marL="1828800" lvl="3" indent="-304800" algn="l">
              <a:lnSpc>
                <a:spcPct val="125000"/>
              </a:lnSpc>
              <a:spcBef>
                <a:spcPts val="800"/>
              </a:spcBef>
              <a:spcAft>
                <a:spcPts val="0"/>
              </a:spcAft>
              <a:buSzPts val="1200"/>
              <a:buChar char="●"/>
              <a:defRPr sz="1200"/>
            </a:lvl4pPr>
            <a:lvl5pPr marL="2286000" lvl="4" indent="-304800" algn="l">
              <a:lnSpc>
                <a:spcPct val="125000"/>
              </a:lnSpc>
              <a:spcBef>
                <a:spcPts val="800"/>
              </a:spcBef>
              <a:spcAft>
                <a:spcPts val="0"/>
              </a:spcAft>
              <a:buSzPts val="1200"/>
              <a:buChar char="○"/>
              <a:defRPr sz="1200"/>
            </a:lvl5pPr>
            <a:lvl6pPr marL="2743200" lvl="5" indent="-304800" algn="l">
              <a:lnSpc>
                <a:spcPct val="125000"/>
              </a:lnSpc>
              <a:spcBef>
                <a:spcPts val="800"/>
              </a:spcBef>
              <a:spcAft>
                <a:spcPts val="0"/>
              </a:spcAft>
              <a:buSzPts val="1200"/>
              <a:buChar char="■"/>
              <a:defRPr sz="1200"/>
            </a:lvl6pPr>
            <a:lvl7pPr marL="3200400" lvl="6" indent="-304800" algn="l">
              <a:lnSpc>
                <a:spcPct val="125000"/>
              </a:lnSpc>
              <a:spcBef>
                <a:spcPts val="800"/>
              </a:spcBef>
              <a:spcAft>
                <a:spcPts val="0"/>
              </a:spcAft>
              <a:buSzPts val="1200"/>
              <a:buChar char="●"/>
              <a:defRPr sz="1200"/>
            </a:lvl7pPr>
            <a:lvl8pPr marL="3657600" lvl="7" indent="-304800" algn="l">
              <a:lnSpc>
                <a:spcPct val="125000"/>
              </a:lnSpc>
              <a:spcBef>
                <a:spcPts val="800"/>
              </a:spcBef>
              <a:spcAft>
                <a:spcPts val="0"/>
              </a:spcAft>
              <a:buSzPts val="1200"/>
              <a:buChar char="○"/>
              <a:defRPr sz="1200"/>
            </a:lvl8pPr>
            <a:lvl9pPr marL="4114800" lvl="8" indent="-304800" algn="l">
              <a:lnSpc>
                <a:spcPct val="125000"/>
              </a:lnSpc>
              <a:spcBef>
                <a:spcPts val="800"/>
              </a:spcBef>
              <a:spcAft>
                <a:spcPts val="800"/>
              </a:spcAft>
              <a:buSzPts val="1200"/>
              <a:buChar char="■"/>
              <a:defRPr sz="1200"/>
            </a:lvl9pPr>
          </a:lstStyle>
          <a:p>
            <a:endParaRPr/>
          </a:p>
        </p:txBody>
      </p:sp>
      <p:sp>
        <p:nvSpPr>
          <p:cNvPr id="35" name="Google Shape;35;p31"/>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US"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36" name="Google Shape;36;p31"/>
          <p:cNvSpPr txBox="1">
            <a:spLocks noGrp="1"/>
          </p:cNvSpPr>
          <p:nvPr>
            <p:ph type="subTitle" idx="3"/>
          </p:nvPr>
        </p:nvSpPr>
        <p:spPr>
          <a:xfrm>
            <a:off x="311700" y="2054620"/>
            <a:ext cx="3999900" cy="411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b="1">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7" name="Google Shape;37;p31"/>
          <p:cNvSpPr txBox="1">
            <a:spLocks noGrp="1"/>
          </p:cNvSpPr>
          <p:nvPr>
            <p:ph type="subTitle" idx="4"/>
          </p:nvPr>
        </p:nvSpPr>
        <p:spPr>
          <a:xfrm>
            <a:off x="4619925" y="2054620"/>
            <a:ext cx="3999900" cy="411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b="1">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38" name="Google Shape;38;p31"/>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32"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title"/>
          </p:nvPr>
        </p:nvSpPr>
        <p:spPr>
          <a:xfrm>
            <a:off x="294375" y="1233175"/>
            <a:ext cx="4079100" cy="14823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57068C"/>
              </a:buClr>
              <a:buSzPts val="3600"/>
              <a:buNone/>
              <a:defRPr sz="3600">
                <a:solidFill>
                  <a:srgbClr val="57068C"/>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2"/>
          <p:cNvSpPr txBox="1">
            <a:spLocks noGrp="1"/>
          </p:cNvSpPr>
          <p:nvPr>
            <p:ph type="subTitle" idx="1"/>
          </p:nvPr>
        </p:nvSpPr>
        <p:spPr>
          <a:xfrm>
            <a:off x="294375" y="2803075"/>
            <a:ext cx="36168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9A6ABA"/>
              </a:buClr>
              <a:buSzPts val="1800"/>
              <a:buNone/>
              <a:defRPr>
                <a:solidFill>
                  <a:srgbClr val="9A6ABA"/>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43" name="Google Shape;43;p32"/>
          <p:cNvSpPr txBox="1">
            <a:spLocks noGrp="1"/>
          </p:cNvSpPr>
          <p:nvPr>
            <p:ph type="body" idx="2"/>
          </p:nvPr>
        </p:nvSpPr>
        <p:spPr>
          <a:xfrm>
            <a:off x="4939500" y="724075"/>
            <a:ext cx="3837000" cy="35517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32"/>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US"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45" name="Google Shape;45;p32"/>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46"/>
        <p:cNvGrpSpPr/>
        <p:nvPr/>
      </p:nvGrpSpPr>
      <p:grpSpPr>
        <a:xfrm>
          <a:off x="0" y="0"/>
          <a:ext cx="0" cy="0"/>
          <a:chOff x="0" y="0"/>
          <a:chExt cx="0" cy="0"/>
        </a:xfrm>
      </p:grpSpPr>
      <p:sp>
        <p:nvSpPr>
          <p:cNvPr id="47" name="Google Shape;47;p33"/>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US"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48" name="Google Shape;48;p33"/>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57068C"/>
              </a:buClr>
              <a:buSzPts val="3600"/>
              <a:buFont typeface="Frank Ruhl Libre"/>
              <a:buNone/>
              <a:defRPr sz="3600" b="1" i="0" u="none" strike="noStrike" cap="none">
                <a:solidFill>
                  <a:srgbClr val="57068C"/>
                </a:solidFill>
                <a:latin typeface="Frank Ruhl Libre"/>
                <a:ea typeface="Frank Ruhl Libre"/>
                <a:cs typeface="Frank Ruhl Libre"/>
                <a:sym typeface="Frank Ruhl Libr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57068C"/>
              </a:buClr>
              <a:buSzPts val="1800"/>
              <a:buFont typeface="Montserrat"/>
              <a:buChar char="●"/>
              <a:defRPr sz="1800" b="0" i="0" u="none" strike="noStrike" cap="none">
                <a:solidFill>
                  <a:srgbClr val="333333"/>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4o2URWPtqX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upiuat.axisbank.co.in/v1/"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epycorp-ep.prismhr.com/apis/ep/peos?fwdClientCo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bstract/document/10127653"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ieeexplore.ieee.org/abstract/document/7180102"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meltingscales/NYU-CS-GY-6xxx-mobile-security-final-project"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bstract/document/1030485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owtogeek.com/140239/how-to-download-apk-files-android-apps-from-google-play/#download-apk-from-google-play-on-deskto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pkcombo.com/download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905100" y="1133918"/>
            <a:ext cx="7333800" cy="15951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3600"/>
              <a:buNone/>
            </a:pPr>
            <a:r>
              <a:rPr lang="en-US" sz="4000" i="1"/>
              <a:t>Hidden Vulnerabilities in Google Play Store Apps</a:t>
            </a:r>
            <a:endParaRPr sz="4000" i="1"/>
          </a:p>
        </p:txBody>
      </p:sp>
      <p:sp>
        <p:nvSpPr>
          <p:cNvPr id="55" name="Google Shape;55;p1"/>
          <p:cNvSpPr txBox="1">
            <a:spLocks noGrp="1"/>
          </p:cNvSpPr>
          <p:nvPr>
            <p:ph type="subTitle" idx="1"/>
          </p:nvPr>
        </p:nvSpPr>
        <p:spPr>
          <a:xfrm>
            <a:off x="726873" y="3661175"/>
            <a:ext cx="4151400" cy="70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a:t>Michael Agee</a:t>
            </a:r>
            <a:endParaRPr/>
          </a:p>
          <a:p>
            <a:pPr marL="0" lvl="0" indent="0" algn="ctr" rtl="0">
              <a:lnSpc>
                <a:spcPct val="100000"/>
              </a:lnSpc>
              <a:spcBef>
                <a:spcPts val="0"/>
              </a:spcBef>
              <a:spcAft>
                <a:spcPts val="0"/>
              </a:spcAft>
              <a:buSzPts val="1800"/>
              <a:buNone/>
            </a:pPr>
            <a:r>
              <a:rPr lang="en-US"/>
              <a:t>maa9605@nyu.edu</a:t>
            </a:r>
            <a:endParaRPr/>
          </a:p>
          <a:p>
            <a:pPr marL="0" lvl="0" indent="0" algn="ctr" rtl="0">
              <a:lnSpc>
                <a:spcPct val="100000"/>
              </a:lnSpc>
              <a:spcBef>
                <a:spcPts val="0"/>
              </a:spcBef>
              <a:spcAft>
                <a:spcPts val="0"/>
              </a:spcAft>
              <a:buSzPts val="1800"/>
              <a:buNone/>
            </a:pPr>
            <a:endParaRPr/>
          </a:p>
          <a:p>
            <a:pPr marL="0" lvl="0" indent="0" algn="ctr" rtl="0">
              <a:lnSpc>
                <a:spcPct val="115000"/>
              </a:lnSpc>
              <a:spcBef>
                <a:spcPts val="0"/>
              </a:spcBef>
              <a:spcAft>
                <a:spcPts val="1600"/>
              </a:spcAft>
              <a:buSzPts val="1800"/>
              <a:buNone/>
            </a:pPr>
            <a:endParaRPr/>
          </a:p>
        </p:txBody>
      </p:sp>
      <p:sp>
        <p:nvSpPr>
          <p:cNvPr id="56" name="Google Shape;56;p1"/>
          <p:cNvSpPr txBox="1">
            <a:spLocks noGrp="1"/>
          </p:cNvSpPr>
          <p:nvPr>
            <p:ph type="body" idx="2"/>
          </p:nvPr>
        </p:nvSpPr>
        <p:spPr>
          <a:xfrm>
            <a:off x="2496200" y="4631189"/>
            <a:ext cx="4151400" cy="30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000"/>
              <a:buNone/>
            </a:pPr>
            <a:r>
              <a:rPr lang="en-US"/>
              <a:t>04.14.24</a:t>
            </a:r>
            <a:endParaRPr/>
          </a:p>
        </p:txBody>
      </p:sp>
      <p:sp>
        <p:nvSpPr>
          <p:cNvPr id="57" name="Google Shape;57;p1"/>
          <p:cNvSpPr txBox="1"/>
          <p:nvPr/>
        </p:nvSpPr>
        <p:spPr>
          <a:xfrm>
            <a:off x="4477399" y="3661175"/>
            <a:ext cx="4151400" cy="70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57068C"/>
              </a:buClr>
              <a:buSzPts val="1800"/>
              <a:buFont typeface="Montserrat"/>
              <a:buNone/>
            </a:pPr>
            <a:r>
              <a:rPr lang="en-US" sz="1800" b="0" i="0" u="none" strike="noStrike" cap="none">
                <a:solidFill>
                  <a:srgbClr val="FFFFFF"/>
                </a:solidFill>
                <a:latin typeface="Montserrat"/>
                <a:ea typeface="Montserrat"/>
                <a:cs typeface="Montserrat"/>
                <a:sym typeface="Montserrat"/>
              </a:rPr>
              <a:t>Henry Post</a:t>
            </a:r>
            <a:endParaRPr/>
          </a:p>
          <a:p>
            <a:pPr marL="0" marR="0" lvl="0" indent="0" algn="ctr" rtl="0">
              <a:lnSpc>
                <a:spcPct val="100000"/>
              </a:lnSpc>
              <a:spcBef>
                <a:spcPts val="0"/>
              </a:spcBef>
              <a:spcAft>
                <a:spcPts val="0"/>
              </a:spcAft>
              <a:buClr>
                <a:srgbClr val="57068C"/>
              </a:buClr>
              <a:buSzPts val="1800"/>
              <a:buFont typeface="Montserrat"/>
              <a:buNone/>
            </a:pPr>
            <a:r>
              <a:rPr lang="en-US" sz="1800">
                <a:solidFill>
                  <a:srgbClr val="FFFFFF"/>
                </a:solidFill>
                <a:latin typeface="Montserrat"/>
                <a:ea typeface="Montserrat"/>
                <a:cs typeface="Montserrat"/>
                <a:sym typeface="Montserrat"/>
              </a:rPr>
              <a:t>hp2376@nyu.edu</a:t>
            </a:r>
            <a:endParaRPr/>
          </a:p>
          <a:p>
            <a:pPr marL="0" marR="0" lvl="0" indent="0" algn="ctr" rtl="0">
              <a:lnSpc>
                <a:spcPct val="100000"/>
              </a:lnSpc>
              <a:spcBef>
                <a:spcPts val="0"/>
              </a:spcBef>
              <a:spcAft>
                <a:spcPts val="0"/>
              </a:spcAft>
              <a:buClr>
                <a:srgbClr val="57068C"/>
              </a:buClr>
              <a:buSzPts val="1800"/>
              <a:buFont typeface="Montserrat"/>
              <a:buNone/>
            </a:pPr>
            <a:endParaRPr sz="1800" b="0" i="0" u="none" strike="noStrike" cap="none">
              <a:solidFill>
                <a:srgbClr val="FFFFFF"/>
              </a:solidFill>
              <a:latin typeface="Montserrat"/>
              <a:ea typeface="Montserrat"/>
              <a:cs typeface="Montserrat"/>
              <a:sym typeface="Montserrat"/>
            </a:endParaRPr>
          </a:p>
          <a:p>
            <a:pPr marL="0" marR="0" lvl="0" indent="0" algn="ctr" rtl="0">
              <a:lnSpc>
                <a:spcPct val="115000"/>
              </a:lnSpc>
              <a:spcBef>
                <a:spcPts val="0"/>
              </a:spcBef>
              <a:spcAft>
                <a:spcPts val="1600"/>
              </a:spcAft>
              <a:buClr>
                <a:srgbClr val="57068C"/>
              </a:buClr>
              <a:buSzPts val="1800"/>
              <a:buFont typeface="Montserrat"/>
              <a:buNone/>
            </a:pPr>
            <a:endParaRPr sz="1800" b="0" i="0" u="none" strike="noStrike" cap="none">
              <a:solidFill>
                <a:srgbClr val="FFFFFF"/>
              </a:solidFill>
              <a:latin typeface="Montserrat"/>
              <a:ea typeface="Montserrat"/>
              <a:cs typeface="Montserrat"/>
              <a:sym typeface="Montserrat"/>
            </a:endParaRPr>
          </a:p>
        </p:txBody>
      </p:sp>
      <p:sp>
        <p:nvSpPr>
          <p:cNvPr id="58" name="Google Shape;58;p1"/>
          <p:cNvSpPr txBox="1"/>
          <p:nvPr/>
        </p:nvSpPr>
        <p:spPr>
          <a:xfrm>
            <a:off x="975724" y="2706204"/>
            <a:ext cx="7333800" cy="700800"/>
          </a:xfrm>
          <a:prstGeom prst="rect">
            <a:avLst/>
          </a:prstGeom>
          <a:noFill/>
          <a:ln>
            <a:noFill/>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57068C"/>
              </a:buClr>
              <a:buSzPts val="3600"/>
              <a:buFont typeface="Frank Ruhl Libre"/>
              <a:buNone/>
            </a:pPr>
            <a:r>
              <a:rPr lang="en-US" sz="1800" b="1" i="0" u="none" strike="noStrike" cap="none" dirty="0">
                <a:solidFill>
                  <a:srgbClr val="FFFFFF"/>
                </a:solidFill>
                <a:latin typeface="Frank Ruhl Libre"/>
                <a:ea typeface="Frank Ruhl Libre"/>
                <a:cs typeface="Frank Ruhl Libre"/>
                <a:sym typeface="Frank Ruhl Libre"/>
              </a:rPr>
              <a:t>CS</a:t>
            </a:r>
            <a:r>
              <a:rPr lang="en-US" sz="1800" b="1" dirty="0">
                <a:solidFill>
                  <a:srgbClr val="FFFFFF"/>
                </a:solidFill>
                <a:latin typeface="Frank Ruhl Libre"/>
                <a:ea typeface="Frank Ruhl Libre"/>
                <a:cs typeface="Frank Ruhl Libre"/>
                <a:sym typeface="Frank Ruhl Libre"/>
              </a:rPr>
              <a:t>-G</a:t>
            </a:r>
            <a:r>
              <a:rPr lang="en-US" sz="1800" b="1" i="0" u="none" strike="noStrike" cap="none" dirty="0">
                <a:solidFill>
                  <a:srgbClr val="FFFFFF"/>
                </a:solidFill>
                <a:latin typeface="Frank Ruhl Libre"/>
                <a:ea typeface="Frank Ruhl Libre"/>
                <a:cs typeface="Frank Ruhl Libre"/>
                <a:sym typeface="Frank Ruhl Libre"/>
              </a:rPr>
              <a:t>Y – 9223 – Mobile Security</a:t>
            </a:r>
            <a:br>
              <a:rPr lang="en-US" sz="1800" b="1" i="0" u="none" strike="noStrike" cap="none" dirty="0">
                <a:solidFill>
                  <a:srgbClr val="FFFFFF"/>
                </a:solidFill>
                <a:latin typeface="Frank Ruhl Libre"/>
                <a:ea typeface="Frank Ruhl Libre"/>
                <a:cs typeface="Frank Ruhl Libre"/>
                <a:sym typeface="Frank Ruhl Libre"/>
              </a:rPr>
            </a:br>
            <a:endParaRPr lang="en-US" sz="1800" b="1" i="0" u="none" strike="noStrike" cap="none" dirty="0">
              <a:solidFill>
                <a:srgbClr val="FFFFFF"/>
              </a:solidFill>
              <a:latin typeface="Frank Ruhl Libre"/>
              <a:ea typeface="Frank Ruhl Libre"/>
              <a:cs typeface="Frank Ruhl Libre"/>
              <a:sym typeface="Frank Ruhl Libre"/>
            </a:endParaRPr>
          </a:p>
          <a:p>
            <a:pPr marL="0" marR="0" lvl="0" indent="0" algn="ctr" rtl="0">
              <a:lnSpc>
                <a:spcPct val="80000"/>
              </a:lnSpc>
              <a:spcBef>
                <a:spcPts val="0"/>
              </a:spcBef>
              <a:spcAft>
                <a:spcPts val="0"/>
              </a:spcAft>
              <a:buClr>
                <a:srgbClr val="57068C"/>
              </a:buClr>
              <a:buSzPts val="3600"/>
              <a:buFont typeface="Frank Ruhl Libre"/>
              <a:buNone/>
            </a:pPr>
            <a:r>
              <a:rPr lang="en-US" sz="1800" b="1" u="none" strike="noStrike" cap="none" dirty="0">
                <a:solidFill>
                  <a:schemeClr val="accent3">
                    <a:lumMod val="60000"/>
                    <a:lumOff val="40000"/>
                  </a:schemeClr>
                </a:solidFill>
                <a:latin typeface="Consolas" panose="020B0609020204030204" pitchFamily="49" charset="0"/>
                <a:ea typeface="Frank Ruhl Libre"/>
                <a:cs typeface="Frank Ruhl Libre"/>
                <a:sym typeface="Frank Ruhl Libre"/>
                <a:hlinkClick r:id="rId3">
                  <a:extLst>
                    <a:ext uri="{A12FA001-AC4F-418D-AE19-62706E023703}">
                      <ahyp:hlinkClr xmlns:ahyp="http://schemas.microsoft.com/office/drawing/2018/hyperlinkcolor" val="tx"/>
                    </a:ext>
                  </a:extLst>
                </a:hlinkClick>
              </a:rPr>
              <a:t>https://www.youtube.com/watch?v=4o2URWPtqX4</a:t>
            </a:r>
            <a:r>
              <a:rPr lang="en-US" sz="1800" b="1" dirty="0">
                <a:solidFill>
                  <a:schemeClr val="accent3">
                    <a:lumMod val="60000"/>
                    <a:lumOff val="40000"/>
                  </a:schemeClr>
                </a:solidFill>
                <a:latin typeface="Consolas" panose="020B0609020204030204" pitchFamily="49" charset="0"/>
                <a:ea typeface="Frank Ruhl Libre"/>
                <a:cs typeface="Frank Ruhl Libre"/>
                <a:sym typeface="Frank Ruhl Libre"/>
              </a:rPr>
              <a:t> </a:t>
            </a:r>
            <a:endParaRPr sz="1800" b="1" u="none" strike="noStrike" cap="none" dirty="0">
              <a:solidFill>
                <a:schemeClr val="accent3">
                  <a:lumMod val="60000"/>
                  <a:lumOff val="40000"/>
                </a:schemeClr>
              </a:solidFill>
              <a:latin typeface="Consolas" panose="020B0609020204030204" pitchFamily="49" charset="0"/>
              <a:ea typeface="Frank Ruhl Libre"/>
              <a:cs typeface="Frank Ruhl Libre"/>
              <a:sym typeface="Frank Ruhl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338977" y="561141"/>
            <a:ext cx="712988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APK Decompiling</a:t>
            </a:r>
            <a:endParaRPr/>
          </a:p>
        </p:txBody>
      </p:sp>
      <p:sp>
        <p:nvSpPr>
          <p:cNvPr id="120" name="Google Shape;120;p10"/>
          <p:cNvSpPr txBox="1"/>
          <p:nvPr/>
        </p:nvSpPr>
        <p:spPr>
          <a:xfrm>
            <a:off x="570661" y="1219041"/>
            <a:ext cx="8002677" cy="1226793"/>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1000"/>
              </a:spcAft>
              <a:buClr>
                <a:srgbClr val="57068C"/>
              </a:buClr>
              <a:buSzPts val="1800"/>
              <a:buFont typeface="Montserrat"/>
              <a:buNone/>
            </a:pPr>
            <a:r>
              <a:rPr lang="en-US" sz="1200" b="0" i="0" u="none" strike="noStrike" cap="none">
                <a:solidFill>
                  <a:srgbClr val="333333"/>
                </a:solidFill>
                <a:latin typeface="Montserrat"/>
                <a:ea typeface="Montserrat"/>
                <a:cs typeface="Montserrat"/>
                <a:sym typeface="Montserrat"/>
              </a:rPr>
              <a:t>Once we were able to unpack the APK file we needed a way to decompile the .DEX files for inspection.  We were most successful with the `jadx` decompiler.  It has a GUI version as well that was very </a:t>
            </a:r>
            <a:r>
              <a:rPr lang="en-US" sz="1200">
                <a:solidFill>
                  <a:srgbClr val="333333"/>
                </a:solidFill>
                <a:latin typeface="Montserrat"/>
                <a:ea typeface="Montserrat"/>
                <a:cs typeface="Montserrat"/>
                <a:sym typeface="Montserrat"/>
              </a:rPr>
              <a:t>h</a:t>
            </a:r>
            <a:r>
              <a:rPr lang="en-US" sz="1200" b="0" i="0" u="none" strike="noStrike" cap="none">
                <a:solidFill>
                  <a:srgbClr val="333333"/>
                </a:solidFill>
                <a:latin typeface="Montserrat"/>
                <a:ea typeface="Montserrat"/>
                <a:cs typeface="Montserrat"/>
                <a:sym typeface="Montserrat"/>
              </a:rPr>
              <a:t>elpful.  This tool needs to be configured to use more memory depending on the size of the DEX files</a:t>
            </a:r>
            <a:r>
              <a:rPr lang="en-US" sz="1600" b="0" i="0" u="none" strike="noStrike" cap="none">
                <a:solidFill>
                  <a:srgbClr val="333333"/>
                </a:solidFill>
                <a:latin typeface="Montserrat"/>
                <a:ea typeface="Montserrat"/>
                <a:cs typeface="Montserrat"/>
                <a:sym typeface="Montserrat"/>
              </a:rPr>
              <a:t>. </a:t>
            </a:r>
            <a:endParaRPr/>
          </a:p>
        </p:txBody>
      </p:sp>
      <p:pic>
        <p:nvPicPr>
          <p:cNvPr id="121" name="Google Shape;121;p10"/>
          <p:cNvPicPr preferRelativeResize="0"/>
          <p:nvPr/>
        </p:nvPicPr>
        <p:blipFill rotWithShape="1">
          <a:blip r:embed="rId3">
            <a:alphaModFix/>
          </a:blip>
          <a:srcRect/>
          <a:stretch/>
        </p:blipFill>
        <p:spPr>
          <a:xfrm>
            <a:off x="2199019" y="2162926"/>
            <a:ext cx="6175322" cy="21711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338977" y="561141"/>
            <a:ext cx="712988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sz="4400"/>
              <a:t>Secrets and SAST Scanning</a:t>
            </a:r>
            <a:endParaRPr sz="4400"/>
          </a:p>
        </p:txBody>
      </p:sp>
      <p:sp>
        <p:nvSpPr>
          <p:cNvPr id="127" name="Google Shape;127;p11"/>
          <p:cNvSpPr txBox="1"/>
          <p:nvPr/>
        </p:nvSpPr>
        <p:spPr>
          <a:xfrm>
            <a:off x="570650" y="1219049"/>
            <a:ext cx="8002800" cy="1379100"/>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0"/>
              </a:spcAft>
              <a:buClr>
                <a:srgbClr val="57068C"/>
              </a:buClr>
              <a:buSzPts val="1800"/>
              <a:buFont typeface="Montserrat"/>
              <a:buNone/>
            </a:pPr>
            <a:r>
              <a:rPr lang="en-US" b="0" i="0" u="none" strike="noStrike" cap="none">
                <a:solidFill>
                  <a:srgbClr val="333333"/>
                </a:solidFill>
                <a:latin typeface="Montserrat"/>
                <a:ea typeface="Montserrat"/>
                <a:cs typeface="Montserrat"/>
                <a:sym typeface="Montserrat"/>
              </a:rPr>
              <a:t>Scanning for secrets and SAST vu</a:t>
            </a:r>
            <a:r>
              <a:rPr lang="en-US">
                <a:solidFill>
                  <a:srgbClr val="333333"/>
                </a:solidFill>
                <a:latin typeface="Montserrat"/>
                <a:ea typeface="Montserrat"/>
                <a:cs typeface="Montserrat"/>
                <a:sym typeface="Montserrat"/>
              </a:rPr>
              <a:t>lnerabilities</a:t>
            </a:r>
            <a:r>
              <a:rPr lang="en-US" b="0" i="0" u="none" strike="noStrike" cap="none">
                <a:solidFill>
                  <a:srgbClr val="333333"/>
                </a:solidFill>
                <a:latin typeface="Montserrat"/>
                <a:ea typeface="Montserrat"/>
                <a:cs typeface="Montserrat"/>
                <a:sym typeface="Montserrat"/>
              </a:rPr>
              <a:t> </a:t>
            </a:r>
            <a:r>
              <a:rPr lang="en-US">
                <a:solidFill>
                  <a:srgbClr val="333333"/>
                </a:solidFill>
                <a:latin typeface="Montserrat"/>
                <a:ea typeface="Montserrat"/>
                <a:cs typeface="Montserrat"/>
                <a:sym typeface="Montserrat"/>
              </a:rPr>
              <a:t>source </a:t>
            </a:r>
            <a:r>
              <a:rPr lang="en-US" b="0" i="0" u="none" strike="noStrike" cap="none">
                <a:solidFill>
                  <a:srgbClr val="333333"/>
                </a:solidFill>
                <a:latin typeface="Montserrat"/>
                <a:ea typeface="Montserrat"/>
                <a:cs typeface="Montserrat"/>
                <a:sym typeface="Montserrat"/>
              </a:rPr>
              <a:t>code can </a:t>
            </a:r>
            <a:r>
              <a:rPr lang="en-US">
                <a:solidFill>
                  <a:srgbClr val="333333"/>
                </a:solidFill>
                <a:latin typeface="Montserrat"/>
                <a:ea typeface="Montserrat"/>
                <a:cs typeface="Montserrat"/>
                <a:sym typeface="Montserrat"/>
              </a:rPr>
              <a:t>take hundreds of hours</a:t>
            </a:r>
            <a:r>
              <a:rPr lang="en-US" b="0" i="0" u="none" strike="noStrike" cap="none">
                <a:solidFill>
                  <a:srgbClr val="333333"/>
                </a:solidFill>
                <a:latin typeface="Montserrat"/>
                <a:ea typeface="Montserrat"/>
                <a:cs typeface="Montserrat"/>
                <a:sym typeface="Montserrat"/>
              </a:rPr>
              <a:t>, if you’re looking at 10,000 lines of code and multiple </a:t>
            </a:r>
            <a:r>
              <a:rPr lang="en-US">
                <a:solidFill>
                  <a:srgbClr val="333333"/>
                </a:solidFill>
                <a:latin typeface="Montserrat"/>
                <a:ea typeface="Montserrat"/>
                <a:cs typeface="Montserrat"/>
                <a:sym typeface="Montserrat"/>
              </a:rPr>
              <a:t>vulnerability types </a:t>
            </a:r>
            <a:r>
              <a:rPr lang="en-US" b="0" i="0" u="none" strike="noStrike" cap="none">
                <a:solidFill>
                  <a:srgbClr val="333333"/>
                </a:solidFill>
                <a:latin typeface="Montserrat"/>
                <a:ea typeface="Montserrat"/>
                <a:cs typeface="Montserrat"/>
                <a:sym typeface="Montserrat"/>
              </a:rPr>
              <a:t>possibly hidden in those lines. </a:t>
            </a:r>
            <a:endParaRPr sz="1200"/>
          </a:p>
          <a:p>
            <a:pPr marL="0" marR="0" lvl="0" indent="0" algn="l" rtl="0">
              <a:lnSpc>
                <a:spcPct val="125000"/>
              </a:lnSpc>
              <a:spcBef>
                <a:spcPts val="1000"/>
              </a:spcBef>
              <a:spcAft>
                <a:spcPts val="1000"/>
              </a:spcAft>
              <a:buClr>
                <a:srgbClr val="57068C"/>
              </a:buClr>
              <a:buSzPts val="1800"/>
              <a:buFont typeface="Montserrat"/>
              <a:buNone/>
            </a:pPr>
            <a:r>
              <a:rPr lang="en-US" b="0" i="0" u="none" strike="noStrike" cap="none">
                <a:solidFill>
                  <a:srgbClr val="333333"/>
                </a:solidFill>
                <a:latin typeface="Montserrat"/>
                <a:ea typeface="Montserrat"/>
                <a:cs typeface="Montserrat"/>
                <a:sym typeface="Montserrat"/>
              </a:rPr>
              <a:t>In order to get a comprehensive scan of the code</a:t>
            </a:r>
            <a:r>
              <a:rPr lang="en-US">
                <a:solidFill>
                  <a:srgbClr val="333333"/>
                </a:solidFill>
                <a:latin typeface="Montserrat"/>
                <a:ea typeface="Montserrat"/>
                <a:cs typeface="Montserrat"/>
                <a:sym typeface="Montserrat"/>
              </a:rPr>
              <a:t>,</a:t>
            </a:r>
            <a:r>
              <a:rPr lang="en-US" b="0" i="0" u="none" strike="noStrike" cap="none">
                <a:solidFill>
                  <a:srgbClr val="333333"/>
                </a:solidFill>
                <a:latin typeface="Montserrat"/>
                <a:ea typeface="Montserrat"/>
                <a:cs typeface="Montserrat"/>
                <a:sym typeface="Montserrat"/>
              </a:rPr>
              <a:t> </a:t>
            </a:r>
            <a:r>
              <a:rPr lang="en-US">
                <a:solidFill>
                  <a:srgbClr val="333333"/>
                </a:solidFill>
                <a:latin typeface="Montserrat"/>
                <a:ea typeface="Montserrat"/>
                <a:cs typeface="Montserrat"/>
                <a:sym typeface="Montserrat"/>
              </a:rPr>
              <a:t>w</a:t>
            </a:r>
            <a:r>
              <a:rPr lang="en-US" b="0" i="0" u="none" strike="noStrike" cap="none">
                <a:solidFill>
                  <a:srgbClr val="333333"/>
                </a:solidFill>
                <a:latin typeface="Montserrat"/>
                <a:ea typeface="Montserrat"/>
                <a:cs typeface="Montserrat"/>
                <a:sym typeface="Montserrat"/>
              </a:rPr>
              <a:t>e used multiple scanning </a:t>
            </a:r>
            <a:r>
              <a:rPr lang="en-US">
                <a:solidFill>
                  <a:srgbClr val="333333"/>
                </a:solidFill>
                <a:latin typeface="Montserrat"/>
                <a:ea typeface="Montserrat"/>
                <a:cs typeface="Montserrat"/>
                <a:sym typeface="Montserrat"/>
              </a:rPr>
              <a:t>tools.</a:t>
            </a:r>
            <a:endParaRPr sz="1200"/>
          </a:p>
        </p:txBody>
      </p:sp>
      <p:sp>
        <p:nvSpPr>
          <p:cNvPr id="128" name="Google Shape;128;p11"/>
          <p:cNvSpPr txBox="1"/>
          <p:nvPr/>
        </p:nvSpPr>
        <p:spPr>
          <a:xfrm>
            <a:off x="882900" y="2598150"/>
            <a:ext cx="6585900" cy="16770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25000"/>
              </a:lnSpc>
              <a:spcBef>
                <a:spcPts val="0"/>
              </a:spcBef>
              <a:spcAft>
                <a:spcPts val="0"/>
              </a:spcAft>
              <a:buClr>
                <a:srgbClr val="57068C"/>
              </a:buClr>
              <a:buSzPts val="1800"/>
              <a:buFont typeface="Montserrat"/>
              <a:buAutoNum type="arabicPeriod"/>
            </a:pPr>
            <a:r>
              <a:rPr lang="en-US" sz="1400" b="0" i="0" u="none" strike="noStrike" cap="none">
                <a:solidFill>
                  <a:srgbClr val="333333"/>
                </a:solidFill>
                <a:latin typeface="Montserrat"/>
                <a:ea typeface="Montserrat"/>
                <a:cs typeface="Montserrat"/>
                <a:sym typeface="Montserrat"/>
              </a:rPr>
              <a:t>Uploaded source code to individual public</a:t>
            </a:r>
            <a:r>
              <a:rPr lang="en-US">
                <a:solidFill>
                  <a:srgbClr val="333333"/>
                </a:solidFill>
                <a:latin typeface="Montserrat"/>
                <a:ea typeface="Montserrat"/>
                <a:cs typeface="Montserrat"/>
                <a:sym typeface="Montserrat"/>
              </a:rPr>
              <a:t> </a:t>
            </a:r>
            <a:r>
              <a:rPr lang="en-US" sz="1400" b="0" i="0" u="none" strike="noStrike" cap="none">
                <a:solidFill>
                  <a:srgbClr val="333333"/>
                </a:solidFill>
                <a:latin typeface="Montserrat"/>
                <a:ea typeface="Montserrat"/>
                <a:cs typeface="Montserrat"/>
                <a:sym typeface="Montserrat"/>
              </a:rPr>
              <a:t>git repositories, </a:t>
            </a:r>
            <a:endParaRPr/>
          </a:p>
          <a:p>
            <a:pPr marL="342900" marR="0" lvl="0" indent="-342900" algn="l" rtl="0">
              <a:lnSpc>
                <a:spcPct val="125000"/>
              </a:lnSpc>
              <a:spcBef>
                <a:spcPts val="1000"/>
              </a:spcBef>
              <a:spcAft>
                <a:spcPts val="0"/>
              </a:spcAft>
              <a:buClr>
                <a:srgbClr val="57068C"/>
              </a:buClr>
              <a:buSzPts val="1800"/>
              <a:buFont typeface="Montserrat"/>
              <a:buAutoNum type="arabicPeriod"/>
            </a:pPr>
            <a:r>
              <a:rPr lang="en-US">
                <a:solidFill>
                  <a:srgbClr val="333333"/>
                </a:solidFill>
                <a:latin typeface="Montserrat"/>
                <a:ea typeface="Montserrat"/>
                <a:cs typeface="Montserrat"/>
                <a:sym typeface="Montserrat"/>
              </a:rPr>
              <a:t>Used </a:t>
            </a:r>
            <a:r>
              <a:rPr lang="en-US" sz="1400" b="0" i="0" u="none" strike="noStrike" cap="none">
                <a:solidFill>
                  <a:srgbClr val="333333"/>
                </a:solidFill>
                <a:latin typeface="Montserrat"/>
                <a:ea typeface="Montserrat"/>
                <a:cs typeface="Montserrat"/>
                <a:sym typeface="Montserrat"/>
              </a:rPr>
              <a:t>S</a:t>
            </a:r>
            <a:r>
              <a:rPr lang="en-US">
                <a:solidFill>
                  <a:srgbClr val="333333"/>
                </a:solidFill>
                <a:latin typeface="Montserrat"/>
                <a:ea typeface="Montserrat"/>
                <a:cs typeface="Montserrat"/>
                <a:sym typeface="Montserrat"/>
              </a:rPr>
              <a:t>ny</a:t>
            </a:r>
            <a:r>
              <a:rPr lang="en-US" sz="1400" b="0" i="0" u="none" strike="noStrike" cap="none">
                <a:solidFill>
                  <a:srgbClr val="333333"/>
                </a:solidFill>
                <a:latin typeface="Montserrat"/>
                <a:ea typeface="Montserrat"/>
                <a:cs typeface="Montserrat"/>
                <a:sym typeface="Montserrat"/>
              </a:rPr>
              <a:t>k, `gitleaks`</a:t>
            </a:r>
            <a:r>
              <a:rPr lang="en-US">
                <a:solidFill>
                  <a:srgbClr val="333333"/>
                </a:solidFill>
                <a:latin typeface="Montserrat"/>
                <a:ea typeface="Montserrat"/>
                <a:cs typeface="Montserrat"/>
                <a:sym typeface="Montserrat"/>
              </a:rPr>
              <a:t>,</a:t>
            </a:r>
            <a:r>
              <a:rPr lang="en-US" sz="1400" b="0" i="0" u="none" strike="noStrike" cap="none">
                <a:solidFill>
                  <a:srgbClr val="333333"/>
                </a:solidFill>
                <a:latin typeface="Montserrat"/>
                <a:ea typeface="Montserrat"/>
                <a:cs typeface="Montserrat"/>
                <a:sym typeface="Montserrat"/>
              </a:rPr>
              <a:t> and Gitguardian </a:t>
            </a:r>
            <a:r>
              <a:rPr lang="en-US">
                <a:solidFill>
                  <a:srgbClr val="333333"/>
                </a:solidFill>
                <a:latin typeface="Montserrat"/>
                <a:ea typeface="Montserrat"/>
                <a:cs typeface="Montserrat"/>
                <a:sym typeface="Montserrat"/>
              </a:rPr>
              <a:t>tools </a:t>
            </a:r>
            <a:r>
              <a:rPr lang="en-US" sz="1400" b="0" i="0" u="none" strike="noStrike" cap="none">
                <a:solidFill>
                  <a:srgbClr val="333333"/>
                </a:solidFill>
                <a:latin typeface="Montserrat"/>
                <a:ea typeface="Montserrat"/>
                <a:cs typeface="Montserrat"/>
                <a:sym typeface="Montserrat"/>
              </a:rPr>
              <a:t>to search for secrets and SAST vulnerabilities,</a:t>
            </a:r>
            <a:endParaRPr/>
          </a:p>
          <a:p>
            <a:pPr marL="342900" marR="0" lvl="0" indent="-342900" algn="l" rtl="0">
              <a:lnSpc>
                <a:spcPct val="125000"/>
              </a:lnSpc>
              <a:spcBef>
                <a:spcPts val="1000"/>
              </a:spcBef>
              <a:spcAft>
                <a:spcPts val="1000"/>
              </a:spcAft>
              <a:buClr>
                <a:srgbClr val="57068C"/>
              </a:buClr>
              <a:buSzPts val="1800"/>
              <a:buFont typeface="Montserrat"/>
              <a:buAutoNum type="arabicPeriod"/>
            </a:pPr>
            <a:r>
              <a:rPr lang="en-US">
                <a:solidFill>
                  <a:srgbClr val="333333"/>
                </a:solidFill>
                <a:latin typeface="Montserrat"/>
                <a:ea typeface="Montserrat"/>
                <a:cs typeface="Montserrat"/>
                <a:sym typeface="Montserrat"/>
              </a:rPr>
              <a:t>Used `apkurlgrep` to search for API URLs</a:t>
            </a:r>
            <a:r>
              <a:rPr lang="en-US" sz="1400" b="0" i="0" u="none" strike="noStrike" cap="none">
                <a:solidFill>
                  <a:srgbClr val="333333"/>
                </a:solidFill>
                <a:latin typeface="Montserrat"/>
                <a:ea typeface="Montserrat"/>
                <a:cs typeface="Montserrat"/>
                <a:sym typeface="Montserrat"/>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a:off x="1286107" y="1492668"/>
            <a:ext cx="6946324" cy="856518"/>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3600"/>
              <a:buNone/>
            </a:pPr>
            <a:r>
              <a:rPr lang="en-US" sz="4000"/>
              <a:t>SAST and Secrets Scans</a:t>
            </a:r>
            <a:endParaRPr sz="4000"/>
          </a:p>
        </p:txBody>
      </p:sp>
      <p:cxnSp>
        <p:nvCxnSpPr>
          <p:cNvPr id="134" name="Google Shape;134;p12"/>
          <p:cNvCxnSpPr/>
          <p:nvPr/>
        </p:nvCxnSpPr>
        <p:spPr>
          <a:xfrm>
            <a:off x="4231926" y="1084298"/>
            <a:ext cx="692400" cy="0"/>
          </a:xfrm>
          <a:prstGeom prst="straightConnector1">
            <a:avLst/>
          </a:prstGeom>
          <a:noFill/>
          <a:ln w="9525" cap="flat" cmpd="sng">
            <a:solidFill>
              <a:srgbClr val="57068C"/>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3"/>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Findings – Classification </a:t>
            </a:r>
            <a:endParaRPr/>
          </a:p>
        </p:txBody>
      </p:sp>
      <p:sp>
        <p:nvSpPr>
          <p:cNvPr id="140" name="Google Shape;140;p13"/>
          <p:cNvSpPr txBox="1"/>
          <p:nvPr/>
        </p:nvSpPr>
        <p:spPr>
          <a:xfrm>
            <a:off x="570661" y="1219041"/>
            <a:ext cx="8002677" cy="1546461"/>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0"/>
              </a:spcAft>
              <a:buClr>
                <a:srgbClr val="57068C"/>
              </a:buClr>
              <a:buSzPts val="1800"/>
              <a:buFont typeface="Montserrat"/>
              <a:buNone/>
            </a:pPr>
            <a:r>
              <a:rPr lang="en-US" sz="1600" b="0" i="0" u="none" strike="noStrike" cap="none">
                <a:solidFill>
                  <a:srgbClr val="333333"/>
                </a:solidFill>
                <a:latin typeface="Montserrat"/>
                <a:ea typeface="Montserrat"/>
                <a:cs typeface="Montserrat"/>
                <a:sym typeface="Montserrat"/>
              </a:rPr>
              <a:t>Both of our scanning services categorized vulnerabilities and secrets in to 4 groups which we present here.  While the scanners found many vulnerabilities we focused only on the “Critical” ones. </a:t>
            </a:r>
            <a:endParaRPr/>
          </a:p>
          <a:p>
            <a:pPr marL="0" marR="0" lvl="0" indent="0" algn="l" rtl="0">
              <a:lnSpc>
                <a:spcPct val="125000"/>
              </a:lnSpc>
              <a:spcBef>
                <a:spcPts val="1000"/>
              </a:spcBef>
              <a:spcAft>
                <a:spcPts val="1000"/>
              </a:spcAft>
              <a:buClr>
                <a:srgbClr val="57068C"/>
              </a:buClr>
              <a:buSzPts val="1800"/>
              <a:buFont typeface="Montserrat"/>
              <a:buNone/>
            </a:pPr>
            <a:r>
              <a:rPr lang="en-US" sz="1600" b="0" i="0" u="none" strike="noStrike" cap="none">
                <a:solidFill>
                  <a:srgbClr val="333333"/>
                </a:solidFill>
                <a:latin typeface="Montserrat"/>
                <a:ea typeface="Montserrat"/>
                <a:cs typeface="Montserrat"/>
                <a:sym typeface="Montserrat"/>
              </a:rPr>
              <a:t>The criteria is outlined below:  </a:t>
            </a:r>
            <a:endParaRPr/>
          </a:p>
        </p:txBody>
      </p:sp>
      <p:graphicFrame>
        <p:nvGraphicFramePr>
          <p:cNvPr id="141" name="Google Shape;141;p13"/>
          <p:cNvGraphicFramePr/>
          <p:nvPr/>
        </p:nvGraphicFramePr>
        <p:xfrm>
          <a:off x="659582" y="2765502"/>
          <a:ext cx="3000000" cy="3000000"/>
        </p:xfrm>
        <a:graphic>
          <a:graphicData uri="http://schemas.openxmlformats.org/drawingml/2006/table">
            <a:tbl>
              <a:tblPr>
                <a:noFill/>
                <a:tableStyleId>{573B0803-6A0C-4469-A9AC-2D1CE0753B1E}</a:tableStyleId>
              </a:tblPr>
              <a:tblGrid>
                <a:gridCol w="1325325">
                  <a:extLst>
                    <a:ext uri="{9D8B030D-6E8A-4147-A177-3AD203B41FA5}">
                      <a16:colId xmlns:a16="http://schemas.microsoft.com/office/drawing/2014/main" val="20000"/>
                    </a:ext>
                  </a:extLst>
                </a:gridCol>
                <a:gridCol w="6677350">
                  <a:extLst>
                    <a:ext uri="{9D8B030D-6E8A-4147-A177-3AD203B41FA5}">
                      <a16:colId xmlns:a16="http://schemas.microsoft.com/office/drawing/2014/main" val="20001"/>
                    </a:ext>
                  </a:extLst>
                </a:gridCol>
              </a:tblGrid>
              <a:tr h="155350">
                <a:tc>
                  <a:txBody>
                    <a:bodyPr/>
                    <a:lstStyle/>
                    <a:p>
                      <a:pPr marL="0" marR="0" lvl="0" indent="0" algn="l" rtl="0">
                        <a:lnSpc>
                          <a:spcPct val="100000"/>
                        </a:lnSpc>
                        <a:spcBef>
                          <a:spcPts val="0"/>
                        </a:spcBef>
                        <a:spcAft>
                          <a:spcPts val="0"/>
                        </a:spcAft>
                        <a:buNone/>
                      </a:pPr>
                      <a:r>
                        <a:rPr lang="en-US" sz="1300" b="1" u="none" strike="noStrike" cap="none"/>
                        <a:t>Level</a:t>
                      </a:r>
                      <a:endParaRPr sz="1300" b="1" i="0" u="none" strike="noStrike" cap="none">
                        <a:solidFill>
                          <a:srgbClr val="000000"/>
                        </a:solidFill>
                        <a:latin typeface="Arial"/>
                        <a:ea typeface="Arial"/>
                        <a:cs typeface="Arial"/>
                        <a:sym typeface="Arial"/>
                      </a:endParaRPr>
                    </a:p>
                  </a:txBody>
                  <a:tcPr marL="6975" marR="6975" marT="6975" marB="0" anchor="ctr"/>
                </a:tc>
                <a:tc>
                  <a:txBody>
                    <a:bodyPr/>
                    <a:lstStyle/>
                    <a:p>
                      <a:pPr marL="0" marR="0" lvl="0" indent="0" algn="l" rtl="0">
                        <a:lnSpc>
                          <a:spcPct val="100000"/>
                        </a:lnSpc>
                        <a:spcBef>
                          <a:spcPts val="0"/>
                        </a:spcBef>
                        <a:spcAft>
                          <a:spcPts val="0"/>
                        </a:spcAft>
                        <a:buNone/>
                      </a:pPr>
                      <a:r>
                        <a:rPr lang="en-US" sz="1300" b="1" u="none" strike="noStrike" cap="none"/>
                        <a:t>Description</a:t>
                      </a:r>
                      <a:endParaRPr sz="1300" b="1" i="0" u="none" strike="noStrike" cap="none">
                        <a:solidFill>
                          <a:srgbClr val="000000"/>
                        </a:solidFill>
                        <a:latin typeface="Arial"/>
                        <a:ea typeface="Arial"/>
                        <a:cs typeface="Arial"/>
                        <a:sym typeface="Arial"/>
                      </a:endParaRPr>
                    </a:p>
                  </a:txBody>
                  <a:tcPr marL="6975" marR="6975" marT="6975" marB="0" anchor="ctr"/>
                </a:tc>
                <a:extLst>
                  <a:ext uri="{0D108BD9-81ED-4DB2-BD59-A6C34878D82A}">
                    <a16:rowId xmlns:a16="http://schemas.microsoft.com/office/drawing/2014/main" val="10000"/>
                  </a:ext>
                </a:extLst>
              </a:tr>
              <a:tr h="300350">
                <a:tc>
                  <a:txBody>
                    <a:bodyPr/>
                    <a:lstStyle/>
                    <a:p>
                      <a:pPr marL="0" marR="0" lvl="0" indent="0" algn="l" rtl="0">
                        <a:lnSpc>
                          <a:spcPct val="100000"/>
                        </a:lnSpc>
                        <a:spcBef>
                          <a:spcPts val="0"/>
                        </a:spcBef>
                        <a:spcAft>
                          <a:spcPts val="0"/>
                        </a:spcAft>
                        <a:buNone/>
                      </a:pPr>
                      <a:r>
                        <a:rPr lang="en-US" sz="1300" u="none" strike="noStrike" cap="none"/>
                        <a:t>Critical</a:t>
                      </a:r>
                      <a:endParaRPr sz="1300" b="0" i="0" u="none" strike="noStrike" cap="none">
                        <a:solidFill>
                          <a:srgbClr val="000000"/>
                        </a:solidFill>
                        <a:latin typeface="Arial"/>
                        <a:ea typeface="Arial"/>
                        <a:cs typeface="Arial"/>
                        <a:sym typeface="Arial"/>
                      </a:endParaRPr>
                    </a:p>
                  </a:txBody>
                  <a:tcPr marL="6975" marR="6975" marT="6975" marB="0" anchor="ctr"/>
                </a:tc>
                <a:tc>
                  <a:txBody>
                    <a:bodyPr/>
                    <a:lstStyle/>
                    <a:p>
                      <a:pPr marL="0" marR="0" lvl="0" indent="0" algn="l" rtl="0">
                        <a:lnSpc>
                          <a:spcPct val="100000"/>
                        </a:lnSpc>
                        <a:spcBef>
                          <a:spcPts val="0"/>
                        </a:spcBef>
                        <a:spcAft>
                          <a:spcPts val="0"/>
                        </a:spcAft>
                        <a:buNone/>
                      </a:pPr>
                      <a:r>
                        <a:rPr lang="en-US" sz="1300" u="none" strike="noStrike" cap="none"/>
                        <a:t>May allow attackers to access sensitive data and run code on your application</a:t>
                      </a:r>
                      <a:endParaRPr sz="1300" b="0" i="0" u="none" strike="noStrike" cap="none">
                        <a:solidFill>
                          <a:srgbClr val="000000"/>
                        </a:solidFill>
                        <a:latin typeface="Arial"/>
                        <a:ea typeface="Arial"/>
                        <a:cs typeface="Arial"/>
                        <a:sym typeface="Arial"/>
                      </a:endParaRPr>
                    </a:p>
                  </a:txBody>
                  <a:tcPr marL="6975" marR="6975" marT="6975" marB="0" anchor="ctr"/>
                </a:tc>
                <a:extLst>
                  <a:ext uri="{0D108BD9-81ED-4DB2-BD59-A6C34878D82A}">
                    <a16:rowId xmlns:a16="http://schemas.microsoft.com/office/drawing/2014/main" val="10001"/>
                  </a:ext>
                </a:extLst>
              </a:tr>
              <a:tr h="152125">
                <a:tc>
                  <a:txBody>
                    <a:bodyPr/>
                    <a:lstStyle/>
                    <a:p>
                      <a:pPr marL="0" marR="0" lvl="0" indent="0" algn="l" rtl="0">
                        <a:lnSpc>
                          <a:spcPct val="100000"/>
                        </a:lnSpc>
                        <a:spcBef>
                          <a:spcPts val="0"/>
                        </a:spcBef>
                        <a:spcAft>
                          <a:spcPts val="0"/>
                        </a:spcAft>
                        <a:buNone/>
                      </a:pPr>
                      <a:r>
                        <a:rPr lang="en-US" sz="1300" u="none" strike="noStrike" cap="none"/>
                        <a:t>High</a:t>
                      </a:r>
                      <a:endParaRPr sz="1300" b="0" i="0" u="none" strike="noStrike" cap="none">
                        <a:solidFill>
                          <a:srgbClr val="000000"/>
                        </a:solidFill>
                        <a:latin typeface="Arial"/>
                        <a:ea typeface="Arial"/>
                        <a:cs typeface="Arial"/>
                        <a:sym typeface="Arial"/>
                      </a:endParaRPr>
                    </a:p>
                  </a:txBody>
                  <a:tcPr marL="6975" marR="6975" marT="6975" marB="0" anchor="ctr"/>
                </a:tc>
                <a:tc>
                  <a:txBody>
                    <a:bodyPr/>
                    <a:lstStyle/>
                    <a:p>
                      <a:pPr marL="0" marR="0" lvl="0" indent="0" algn="l" rtl="0">
                        <a:lnSpc>
                          <a:spcPct val="100000"/>
                        </a:lnSpc>
                        <a:spcBef>
                          <a:spcPts val="0"/>
                        </a:spcBef>
                        <a:spcAft>
                          <a:spcPts val="0"/>
                        </a:spcAft>
                        <a:buNone/>
                      </a:pPr>
                      <a:r>
                        <a:rPr lang="en-US" sz="1300" u="none" strike="noStrike" cap="none"/>
                        <a:t>May allow attackers to access sensitive data in your application</a:t>
                      </a:r>
                      <a:endParaRPr sz="1300" b="0" i="0" u="none" strike="noStrike" cap="none">
                        <a:solidFill>
                          <a:srgbClr val="000000"/>
                        </a:solidFill>
                        <a:latin typeface="Arial"/>
                        <a:ea typeface="Arial"/>
                        <a:cs typeface="Arial"/>
                        <a:sym typeface="Arial"/>
                      </a:endParaRPr>
                    </a:p>
                  </a:txBody>
                  <a:tcPr marL="6975" marR="6975" marT="6975" marB="0" anchor="ctr"/>
                </a:tc>
                <a:extLst>
                  <a:ext uri="{0D108BD9-81ED-4DB2-BD59-A6C34878D82A}">
                    <a16:rowId xmlns:a16="http://schemas.microsoft.com/office/drawing/2014/main" val="10002"/>
                  </a:ext>
                </a:extLst>
              </a:tr>
              <a:tr h="300350">
                <a:tc>
                  <a:txBody>
                    <a:bodyPr/>
                    <a:lstStyle/>
                    <a:p>
                      <a:pPr marL="0" marR="0" lvl="0" indent="0" algn="l" rtl="0">
                        <a:lnSpc>
                          <a:spcPct val="100000"/>
                        </a:lnSpc>
                        <a:spcBef>
                          <a:spcPts val="0"/>
                        </a:spcBef>
                        <a:spcAft>
                          <a:spcPts val="0"/>
                        </a:spcAft>
                        <a:buNone/>
                      </a:pPr>
                      <a:r>
                        <a:rPr lang="en-US" sz="1300" u="none" strike="noStrike" cap="none"/>
                        <a:t>Medium</a:t>
                      </a:r>
                      <a:endParaRPr sz="1300" b="0" i="0" u="none" strike="noStrike" cap="none">
                        <a:solidFill>
                          <a:srgbClr val="000000"/>
                        </a:solidFill>
                        <a:latin typeface="Arial"/>
                        <a:ea typeface="Arial"/>
                        <a:cs typeface="Arial"/>
                        <a:sym typeface="Arial"/>
                      </a:endParaRPr>
                    </a:p>
                  </a:txBody>
                  <a:tcPr marL="6975" marR="6975" marT="6975" marB="0" anchor="ctr"/>
                </a:tc>
                <a:tc>
                  <a:txBody>
                    <a:bodyPr/>
                    <a:lstStyle/>
                    <a:p>
                      <a:pPr marL="0" marR="0" lvl="0" indent="0" algn="l" rtl="0">
                        <a:lnSpc>
                          <a:spcPct val="100000"/>
                        </a:lnSpc>
                        <a:spcBef>
                          <a:spcPts val="0"/>
                        </a:spcBef>
                        <a:spcAft>
                          <a:spcPts val="0"/>
                        </a:spcAft>
                        <a:buNone/>
                      </a:pPr>
                      <a:r>
                        <a:rPr lang="en-US" sz="1300" u="none" strike="noStrike" cap="none"/>
                        <a:t>Under some conditions, may allow attackers to access sensitive data on your application</a:t>
                      </a:r>
                      <a:endParaRPr sz="1300" b="0" i="0" u="none" strike="noStrike" cap="none">
                        <a:solidFill>
                          <a:srgbClr val="000000"/>
                        </a:solidFill>
                        <a:latin typeface="Arial"/>
                        <a:ea typeface="Arial"/>
                        <a:cs typeface="Arial"/>
                        <a:sym typeface="Arial"/>
                      </a:endParaRPr>
                    </a:p>
                  </a:txBody>
                  <a:tcPr marL="6975" marR="6975" marT="6975" marB="0" anchor="ctr"/>
                </a:tc>
                <a:extLst>
                  <a:ext uri="{0D108BD9-81ED-4DB2-BD59-A6C34878D82A}">
                    <a16:rowId xmlns:a16="http://schemas.microsoft.com/office/drawing/2014/main" val="10003"/>
                  </a:ext>
                </a:extLst>
              </a:tr>
              <a:tr h="300350">
                <a:tc>
                  <a:txBody>
                    <a:bodyPr/>
                    <a:lstStyle/>
                    <a:p>
                      <a:pPr marL="0" marR="0" lvl="0" indent="0" algn="l" rtl="0">
                        <a:lnSpc>
                          <a:spcPct val="100000"/>
                        </a:lnSpc>
                        <a:spcBef>
                          <a:spcPts val="0"/>
                        </a:spcBef>
                        <a:spcAft>
                          <a:spcPts val="0"/>
                        </a:spcAft>
                        <a:buNone/>
                      </a:pPr>
                      <a:r>
                        <a:rPr lang="en-US" sz="1300" u="none" strike="noStrike" cap="none"/>
                        <a:t>Low</a:t>
                      </a:r>
                      <a:endParaRPr sz="1300" b="0" i="0" u="none" strike="noStrike" cap="none">
                        <a:solidFill>
                          <a:srgbClr val="000000"/>
                        </a:solidFill>
                        <a:latin typeface="Arial"/>
                        <a:ea typeface="Arial"/>
                        <a:cs typeface="Arial"/>
                        <a:sym typeface="Arial"/>
                      </a:endParaRPr>
                    </a:p>
                  </a:txBody>
                  <a:tcPr marL="6975" marR="6975" marT="6975" marB="0" anchor="ctr"/>
                </a:tc>
                <a:tc>
                  <a:txBody>
                    <a:bodyPr/>
                    <a:lstStyle/>
                    <a:p>
                      <a:pPr marL="0" marR="0" lvl="0" indent="0" algn="l" rtl="0">
                        <a:lnSpc>
                          <a:spcPct val="100000"/>
                        </a:lnSpc>
                        <a:spcBef>
                          <a:spcPts val="0"/>
                        </a:spcBef>
                        <a:spcAft>
                          <a:spcPts val="0"/>
                        </a:spcAft>
                        <a:buNone/>
                      </a:pPr>
                      <a:r>
                        <a:rPr lang="en-US" sz="1300" u="none" strike="noStrike" cap="none"/>
                        <a:t>Application may expose some data that allows vulnerability mapping, which can be used with other vulnerabilities to attack the application</a:t>
                      </a:r>
                      <a:endParaRPr sz="1300" b="0" i="0" u="none" strike="noStrike" cap="none">
                        <a:solidFill>
                          <a:srgbClr val="000000"/>
                        </a:solidFill>
                        <a:latin typeface="Arial"/>
                        <a:ea typeface="Arial"/>
                        <a:cs typeface="Arial"/>
                        <a:sym typeface="Arial"/>
                      </a:endParaRPr>
                    </a:p>
                  </a:txBody>
                  <a:tcPr marL="6975" marR="6975" marT="6975"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Findings – Distribution </a:t>
            </a:r>
            <a:endParaRPr/>
          </a:p>
        </p:txBody>
      </p:sp>
      <p:sp>
        <p:nvSpPr>
          <p:cNvPr id="147" name="Google Shape;147;p14"/>
          <p:cNvSpPr txBox="1"/>
          <p:nvPr/>
        </p:nvSpPr>
        <p:spPr>
          <a:xfrm>
            <a:off x="570661" y="1219041"/>
            <a:ext cx="2573983" cy="1352709"/>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1000"/>
              </a:spcAft>
              <a:buClr>
                <a:srgbClr val="57068C"/>
              </a:buClr>
              <a:buSzPts val="1800"/>
              <a:buFont typeface="Montserrat"/>
              <a:buNone/>
            </a:pPr>
            <a:r>
              <a:rPr lang="en-US" sz="1600" b="0" i="0" u="none" strike="noStrike" cap="none">
                <a:solidFill>
                  <a:srgbClr val="333333"/>
                </a:solidFill>
                <a:latin typeface="Montserrat"/>
                <a:ea typeface="Montserrat"/>
                <a:cs typeface="Montserrat"/>
                <a:sym typeface="Montserrat"/>
              </a:rPr>
              <a:t>The distribution of secrets found among the APKs</a:t>
            </a:r>
            <a:r>
              <a:rPr lang="en-US" sz="1600">
                <a:solidFill>
                  <a:srgbClr val="333333"/>
                </a:solidFill>
                <a:latin typeface="Montserrat"/>
                <a:ea typeface="Montserrat"/>
                <a:cs typeface="Montserrat"/>
                <a:sym typeface="Montserrat"/>
              </a:rPr>
              <a:t> can be seen on the right.</a:t>
            </a:r>
            <a:endParaRPr/>
          </a:p>
        </p:txBody>
      </p:sp>
      <p:graphicFrame>
        <p:nvGraphicFramePr>
          <p:cNvPr id="148" name="Google Shape;148;p14"/>
          <p:cNvGraphicFramePr/>
          <p:nvPr/>
        </p:nvGraphicFramePr>
        <p:xfrm>
          <a:off x="3326782" y="1219041"/>
          <a:ext cx="3000000" cy="3000000"/>
        </p:xfrm>
        <a:graphic>
          <a:graphicData uri="http://schemas.openxmlformats.org/drawingml/2006/table">
            <a:tbl>
              <a:tblPr>
                <a:noFill/>
                <a:tableStyleId>{573B0803-6A0C-4469-A9AC-2D1CE0753B1E}</a:tableStyleId>
              </a:tblPr>
              <a:tblGrid>
                <a:gridCol w="1946175">
                  <a:extLst>
                    <a:ext uri="{9D8B030D-6E8A-4147-A177-3AD203B41FA5}">
                      <a16:colId xmlns:a16="http://schemas.microsoft.com/office/drawing/2014/main" val="20000"/>
                    </a:ext>
                  </a:extLst>
                </a:gridCol>
                <a:gridCol w="657875">
                  <a:extLst>
                    <a:ext uri="{9D8B030D-6E8A-4147-A177-3AD203B41FA5}">
                      <a16:colId xmlns:a16="http://schemas.microsoft.com/office/drawing/2014/main" val="20001"/>
                    </a:ext>
                  </a:extLst>
                </a:gridCol>
                <a:gridCol w="767500">
                  <a:extLst>
                    <a:ext uri="{9D8B030D-6E8A-4147-A177-3AD203B41FA5}">
                      <a16:colId xmlns:a16="http://schemas.microsoft.com/office/drawing/2014/main" val="20002"/>
                    </a:ext>
                  </a:extLst>
                </a:gridCol>
                <a:gridCol w="657875">
                  <a:extLst>
                    <a:ext uri="{9D8B030D-6E8A-4147-A177-3AD203B41FA5}">
                      <a16:colId xmlns:a16="http://schemas.microsoft.com/office/drawing/2014/main" val="20003"/>
                    </a:ext>
                  </a:extLst>
                </a:gridCol>
                <a:gridCol w="657875">
                  <a:extLst>
                    <a:ext uri="{9D8B030D-6E8A-4147-A177-3AD203B41FA5}">
                      <a16:colId xmlns:a16="http://schemas.microsoft.com/office/drawing/2014/main" val="20004"/>
                    </a:ext>
                  </a:extLst>
                </a:gridCol>
                <a:gridCol w="657875">
                  <a:extLst>
                    <a:ext uri="{9D8B030D-6E8A-4147-A177-3AD203B41FA5}">
                      <a16:colId xmlns:a16="http://schemas.microsoft.com/office/drawing/2014/main" val="20005"/>
                    </a:ext>
                  </a:extLst>
                </a:gridCol>
              </a:tblGrid>
              <a:tr h="132400">
                <a:tc>
                  <a:txBody>
                    <a:bodyPr/>
                    <a:lstStyle/>
                    <a:p>
                      <a:pPr marL="0" marR="0" lvl="0" indent="0" algn="ctr" rtl="0">
                        <a:lnSpc>
                          <a:spcPct val="100000"/>
                        </a:lnSpc>
                        <a:spcBef>
                          <a:spcPts val="0"/>
                        </a:spcBef>
                        <a:spcAft>
                          <a:spcPts val="0"/>
                        </a:spcAft>
                        <a:buNone/>
                      </a:pPr>
                      <a:r>
                        <a:rPr lang="en-US" sz="800" b="1" u="none" strike="noStrike" cap="none"/>
                        <a:t>App Name</a:t>
                      </a:r>
                      <a:endParaRPr sz="800" b="1"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b="1" u="none" strike="noStrike" cap="none"/>
                        <a:t>Secrets</a:t>
                      </a:r>
                      <a:endParaRPr sz="800" b="1"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b="1" u="none" strike="noStrike" cap="none"/>
                        <a:t>Critical</a:t>
                      </a:r>
                      <a:endParaRPr sz="800" b="1"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b="1" u="none" strike="noStrike" cap="none"/>
                        <a:t>High</a:t>
                      </a:r>
                      <a:endParaRPr sz="800" b="1"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b="1" u="none" strike="noStrike" cap="none"/>
                        <a:t>Medium</a:t>
                      </a:r>
                      <a:endParaRPr sz="800" b="1"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b="1" u="none" strike="noStrike" cap="none"/>
                        <a:t>Low</a:t>
                      </a:r>
                      <a:endParaRPr sz="800" b="1" i="0" u="none" strike="noStrike" cap="none">
                        <a:solidFill>
                          <a:srgbClr val="000000"/>
                        </a:solidFill>
                        <a:latin typeface="Arial"/>
                        <a:ea typeface="Arial"/>
                        <a:cs typeface="Arial"/>
                        <a:sym typeface="Arial"/>
                      </a:endParaRPr>
                    </a:p>
                  </a:txBody>
                  <a:tcPr marL="5525" marR="5525" marT="5525" marB="0" anchor="b"/>
                </a:tc>
                <a:extLst>
                  <a:ext uri="{0D108BD9-81ED-4DB2-BD59-A6C34878D82A}">
                    <a16:rowId xmlns:a16="http://schemas.microsoft.com/office/drawing/2014/main" val="10000"/>
                  </a:ext>
                </a:extLst>
              </a:tr>
              <a:tr h="143450">
                <a:tc>
                  <a:txBody>
                    <a:bodyPr/>
                    <a:lstStyle/>
                    <a:p>
                      <a:pPr marL="0" marR="0" lvl="0" indent="0" algn="l" rtl="0">
                        <a:lnSpc>
                          <a:spcPct val="100000"/>
                        </a:lnSpc>
                        <a:spcBef>
                          <a:spcPts val="0"/>
                        </a:spcBef>
                        <a:spcAft>
                          <a:spcPts val="0"/>
                        </a:spcAft>
                        <a:buNone/>
                      </a:pPr>
                      <a:r>
                        <a:rPr lang="en-US" sz="800" u="none" strike="noStrike" cap="none"/>
                        <a:t>Student Portal</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1"/>
                  </a:ext>
                </a:extLst>
              </a:tr>
              <a:tr h="143450">
                <a:tc>
                  <a:txBody>
                    <a:bodyPr/>
                    <a:lstStyle/>
                    <a:p>
                      <a:pPr marL="0" marR="0" lvl="0" indent="0" algn="l" rtl="0">
                        <a:lnSpc>
                          <a:spcPct val="100000"/>
                        </a:lnSpc>
                        <a:spcBef>
                          <a:spcPts val="0"/>
                        </a:spcBef>
                        <a:spcAft>
                          <a:spcPts val="0"/>
                        </a:spcAft>
                        <a:buNone/>
                      </a:pPr>
                      <a:r>
                        <a:rPr lang="en-US" sz="800" u="none" strike="noStrike" cap="none"/>
                        <a:t>Q StudentConnection</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2"/>
                  </a:ext>
                </a:extLst>
              </a:tr>
              <a:tr h="143450">
                <a:tc>
                  <a:txBody>
                    <a:bodyPr/>
                    <a:lstStyle/>
                    <a:p>
                      <a:pPr marL="0" marR="0" lvl="0" indent="0" algn="l" rtl="0">
                        <a:lnSpc>
                          <a:spcPct val="100000"/>
                        </a:lnSpc>
                        <a:spcBef>
                          <a:spcPts val="0"/>
                        </a:spcBef>
                        <a:spcAft>
                          <a:spcPts val="0"/>
                        </a:spcAft>
                        <a:buNone/>
                      </a:pPr>
                      <a:r>
                        <a:rPr lang="en-US" sz="800" u="none" strike="noStrike" cap="none"/>
                        <a:t>Axis Mobile - Corporate</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3</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5</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18</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10</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3"/>
                  </a:ext>
                </a:extLst>
              </a:tr>
              <a:tr h="143450">
                <a:tc>
                  <a:txBody>
                    <a:bodyPr/>
                    <a:lstStyle/>
                    <a:p>
                      <a:pPr marL="0" marR="0" lvl="0" indent="0" algn="l" rtl="0">
                        <a:lnSpc>
                          <a:spcPct val="100000"/>
                        </a:lnSpc>
                        <a:spcBef>
                          <a:spcPts val="0"/>
                        </a:spcBef>
                        <a:spcAft>
                          <a:spcPts val="0"/>
                        </a:spcAft>
                        <a:buNone/>
                      </a:pPr>
                      <a:r>
                        <a:rPr lang="en-US" sz="800" u="none" strike="noStrike" cap="none"/>
                        <a:t>BHIM Axis Pay</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59</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9</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4"/>
                  </a:ext>
                </a:extLst>
              </a:tr>
              <a:tr h="143450">
                <a:tc>
                  <a:txBody>
                    <a:bodyPr/>
                    <a:lstStyle/>
                    <a:p>
                      <a:pPr marL="0" marR="0" lvl="0" indent="0" algn="l" rtl="0">
                        <a:lnSpc>
                          <a:spcPct val="100000"/>
                        </a:lnSpc>
                        <a:spcBef>
                          <a:spcPts val="0"/>
                        </a:spcBef>
                        <a:spcAft>
                          <a:spcPts val="0"/>
                        </a:spcAft>
                        <a:buNone/>
                      </a:pPr>
                      <a:r>
                        <a:rPr lang="en-US" sz="800" u="none" strike="noStrike" cap="none"/>
                        <a:t>PrismHR Employee Portal</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5</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5"/>
                  </a:ext>
                </a:extLst>
              </a:tr>
              <a:tr h="143450">
                <a:tc>
                  <a:txBody>
                    <a:bodyPr/>
                    <a:lstStyle/>
                    <a:p>
                      <a:pPr marL="0" marR="0" lvl="0" indent="0" algn="l" rtl="0">
                        <a:lnSpc>
                          <a:spcPct val="100000"/>
                        </a:lnSpc>
                        <a:spcBef>
                          <a:spcPts val="0"/>
                        </a:spcBef>
                        <a:spcAft>
                          <a:spcPts val="0"/>
                        </a:spcAft>
                        <a:buNone/>
                      </a:pPr>
                      <a:r>
                        <a:rPr lang="en-US" sz="800" u="none" strike="noStrike" cap="none"/>
                        <a:t>ClientiApp - Client management</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28</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3</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6"/>
                  </a:ext>
                </a:extLst>
              </a:tr>
              <a:tr h="143450">
                <a:tc>
                  <a:txBody>
                    <a:bodyPr/>
                    <a:lstStyle/>
                    <a:p>
                      <a:pPr marL="0" marR="0" lvl="0" indent="0" algn="l" rtl="0">
                        <a:lnSpc>
                          <a:spcPct val="100000"/>
                        </a:lnSpc>
                        <a:spcBef>
                          <a:spcPts val="0"/>
                        </a:spcBef>
                        <a:spcAft>
                          <a:spcPts val="0"/>
                        </a:spcAft>
                        <a:buNone/>
                      </a:pPr>
                      <a:r>
                        <a:rPr lang="en-US" sz="800" u="none" strike="noStrike" cap="none"/>
                        <a:t>AppFolio Property Manager</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5</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15</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7"/>
                  </a:ext>
                </a:extLst>
              </a:tr>
              <a:tr h="143450">
                <a:tc>
                  <a:txBody>
                    <a:bodyPr/>
                    <a:lstStyle/>
                    <a:p>
                      <a:pPr marL="0" marR="0" lvl="0" indent="0" algn="l" rtl="0">
                        <a:lnSpc>
                          <a:spcPct val="100000"/>
                        </a:lnSpc>
                        <a:spcBef>
                          <a:spcPts val="0"/>
                        </a:spcBef>
                        <a:spcAft>
                          <a:spcPts val="0"/>
                        </a:spcAft>
                        <a:buNone/>
                      </a:pPr>
                      <a:r>
                        <a:rPr lang="en-US" sz="800" u="none" strike="noStrike" cap="none"/>
                        <a:t>InteliChart Patient Portal</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9</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8"/>
                  </a:ext>
                </a:extLst>
              </a:tr>
              <a:tr h="264825">
                <a:tc>
                  <a:txBody>
                    <a:bodyPr/>
                    <a:lstStyle/>
                    <a:p>
                      <a:pPr marL="0" marR="0" lvl="0" indent="0" algn="l" rtl="0">
                        <a:lnSpc>
                          <a:spcPct val="100000"/>
                        </a:lnSpc>
                        <a:spcBef>
                          <a:spcPts val="0"/>
                        </a:spcBef>
                        <a:spcAft>
                          <a:spcPts val="0"/>
                        </a:spcAft>
                        <a:buNone/>
                      </a:pPr>
                      <a:r>
                        <a:rPr lang="en-US" sz="800" u="none" strike="noStrike" cap="none"/>
                        <a:t>Verizon Business Group Network Vendor Portal</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2</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09"/>
                  </a:ext>
                </a:extLst>
              </a:tr>
              <a:tr h="143450">
                <a:tc>
                  <a:txBody>
                    <a:bodyPr/>
                    <a:lstStyle/>
                    <a:p>
                      <a:pPr marL="0" marR="0" lvl="0" indent="0" algn="l" rtl="0">
                        <a:lnSpc>
                          <a:spcPct val="100000"/>
                        </a:lnSpc>
                        <a:spcBef>
                          <a:spcPts val="0"/>
                        </a:spcBef>
                        <a:spcAft>
                          <a:spcPts val="0"/>
                        </a:spcAft>
                        <a:buNone/>
                      </a:pPr>
                      <a:r>
                        <a:rPr lang="en-US" sz="800" u="none" strike="noStrike" cap="none"/>
                        <a:t>Paycom Software, Inc. Paycom</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0"/>
                  </a:ext>
                </a:extLst>
              </a:tr>
              <a:tr h="143450">
                <a:tc>
                  <a:txBody>
                    <a:bodyPr/>
                    <a:lstStyle/>
                    <a:p>
                      <a:pPr marL="0" marR="0" lvl="0" indent="0" algn="l" rtl="0">
                        <a:lnSpc>
                          <a:spcPct val="100000"/>
                        </a:lnSpc>
                        <a:spcBef>
                          <a:spcPts val="0"/>
                        </a:spcBef>
                        <a:spcAft>
                          <a:spcPts val="0"/>
                        </a:spcAft>
                        <a:buNone/>
                      </a:pPr>
                      <a:r>
                        <a:rPr lang="en-US" sz="800" u="none" strike="noStrike" cap="none"/>
                        <a:t>WhatsApp</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12</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100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16</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1"/>
                  </a:ext>
                </a:extLst>
              </a:tr>
              <a:tr h="143450">
                <a:tc>
                  <a:txBody>
                    <a:bodyPr/>
                    <a:lstStyle/>
                    <a:p>
                      <a:pPr marL="0" marR="0" lvl="0" indent="0" algn="l" rtl="0">
                        <a:lnSpc>
                          <a:spcPct val="100000"/>
                        </a:lnSpc>
                        <a:spcBef>
                          <a:spcPts val="0"/>
                        </a:spcBef>
                        <a:spcAft>
                          <a:spcPts val="0"/>
                        </a:spcAft>
                        <a:buNone/>
                      </a:pPr>
                      <a:r>
                        <a:rPr lang="en-US" sz="800" u="none" strike="noStrike" cap="none"/>
                        <a:t>Facebook</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16</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2"/>
                  </a:ext>
                </a:extLst>
              </a:tr>
              <a:tr h="143450">
                <a:tc>
                  <a:txBody>
                    <a:bodyPr/>
                    <a:lstStyle/>
                    <a:p>
                      <a:pPr marL="0" marR="0" lvl="0" indent="0" algn="l" rtl="0">
                        <a:lnSpc>
                          <a:spcPct val="100000"/>
                        </a:lnSpc>
                        <a:spcBef>
                          <a:spcPts val="0"/>
                        </a:spcBef>
                        <a:spcAft>
                          <a:spcPts val="0"/>
                        </a:spcAft>
                        <a:buNone/>
                      </a:pPr>
                      <a:r>
                        <a:rPr lang="en-US" sz="800" u="none" strike="noStrike" cap="none"/>
                        <a:t>Messenger</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19</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6</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17</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96</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16</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3"/>
                  </a:ext>
                </a:extLst>
              </a:tr>
              <a:tr h="143450">
                <a:tc>
                  <a:txBody>
                    <a:bodyPr/>
                    <a:lstStyle/>
                    <a:p>
                      <a:pPr marL="0" marR="0" lvl="0" indent="0" algn="l" rtl="0">
                        <a:lnSpc>
                          <a:spcPct val="100000"/>
                        </a:lnSpc>
                        <a:spcBef>
                          <a:spcPts val="0"/>
                        </a:spcBef>
                        <a:spcAft>
                          <a:spcPts val="0"/>
                        </a:spcAft>
                        <a:buNone/>
                      </a:pPr>
                      <a:r>
                        <a:rPr lang="en-US" sz="800" u="none" strike="noStrike" cap="none"/>
                        <a:t>TikTok</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22</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15</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145</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62</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4"/>
                  </a:ext>
                </a:extLst>
              </a:tr>
              <a:tr h="143450">
                <a:tc>
                  <a:txBody>
                    <a:bodyPr/>
                    <a:lstStyle/>
                    <a:p>
                      <a:pPr marL="0" marR="0" lvl="0" indent="0" algn="l" rtl="0">
                        <a:lnSpc>
                          <a:spcPct val="100000"/>
                        </a:lnSpc>
                        <a:spcBef>
                          <a:spcPts val="0"/>
                        </a:spcBef>
                        <a:spcAft>
                          <a:spcPts val="0"/>
                        </a:spcAft>
                        <a:buNone/>
                      </a:pPr>
                      <a:r>
                        <a:rPr lang="en-US" sz="800" u="none" strike="noStrike" cap="none"/>
                        <a:t>Instagram</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121</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8</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48</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28</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5"/>
                  </a:ext>
                </a:extLst>
              </a:tr>
              <a:tr h="143450">
                <a:tc>
                  <a:txBody>
                    <a:bodyPr/>
                    <a:lstStyle/>
                    <a:p>
                      <a:pPr marL="0" marR="0" lvl="0" indent="0" algn="l" rtl="0">
                        <a:lnSpc>
                          <a:spcPct val="100000"/>
                        </a:lnSpc>
                        <a:spcBef>
                          <a:spcPts val="0"/>
                        </a:spcBef>
                        <a:spcAft>
                          <a:spcPts val="0"/>
                        </a:spcAft>
                        <a:buNone/>
                      </a:pPr>
                      <a:r>
                        <a:rPr lang="en-US" sz="800" u="none" strike="noStrike" cap="none"/>
                        <a:t>Facebook Lite</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2</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5</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3</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16"/>
                  </a:ext>
                </a:extLst>
              </a:tr>
              <a:tr h="143450">
                <a:tc>
                  <a:txBody>
                    <a:bodyPr/>
                    <a:lstStyle/>
                    <a:p>
                      <a:pPr marL="0" marR="0" lvl="0" indent="0" algn="l" rtl="0">
                        <a:lnSpc>
                          <a:spcPct val="100000"/>
                        </a:lnSpc>
                        <a:spcBef>
                          <a:spcPts val="0"/>
                        </a:spcBef>
                        <a:spcAft>
                          <a:spcPts val="0"/>
                        </a:spcAft>
                        <a:buNone/>
                      </a:pPr>
                      <a:r>
                        <a:rPr lang="en-US" sz="800" u="none" strike="noStrike" cap="none"/>
                        <a:t>SHAREit</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4</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extLst>
                  <a:ext uri="{0D108BD9-81ED-4DB2-BD59-A6C34878D82A}">
                    <a16:rowId xmlns:a16="http://schemas.microsoft.com/office/drawing/2014/main" val="10017"/>
                  </a:ext>
                </a:extLst>
              </a:tr>
              <a:tr h="143450">
                <a:tc>
                  <a:txBody>
                    <a:bodyPr/>
                    <a:lstStyle/>
                    <a:p>
                      <a:pPr marL="0" marR="0" lvl="0" indent="0" algn="l" rtl="0">
                        <a:lnSpc>
                          <a:spcPct val="100000"/>
                        </a:lnSpc>
                        <a:spcBef>
                          <a:spcPts val="0"/>
                        </a:spcBef>
                        <a:spcAft>
                          <a:spcPts val="0"/>
                        </a:spcAft>
                        <a:buNone/>
                      </a:pPr>
                      <a:r>
                        <a:rPr lang="en-US" sz="800" u="none" strike="noStrike" cap="none"/>
                        <a:t>Netflix</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extLst>
                  <a:ext uri="{0D108BD9-81ED-4DB2-BD59-A6C34878D82A}">
                    <a16:rowId xmlns:a16="http://schemas.microsoft.com/office/drawing/2014/main" val="10018"/>
                  </a:ext>
                </a:extLst>
              </a:tr>
              <a:tr h="143450">
                <a:tc>
                  <a:txBody>
                    <a:bodyPr/>
                    <a:lstStyle/>
                    <a:p>
                      <a:pPr marL="0" marR="0" lvl="0" indent="0" algn="l" rtl="0">
                        <a:lnSpc>
                          <a:spcPct val="100000"/>
                        </a:lnSpc>
                        <a:spcBef>
                          <a:spcPts val="0"/>
                        </a:spcBef>
                        <a:spcAft>
                          <a:spcPts val="0"/>
                        </a:spcAft>
                        <a:buNone/>
                      </a:pPr>
                      <a:r>
                        <a:rPr lang="en-US" sz="800" u="none" strike="noStrike" cap="none"/>
                        <a:t>Snapchat</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tc>
                  <a:txBody>
                    <a:bodyPr/>
                    <a:lstStyle/>
                    <a:p>
                      <a:pPr marL="0" marR="0" lvl="0" indent="0" algn="ctr" rtl="0">
                        <a:lnSpc>
                          <a:spcPct val="100000"/>
                        </a:lnSpc>
                        <a:spcBef>
                          <a:spcPts val="0"/>
                        </a:spcBef>
                        <a:spcAft>
                          <a:spcPts val="0"/>
                        </a:spcAft>
                        <a:buNone/>
                      </a:pPr>
                      <a:r>
                        <a:rPr lang="en-US" sz="800" u="none" strike="noStrike" cap="none"/>
                        <a:t>N/A</a:t>
                      </a:r>
                      <a:endParaRPr sz="800" b="0" i="0" u="none" strike="noStrike" cap="none">
                        <a:solidFill>
                          <a:srgbClr val="000000"/>
                        </a:solidFill>
                        <a:latin typeface="Arial"/>
                        <a:ea typeface="Arial"/>
                        <a:cs typeface="Arial"/>
                        <a:sym typeface="Arial"/>
                      </a:endParaRPr>
                    </a:p>
                  </a:txBody>
                  <a:tcPr marL="5525" marR="5525" marT="5525" marB="0" anchor="b"/>
                </a:tc>
                <a:extLst>
                  <a:ext uri="{0D108BD9-81ED-4DB2-BD59-A6C34878D82A}">
                    <a16:rowId xmlns:a16="http://schemas.microsoft.com/office/drawing/2014/main" val="10019"/>
                  </a:ext>
                </a:extLst>
              </a:tr>
              <a:tr h="143450">
                <a:tc>
                  <a:txBody>
                    <a:bodyPr/>
                    <a:lstStyle/>
                    <a:p>
                      <a:pPr marL="0" marR="0" lvl="0" indent="0" algn="l" rtl="0">
                        <a:lnSpc>
                          <a:spcPct val="100000"/>
                        </a:lnSpc>
                        <a:spcBef>
                          <a:spcPts val="0"/>
                        </a:spcBef>
                        <a:spcAft>
                          <a:spcPts val="0"/>
                        </a:spcAft>
                        <a:buNone/>
                      </a:pPr>
                      <a:r>
                        <a:rPr lang="en-US" sz="800" u="none" strike="noStrike" cap="none"/>
                        <a:t>Telegram</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0</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26</a:t>
                      </a:r>
                      <a:endParaRPr sz="800" b="0" i="0" u="none" strike="noStrike" cap="none">
                        <a:solidFill>
                          <a:srgbClr val="000000"/>
                        </a:solidFill>
                        <a:latin typeface="Arial"/>
                        <a:ea typeface="Arial"/>
                        <a:cs typeface="Arial"/>
                        <a:sym typeface="Arial"/>
                      </a:endParaRPr>
                    </a:p>
                  </a:txBody>
                  <a:tcPr marL="5525" marR="5525" marT="11025" marB="11025" anchor="b"/>
                </a:tc>
                <a:tc>
                  <a:txBody>
                    <a:bodyPr/>
                    <a:lstStyle/>
                    <a:p>
                      <a:pPr marL="0" marR="0" lvl="0" indent="0" algn="ctr" rtl="0">
                        <a:lnSpc>
                          <a:spcPct val="100000"/>
                        </a:lnSpc>
                        <a:spcBef>
                          <a:spcPts val="0"/>
                        </a:spcBef>
                        <a:spcAft>
                          <a:spcPts val="0"/>
                        </a:spcAft>
                        <a:buNone/>
                      </a:pPr>
                      <a:r>
                        <a:rPr lang="en-US" sz="800" u="none" strike="noStrike" cap="none"/>
                        <a:t>12</a:t>
                      </a:r>
                      <a:endParaRPr sz="800" b="0" i="0" u="none" strike="noStrike" cap="none">
                        <a:solidFill>
                          <a:srgbClr val="000000"/>
                        </a:solidFill>
                        <a:latin typeface="Arial"/>
                        <a:ea typeface="Arial"/>
                        <a:cs typeface="Arial"/>
                        <a:sym typeface="Arial"/>
                      </a:endParaRPr>
                    </a:p>
                  </a:txBody>
                  <a:tcPr marL="5525" marR="5525" marT="11025" marB="11025" anchor="b"/>
                </a:tc>
                <a:extLst>
                  <a:ext uri="{0D108BD9-81ED-4DB2-BD59-A6C34878D82A}">
                    <a16:rowId xmlns:a16="http://schemas.microsoft.com/office/drawing/2014/main" val="1002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e4f190ab9_0_15"/>
          <p:cNvSpPr txBox="1">
            <a:spLocks noGrp="1"/>
          </p:cNvSpPr>
          <p:nvPr>
            <p:ph type="title"/>
          </p:nvPr>
        </p:nvSpPr>
        <p:spPr>
          <a:xfrm>
            <a:off x="359550" y="320755"/>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Findings – SAST Findings</a:t>
            </a:r>
            <a:endParaRPr/>
          </a:p>
        </p:txBody>
      </p:sp>
      <p:pic>
        <p:nvPicPr>
          <p:cNvPr id="154" name="Google Shape;154;g2ce4f190ab9_0_15"/>
          <p:cNvPicPr preferRelativeResize="0"/>
          <p:nvPr/>
        </p:nvPicPr>
        <p:blipFill>
          <a:blip r:embed="rId3">
            <a:alphaModFix/>
          </a:blip>
          <a:stretch>
            <a:fillRect/>
          </a:stretch>
        </p:blipFill>
        <p:spPr>
          <a:xfrm>
            <a:off x="2774975" y="893450"/>
            <a:ext cx="5794501" cy="4096375"/>
          </a:xfrm>
          <a:prstGeom prst="rect">
            <a:avLst/>
          </a:prstGeom>
          <a:noFill/>
          <a:ln>
            <a:noFill/>
          </a:ln>
        </p:spPr>
      </p:pic>
      <p:sp>
        <p:nvSpPr>
          <p:cNvPr id="155" name="Google Shape;155;g2ce4f190ab9_0_15"/>
          <p:cNvSpPr txBox="1"/>
          <p:nvPr/>
        </p:nvSpPr>
        <p:spPr>
          <a:xfrm>
            <a:off x="291050" y="1202375"/>
            <a:ext cx="2261700" cy="27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333333"/>
                </a:solidFill>
                <a:latin typeface="Montserrat"/>
                <a:ea typeface="Montserrat"/>
                <a:cs typeface="Montserrat"/>
                <a:sym typeface="Montserrat"/>
              </a:rPr>
              <a:t>Here you can see a distribution of SAST findings, by type, over each application.</a:t>
            </a:r>
            <a:endParaRPr sz="18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Findings – Example of Critical Secret </a:t>
            </a:r>
            <a:endParaRPr/>
          </a:p>
        </p:txBody>
      </p:sp>
      <p:sp>
        <p:nvSpPr>
          <p:cNvPr id="161" name="Google Shape;161;p15"/>
          <p:cNvSpPr txBox="1"/>
          <p:nvPr/>
        </p:nvSpPr>
        <p:spPr>
          <a:xfrm>
            <a:off x="572178" y="1219041"/>
            <a:ext cx="2446086" cy="2977985"/>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0"/>
              </a:spcAft>
              <a:buClr>
                <a:srgbClr val="57068C"/>
              </a:buClr>
              <a:buSzPts val="1800"/>
              <a:buFont typeface="Montserrat"/>
              <a:buNone/>
            </a:pPr>
            <a:r>
              <a:rPr lang="en-US" sz="1200" b="0" i="0" u="none" strike="noStrike" cap="none">
                <a:solidFill>
                  <a:srgbClr val="333333"/>
                </a:solidFill>
                <a:latin typeface="Montserrat"/>
                <a:ea typeface="Montserrat"/>
                <a:cs typeface="Montserrat"/>
                <a:sym typeface="Montserrat"/>
              </a:rPr>
              <a:t>A Google API key found.  An attacker can use this to abuse the API by sending commands directly to it like the following string: </a:t>
            </a:r>
            <a:endParaRPr/>
          </a:p>
          <a:p>
            <a:pPr marL="0" marR="0" lvl="0" indent="0" algn="l" rtl="0">
              <a:lnSpc>
                <a:spcPct val="125000"/>
              </a:lnSpc>
              <a:spcBef>
                <a:spcPts val="1000"/>
              </a:spcBef>
              <a:spcAft>
                <a:spcPts val="0"/>
              </a:spcAft>
              <a:buClr>
                <a:srgbClr val="57068C"/>
              </a:buClr>
              <a:buSzPts val="1800"/>
              <a:buFont typeface="Montserrat"/>
              <a:buNone/>
            </a:pPr>
            <a:r>
              <a:rPr lang="en-US" sz="1100" b="0" i="1" u="none" strike="noStrike" cap="none">
                <a:solidFill>
                  <a:srgbClr val="333333"/>
                </a:solidFill>
                <a:latin typeface="Montserrat"/>
                <a:ea typeface="Montserrat"/>
                <a:cs typeface="Montserrat"/>
                <a:sym typeface="Montserrat"/>
              </a:rPr>
              <a:t>https://maps.googleapis.com/maps/api/geocode/json?address=ioki%20gmbh&amp;key=[GOOGLE_API_KEY]</a:t>
            </a:r>
            <a:endParaRPr/>
          </a:p>
          <a:p>
            <a:pPr marL="0" marR="0" lvl="0" indent="0" algn="l" rtl="0">
              <a:lnSpc>
                <a:spcPct val="125000"/>
              </a:lnSpc>
              <a:spcBef>
                <a:spcPts val="1000"/>
              </a:spcBef>
              <a:spcAft>
                <a:spcPts val="1000"/>
              </a:spcAft>
              <a:buClr>
                <a:srgbClr val="57068C"/>
              </a:buClr>
              <a:buSzPts val="1800"/>
              <a:buFont typeface="Montserrat"/>
              <a:buNone/>
            </a:pPr>
            <a:endParaRPr sz="1200" b="0" i="0" u="none" strike="noStrike" cap="none">
              <a:solidFill>
                <a:srgbClr val="333333"/>
              </a:solidFill>
              <a:latin typeface="Montserrat"/>
              <a:ea typeface="Montserrat"/>
              <a:cs typeface="Montserrat"/>
              <a:sym typeface="Montserrat"/>
            </a:endParaRPr>
          </a:p>
        </p:txBody>
      </p:sp>
      <p:pic>
        <p:nvPicPr>
          <p:cNvPr id="162" name="Google Shape;162;p15"/>
          <p:cNvPicPr preferRelativeResize="0"/>
          <p:nvPr/>
        </p:nvPicPr>
        <p:blipFill rotWithShape="1">
          <a:blip r:embed="rId3">
            <a:alphaModFix/>
          </a:blip>
          <a:srcRect/>
          <a:stretch/>
        </p:blipFill>
        <p:spPr>
          <a:xfrm>
            <a:off x="3486615" y="699662"/>
            <a:ext cx="4909530" cy="34973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ce4f190ab9_0_6"/>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Findings – API Endpoints </a:t>
            </a:r>
            <a:endParaRPr/>
          </a:p>
        </p:txBody>
      </p:sp>
      <p:sp>
        <p:nvSpPr>
          <p:cNvPr id="168" name="Google Shape;168;g2ce4f190ab9_0_6"/>
          <p:cNvSpPr txBox="1"/>
          <p:nvPr/>
        </p:nvSpPr>
        <p:spPr>
          <a:xfrm>
            <a:off x="572174" y="1219050"/>
            <a:ext cx="3389400" cy="3056100"/>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1000"/>
              </a:spcBef>
              <a:spcAft>
                <a:spcPts val="0"/>
              </a:spcAft>
              <a:buClr>
                <a:srgbClr val="57068C"/>
              </a:buClr>
              <a:buSzPts val="1800"/>
              <a:buFont typeface="Montserrat"/>
              <a:buNone/>
            </a:pPr>
            <a:r>
              <a:rPr lang="en-US" sz="1200">
                <a:solidFill>
                  <a:srgbClr val="333333"/>
                </a:solidFill>
                <a:latin typeface="Montserrat"/>
                <a:ea typeface="Montserrat"/>
                <a:cs typeface="Montserrat"/>
                <a:sym typeface="Montserrat"/>
              </a:rPr>
              <a:t>Here is a graph that shows embedded API URLs within APK files.</a:t>
            </a:r>
            <a:endParaRPr sz="1200">
              <a:solidFill>
                <a:srgbClr val="333333"/>
              </a:solidFill>
              <a:latin typeface="Montserrat"/>
              <a:ea typeface="Montserrat"/>
              <a:cs typeface="Montserrat"/>
              <a:sym typeface="Montserrat"/>
            </a:endParaRPr>
          </a:p>
          <a:p>
            <a:pPr marL="457200" lvl="0" indent="-285750" algn="l" rtl="0">
              <a:lnSpc>
                <a:spcPct val="115000"/>
              </a:lnSpc>
              <a:spcBef>
                <a:spcPts val="1000"/>
              </a:spcBef>
              <a:spcAft>
                <a:spcPts val="0"/>
              </a:spcAft>
              <a:buClr>
                <a:srgbClr val="57068C"/>
              </a:buClr>
              <a:buSzPts val="900"/>
              <a:buFont typeface="Montserrat"/>
              <a:buChar char="-"/>
            </a:pPr>
            <a:r>
              <a:rPr lang="en-US" sz="900"/>
              <a:t>Axis Mobile - Corporate</a:t>
            </a:r>
            <a:endParaRPr sz="900"/>
          </a:p>
          <a:p>
            <a:pPr marL="914400" lvl="1" indent="-285750" algn="l" rtl="0">
              <a:lnSpc>
                <a:spcPct val="115000"/>
              </a:lnSpc>
              <a:spcBef>
                <a:spcPts val="0"/>
              </a:spcBef>
              <a:spcAft>
                <a:spcPts val="0"/>
              </a:spcAft>
              <a:buSzPts val="900"/>
              <a:buChar char="-"/>
            </a:pPr>
            <a:r>
              <a:rPr lang="en-US" sz="900">
                <a:solidFill>
                  <a:srgbClr val="188038"/>
                </a:solidFill>
                <a:latin typeface="Roboto Mono"/>
                <a:ea typeface="Roboto Mono"/>
                <a:cs typeface="Roboto Mono"/>
                <a:sym typeface="Roboto Mono"/>
              </a:rPr>
              <a:t>idpm.axisbank.co.in</a:t>
            </a:r>
            <a:r>
              <a:rPr lang="en-US" sz="900"/>
              <a:t> - Running an HTTP server </a:t>
            </a:r>
            <a:endParaRPr sz="900"/>
          </a:p>
          <a:p>
            <a:pPr marL="457200" lvl="0" indent="-285750" algn="l" rtl="0">
              <a:lnSpc>
                <a:spcPct val="115000"/>
              </a:lnSpc>
              <a:spcBef>
                <a:spcPts val="0"/>
              </a:spcBef>
              <a:spcAft>
                <a:spcPts val="0"/>
              </a:spcAft>
              <a:buSzPts val="900"/>
              <a:buChar char="-"/>
            </a:pPr>
            <a:r>
              <a:rPr lang="en-US" sz="900"/>
              <a:t>BHIM Axis Pay:UPI, Online Recha</a:t>
            </a:r>
            <a:endParaRPr sz="900"/>
          </a:p>
          <a:p>
            <a:pPr marL="914400" lvl="1" indent="-285750" algn="l" rtl="0">
              <a:lnSpc>
                <a:spcPct val="115000"/>
              </a:lnSpc>
              <a:spcBef>
                <a:spcPts val="0"/>
              </a:spcBef>
              <a:spcAft>
                <a:spcPts val="0"/>
              </a:spcAft>
              <a:buSzPts val="900"/>
              <a:buChar char="-"/>
            </a:pPr>
            <a:r>
              <a:rPr lang="en-US" sz="900"/>
              <a:t>`</a:t>
            </a:r>
            <a:r>
              <a:rPr lang="en-US" sz="900" u="sng">
                <a:solidFill>
                  <a:srgbClr val="1155CC"/>
                </a:solidFill>
                <a:hlinkClick r:id="rId3">
                  <a:extLst>
                    <a:ext uri="{A12FA001-AC4F-418D-AE19-62706E023703}">
                      <ahyp:hlinkClr xmlns:ahyp="http://schemas.microsoft.com/office/drawing/2018/hyperlinkcolor" val="tx"/>
                    </a:ext>
                  </a:extLst>
                </a:hlinkClick>
              </a:rPr>
              <a:t>upiuat.axisbank.co.in/v1/</a:t>
            </a:r>
            <a:r>
              <a:rPr lang="en-US" sz="900"/>
              <a:t>`</a:t>
            </a:r>
            <a:endParaRPr sz="900"/>
          </a:p>
          <a:p>
            <a:pPr marL="1371600" lvl="2" indent="-285750" algn="l" rtl="0">
              <a:lnSpc>
                <a:spcPct val="115000"/>
              </a:lnSpc>
              <a:spcBef>
                <a:spcPts val="0"/>
              </a:spcBef>
              <a:spcAft>
                <a:spcPts val="0"/>
              </a:spcAft>
              <a:buSzPts val="900"/>
              <a:buChar char="-"/>
            </a:pPr>
            <a:r>
              <a:rPr lang="en-US" sz="900"/>
              <a:t>/v1/bank/transactions/pay</a:t>
            </a:r>
            <a:endParaRPr sz="900"/>
          </a:p>
          <a:p>
            <a:pPr marL="1371600" lvl="2" indent="-285750" algn="l" rtl="0">
              <a:lnSpc>
                <a:spcPct val="115000"/>
              </a:lnSpc>
              <a:spcBef>
                <a:spcPts val="0"/>
              </a:spcBef>
              <a:spcAft>
                <a:spcPts val="0"/>
              </a:spcAft>
              <a:buSzPts val="900"/>
              <a:buChar char="-"/>
            </a:pPr>
            <a:r>
              <a:rPr lang="en-US" sz="900"/>
              <a:t>...etc</a:t>
            </a:r>
            <a:endParaRPr sz="900"/>
          </a:p>
          <a:p>
            <a:pPr marL="457200" lvl="0" indent="-285750" algn="l" rtl="0">
              <a:lnSpc>
                <a:spcPct val="115000"/>
              </a:lnSpc>
              <a:spcBef>
                <a:spcPts val="0"/>
              </a:spcBef>
              <a:spcAft>
                <a:spcPts val="0"/>
              </a:spcAft>
              <a:buSzPts val="900"/>
              <a:buChar char="-"/>
            </a:pPr>
            <a:r>
              <a:rPr lang="en-US" sz="900"/>
              <a:t>PrismHR Employee Portal</a:t>
            </a:r>
            <a:endParaRPr sz="900"/>
          </a:p>
          <a:p>
            <a:pPr marL="914400" lvl="1" indent="-285750" algn="l" rtl="0">
              <a:lnSpc>
                <a:spcPct val="115000"/>
              </a:lnSpc>
              <a:spcBef>
                <a:spcPts val="0"/>
              </a:spcBef>
              <a:spcAft>
                <a:spcPts val="0"/>
              </a:spcAft>
              <a:buSzPts val="900"/>
              <a:buChar char="-"/>
            </a:pPr>
            <a:r>
              <a:rPr lang="en-US" sz="900"/>
              <a:t>Found 1 URL: </a:t>
            </a:r>
            <a:r>
              <a:rPr lang="en-US" sz="900" u="sng">
                <a:solidFill>
                  <a:srgbClr val="1155CC"/>
                </a:solidFill>
                <a:hlinkClick r:id="rId4">
                  <a:extLst>
                    <a:ext uri="{A12FA001-AC4F-418D-AE19-62706E023703}">
                      <ahyp:hlinkClr xmlns:ahyp="http://schemas.microsoft.com/office/drawing/2018/hyperlinkcolor" val="tx"/>
                    </a:ext>
                  </a:extLst>
                </a:hlinkClick>
              </a:rPr>
              <a:t>https://epycorp-ep.prismhr.com/apis/ep/peos?fwdClientCode=</a:t>
            </a:r>
            <a:endParaRPr sz="900"/>
          </a:p>
          <a:p>
            <a:pPr marL="1371600" lvl="2" indent="-285750" algn="l" rtl="0">
              <a:lnSpc>
                <a:spcPct val="115000"/>
              </a:lnSpc>
              <a:spcBef>
                <a:spcPts val="0"/>
              </a:spcBef>
              <a:spcAft>
                <a:spcPts val="0"/>
              </a:spcAft>
              <a:buSzPts val="900"/>
              <a:buChar char="-"/>
            </a:pPr>
            <a:r>
              <a:rPr lang="en-US" sz="900"/>
              <a:t>Seems to be used with a URL parameter. We could probably fuzz the fwdClientCode parameter.</a:t>
            </a:r>
            <a:endParaRPr sz="1000">
              <a:solidFill>
                <a:srgbClr val="333333"/>
              </a:solidFill>
              <a:latin typeface="Montserrat"/>
              <a:ea typeface="Montserrat"/>
              <a:cs typeface="Montserrat"/>
              <a:sym typeface="Montserrat"/>
            </a:endParaRPr>
          </a:p>
        </p:txBody>
      </p:sp>
      <p:pic>
        <p:nvPicPr>
          <p:cNvPr id="169" name="Google Shape;169;g2ce4f190ab9_0_6"/>
          <p:cNvPicPr preferRelativeResize="0"/>
          <p:nvPr/>
        </p:nvPicPr>
        <p:blipFill>
          <a:blip r:embed="rId5">
            <a:alphaModFix/>
          </a:blip>
          <a:stretch>
            <a:fillRect/>
          </a:stretch>
        </p:blipFill>
        <p:spPr>
          <a:xfrm>
            <a:off x="3961426" y="1155976"/>
            <a:ext cx="4877773" cy="311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1098788" y="1477800"/>
            <a:ext cx="6946324" cy="167269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3600"/>
              <a:buNone/>
            </a:pPr>
            <a:r>
              <a:rPr lang="en-US" sz="4000"/>
              <a:t>Discussion:</a:t>
            </a:r>
            <a:br>
              <a:rPr lang="en-US" sz="4000"/>
            </a:br>
            <a:br>
              <a:rPr lang="en-US" sz="4000"/>
            </a:br>
            <a:r>
              <a:rPr lang="en-US" sz="3200"/>
              <a:t>Can Android APK Secrets Be Made Safe?</a:t>
            </a:r>
            <a:endParaRPr sz="4000"/>
          </a:p>
        </p:txBody>
      </p:sp>
      <p:cxnSp>
        <p:nvCxnSpPr>
          <p:cNvPr id="175" name="Google Shape;175;p16"/>
          <p:cNvCxnSpPr/>
          <p:nvPr/>
        </p:nvCxnSpPr>
        <p:spPr>
          <a:xfrm>
            <a:off x="4231926" y="1084298"/>
            <a:ext cx="692400" cy="0"/>
          </a:xfrm>
          <a:prstGeom prst="straightConnector1">
            <a:avLst/>
          </a:prstGeom>
          <a:noFill/>
          <a:ln w="9525" cap="flat" cmpd="sng">
            <a:solidFill>
              <a:srgbClr val="57068C"/>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Prior Research</a:t>
            </a:r>
            <a:endParaRPr/>
          </a:p>
        </p:txBody>
      </p:sp>
      <p:sp>
        <p:nvSpPr>
          <p:cNvPr id="181" name="Google Shape;181;p17"/>
          <p:cNvSpPr txBox="1"/>
          <p:nvPr/>
        </p:nvSpPr>
        <p:spPr>
          <a:xfrm>
            <a:off x="795453" y="1458291"/>
            <a:ext cx="7553093" cy="239259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505050"/>
                </a:solidFill>
                <a:latin typeface="Arial"/>
                <a:ea typeface="Arial"/>
                <a:cs typeface="Arial"/>
                <a:sym typeface="Arial"/>
              </a:rPr>
              <a:t>Our finding seemed to coincide and reinforce the findings of some earlier research would took a much wider sample of git repositories.  In a paper from 2022 paper[1], researchers found nearly 200,000 API keys and tokens checked into the repositories.</a:t>
            </a:r>
            <a:endParaRPr/>
          </a:p>
          <a:p>
            <a:pPr marL="285750" marR="0" lvl="0" indent="-285750" algn="l" rtl="0">
              <a:lnSpc>
                <a:spcPct val="100000"/>
              </a:lnSpc>
              <a:spcBef>
                <a:spcPts val="1000"/>
              </a:spcBef>
              <a:spcAft>
                <a:spcPts val="1000"/>
              </a:spcAft>
              <a:buClr>
                <a:srgbClr val="000000"/>
              </a:buClr>
              <a:buSzPts val="1800"/>
              <a:buFont typeface="Arial"/>
              <a:buChar char="•"/>
            </a:pPr>
            <a:r>
              <a:rPr lang="en-US" sz="1800" b="0" i="0" u="none" strike="noStrike" cap="none">
                <a:solidFill>
                  <a:srgbClr val="505050"/>
                </a:solidFill>
                <a:latin typeface="Arial"/>
                <a:ea typeface="Arial"/>
                <a:cs typeface="Arial"/>
                <a:sym typeface="Arial"/>
              </a:rPr>
              <a:t>However, our research focuses on decompiled binaries</a:t>
            </a:r>
            <a:r>
              <a:rPr lang="en-US" sz="1800">
                <a:solidFill>
                  <a:srgbClr val="505050"/>
                </a:solidFill>
              </a:rPr>
              <a:t>. R</a:t>
            </a:r>
            <a:r>
              <a:rPr lang="en-US" sz="1800" b="0" i="0" u="none" strike="noStrike" cap="none">
                <a:solidFill>
                  <a:srgbClr val="505050"/>
                </a:solidFill>
                <a:latin typeface="Arial"/>
                <a:ea typeface="Arial"/>
                <a:cs typeface="Arial"/>
                <a:sym typeface="Arial"/>
              </a:rPr>
              <a:t>ecent research suggest that this is no safer than a private repository unless secure coding techniques are used and enforced. [2]</a:t>
            </a:r>
            <a:endParaRPr sz="1200" b="0" i="0" u="none" strike="noStrike" cap="none">
              <a:solidFill>
                <a:srgbClr val="5050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587975"/>
            <a:ext cx="655110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Introduction</a:t>
            </a:r>
            <a:endParaRPr/>
          </a:p>
        </p:txBody>
      </p:sp>
      <p:sp>
        <p:nvSpPr>
          <p:cNvPr id="64" name="Google Shape;64;p2"/>
          <p:cNvSpPr txBox="1">
            <a:spLocks noGrp="1"/>
          </p:cNvSpPr>
          <p:nvPr>
            <p:ph type="body" idx="1"/>
          </p:nvPr>
        </p:nvSpPr>
        <p:spPr>
          <a:xfrm>
            <a:off x="558676" y="1171534"/>
            <a:ext cx="8251322" cy="1227428"/>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800"/>
              <a:buNone/>
            </a:pPr>
            <a:r>
              <a:rPr lang="en-US" sz="1400">
                <a:latin typeface="Montserrat"/>
                <a:ea typeface="Montserrat"/>
                <a:cs typeface="Montserrat"/>
                <a:sym typeface="Montserrat"/>
              </a:rPr>
              <a:t>The Google Play Store is the official app store for devices running on the Android operating system. It serves as a centralized platform where users can discover, download, and manage various types of digital content, including apps, games, movies, TV shows, books, and music.  Its most important elements with respect to security are: </a:t>
            </a:r>
            <a:endParaRPr/>
          </a:p>
          <a:p>
            <a:pPr marL="0" lvl="0" indent="0" algn="l" rtl="0">
              <a:lnSpc>
                <a:spcPct val="125000"/>
              </a:lnSpc>
              <a:spcBef>
                <a:spcPts val="1000"/>
              </a:spcBef>
              <a:spcAft>
                <a:spcPts val="1000"/>
              </a:spcAft>
              <a:buSzPts val="1800"/>
              <a:buNone/>
            </a:pPr>
            <a:endParaRPr/>
          </a:p>
        </p:txBody>
      </p:sp>
      <p:sp>
        <p:nvSpPr>
          <p:cNvPr id="65" name="Google Shape;65;p2"/>
          <p:cNvSpPr txBox="1"/>
          <p:nvPr/>
        </p:nvSpPr>
        <p:spPr>
          <a:xfrm>
            <a:off x="575585" y="2462041"/>
            <a:ext cx="8251322" cy="170851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25000"/>
              </a:lnSpc>
              <a:spcBef>
                <a:spcPts val="0"/>
              </a:spcBef>
              <a:spcAft>
                <a:spcPts val="0"/>
              </a:spcAft>
              <a:buClr>
                <a:srgbClr val="57068C"/>
              </a:buClr>
              <a:buSzPts val="1800"/>
              <a:buFont typeface="Montserrat"/>
              <a:buChar char="●"/>
            </a:pPr>
            <a:r>
              <a:rPr lang="en-US" sz="1100" b="1" i="0" u="none" strike="noStrike" cap="none">
                <a:solidFill>
                  <a:srgbClr val="333333"/>
                </a:solidFill>
                <a:latin typeface="Montserrat"/>
                <a:ea typeface="Montserrat"/>
                <a:cs typeface="Montserrat"/>
                <a:sym typeface="Montserrat"/>
              </a:rPr>
              <a:t>Trust</a:t>
            </a:r>
            <a:r>
              <a:rPr lang="en-US" sz="1100" b="0" i="0" u="none" strike="noStrike" cap="none">
                <a:solidFill>
                  <a:srgbClr val="333333"/>
                </a:solidFill>
                <a:latin typeface="Montserrat"/>
                <a:ea typeface="Montserrat"/>
                <a:cs typeface="Montserrat"/>
                <a:sym typeface="Montserrat"/>
              </a:rPr>
              <a:t>: Google implements robust security measures to protect users and their devices from malware and other security threats. Apps undergo a review process before they are published on the Play Store, and Google continuously monitors and updates its security protocols to ensure a safe environment for users.</a:t>
            </a:r>
            <a:endParaRPr/>
          </a:p>
          <a:p>
            <a:pPr marL="285750" marR="0" lvl="0" indent="-285750" algn="l" rtl="0">
              <a:lnSpc>
                <a:spcPct val="125000"/>
              </a:lnSpc>
              <a:spcBef>
                <a:spcPts val="1000"/>
              </a:spcBef>
              <a:spcAft>
                <a:spcPts val="0"/>
              </a:spcAft>
              <a:buClr>
                <a:srgbClr val="57068C"/>
              </a:buClr>
              <a:buSzPts val="1800"/>
              <a:buFont typeface="Montserrat"/>
              <a:buChar char="●"/>
            </a:pPr>
            <a:r>
              <a:rPr lang="en-US" sz="1100" b="1" i="0" u="none" strike="noStrike" cap="none">
                <a:solidFill>
                  <a:srgbClr val="333333"/>
                </a:solidFill>
                <a:latin typeface="Montserrat"/>
                <a:ea typeface="Montserrat"/>
                <a:cs typeface="Montserrat"/>
                <a:sym typeface="Montserrat"/>
              </a:rPr>
              <a:t>Updates</a:t>
            </a:r>
            <a:r>
              <a:rPr lang="en-US" sz="1100" b="0" i="0" u="none" strike="noStrike" cap="none">
                <a:solidFill>
                  <a:srgbClr val="333333"/>
                </a:solidFill>
                <a:latin typeface="Montserrat"/>
                <a:ea typeface="Montserrat"/>
                <a:cs typeface="Montserrat"/>
                <a:sym typeface="Montserrat"/>
              </a:rPr>
              <a:t>: The Play Store makes it easy for users to update their apps to the latest versions, ensuring they have access to new features, bug fixes, and security patches. Automatic updates can be enabled to streamline the process further.</a:t>
            </a:r>
            <a:endParaRPr/>
          </a:p>
          <a:p>
            <a:pPr marL="285750" marR="0" lvl="0" indent="-171450" algn="l" rtl="0">
              <a:lnSpc>
                <a:spcPct val="125000"/>
              </a:lnSpc>
              <a:spcBef>
                <a:spcPts val="1000"/>
              </a:spcBef>
              <a:spcAft>
                <a:spcPts val="1000"/>
              </a:spcAft>
              <a:buClr>
                <a:srgbClr val="57068C"/>
              </a:buClr>
              <a:buSzPts val="1800"/>
              <a:buFont typeface="Montserrat"/>
              <a:buNone/>
            </a:pPr>
            <a:endParaRPr sz="1400" b="0"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Challenges Of Mitigation </a:t>
            </a:r>
            <a:endParaRPr/>
          </a:p>
        </p:txBody>
      </p:sp>
      <p:sp>
        <p:nvSpPr>
          <p:cNvPr id="187" name="Google Shape;187;p18"/>
          <p:cNvSpPr txBox="1"/>
          <p:nvPr/>
        </p:nvSpPr>
        <p:spPr>
          <a:xfrm>
            <a:off x="795453" y="1324476"/>
            <a:ext cx="7553093" cy="29798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505050"/>
                </a:solidFill>
                <a:latin typeface="Arial"/>
                <a:ea typeface="Arial"/>
                <a:cs typeface="Arial"/>
                <a:sym typeface="Arial"/>
              </a:rPr>
              <a:t>There are few good alternatives with when trying to </a:t>
            </a:r>
            <a:r>
              <a:rPr lang="en-US" sz="1800">
                <a:solidFill>
                  <a:srgbClr val="505050"/>
                </a:solidFill>
              </a:rPr>
              <a:t>secure </a:t>
            </a:r>
            <a:r>
              <a:rPr lang="en-US" sz="1800" b="0" i="0" u="none" strike="noStrike" cap="none">
                <a:solidFill>
                  <a:srgbClr val="505050"/>
                </a:solidFill>
                <a:latin typeface="Arial"/>
                <a:ea typeface="Arial"/>
                <a:cs typeface="Arial"/>
                <a:sym typeface="Arial"/>
              </a:rPr>
              <a:t>secrets in your code, they have all have their costs: </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Encryption – Encryption ha</a:t>
            </a:r>
            <a:r>
              <a:rPr lang="en-US" sz="1600">
                <a:solidFill>
                  <a:srgbClr val="505050"/>
                </a:solidFill>
              </a:rPr>
              <a:t>s</a:t>
            </a:r>
            <a:r>
              <a:rPr lang="en-US" sz="1600" b="0" i="0" u="none" strike="noStrike" cap="none">
                <a:solidFill>
                  <a:srgbClr val="505050"/>
                </a:solidFill>
                <a:latin typeface="Arial"/>
                <a:ea typeface="Arial"/>
                <a:cs typeface="Arial"/>
                <a:sym typeface="Arial"/>
              </a:rPr>
              <a:t> a cost in processor cycles and a cost of </a:t>
            </a:r>
            <a:r>
              <a:rPr lang="en-US" sz="1600">
                <a:solidFill>
                  <a:srgbClr val="505050"/>
                </a:solidFill>
              </a:rPr>
              <a:t>complexity </a:t>
            </a:r>
            <a:r>
              <a:rPr lang="en-US" sz="1600" b="0" i="0" u="none" strike="noStrike" cap="none">
                <a:solidFill>
                  <a:srgbClr val="505050"/>
                </a:solidFill>
                <a:latin typeface="Arial"/>
                <a:ea typeface="Arial"/>
                <a:cs typeface="Arial"/>
                <a:sym typeface="Arial"/>
              </a:rPr>
              <a:t>to implement.</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Limiting Resources – We can limit apps to only retrieve secrets when on trusted networks, however, this limits functionality.</a:t>
            </a:r>
            <a:endParaRPr/>
          </a:p>
          <a:p>
            <a:pPr marL="285750" marR="0" lvl="0" indent="-285750" algn="l" rtl="0">
              <a:lnSpc>
                <a:spcPct val="100000"/>
              </a:lnSpc>
              <a:spcBef>
                <a:spcPts val="1000"/>
              </a:spcBef>
              <a:spcAft>
                <a:spcPts val="100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Additional Authentication – This could mean MFA or the user provides additional credentials to verify the requesting apps is legiti</a:t>
            </a:r>
            <a:r>
              <a:rPr lang="en-US" sz="1600">
                <a:solidFill>
                  <a:srgbClr val="505050"/>
                </a:solidFill>
              </a:rPr>
              <a:t>mate</a:t>
            </a:r>
            <a:r>
              <a:rPr lang="en-US" sz="1600" b="0" i="0" u="none" strike="noStrike" cap="none">
                <a:solidFill>
                  <a:srgbClr val="505050"/>
                </a:solidFill>
                <a:latin typeface="Arial"/>
                <a:ea typeface="Arial"/>
                <a:cs typeface="Arial"/>
                <a:sym typeface="Arial"/>
              </a:rPr>
              <a:t>. </a:t>
            </a:r>
            <a:endParaRPr sz="1100" b="0" i="0" u="none" strike="noStrike" cap="none">
              <a:solidFill>
                <a:srgbClr val="50505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Best Practices</a:t>
            </a:r>
            <a:endParaRPr/>
          </a:p>
        </p:txBody>
      </p:sp>
      <p:sp>
        <p:nvSpPr>
          <p:cNvPr id="193" name="Google Shape;193;p19"/>
          <p:cNvSpPr txBox="1"/>
          <p:nvPr/>
        </p:nvSpPr>
        <p:spPr>
          <a:xfrm>
            <a:off x="795453" y="1324476"/>
            <a:ext cx="7553093" cy="29798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505050"/>
                </a:solidFill>
                <a:latin typeface="Arial"/>
                <a:ea typeface="Arial"/>
                <a:cs typeface="Arial"/>
                <a:sym typeface="Arial"/>
              </a:rPr>
              <a:t>Current research suggest the some best practices that may mitigate secret exposure in binaries: </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Server</a:t>
            </a:r>
            <a:r>
              <a:rPr lang="en-US" sz="1600">
                <a:solidFill>
                  <a:srgbClr val="505050"/>
                </a:solidFill>
              </a:rPr>
              <a:t>-s</a:t>
            </a:r>
            <a:r>
              <a:rPr lang="en-US" sz="1600" b="0" i="0" u="none" strike="noStrike" cap="none">
                <a:solidFill>
                  <a:srgbClr val="505050"/>
                </a:solidFill>
                <a:latin typeface="Arial"/>
                <a:ea typeface="Arial"/>
                <a:cs typeface="Arial"/>
                <a:sym typeface="Arial"/>
              </a:rPr>
              <a:t>ide Implementation – Don’t allow mobile apps to directly connect to 3</a:t>
            </a:r>
            <a:r>
              <a:rPr lang="en-US" sz="1600" b="0" i="0" u="none" strike="noStrike" cap="none" baseline="30000">
                <a:solidFill>
                  <a:srgbClr val="505050"/>
                </a:solidFill>
                <a:latin typeface="Arial"/>
                <a:ea typeface="Arial"/>
                <a:cs typeface="Arial"/>
                <a:sym typeface="Arial"/>
              </a:rPr>
              <a:t>rd</a:t>
            </a:r>
            <a:r>
              <a:rPr lang="en-US" sz="1600" b="0" i="0" u="none" strike="noStrike" cap="none">
                <a:solidFill>
                  <a:srgbClr val="505050"/>
                </a:solidFill>
                <a:latin typeface="Arial"/>
                <a:ea typeface="Arial"/>
                <a:cs typeface="Arial"/>
                <a:sym typeface="Arial"/>
              </a:rPr>
              <a:t> party apps. </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Short-Lived Secrets – </a:t>
            </a:r>
            <a:r>
              <a:rPr lang="en-US" sz="1600">
                <a:solidFill>
                  <a:srgbClr val="505050"/>
                </a:solidFill>
              </a:rPr>
              <a:t>R</a:t>
            </a:r>
            <a:r>
              <a:rPr lang="en-US" sz="1600" b="0" i="0" u="none" strike="noStrike" cap="none">
                <a:solidFill>
                  <a:srgbClr val="505050"/>
                </a:solidFill>
                <a:latin typeface="Arial"/>
                <a:ea typeface="Arial"/>
                <a:cs typeface="Arial"/>
                <a:sym typeface="Arial"/>
              </a:rPr>
              <a:t>otate keys </a:t>
            </a:r>
            <a:r>
              <a:rPr lang="en-US" sz="1600">
                <a:solidFill>
                  <a:srgbClr val="505050"/>
                </a:solidFill>
              </a:rPr>
              <a:t>frequently</a:t>
            </a:r>
            <a:endParaRPr/>
          </a:p>
          <a:p>
            <a:pPr marL="285750" marR="0" lvl="0" indent="-285750" algn="l" rtl="0">
              <a:lnSpc>
                <a:spcPct val="100000"/>
              </a:lnSpc>
              <a:spcBef>
                <a:spcPts val="1000"/>
              </a:spcBef>
              <a:spcAft>
                <a:spcPts val="100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External Secret Management – </a:t>
            </a:r>
            <a:r>
              <a:rPr lang="en-US" sz="1600">
                <a:solidFill>
                  <a:srgbClr val="505050"/>
                </a:solidFill>
              </a:rPr>
              <a:t>Store </a:t>
            </a:r>
            <a:r>
              <a:rPr lang="en-US" sz="1600" b="0" i="0" u="none" strike="noStrike" cap="none">
                <a:solidFill>
                  <a:srgbClr val="505050"/>
                </a:solidFill>
                <a:latin typeface="Arial"/>
                <a:ea typeface="Arial"/>
                <a:cs typeface="Arial"/>
                <a:sym typeface="Arial"/>
              </a:rPr>
              <a:t>secrets in </a:t>
            </a:r>
            <a:r>
              <a:rPr lang="en-US" sz="1600">
                <a:solidFill>
                  <a:srgbClr val="505050"/>
                </a:solidFill>
              </a:rPr>
              <a:t>an external, </a:t>
            </a:r>
            <a:r>
              <a:rPr lang="en-US" sz="1600" b="0" i="0" u="none" strike="noStrike" cap="none">
                <a:solidFill>
                  <a:srgbClr val="505050"/>
                </a:solidFill>
                <a:latin typeface="Arial"/>
                <a:ea typeface="Arial"/>
                <a:cs typeface="Arial"/>
                <a:sym typeface="Arial"/>
              </a:rPr>
              <a:t>secure secrets vaul</a:t>
            </a:r>
            <a:r>
              <a:rPr lang="en-US" sz="1600">
                <a:solidFill>
                  <a:srgbClr val="505050"/>
                </a:solidFill>
              </a:rPr>
              <a:t>t - i.e. Hashicorp Vault, CyberArk, etc.</a:t>
            </a:r>
            <a:endParaRPr sz="1100" b="0" i="0" u="none" strike="noStrike" cap="none">
              <a:solidFill>
                <a:srgbClr val="50505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1772975" y="528144"/>
            <a:ext cx="5597700" cy="24753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600"/>
              <a:buNone/>
            </a:pPr>
            <a:r>
              <a:rPr lang="en-US"/>
              <a:t>Conclusions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Conclusion</a:t>
            </a:r>
            <a:endParaRPr/>
          </a:p>
        </p:txBody>
      </p:sp>
      <p:sp>
        <p:nvSpPr>
          <p:cNvPr id="204" name="Google Shape;204;p21"/>
          <p:cNvSpPr txBox="1"/>
          <p:nvPr/>
        </p:nvSpPr>
        <p:spPr>
          <a:xfrm>
            <a:off x="654204" y="1235266"/>
            <a:ext cx="7553093" cy="29798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505050"/>
                </a:solidFill>
                <a:latin typeface="Arial"/>
                <a:ea typeface="Arial"/>
                <a:cs typeface="Arial"/>
                <a:sym typeface="Arial"/>
              </a:rPr>
              <a:t>Despite numerous studies and efforts to address the issue, exposed secrets in source code repositories persist. Our research has identified several factors contributing to this trend:</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Developer education and awareness are crucial</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Insufficient code reviews (</a:t>
            </a:r>
            <a:r>
              <a:rPr lang="en-US" sz="1600" b="1" i="0" u="none" strike="noStrike" cap="none">
                <a:solidFill>
                  <a:srgbClr val="505050"/>
                </a:solidFill>
              </a:rPr>
              <a:t>especially in legacy codebases</a:t>
            </a:r>
            <a:r>
              <a:rPr lang="en-US" sz="1600" b="0" i="0" u="none" strike="noStrike" cap="none">
                <a:solidFill>
                  <a:srgbClr val="505050"/>
                </a:solidFill>
                <a:latin typeface="Arial"/>
                <a:ea typeface="Arial"/>
                <a:cs typeface="Arial"/>
                <a:sym typeface="Arial"/>
              </a:rPr>
              <a:t>)</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Compliance with security standards </a:t>
            </a:r>
            <a:endParaRPr/>
          </a:p>
          <a:p>
            <a:pPr marL="285750" marR="0" lvl="0" indent="-285750" algn="l" rtl="0">
              <a:lnSpc>
                <a:spcPct val="100000"/>
              </a:lnSpc>
              <a:spcBef>
                <a:spcPts val="1000"/>
              </a:spcBef>
              <a:spcAft>
                <a:spcPts val="100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Continuous monitoring and scanning of code repositories</a:t>
            </a:r>
            <a:endParaRPr sz="1100" b="0" i="0" u="none" strike="noStrike" cap="none">
              <a:solidFill>
                <a:srgbClr val="50505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Conclusion – Future Mitigations</a:t>
            </a:r>
            <a:endParaRPr/>
          </a:p>
        </p:txBody>
      </p:sp>
      <p:sp>
        <p:nvSpPr>
          <p:cNvPr id="210" name="Google Shape;210;p22"/>
          <p:cNvSpPr txBox="1"/>
          <p:nvPr/>
        </p:nvSpPr>
        <p:spPr>
          <a:xfrm>
            <a:off x="639336" y="1257568"/>
            <a:ext cx="7553093" cy="29798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505050"/>
                </a:solidFill>
                <a:latin typeface="Arial"/>
                <a:ea typeface="Arial"/>
                <a:cs typeface="Arial"/>
                <a:sym typeface="Arial"/>
              </a:rPr>
              <a:t>Future mitigations might include:</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Increased Regulation</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More expensive liability and cybersecurity insurance to non-compliant developers</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Third party code repository monitors</a:t>
            </a:r>
            <a:endParaRPr sz="1600" b="0" i="0" u="none" strike="noStrike" cap="none">
              <a:solidFill>
                <a:srgbClr val="505050"/>
              </a:solidFill>
              <a:latin typeface="Arial"/>
              <a:ea typeface="Arial"/>
              <a:cs typeface="Arial"/>
              <a:sym typeface="Arial"/>
            </a:endParaRPr>
          </a:p>
          <a:p>
            <a:pPr marL="285750" marR="0" lvl="0" indent="-285750" algn="l" rtl="0">
              <a:lnSpc>
                <a:spcPct val="100000"/>
              </a:lnSpc>
              <a:spcBef>
                <a:spcPts val="1000"/>
              </a:spcBef>
              <a:spcAft>
                <a:spcPts val="1000"/>
              </a:spcAft>
              <a:buClr>
                <a:srgbClr val="505050"/>
              </a:buClr>
              <a:buSzPts val="1600"/>
              <a:buChar char="•"/>
            </a:pPr>
            <a:r>
              <a:rPr lang="en-US" sz="1600">
                <a:solidFill>
                  <a:srgbClr val="505050"/>
                </a:solidFill>
              </a:rPr>
              <a:t>Enforced SAST/Secrets code scanning of all Android applications, before being released to the Google Play store.</a:t>
            </a:r>
            <a:endParaRPr sz="1600">
              <a:solidFill>
                <a:srgbClr val="505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Conclusion – Additional Research</a:t>
            </a:r>
            <a:endParaRPr/>
          </a:p>
        </p:txBody>
      </p:sp>
      <p:sp>
        <p:nvSpPr>
          <p:cNvPr id="216" name="Google Shape;216;p23"/>
          <p:cNvSpPr txBox="1"/>
          <p:nvPr/>
        </p:nvSpPr>
        <p:spPr>
          <a:xfrm>
            <a:off x="639336" y="1257568"/>
            <a:ext cx="7553093" cy="29798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505050"/>
                </a:solidFill>
                <a:latin typeface="Arial"/>
                <a:ea typeface="Arial"/>
                <a:cs typeface="Arial"/>
                <a:sym typeface="Arial"/>
              </a:rPr>
              <a:t>From these conclusions we can see there needs to be some additional root cause analysis of the issue.   Possible research topics could include: </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Management of KPIs in Software Development</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Executive Policy in Secrets Management </a:t>
            </a:r>
            <a:endParaRPr/>
          </a:p>
          <a:p>
            <a:pPr marL="285750" marR="0" lvl="0" indent="-285750" algn="l" rtl="0">
              <a:lnSpc>
                <a:spcPct val="100000"/>
              </a:lnSpc>
              <a:spcBef>
                <a:spcPts val="1000"/>
              </a:spcBef>
              <a:spcAft>
                <a:spcPts val="0"/>
              </a:spcAft>
              <a:buClr>
                <a:srgbClr val="000000"/>
              </a:buClr>
              <a:buSzPts val="1600"/>
              <a:buFont typeface="Arial"/>
              <a:buChar char="•"/>
            </a:pPr>
            <a:r>
              <a:rPr lang="en-US" sz="1600" b="0" i="0" u="none" strike="noStrike" cap="none">
                <a:solidFill>
                  <a:srgbClr val="505050"/>
                </a:solidFill>
                <a:latin typeface="Arial"/>
                <a:ea typeface="Arial"/>
                <a:cs typeface="Arial"/>
                <a:sym typeface="Arial"/>
              </a:rPr>
              <a:t>Developer Understanding of Secrets Risk</a:t>
            </a:r>
            <a:endParaRPr sz="1600" b="0" i="0" u="none" strike="noStrike" cap="none">
              <a:solidFill>
                <a:srgbClr val="505050"/>
              </a:solidFill>
              <a:latin typeface="Arial"/>
              <a:ea typeface="Arial"/>
              <a:cs typeface="Arial"/>
              <a:sym typeface="Arial"/>
            </a:endParaRPr>
          </a:p>
          <a:p>
            <a:pPr marL="285750" marR="0" lvl="0" indent="-285750" algn="l" rtl="0">
              <a:lnSpc>
                <a:spcPct val="100000"/>
              </a:lnSpc>
              <a:spcBef>
                <a:spcPts val="1000"/>
              </a:spcBef>
              <a:spcAft>
                <a:spcPts val="1000"/>
              </a:spcAft>
              <a:buClr>
                <a:srgbClr val="505050"/>
              </a:buClr>
              <a:buSzPts val="1600"/>
              <a:buChar char="•"/>
            </a:pPr>
            <a:r>
              <a:rPr lang="en-US" sz="1600">
                <a:solidFill>
                  <a:srgbClr val="505050"/>
                </a:solidFill>
              </a:rPr>
              <a:t>An automated workflow for scanning, review, and remediation</a:t>
            </a:r>
            <a:endParaRPr sz="1600">
              <a:solidFill>
                <a:srgbClr val="505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ce4f190ab9_0_0"/>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Conclusion – Additional Work</a:t>
            </a:r>
            <a:endParaRPr/>
          </a:p>
        </p:txBody>
      </p:sp>
      <p:sp>
        <p:nvSpPr>
          <p:cNvPr id="222" name="Google Shape;222;g2ce4f190ab9_0_0"/>
          <p:cNvSpPr txBox="1"/>
          <p:nvPr/>
        </p:nvSpPr>
        <p:spPr>
          <a:xfrm>
            <a:off x="639336" y="1257568"/>
            <a:ext cx="7553100" cy="29799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1000"/>
              </a:spcBef>
              <a:spcAft>
                <a:spcPts val="0"/>
              </a:spcAft>
              <a:buClr>
                <a:srgbClr val="505050"/>
              </a:buClr>
              <a:buSzPts val="1600"/>
              <a:buChar char="•"/>
            </a:pPr>
            <a:r>
              <a:rPr lang="en-US" sz="1600">
                <a:solidFill>
                  <a:srgbClr val="505050"/>
                </a:solidFill>
              </a:rPr>
              <a:t>Our processes were somewhat manual in this research project...</a:t>
            </a:r>
            <a:endParaRPr sz="1600">
              <a:solidFill>
                <a:srgbClr val="505050"/>
              </a:solidFill>
            </a:endParaRPr>
          </a:p>
          <a:p>
            <a:pPr marL="285750" marR="0" lvl="0" indent="-285750" algn="l" rtl="0">
              <a:lnSpc>
                <a:spcPct val="100000"/>
              </a:lnSpc>
              <a:spcBef>
                <a:spcPts val="1000"/>
              </a:spcBef>
              <a:spcAft>
                <a:spcPts val="0"/>
              </a:spcAft>
              <a:buClr>
                <a:srgbClr val="505050"/>
              </a:buClr>
              <a:buSzPts val="1600"/>
              <a:buChar char="•"/>
            </a:pPr>
            <a:r>
              <a:rPr lang="en-US" sz="1600">
                <a:solidFill>
                  <a:srgbClr val="505050"/>
                </a:solidFill>
              </a:rPr>
              <a:t>In the future, these processes could be automated and chained together:</a:t>
            </a:r>
            <a:endParaRPr sz="1600">
              <a:solidFill>
                <a:srgbClr val="505050"/>
              </a:solidFill>
            </a:endParaRPr>
          </a:p>
          <a:p>
            <a:pPr marL="914400" marR="0" lvl="1" indent="-330200" algn="l" rtl="0">
              <a:lnSpc>
                <a:spcPct val="100000"/>
              </a:lnSpc>
              <a:spcBef>
                <a:spcPts val="1000"/>
              </a:spcBef>
              <a:spcAft>
                <a:spcPts val="0"/>
              </a:spcAft>
              <a:buClr>
                <a:srgbClr val="505050"/>
              </a:buClr>
              <a:buSzPts val="1600"/>
              <a:buChar char="○"/>
            </a:pPr>
            <a:r>
              <a:rPr lang="en-US" sz="1600">
                <a:solidFill>
                  <a:srgbClr val="505050"/>
                </a:solidFill>
              </a:rPr>
              <a:t>Downloading APK files</a:t>
            </a:r>
            <a:endParaRPr sz="1600">
              <a:solidFill>
                <a:srgbClr val="505050"/>
              </a:solidFill>
            </a:endParaRPr>
          </a:p>
          <a:p>
            <a:pPr marL="914400" marR="0" lvl="1" indent="-330200" algn="l" rtl="0">
              <a:lnSpc>
                <a:spcPct val="100000"/>
              </a:lnSpc>
              <a:spcBef>
                <a:spcPts val="1000"/>
              </a:spcBef>
              <a:spcAft>
                <a:spcPts val="0"/>
              </a:spcAft>
              <a:buClr>
                <a:srgbClr val="505050"/>
              </a:buClr>
              <a:buSzPts val="1600"/>
              <a:buChar char="○"/>
            </a:pPr>
            <a:r>
              <a:rPr lang="en-US" sz="1600">
                <a:solidFill>
                  <a:srgbClr val="505050"/>
                </a:solidFill>
              </a:rPr>
              <a:t>Decompiling it with `jadx-gui`</a:t>
            </a:r>
            <a:endParaRPr sz="1600">
              <a:solidFill>
                <a:srgbClr val="505050"/>
              </a:solidFill>
            </a:endParaRPr>
          </a:p>
          <a:p>
            <a:pPr marL="914400" marR="0" lvl="1" indent="-330200" algn="l" rtl="0">
              <a:lnSpc>
                <a:spcPct val="100000"/>
              </a:lnSpc>
              <a:spcBef>
                <a:spcPts val="1000"/>
              </a:spcBef>
              <a:spcAft>
                <a:spcPts val="0"/>
              </a:spcAft>
              <a:buClr>
                <a:srgbClr val="505050"/>
              </a:buClr>
              <a:buSzPts val="1600"/>
              <a:buChar char="○"/>
            </a:pPr>
            <a:r>
              <a:rPr lang="en-US" sz="1600">
                <a:solidFill>
                  <a:srgbClr val="505050"/>
                </a:solidFill>
              </a:rPr>
              <a:t>Running Snyk, gitleaks, apkurlgrep on the source code</a:t>
            </a:r>
            <a:endParaRPr sz="1600">
              <a:solidFill>
                <a:srgbClr val="505050"/>
              </a:solidFill>
            </a:endParaRPr>
          </a:p>
          <a:p>
            <a:pPr marL="914400" marR="0" lvl="1" indent="-330200" algn="l" rtl="0">
              <a:lnSpc>
                <a:spcPct val="100000"/>
              </a:lnSpc>
              <a:spcBef>
                <a:spcPts val="1000"/>
              </a:spcBef>
              <a:spcAft>
                <a:spcPts val="0"/>
              </a:spcAft>
              <a:buClr>
                <a:srgbClr val="505050"/>
              </a:buClr>
              <a:buSzPts val="1600"/>
              <a:buChar char="○"/>
            </a:pPr>
            <a:r>
              <a:rPr lang="en-US" sz="1600">
                <a:solidFill>
                  <a:srgbClr val="505050"/>
                </a:solidFill>
              </a:rPr>
              <a:t>Run `nmap` on the API URLs</a:t>
            </a:r>
            <a:endParaRPr sz="1600">
              <a:solidFill>
                <a:srgbClr val="505050"/>
              </a:solidFill>
            </a:endParaRPr>
          </a:p>
          <a:p>
            <a:pPr marL="914400" marR="0" lvl="1" indent="-330200" algn="l" rtl="0">
              <a:lnSpc>
                <a:spcPct val="100000"/>
              </a:lnSpc>
              <a:spcBef>
                <a:spcPts val="1000"/>
              </a:spcBef>
              <a:spcAft>
                <a:spcPts val="1000"/>
              </a:spcAft>
              <a:buClr>
                <a:srgbClr val="505050"/>
              </a:buClr>
              <a:buSzPts val="1600"/>
              <a:buChar char="○"/>
            </a:pPr>
            <a:r>
              <a:rPr lang="en-US" sz="1600">
                <a:solidFill>
                  <a:srgbClr val="505050"/>
                </a:solidFill>
              </a:rPr>
              <a:t>Run pentesting tools, DAST scanners on the API URLs</a:t>
            </a:r>
            <a:endParaRPr sz="1600">
              <a:solidFill>
                <a:srgbClr val="505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Citations</a:t>
            </a:r>
            <a:endParaRPr/>
          </a:p>
        </p:txBody>
      </p:sp>
      <p:sp>
        <p:nvSpPr>
          <p:cNvPr id="228" name="Google Shape;228;p24"/>
          <p:cNvSpPr txBox="1"/>
          <p:nvPr/>
        </p:nvSpPr>
        <p:spPr>
          <a:xfrm>
            <a:off x="795453" y="1324476"/>
            <a:ext cx="7553093" cy="29798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505050"/>
                </a:solidFill>
                <a:latin typeface="Arial"/>
                <a:ea typeface="Arial"/>
                <a:cs typeface="Arial"/>
                <a:sym typeface="Arial"/>
              </a:rPr>
              <a:t>[1]  “Security Analysis on Android Application Through Penetration Testing using Reverse Engineering,” IEEE Conference Publication | IEEE Xplore, Mar. 01, 2023. </a:t>
            </a:r>
            <a:r>
              <a:rPr lang="en-US" sz="1400" b="0" i="0" u="sng" strike="noStrike" cap="none">
                <a:solidFill>
                  <a:srgbClr val="505050"/>
                </a:solidFill>
                <a:latin typeface="Arial"/>
                <a:ea typeface="Arial"/>
                <a:cs typeface="Arial"/>
                <a:sym typeface="Arial"/>
                <a:hlinkClick r:id="rId3">
                  <a:extLst>
                    <a:ext uri="{A12FA001-AC4F-418D-AE19-62706E023703}">
                      <ahyp:hlinkClr xmlns:ahyp="http://schemas.microsoft.com/office/drawing/2018/hyperlinkcolor" val="tx"/>
                    </a:ext>
                  </a:extLst>
                </a:hlinkClick>
              </a:rPr>
              <a:t>https://ieeexplore.ieee.org/abstract/document/10127653</a:t>
            </a:r>
            <a:endParaRPr sz="1400" b="0" i="0" u="none" strike="noStrike" cap="none">
              <a:solidFill>
                <a:srgbClr val="505050"/>
              </a:solidFill>
              <a:latin typeface="Arial"/>
              <a:ea typeface="Arial"/>
              <a:cs typeface="Arial"/>
              <a:sym typeface="Arial"/>
            </a:endParaRPr>
          </a:p>
          <a:p>
            <a:pPr marL="0" marR="0" lvl="0" indent="0" algn="l" rtl="0">
              <a:lnSpc>
                <a:spcPct val="100000"/>
              </a:lnSpc>
              <a:spcBef>
                <a:spcPts val="1000"/>
              </a:spcBef>
              <a:spcAft>
                <a:spcPts val="0"/>
              </a:spcAft>
              <a:buNone/>
            </a:pPr>
            <a:r>
              <a:rPr lang="en-US" sz="1400" b="0" i="0" u="none" strike="noStrike" cap="none">
                <a:solidFill>
                  <a:srgbClr val="505050"/>
                </a:solidFill>
                <a:latin typeface="Arial"/>
                <a:ea typeface="Arial"/>
                <a:cs typeface="Arial"/>
                <a:sym typeface="Arial"/>
              </a:rPr>
              <a:t>[2]  “Detecting and mitigating Secret-Key leaks in source code repositories,” IEEE Conference Publication | IEEE Xplore, May 01, 2015. </a:t>
            </a:r>
            <a:r>
              <a:rPr lang="en-US" sz="1400" b="0" i="0" u="sng" strike="noStrike" cap="none">
                <a:solidFill>
                  <a:srgbClr val="505050"/>
                </a:solidFill>
                <a:latin typeface="Arial"/>
                <a:ea typeface="Arial"/>
                <a:cs typeface="Arial"/>
                <a:sym typeface="Arial"/>
                <a:hlinkClick r:id="rId4">
                  <a:extLst>
                    <a:ext uri="{A12FA001-AC4F-418D-AE19-62706E023703}">
                      <ahyp:hlinkClr xmlns:ahyp="http://schemas.microsoft.com/office/drawing/2018/hyperlinkcolor" val="tx"/>
                    </a:ext>
                  </a:extLst>
                </a:hlinkClick>
              </a:rPr>
              <a:t>https://ieeexplore.ieee.org/abstract/document/7180102</a:t>
            </a:r>
            <a:endParaRPr sz="1400" b="0" i="0" u="none" strike="noStrike" cap="none">
              <a:solidFill>
                <a:srgbClr val="505050"/>
              </a:solidFill>
              <a:latin typeface="Arial"/>
              <a:ea typeface="Arial"/>
              <a:cs typeface="Arial"/>
              <a:sym typeface="Arial"/>
            </a:endParaRPr>
          </a:p>
          <a:p>
            <a:pPr marL="0" marR="0" lvl="0" indent="0" algn="l" rtl="0">
              <a:lnSpc>
                <a:spcPct val="100000"/>
              </a:lnSpc>
              <a:spcBef>
                <a:spcPts val="1000"/>
              </a:spcBef>
              <a:spcAft>
                <a:spcPts val="1000"/>
              </a:spcAft>
              <a:buNone/>
            </a:pPr>
            <a:r>
              <a:rPr lang="en-US" sz="1400" b="0" i="0" u="none" strike="noStrike" cap="none">
                <a:solidFill>
                  <a:srgbClr val="505050"/>
                </a:solidFill>
                <a:latin typeface="Arial"/>
                <a:ea typeface="Arial"/>
                <a:cs typeface="Arial"/>
                <a:sym typeface="Arial"/>
              </a:rPr>
              <a:t>[3]  “What are the Practices for Secret Management in Software Artifacts?,” IEEE Conference Publication | IEEE Xplore, Oct. 01, 2022. https://ieeexplore.ieee.org/abstract/document/9973029/author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ce4f190ab9_0_24"/>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Source  code/workflow</a:t>
            </a:r>
            <a:endParaRPr/>
          </a:p>
        </p:txBody>
      </p:sp>
      <p:sp>
        <p:nvSpPr>
          <p:cNvPr id="234" name="Google Shape;234;g2ce4f190ab9_0_24"/>
          <p:cNvSpPr txBox="1"/>
          <p:nvPr/>
        </p:nvSpPr>
        <p:spPr>
          <a:xfrm>
            <a:off x="795453" y="1324476"/>
            <a:ext cx="7553100" cy="29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None/>
            </a:pPr>
            <a:endParaRPr/>
          </a:p>
          <a:p>
            <a:pPr marL="0" marR="0" lvl="0" indent="0" algn="l" rtl="0">
              <a:lnSpc>
                <a:spcPct val="100000"/>
              </a:lnSpc>
              <a:spcBef>
                <a:spcPts val="1000"/>
              </a:spcBef>
              <a:spcAft>
                <a:spcPts val="0"/>
              </a:spcAft>
              <a:buNone/>
            </a:pPr>
            <a:r>
              <a:rPr lang="en-US"/>
              <a:t>See </a:t>
            </a:r>
            <a:r>
              <a:rPr lang="en-US" u="sng">
                <a:solidFill>
                  <a:schemeClr val="hlink"/>
                </a:solidFill>
                <a:hlinkClick r:id="rId3"/>
              </a:rPr>
              <a:t>https://github.com/meltingscales/NYU-CS-GY-6xxx-mobile-security-final-project</a:t>
            </a:r>
            <a:r>
              <a:rPr lang="en-US">
                <a:solidFill>
                  <a:srgbClr val="505050"/>
                </a:solidFill>
              </a:rPr>
              <a:t> for:</a:t>
            </a:r>
            <a:endParaRPr>
              <a:solidFill>
                <a:srgbClr val="505050"/>
              </a:solidFill>
            </a:endParaRPr>
          </a:p>
          <a:p>
            <a:pPr marL="457200" marR="0" lvl="0" indent="-317500" algn="l" rtl="0">
              <a:lnSpc>
                <a:spcPct val="100000"/>
              </a:lnSpc>
              <a:spcBef>
                <a:spcPts val="1000"/>
              </a:spcBef>
              <a:spcAft>
                <a:spcPts val="0"/>
              </a:spcAft>
              <a:buClr>
                <a:srgbClr val="505050"/>
              </a:buClr>
              <a:buSzPts val="1400"/>
              <a:buChar char="-"/>
            </a:pPr>
            <a:r>
              <a:rPr lang="en-US">
                <a:solidFill>
                  <a:srgbClr val="505050"/>
                </a:solidFill>
              </a:rPr>
              <a:t>Source code, scripts</a:t>
            </a:r>
            <a:endParaRPr>
              <a:solidFill>
                <a:srgbClr val="505050"/>
              </a:solidFill>
            </a:endParaRPr>
          </a:p>
          <a:p>
            <a:pPr marL="457200" marR="0" lvl="0" indent="-317500" algn="l" rtl="0">
              <a:lnSpc>
                <a:spcPct val="100000"/>
              </a:lnSpc>
              <a:spcBef>
                <a:spcPts val="0"/>
              </a:spcBef>
              <a:spcAft>
                <a:spcPts val="0"/>
              </a:spcAft>
              <a:buClr>
                <a:srgbClr val="505050"/>
              </a:buClr>
              <a:buSzPts val="1400"/>
              <a:buChar char="-"/>
            </a:pPr>
            <a:r>
              <a:rPr lang="en-US">
                <a:solidFill>
                  <a:srgbClr val="505050"/>
                </a:solidFill>
              </a:rPr>
              <a:t>Workflow for decompiling and scanning APKs</a:t>
            </a:r>
            <a:endParaRPr>
              <a:solidFill>
                <a:srgbClr val="505050"/>
              </a:solidFill>
            </a:endParaRPr>
          </a:p>
          <a:p>
            <a:pPr marL="457200" marR="0" lvl="0" indent="-317500" algn="l" rtl="0">
              <a:lnSpc>
                <a:spcPct val="100000"/>
              </a:lnSpc>
              <a:spcBef>
                <a:spcPts val="0"/>
              </a:spcBef>
              <a:spcAft>
                <a:spcPts val="0"/>
              </a:spcAft>
              <a:buClr>
                <a:srgbClr val="505050"/>
              </a:buClr>
              <a:buSzPts val="1400"/>
              <a:buChar char="-"/>
            </a:pPr>
            <a:r>
              <a:rPr lang="en-US">
                <a:solidFill>
                  <a:srgbClr val="505050"/>
                </a:solidFill>
              </a:rPr>
              <a:t>Individual APK files</a:t>
            </a:r>
            <a:endParaRPr>
              <a:solidFill>
                <a:srgbClr val="505050"/>
              </a:solidFill>
            </a:endParaRPr>
          </a:p>
          <a:p>
            <a:pPr marL="457200" marR="0" lvl="0" indent="-317500" algn="l" rtl="0">
              <a:lnSpc>
                <a:spcPct val="100000"/>
              </a:lnSpc>
              <a:spcBef>
                <a:spcPts val="0"/>
              </a:spcBef>
              <a:spcAft>
                <a:spcPts val="0"/>
              </a:spcAft>
              <a:buClr>
                <a:srgbClr val="505050"/>
              </a:buClr>
              <a:buSzPts val="1400"/>
              <a:buChar char="-"/>
            </a:pPr>
            <a:r>
              <a:rPr lang="en-US">
                <a:solidFill>
                  <a:srgbClr val="505050"/>
                </a:solidFill>
              </a:rPr>
              <a:t>Breakdown of API URLs</a:t>
            </a:r>
            <a:endParaRPr>
              <a:solidFill>
                <a:srgbClr val="505050"/>
              </a:solidFill>
            </a:endParaRPr>
          </a:p>
          <a:p>
            <a:pPr marL="457200" marR="0" lvl="0" indent="-317500" algn="l" rtl="0">
              <a:lnSpc>
                <a:spcPct val="100000"/>
              </a:lnSpc>
              <a:spcBef>
                <a:spcPts val="0"/>
              </a:spcBef>
              <a:spcAft>
                <a:spcPts val="0"/>
              </a:spcAft>
              <a:buClr>
                <a:srgbClr val="505050"/>
              </a:buClr>
              <a:buSzPts val="1400"/>
              <a:buChar char="-"/>
            </a:pPr>
            <a:r>
              <a:rPr lang="en-US">
                <a:solidFill>
                  <a:srgbClr val="505050"/>
                </a:solidFill>
              </a:rPr>
              <a:t>Breakdown of secrets findings</a:t>
            </a:r>
            <a:endParaRPr>
              <a:solidFill>
                <a:srgbClr val="505050"/>
              </a:solidFill>
            </a:endParaRPr>
          </a:p>
          <a:p>
            <a:pPr marL="457200" marR="0" lvl="0" indent="-317500" algn="l" rtl="0">
              <a:lnSpc>
                <a:spcPct val="100000"/>
              </a:lnSpc>
              <a:spcBef>
                <a:spcPts val="0"/>
              </a:spcBef>
              <a:spcAft>
                <a:spcPts val="0"/>
              </a:spcAft>
              <a:buClr>
                <a:srgbClr val="505050"/>
              </a:buClr>
              <a:buSzPts val="1400"/>
              <a:buChar char="-"/>
            </a:pPr>
            <a:r>
              <a:rPr lang="en-US">
                <a:solidFill>
                  <a:srgbClr val="505050"/>
                </a:solidFill>
              </a:rPr>
              <a:t>Breakdown of SAST findings</a:t>
            </a:r>
            <a:endParaRPr>
              <a:solidFill>
                <a:srgbClr val="505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ce4f190ab9_0_31"/>
          <p:cNvSpPr txBox="1">
            <a:spLocks noGrp="1"/>
          </p:cNvSpPr>
          <p:nvPr>
            <p:ph type="title"/>
          </p:nvPr>
        </p:nvSpPr>
        <p:spPr>
          <a:xfrm>
            <a:off x="1734125" y="1498200"/>
            <a:ext cx="5675700" cy="214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11700" y="587975"/>
            <a:ext cx="655110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Introduction</a:t>
            </a:r>
            <a:endParaRPr/>
          </a:p>
        </p:txBody>
      </p:sp>
      <p:sp>
        <p:nvSpPr>
          <p:cNvPr id="71" name="Google Shape;71;p3"/>
          <p:cNvSpPr txBox="1">
            <a:spLocks noGrp="1"/>
          </p:cNvSpPr>
          <p:nvPr>
            <p:ph type="body" idx="1"/>
          </p:nvPr>
        </p:nvSpPr>
        <p:spPr>
          <a:xfrm>
            <a:off x="575585" y="1272709"/>
            <a:ext cx="8251322" cy="2117262"/>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800"/>
              <a:buNone/>
            </a:pPr>
            <a:r>
              <a:rPr lang="en-US" sz="1600"/>
              <a:t>Security is paramount in the digital landscape due to the increasing reliance on technology in our daily lives. As we store sensitive information, conduct financial transactions, communicate, and access various services online, the need to safeguard our digital assets from threats such as cyberattacks, data breaches, malware, and other vulnerabilities becomes imperative.</a:t>
            </a:r>
            <a:endParaRPr/>
          </a:p>
          <a:p>
            <a:pPr marL="0" lvl="0" indent="0" algn="l" rtl="0">
              <a:lnSpc>
                <a:spcPct val="125000"/>
              </a:lnSpc>
              <a:spcBef>
                <a:spcPts val="1000"/>
              </a:spcBef>
              <a:spcAft>
                <a:spcPts val="10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587975"/>
            <a:ext cx="655110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Background</a:t>
            </a:r>
            <a:endParaRPr/>
          </a:p>
        </p:txBody>
      </p:sp>
      <p:sp>
        <p:nvSpPr>
          <p:cNvPr id="77" name="Google Shape;77;p4"/>
          <p:cNvSpPr txBox="1">
            <a:spLocks noGrp="1"/>
          </p:cNvSpPr>
          <p:nvPr>
            <p:ph type="body" idx="1"/>
          </p:nvPr>
        </p:nvSpPr>
        <p:spPr>
          <a:xfrm>
            <a:off x="580978" y="1245876"/>
            <a:ext cx="8251322" cy="857987"/>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800"/>
              <a:buNone/>
            </a:pPr>
            <a:r>
              <a:rPr lang="en-US" sz="1600">
                <a:latin typeface="Montserrat"/>
                <a:ea typeface="Montserrat"/>
                <a:cs typeface="Montserrat"/>
                <a:sym typeface="Montserrat"/>
              </a:rPr>
              <a:t>Several notable incidents and research findings have shed light on security vulnerabilities in Android apps over the years. Here are a few examples:</a:t>
            </a:r>
            <a:endParaRPr/>
          </a:p>
          <a:p>
            <a:pPr marL="0" lvl="0" indent="0" algn="l" rtl="0">
              <a:lnSpc>
                <a:spcPct val="125000"/>
              </a:lnSpc>
              <a:spcBef>
                <a:spcPts val="1000"/>
              </a:spcBef>
              <a:spcAft>
                <a:spcPts val="1000"/>
              </a:spcAft>
              <a:buSzPts val="1800"/>
              <a:buNone/>
            </a:pPr>
            <a:endParaRPr/>
          </a:p>
        </p:txBody>
      </p:sp>
      <p:sp>
        <p:nvSpPr>
          <p:cNvPr id="78" name="Google Shape;78;p4"/>
          <p:cNvSpPr txBox="1"/>
          <p:nvPr/>
        </p:nvSpPr>
        <p:spPr>
          <a:xfrm>
            <a:off x="651417" y="1958035"/>
            <a:ext cx="8251322" cy="2450414"/>
          </a:xfrm>
          <a:prstGeom prst="rect">
            <a:avLst/>
          </a:prstGeom>
          <a:noFill/>
          <a:ln>
            <a:noFill/>
          </a:ln>
        </p:spPr>
        <p:txBody>
          <a:bodyPr spcFirstLastPara="1" wrap="square" lIns="91425" tIns="91425" rIns="91425" bIns="91425" anchor="t" anchorCtr="0">
            <a:noAutofit/>
          </a:bodyPr>
          <a:lstStyle/>
          <a:p>
            <a:pPr marL="285750" marR="0" lvl="0" indent="-279400" algn="l" rtl="0">
              <a:lnSpc>
                <a:spcPct val="125000"/>
              </a:lnSpc>
              <a:spcBef>
                <a:spcPts val="0"/>
              </a:spcBef>
              <a:spcAft>
                <a:spcPts val="0"/>
              </a:spcAft>
              <a:buClr>
                <a:srgbClr val="57068C"/>
              </a:buClr>
              <a:buSzPts val="1700"/>
              <a:buFont typeface="Montserrat"/>
              <a:buChar char="●"/>
            </a:pPr>
            <a:r>
              <a:rPr lang="en-US" sz="950" b="0" i="0" u="none" strike="noStrike" cap="none">
                <a:solidFill>
                  <a:srgbClr val="333333"/>
                </a:solidFill>
                <a:latin typeface="Montserrat"/>
                <a:ea typeface="Montserrat"/>
                <a:cs typeface="Montserrat"/>
                <a:sym typeface="Montserrat"/>
              </a:rPr>
              <a:t>Exodus Spyware (2019): Researchers uncovered the Exodus spyware in 2019, which was being distributed through malicious apps on the Google Play Store. The spyware was capable of stealing a wide range of sensitive information from infected devices, including call logs, SMS messages, contacts, and device location. The incident raised concerns about the effectiveness of Google's app review process and the need for improved detection mechanisms to identify and remove spyware-infected apps from the Play Store</a:t>
            </a:r>
            <a:endParaRPr sz="1300"/>
          </a:p>
          <a:p>
            <a:pPr marL="285750" marR="0" lvl="0" indent="-279400" algn="l" rtl="0">
              <a:lnSpc>
                <a:spcPct val="125000"/>
              </a:lnSpc>
              <a:spcBef>
                <a:spcPts val="1000"/>
              </a:spcBef>
              <a:spcAft>
                <a:spcPts val="0"/>
              </a:spcAft>
              <a:buClr>
                <a:srgbClr val="57068C"/>
              </a:buClr>
              <a:buSzPts val="1700"/>
              <a:buFont typeface="Montserrat"/>
              <a:buChar char="●"/>
            </a:pPr>
            <a:r>
              <a:rPr lang="en-US" sz="950" b="0" i="0" u="none" strike="noStrike" cap="none">
                <a:solidFill>
                  <a:srgbClr val="333333"/>
                </a:solidFill>
                <a:latin typeface="Montserrat"/>
                <a:ea typeface="Montserrat"/>
                <a:cs typeface="Montserrat"/>
                <a:sym typeface="Montserrat"/>
              </a:rPr>
              <a:t>FakeApps Malware Campaign (2018): Researchers uncovered a widespread malware campaign on the Google Play Store dubbed "FakeApps" in 2018. The campaign involved hundreds of malicious apps masquerading as popular applications like WhatsApp and Minecraft. Once installed, these apps would display intrusive ads, redirect users to phishing websites, or even steal sensitive information from the device. The incident underscored the challenges of app vetting and the need for improved security measures to detect and prevent the distribution of malicious apps on the Play Store.</a:t>
            </a:r>
            <a:endParaRPr sz="1300" b="0"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311700" y="587975"/>
            <a:ext cx="655110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Background</a:t>
            </a:r>
            <a:endParaRPr/>
          </a:p>
        </p:txBody>
      </p:sp>
      <p:sp>
        <p:nvSpPr>
          <p:cNvPr id="84" name="Google Shape;84;p5"/>
          <p:cNvSpPr txBox="1">
            <a:spLocks noGrp="1"/>
          </p:cNvSpPr>
          <p:nvPr>
            <p:ph type="body" idx="1"/>
          </p:nvPr>
        </p:nvSpPr>
        <p:spPr>
          <a:xfrm>
            <a:off x="580978" y="1245876"/>
            <a:ext cx="8251322" cy="1227429"/>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800"/>
              <a:buNone/>
            </a:pPr>
            <a:r>
              <a:rPr lang="en-US" sz="1600">
                <a:latin typeface="Montserrat"/>
                <a:ea typeface="Montserrat"/>
                <a:cs typeface="Montserrat"/>
                <a:sym typeface="Montserrat"/>
              </a:rPr>
              <a:t>Recent studies on the increases in secret exposure, show that despite the communication of industry best practices, </a:t>
            </a:r>
            <a:r>
              <a:rPr lang="en-US" sz="1600"/>
              <a:t>exposed secrets </a:t>
            </a:r>
            <a:r>
              <a:rPr lang="en-US" sz="1600">
                <a:latin typeface="Montserrat"/>
                <a:ea typeface="Montserrat"/>
                <a:cs typeface="Montserrat"/>
                <a:sym typeface="Montserrat"/>
              </a:rPr>
              <a:t>in repositories and decompilable code are </a:t>
            </a:r>
            <a:r>
              <a:rPr lang="en-US" sz="1600"/>
              <a:t>increasing.</a:t>
            </a:r>
            <a:endParaRPr sz="1600">
              <a:latin typeface="Montserrat"/>
              <a:ea typeface="Montserrat"/>
              <a:cs typeface="Montserrat"/>
              <a:sym typeface="Montserrat"/>
            </a:endParaRPr>
          </a:p>
          <a:p>
            <a:pPr marL="0" lvl="0" indent="0" algn="l" rtl="0">
              <a:lnSpc>
                <a:spcPct val="125000"/>
              </a:lnSpc>
              <a:spcBef>
                <a:spcPts val="1000"/>
              </a:spcBef>
              <a:spcAft>
                <a:spcPts val="1000"/>
              </a:spcAft>
              <a:buSzPts val="1800"/>
              <a:buNone/>
            </a:pPr>
            <a:endParaRPr/>
          </a:p>
        </p:txBody>
      </p:sp>
      <p:sp>
        <p:nvSpPr>
          <p:cNvPr id="85" name="Google Shape;85;p5"/>
          <p:cNvSpPr txBox="1"/>
          <p:nvPr/>
        </p:nvSpPr>
        <p:spPr>
          <a:xfrm>
            <a:off x="580978" y="2294885"/>
            <a:ext cx="8251322" cy="201692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25000"/>
              </a:lnSpc>
              <a:spcBef>
                <a:spcPts val="0"/>
              </a:spcBef>
              <a:spcAft>
                <a:spcPts val="0"/>
              </a:spcAft>
              <a:buClr>
                <a:srgbClr val="57068C"/>
              </a:buClr>
              <a:buSzPts val="1800"/>
              <a:buFont typeface="Montserrat"/>
              <a:buChar char="●"/>
            </a:pPr>
            <a:r>
              <a:rPr lang="en-US" sz="1400" b="0" i="0" u="none" strike="noStrike" cap="none">
                <a:solidFill>
                  <a:srgbClr val="333333"/>
                </a:solidFill>
                <a:latin typeface="Montserrat"/>
                <a:ea typeface="Montserrat"/>
                <a:cs typeface="Montserrat"/>
                <a:sym typeface="Montserrat"/>
              </a:rPr>
              <a:t>“A comparative study of software secrets reporting by secret detection tools,” IEEE Conference Publication | IEEE Xplore, Oct. 26, 2023. </a:t>
            </a:r>
            <a:r>
              <a:rPr lang="en-US" sz="1400" b="0" i="0" u="sng" strike="noStrike" cap="none">
                <a:solidFill>
                  <a:srgbClr val="333333"/>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https://ieeexplore.ieee.org/abstract/document/10304853</a:t>
            </a:r>
            <a:endParaRPr sz="1400" b="0" i="0" u="none" strike="noStrike" cap="none">
              <a:solidFill>
                <a:srgbClr val="333333"/>
              </a:solidFill>
              <a:latin typeface="Montserrat"/>
              <a:ea typeface="Montserrat"/>
              <a:cs typeface="Montserrat"/>
              <a:sym typeface="Montserrat"/>
            </a:endParaRPr>
          </a:p>
          <a:p>
            <a:pPr marL="285750" marR="0" lvl="0" indent="-285750" algn="l" rtl="0">
              <a:lnSpc>
                <a:spcPct val="125000"/>
              </a:lnSpc>
              <a:spcBef>
                <a:spcPts val="1000"/>
              </a:spcBef>
              <a:spcAft>
                <a:spcPts val="1000"/>
              </a:spcAft>
              <a:buClr>
                <a:srgbClr val="57068C"/>
              </a:buClr>
              <a:buSzPts val="1800"/>
              <a:buFont typeface="Montserrat"/>
              <a:buChar char="●"/>
            </a:pPr>
            <a:r>
              <a:rPr lang="en-US" sz="1400" b="0" i="0" u="none" strike="noStrike" cap="none">
                <a:solidFill>
                  <a:srgbClr val="333333"/>
                </a:solidFill>
                <a:latin typeface="Montserrat"/>
                <a:ea typeface="Montserrat"/>
                <a:cs typeface="Montserrat"/>
                <a:sym typeface="Montserrat"/>
              </a:rPr>
              <a:t>“Connecting the .dotfiles: Checked-In Secret Exposure with Extra (Lateral Movement) Steps,” IEEE Conference Publication | IEEE Xplore, May 01, 2023. https://ieeexplore.ieee.org/abstract/document/10174120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1506000" y="786097"/>
            <a:ext cx="6131700" cy="16386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3600"/>
              <a:buNone/>
            </a:pPr>
            <a:r>
              <a:rPr lang="en-US"/>
              <a:t>Methodology</a:t>
            </a:r>
            <a:endParaRPr/>
          </a:p>
        </p:txBody>
      </p:sp>
      <p:sp>
        <p:nvSpPr>
          <p:cNvPr id="91" name="Google Shape;91;p6"/>
          <p:cNvSpPr txBox="1">
            <a:spLocks noGrp="1"/>
          </p:cNvSpPr>
          <p:nvPr>
            <p:ph type="subTitle" idx="1"/>
          </p:nvPr>
        </p:nvSpPr>
        <p:spPr>
          <a:xfrm>
            <a:off x="2462550" y="2424697"/>
            <a:ext cx="4218600" cy="73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US"/>
              <a:t>App Selection and Tools Used</a:t>
            </a:r>
            <a:endParaRPr/>
          </a:p>
        </p:txBody>
      </p:sp>
      <p:sp>
        <p:nvSpPr>
          <p:cNvPr id="92" name="Google Shape;92;p6"/>
          <p:cNvSpPr txBox="1"/>
          <p:nvPr/>
        </p:nvSpPr>
        <p:spPr>
          <a:xfrm>
            <a:off x="3223695" y="786098"/>
            <a:ext cx="2696310" cy="2982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000000"/>
              </a:buClr>
              <a:buSzPts val="900"/>
              <a:buFont typeface="Arial"/>
              <a:buNone/>
            </a:pPr>
            <a:endParaRPr sz="900" b="0" i="0" u="none" strike="noStrike" cap="none">
              <a:solidFill>
                <a:srgbClr val="57068C"/>
              </a:solidFill>
              <a:latin typeface="Montserrat ExtraBold"/>
              <a:ea typeface="Montserrat ExtraBold"/>
              <a:cs typeface="Montserrat ExtraBold"/>
              <a:sym typeface="Montserrat ExtraBold"/>
            </a:endParaRPr>
          </a:p>
        </p:txBody>
      </p:sp>
      <p:cxnSp>
        <p:nvCxnSpPr>
          <p:cNvPr id="93" name="Google Shape;93;p6"/>
          <p:cNvCxnSpPr/>
          <p:nvPr/>
        </p:nvCxnSpPr>
        <p:spPr>
          <a:xfrm>
            <a:off x="4231926" y="1084298"/>
            <a:ext cx="692400" cy="0"/>
          </a:xfrm>
          <a:prstGeom prst="straightConnector1">
            <a:avLst/>
          </a:prstGeom>
          <a:noFill/>
          <a:ln w="9525" cap="flat" cmpd="sng">
            <a:solidFill>
              <a:srgbClr val="57068C"/>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38977" y="561141"/>
            <a:ext cx="712988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APK Selection </a:t>
            </a:r>
            <a:endParaRPr/>
          </a:p>
        </p:txBody>
      </p:sp>
      <p:sp>
        <p:nvSpPr>
          <p:cNvPr id="99" name="Google Shape;99;p7"/>
          <p:cNvSpPr txBox="1">
            <a:spLocks noGrp="1"/>
          </p:cNvSpPr>
          <p:nvPr>
            <p:ph type="body" idx="1"/>
          </p:nvPr>
        </p:nvSpPr>
        <p:spPr>
          <a:xfrm>
            <a:off x="717576" y="2334321"/>
            <a:ext cx="6551100" cy="1784196"/>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800"/>
              <a:buChar char="●"/>
            </a:pPr>
            <a:r>
              <a:rPr lang="en-US"/>
              <a:t>10 Most Popular App:</a:t>
            </a:r>
            <a:endParaRPr/>
          </a:p>
          <a:p>
            <a:pPr marL="742950" lvl="1" indent="-285750" algn="l" rtl="0">
              <a:lnSpc>
                <a:spcPct val="100000"/>
              </a:lnSpc>
              <a:spcBef>
                <a:spcPts val="0"/>
              </a:spcBef>
              <a:spcAft>
                <a:spcPts val="0"/>
              </a:spcAft>
              <a:buSzPts val="1400"/>
              <a:buChar char="○"/>
            </a:pPr>
            <a:r>
              <a:rPr lang="en-US"/>
              <a:t>Facebook, Messenger, Whatsapp, Instagram, TikTok, Facebook Lite, Telegram, SHAREit, Netflix, Snapchat</a:t>
            </a:r>
            <a:endParaRPr/>
          </a:p>
          <a:p>
            <a:pPr marL="285750" lvl="0" indent="-285750" algn="l" rtl="0">
              <a:lnSpc>
                <a:spcPct val="100000"/>
              </a:lnSpc>
              <a:spcBef>
                <a:spcPts val="0"/>
              </a:spcBef>
              <a:spcAft>
                <a:spcPts val="0"/>
              </a:spcAft>
              <a:buSzPts val="1800"/>
              <a:buChar char="●"/>
            </a:pPr>
            <a:r>
              <a:rPr lang="en-US"/>
              <a:t>Random Apps:</a:t>
            </a:r>
            <a:endParaRPr/>
          </a:p>
          <a:p>
            <a:pPr marL="742950" lvl="1" indent="-285750" algn="l" rtl="0">
              <a:lnSpc>
                <a:spcPct val="100000"/>
              </a:lnSpc>
              <a:spcBef>
                <a:spcPts val="0"/>
              </a:spcBef>
              <a:spcAft>
                <a:spcPts val="0"/>
              </a:spcAft>
              <a:buSzPts val="1400"/>
              <a:buChar char="○"/>
            </a:pPr>
            <a:r>
              <a:rPr lang="en-US"/>
              <a:t>Student Portal, QstudentConnection, Axis Mobile, BHIM Axis Pay, PrismHR, ClientApp, Verizon Client, AppFolio, Paycom,  InteliChart</a:t>
            </a:r>
            <a:endParaRPr/>
          </a:p>
          <a:p>
            <a:pPr marL="742950" lvl="1" indent="-196850" algn="l" rtl="0">
              <a:lnSpc>
                <a:spcPct val="115000"/>
              </a:lnSpc>
              <a:spcBef>
                <a:spcPts val="1000"/>
              </a:spcBef>
              <a:spcAft>
                <a:spcPts val="0"/>
              </a:spcAft>
              <a:buSzPts val="1400"/>
              <a:buNone/>
            </a:pPr>
            <a:endParaRPr/>
          </a:p>
          <a:p>
            <a:pPr marL="0" lvl="0" indent="0" algn="l" rtl="0">
              <a:lnSpc>
                <a:spcPct val="125000"/>
              </a:lnSpc>
              <a:spcBef>
                <a:spcPts val="1000"/>
              </a:spcBef>
              <a:spcAft>
                <a:spcPts val="1000"/>
              </a:spcAft>
              <a:buSzPts val="1800"/>
              <a:buNone/>
            </a:pPr>
            <a:endParaRPr/>
          </a:p>
        </p:txBody>
      </p:sp>
      <p:sp>
        <p:nvSpPr>
          <p:cNvPr id="100" name="Google Shape;100;p7"/>
          <p:cNvSpPr txBox="1"/>
          <p:nvPr/>
        </p:nvSpPr>
        <p:spPr>
          <a:xfrm>
            <a:off x="628367" y="1219041"/>
            <a:ext cx="8251322" cy="1055808"/>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0"/>
              </a:spcAft>
              <a:buClr>
                <a:srgbClr val="57068C"/>
              </a:buClr>
              <a:buSzPts val="1800"/>
              <a:buFont typeface="Montserrat"/>
              <a:buNone/>
            </a:pPr>
            <a:r>
              <a:rPr lang="en-US" sz="1600" b="0" i="0" u="none" strike="noStrike" cap="none">
                <a:solidFill>
                  <a:srgbClr val="333333"/>
                </a:solidFill>
                <a:latin typeface="Montserrat"/>
                <a:ea typeface="Montserrat"/>
                <a:cs typeface="Montserrat"/>
                <a:sym typeface="Montserrat"/>
              </a:rPr>
              <a:t>Our first task was to select apps from the Play Store that we deemed to be indicative of common apps. We divided our target apps into two groups, 10 most popular apps and a random selection of apps</a:t>
            </a:r>
            <a:endParaRPr/>
          </a:p>
          <a:p>
            <a:pPr marL="0" marR="0" lvl="0" indent="0" algn="l" rtl="0">
              <a:lnSpc>
                <a:spcPct val="125000"/>
              </a:lnSpc>
              <a:spcBef>
                <a:spcPts val="1000"/>
              </a:spcBef>
              <a:spcAft>
                <a:spcPts val="1000"/>
              </a:spcAft>
              <a:buClr>
                <a:srgbClr val="57068C"/>
              </a:buClr>
              <a:buSzPts val="1800"/>
              <a:buFont typeface="Montserrat"/>
              <a:buNone/>
            </a:pPr>
            <a:endParaRPr sz="1800" b="0"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38977" y="561141"/>
            <a:ext cx="712988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APK Harvesting </a:t>
            </a:r>
            <a:endParaRPr/>
          </a:p>
        </p:txBody>
      </p:sp>
      <p:sp>
        <p:nvSpPr>
          <p:cNvPr id="106" name="Google Shape;106;p8"/>
          <p:cNvSpPr txBox="1">
            <a:spLocks noGrp="1"/>
          </p:cNvSpPr>
          <p:nvPr>
            <p:ph type="body" idx="1"/>
          </p:nvPr>
        </p:nvSpPr>
        <p:spPr>
          <a:xfrm>
            <a:off x="769615" y="2743199"/>
            <a:ext cx="6551100" cy="1717289"/>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800"/>
              <a:buChar char="●"/>
            </a:pPr>
            <a:r>
              <a:rPr lang="en-US" sz="1600"/>
              <a:t>This tutorial was helpful: </a:t>
            </a:r>
            <a:endParaRPr/>
          </a:p>
          <a:p>
            <a:pPr marL="742950" lvl="1" indent="-285750" algn="l" rtl="0">
              <a:lnSpc>
                <a:spcPct val="100000"/>
              </a:lnSpc>
              <a:spcBef>
                <a:spcPts val="1000"/>
              </a:spcBef>
              <a:spcAft>
                <a:spcPts val="0"/>
              </a:spcAft>
              <a:buSzPts val="1400"/>
              <a:buChar char="○"/>
            </a:pPr>
            <a:r>
              <a:rPr lang="en-US" sz="1200" u="sng">
                <a:solidFill>
                  <a:schemeClr val="hlink"/>
                </a:solidFill>
                <a:hlinkClick r:id="rId3"/>
              </a:rPr>
              <a:t>How to Download an APK from the Google Play Store (howtogeek.com)</a:t>
            </a:r>
            <a:endParaRPr sz="1200"/>
          </a:p>
          <a:p>
            <a:pPr marL="457200" lvl="1" indent="0" algn="l" rtl="0">
              <a:lnSpc>
                <a:spcPct val="100000"/>
              </a:lnSpc>
              <a:spcBef>
                <a:spcPts val="1000"/>
              </a:spcBef>
              <a:spcAft>
                <a:spcPts val="0"/>
              </a:spcAft>
              <a:buSzPts val="1400"/>
              <a:buNone/>
            </a:pPr>
            <a:endParaRPr sz="1200"/>
          </a:p>
          <a:p>
            <a:pPr marL="285750" lvl="0" indent="-285750" algn="l" rtl="0">
              <a:lnSpc>
                <a:spcPct val="100000"/>
              </a:lnSpc>
              <a:spcBef>
                <a:spcPts val="0"/>
              </a:spcBef>
              <a:spcAft>
                <a:spcPts val="0"/>
              </a:spcAft>
              <a:buSzPts val="1800"/>
              <a:buChar char="●"/>
            </a:pPr>
            <a:r>
              <a:rPr lang="en-US" sz="1600" u="sng">
                <a:solidFill>
                  <a:schemeClr val="hlink"/>
                </a:solidFill>
                <a:hlinkClick r:id="rId4"/>
              </a:rPr>
              <a:t>APK Downloader</a:t>
            </a:r>
            <a:endParaRPr/>
          </a:p>
          <a:p>
            <a:pPr marL="742950" lvl="1" indent="-285750" algn="l" rtl="0">
              <a:lnSpc>
                <a:spcPct val="100000"/>
              </a:lnSpc>
              <a:spcBef>
                <a:spcPts val="1000"/>
              </a:spcBef>
              <a:spcAft>
                <a:spcPts val="0"/>
              </a:spcAft>
              <a:buSzPts val="1400"/>
              <a:buChar char="○"/>
            </a:pPr>
            <a:r>
              <a:rPr lang="en-US" sz="1200" u="sng">
                <a:solidFill>
                  <a:schemeClr val="hlink"/>
                </a:solidFill>
                <a:hlinkClick r:id="rId4"/>
              </a:rPr>
              <a:t>APK Downloader - Download APK &amp; OBB (Latest Version) (apkcombo.com)</a:t>
            </a:r>
            <a:endParaRPr sz="800"/>
          </a:p>
          <a:p>
            <a:pPr marL="0" lvl="0" indent="0" algn="l" rtl="0">
              <a:lnSpc>
                <a:spcPct val="125000"/>
              </a:lnSpc>
              <a:spcBef>
                <a:spcPts val="0"/>
              </a:spcBef>
              <a:spcAft>
                <a:spcPts val="1000"/>
              </a:spcAft>
              <a:buSzPts val="1800"/>
              <a:buNone/>
            </a:pPr>
            <a:endParaRPr sz="1600"/>
          </a:p>
        </p:txBody>
      </p:sp>
      <p:sp>
        <p:nvSpPr>
          <p:cNvPr id="107" name="Google Shape;107;p8"/>
          <p:cNvSpPr txBox="1"/>
          <p:nvPr/>
        </p:nvSpPr>
        <p:spPr>
          <a:xfrm>
            <a:off x="628367" y="1219041"/>
            <a:ext cx="8002677" cy="1352709"/>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0"/>
              </a:spcAft>
              <a:buClr>
                <a:srgbClr val="57068C"/>
              </a:buClr>
              <a:buSzPts val="1800"/>
              <a:buFont typeface="Montserrat"/>
              <a:buNone/>
            </a:pPr>
            <a:r>
              <a:rPr lang="en-US" sz="1600">
                <a:solidFill>
                  <a:srgbClr val="333333"/>
                </a:solidFill>
                <a:latin typeface="Montserrat"/>
                <a:ea typeface="Montserrat"/>
                <a:cs typeface="Montserrat"/>
                <a:sym typeface="Montserrat"/>
              </a:rPr>
              <a:t>D</a:t>
            </a:r>
            <a:r>
              <a:rPr lang="en-US" sz="1600" b="0" i="0" u="none" strike="noStrike" cap="none">
                <a:solidFill>
                  <a:srgbClr val="333333"/>
                </a:solidFill>
                <a:latin typeface="Montserrat"/>
                <a:ea typeface="Montserrat"/>
                <a:cs typeface="Montserrat"/>
                <a:sym typeface="Montserrat"/>
              </a:rPr>
              <a:t>irect downloading of APKs from the Play Store was not possible</a:t>
            </a:r>
            <a:r>
              <a:rPr lang="en-US" sz="1600">
                <a:solidFill>
                  <a:srgbClr val="333333"/>
                </a:solidFill>
                <a:latin typeface="Montserrat"/>
                <a:ea typeface="Montserrat"/>
                <a:cs typeface="Montserrat"/>
                <a:sym typeface="Montserrat"/>
              </a:rPr>
              <a:t>, s</a:t>
            </a:r>
            <a:r>
              <a:rPr lang="en-US" sz="1600" b="0" i="0" u="none" strike="noStrike" cap="none">
                <a:solidFill>
                  <a:srgbClr val="333333"/>
                </a:solidFill>
                <a:latin typeface="Montserrat"/>
                <a:ea typeface="Montserrat"/>
                <a:cs typeface="Montserrat"/>
                <a:sym typeface="Montserrat"/>
              </a:rPr>
              <a:t>o we </a:t>
            </a:r>
            <a:r>
              <a:rPr lang="en-US" sz="1600">
                <a:solidFill>
                  <a:srgbClr val="333333"/>
                </a:solidFill>
                <a:latin typeface="Montserrat"/>
                <a:ea typeface="Montserrat"/>
                <a:cs typeface="Montserrat"/>
                <a:sym typeface="Montserrat"/>
              </a:rPr>
              <a:t>had to use </a:t>
            </a:r>
            <a:r>
              <a:rPr lang="en-US" sz="1600" b="0" i="0" u="none" strike="noStrike" cap="none">
                <a:solidFill>
                  <a:srgbClr val="333333"/>
                </a:solidFill>
                <a:latin typeface="Montserrat"/>
                <a:ea typeface="Montserrat"/>
                <a:cs typeface="Montserrat"/>
                <a:sym typeface="Montserrat"/>
              </a:rPr>
              <a:t>alternative means to harvest APK files.  The use of free sites must be done carefully as apks can be refactored to include malware.  </a:t>
            </a:r>
            <a:r>
              <a:rPr lang="en-US" sz="1600">
                <a:solidFill>
                  <a:srgbClr val="333333"/>
                </a:solidFill>
                <a:latin typeface="Montserrat"/>
                <a:ea typeface="Montserrat"/>
                <a:cs typeface="Montserrat"/>
                <a:sym typeface="Montserrat"/>
              </a:rPr>
              <a:t>We chose to use a website called “apkcombo.com”.</a:t>
            </a:r>
            <a:endParaRPr/>
          </a:p>
          <a:p>
            <a:pPr marL="0" marR="0" lvl="0" indent="0" algn="l" rtl="0">
              <a:lnSpc>
                <a:spcPct val="125000"/>
              </a:lnSpc>
              <a:spcBef>
                <a:spcPts val="1000"/>
              </a:spcBef>
              <a:spcAft>
                <a:spcPts val="1000"/>
              </a:spcAft>
              <a:buClr>
                <a:srgbClr val="57068C"/>
              </a:buClr>
              <a:buSzPts val="1800"/>
              <a:buFont typeface="Montserrat"/>
              <a:buNone/>
            </a:pPr>
            <a:endParaRPr sz="1800" b="0" i="0" u="none" strike="noStrike" cap="none">
              <a:solidFill>
                <a:srgbClr val="33333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338977" y="561141"/>
            <a:ext cx="7129880" cy="657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APK Unpacking</a:t>
            </a:r>
            <a:endParaRPr/>
          </a:p>
        </p:txBody>
      </p:sp>
      <p:sp>
        <p:nvSpPr>
          <p:cNvPr id="113" name="Google Shape;113;p9"/>
          <p:cNvSpPr txBox="1"/>
          <p:nvPr/>
        </p:nvSpPr>
        <p:spPr>
          <a:xfrm>
            <a:off x="628367" y="1219041"/>
            <a:ext cx="8002677" cy="1717289"/>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0"/>
              </a:spcAft>
              <a:buClr>
                <a:srgbClr val="57068C"/>
              </a:buClr>
              <a:buSzPts val="1800"/>
              <a:buFont typeface="Montserrat"/>
              <a:buNone/>
            </a:pPr>
            <a:r>
              <a:rPr lang="en-US" sz="1600" b="0" i="0" u="none" strike="noStrike" cap="none">
                <a:solidFill>
                  <a:srgbClr val="333333"/>
                </a:solidFill>
                <a:latin typeface="Montserrat"/>
                <a:ea typeface="Montserrat"/>
                <a:cs typeface="Montserrat"/>
                <a:sym typeface="Montserrat"/>
              </a:rPr>
              <a:t>APK files are not much more than just zip files with the compressed binaries and support files in the package. We could simply unzip these files using built-in decompression tools in Kali.  However, some data loss can occur with this method.  To get a more ordered and human readable file set we use a tool called </a:t>
            </a:r>
            <a:r>
              <a:rPr lang="en-US" sz="1600">
                <a:solidFill>
                  <a:srgbClr val="333333"/>
                </a:solidFill>
                <a:latin typeface="Montserrat"/>
                <a:ea typeface="Montserrat"/>
                <a:cs typeface="Montserrat"/>
                <a:sym typeface="Montserrat"/>
              </a:rPr>
              <a:t>`apktool`, and later used `jadx`.</a:t>
            </a:r>
            <a:endParaRPr/>
          </a:p>
          <a:p>
            <a:pPr marL="0" marR="0" lvl="0" indent="0" algn="l" rtl="0">
              <a:lnSpc>
                <a:spcPct val="125000"/>
              </a:lnSpc>
              <a:spcBef>
                <a:spcPts val="1000"/>
              </a:spcBef>
              <a:spcAft>
                <a:spcPts val="1000"/>
              </a:spcAft>
              <a:buClr>
                <a:srgbClr val="57068C"/>
              </a:buClr>
              <a:buSzPts val="1800"/>
              <a:buFont typeface="Montserrat"/>
              <a:buNone/>
            </a:pPr>
            <a:r>
              <a:rPr lang="en-US" sz="1400" b="0" i="0" u="none" strike="noStrike" cap="none">
                <a:solidFill>
                  <a:srgbClr val="333333"/>
                </a:solidFill>
                <a:latin typeface="Montserrat"/>
                <a:ea typeface="Montserrat"/>
                <a:cs typeface="Montserrat"/>
                <a:sym typeface="Montserrat"/>
              </a:rPr>
              <a:t>We used the following command to unpack the APKs:</a:t>
            </a:r>
            <a:endParaRPr/>
          </a:p>
        </p:txBody>
      </p:sp>
      <p:pic>
        <p:nvPicPr>
          <p:cNvPr id="114" name="Google Shape;114;p9"/>
          <p:cNvPicPr preferRelativeResize="0"/>
          <p:nvPr/>
        </p:nvPicPr>
        <p:blipFill rotWithShape="1">
          <a:blip r:embed="rId3">
            <a:alphaModFix/>
          </a:blip>
          <a:srcRect l="8391"/>
          <a:stretch/>
        </p:blipFill>
        <p:spPr>
          <a:xfrm>
            <a:off x="1192825" y="3300825"/>
            <a:ext cx="3930975" cy="1041075"/>
          </a:xfrm>
          <a:prstGeom prst="rect">
            <a:avLst/>
          </a:prstGeom>
          <a:noFill/>
          <a:ln>
            <a:noFill/>
          </a:ln>
        </p:spPr>
      </p:pic>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2131</Words>
  <Application>Microsoft Office PowerPoint</Application>
  <PresentationFormat>On-screen Show (16:9)</PresentationFormat>
  <Paragraphs>261</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Consolas</vt:lpstr>
      <vt:lpstr>Arial</vt:lpstr>
      <vt:lpstr>Roboto Mono</vt:lpstr>
      <vt:lpstr>Montserrat ExtraBold</vt:lpstr>
      <vt:lpstr>Montserrat SemiBold</vt:lpstr>
      <vt:lpstr>Montserrat</vt:lpstr>
      <vt:lpstr>Frank Ruhl Libre</vt:lpstr>
      <vt:lpstr>NYU Elegant</vt:lpstr>
      <vt:lpstr>Hidden Vulnerabilities in Google Play Store Apps</vt:lpstr>
      <vt:lpstr>Introduction</vt:lpstr>
      <vt:lpstr>Introduction</vt:lpstr>
      <vt:lpstr>Background</vt:lpstr>
      <vt:lpstr>Background</vt:lpstr>
      <vt:lpstr>Methodology</vt:lpstr>
      <vt:lpstr>APK Selection </vt:lpstr>
      <vt:lpstr>APK Harvesting </vt:lpstr>
      <vt:lpstr>APK Unpacking</vt:lpstr>
      <vt:lpstr>APK Decompiling</vt:lpstr>
      <vt:lpstr>Secrets and SAST Scanning</vt:lpstr>
      <vt:lpstr>SAST and Secrets Scans</vt:lpstr>
      <vt:lpstr>Findings – Classification </vt:lpstr>
      <vt:lpstr>Findings – Distribution </vt:lpstr>
      <vt:lpstr>Findings – SAST Findings</vt:lpstr>
      <vt:lpstr>Findings – Example of Critical Secret </vt:lpstr>
      <vt:lpstr>Findings – API Endpoints </vt:lpstr>
      <vt:lpstr>Discussion:  Can Android APK Secrets Be Made Safe?</vt:lpstr>
      <vt:lpstr>Prior Research</vt:lpstr>
      <vt:lpstr>Challenges Of Mitigation </vt:lpstr>
      <vt:lpstr>Best Practices</vt:lpstr>
      <vt:lpstr>Conclusions</vt:lpstr>
      <vt:lpstr>Conclusion</vt:lpstr>
      <vt:lpstr>Conclusion – Future Mitigations</vt:lpstr>
      <vt:lpstr>Conclusion – Additional Research</vt:lpstr>
      <vt:lpstr>Conclusion – Additional Work</vt:lpstr>
      <vt:lpstr>Citations</vt:lpstr>
      <vt:lpstr>Source  code/workflow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Vulnerabilities in Google Play Store Apps</dc:title>
  <dc:creator>Michael</dc:creator>
  <cp:lastModifiedBy>Henry Post</cp:lastModifiedBy>
  <cp:revision>3</cp:revision>
  <dcterms:modified xsi:type="dcterms:W3CDTF">2024-04-28T18:40:59Z</dcterms:modified>
</cp:coreProperties>
</file>