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40A0B-1239-4D4E-9A5A-C593475CF5FC}">
          <p14:sldIdLst>
            <p14:sldId id="256"/>
            <p14:sldId id="257"/>
            <p14:sldId id="258"/>
            <p14:sldId id="260"/>
            <p14:sldId id="261"/>
            <p14:sldId id="263"/>
            <p14:sldId id="264"/>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2A682-86CB-4058-9B9B-CB3328B7A3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0B5889-517E-4E7A-A3CE-AA7E976D4A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C43E84-910D-4F7C-9B98-844E47EBC888}"/>
              </a:ext>
            </a:extLst>
          </p:cNvPr>
          <p:cNvSpPr>
            <a:spLocks noGrp="1"/>
          </p:cNvSpPr>
          <p:nvPr>
            <p:ph type="dt" sz="half" idx="10"/>
          </p:nvPr>
        </p:nvSpPr>
        <p:spPr/>
        <p:txBody>
          <a:bodyPr/>
          <a:lstStyle/>
          <a:p>
            <a:fld id="{FA37A6D6-BD28-4C5E-AB4C-0EBA6D494531}" type="datetimeFigureOut">
              <a:rPr lang="en-US" smtClean="0"/>
              <a:t>12/10/2018</a:t>
            </a:fld>
            <a:endParaRPr lang="en-US"/>
          </a:p>
        </p:txBody>
      </p:sp>
      <p:sp>
        <p:nvSpPr>
          <p:cNvPr id="5" name="Footer Placeholder 4">
            <a:extLst>
              <a:ext uri="{FF2B5EF4-FFF2-40B4-BE49-F238E27FC236}">
                <a16:creationId xmlns:a16="http://schemas.microsoft.com/office/drawing/2014/main" id="{D835AAE9-CDEB-45BD-A6DF-B3DB25F20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7D964-1DB2-4BC4-8F17-EA6E31C9DA94}"/>
              </a:ext>
            </a:extLst>
          </p:cNvPr>
          <p:cNvSpPr>
            <a:spLocks noGrp="1"/>
          </p:cNvSpPr>
          <p:nvPr>
            <p:ph type="sldNum" sz="quarter" idx="12"/>
          </p:nvPr>
        </p:nvSpPr>
        <p:spPr/>
        <p:txBody>
          <a:bodyPr/>
          <a:lstStyle/>
          <a:p>
            <a:fld id="{C33BEE02-0DF6-4938-87ED-5A77AE5C841B}" type="slidenum">
              <a:rPr lang="en-US" smtClean="0"/>
              <a:t>‹#›</a:t>
            </a:fld>
            <a:endParaRPr lang="en-US"/>
          </a:p>
        </p:txBody>
      </p:sp>
    </p:spTree>
    <p:extLst>
      <p:ext uri="{BB962C8B-B14F-4D97-AF65-F5344CB8AC3E}">
        <p14:creationId xmlns:p14="http://schemas.microsoft.com/office/powerpoint/2010/main" val="1886326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85934-64B8-4E23-B4CD-9E20F83FED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6C0FD5-D8C6-4359-836B-44272BF1F2F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F70D0E-7CDF-4F93-807F-BE8F77B6675B}"/>
              </a:ext>
            </a:extLst>
          </p:cNvPr>
          <p:cNvSpPr>
            <a:spLocks noGrp="1"/>
          </p:cNvSpPr>
          <p:nvPr>
            <p:ph type="dt" sz="half" idx="10"/>
          </p:nvPr>
        </p:nvSpPr>
        <p:spPr/>
        <p:txBody>
          <a:bodyPr/>
          <a:lstStyle/>
          <a:p>
            <a:fld id="{FA37A6D6-BD28-4C5E-AB4C-0EBA6D494531}" type="datetimeFigureOut">
              <a:rPr lang="en-US" smtClean="0"/>
              <a:t>12/10/2018</a:t>
            </a:fld>
            <a:endParaRPr lang="en-US"/>
          </a:p>
        </p:txBody>
      </p:sp>
      <p:sp>
        <p:nvSpPr>
          <p:cNvPr id="5" name="Footer Placeholder 4">
            <a:extLst>
              <a:ext uri="{FF2B5EF4-FFF2-40B4-BE49-F238E27FC236}">
                <a16:creationId xmlns:a16="http://schemas.microsoft.com/office/drawing/2014/main" id="{4186E220-F14B-41A1-B495-B12FA3851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2A155-8201-44EB-AFC6-610F6204D79B}"/>
              </a:ext>
            </a:extLst>
          </p:cNvPr>
          <p:cNvSpPr>
            <a:spLocks noGrp="1"/>
          </p:cNvSpPr>
          <p:nvPr>
            <p:ph type="sldNum" sz="quarter" idx="12"/>
          </p:nvPr>
        </p:nvSpPr>
        <p:spPr/>
        <p:txBody>
          <a:bodyPr/>
          <a:lstStyle/>
          <a:p>
            <a:fld id="{C33BEE02-0DF6-4938-87ED-5A77AE5C841B}" type="slidenum">
              <a:rPr lang="en-US" smtClean="0"/>
              <a:t>‹#›</a:t>
            </a:fld>
            <a:endParaRPr lang="en-US"/>
          </a:p>
        </p:txBody>
      </p:sp>
    </p:spTree>
    <p:extLst>
      <p:ext uri="{BB962C8B-B14F-4D97-AF65-F5344CB8AC3E}">
        <p14:creationId xmlns:p14="http://schemas.microsoft.com/office/powerpoint/2010/main" val="710697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61F342-F299-47EC-8879-D6C53E35E1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86926D-99C7-4ED8-9099-F5112CDE4AC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8BEC9-255A-49CF-BB3C-B74BF1AF1E3F}"/>
              </a:ext>
            </a:extLst>
          </p:cNvPr>
          <p:cNvSpPr>
            <a:spLocks noGrp="1"/>
          </p:cNvSpPr>
          <p:nvPr>
            <p:ph type="dt" sz="half" idx="10"/>
          </p:nvPr>
        </p:nvSpPr>
        <p:spPr/>
        <p:txBody>
          <a:bodyPr/>
          <a:lstStyle/>
          <a:p>
            <a:fld id="{FA37A6D6-BD28-4C5E-AB4C-0EBA6D494531}" type="datetimeFigureOut">
              <a:rPr lang="en-US" smtClean="0"/>
              <a:t>12/10/2018</a:t>
            </a:fld>
            <a:endParaRPr lang="en-US"/>
          </a:p>
        </p:txBody>
      </p:sp>
      <p:sp>
        <p:nvSpPr>
          <p:cNvPr id="5" name="Footer Placeholder 4">
            <a:extLst>
              <a:ext uri="{FF2B5EF4-FFF2-40B4-BE49-F238E27FC236}">
                <a16:creationId xmlns:a16="http://schemas.microsoft.com/office/drawing/2014/main" id="{CEE8142E-0A8E-4116-ABAF-0A587847D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F9E42A-271F-4024-84FC-A67D775596A8}"/>
              </a:ext>
            </a:extLst>
          </p:cNvPr>
          <p:cNvSpPr>
            <a:spLocks noGrp="1"/>
          </p:cNvSpPr>
          <p:nvPr>
            <p:ph type="sldNum" sz="quarter" idx="12"/>
          </p:nvPr>
        </p:nvSpPr>
        <p:spPr/>
        <p:txBody>
          <a:bodyPr/>
          <a:lstStyle/>
          <a:p>
            <a:fld id="{C33BEE02-0DF6-4938-87ED-5A77AE5C841B}" type="slidenum">
              <a:rPr lang="en-US" smtClean="0"/>
              <a:t>‹#›</a:t>
            </a:fld>
            <a:endParaRPr lang="en-US"/>
          </a:p>
        </p:txBody>
      </p:sp>
    </p:spTree>
    <p:extLst>
      <p:ext uri="{BB962C8B-B14F-4D97-AF65-F5344CB8AC3E}">
        <p14:creationId xmlns:p14="http://schemas.microsoft.com/office/powerpoint/2010/main" val="251328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299D-38C8-4675-9788-43AA4B6E68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FD15BD-D3E3-4D2D-B486-6015882D51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6F586-5807-45AC-AA23-27C6BE720DB6}"/>
              </a:ext>
            </a:extLst>
          </p:cNvPr>
          <p:cNvSpPr>
            <a:spLocks noGrp="1"/>
          </p:cNvSpPr>
          <p:nvPr>
            <p:ph type="dt" sz="half" idx="10"/>
          </p:nvPr>
        </p:nvSpPr>
        <p:spPr/>
        <p:txBody>
          <a:bodyPr/>
          <a:lstStyle/>
          <a:p>
            <a:fld id="{FA37A6D6-BD28-4C5E-AB4C-0EBA6D494531}" type="datetimeFigureOut">
              <a:rPr lang="en-US" smtClean="0"/>
              <a:t>12/10/2018</a:t>
            </a:fld>
            <a:endParaRPr lang="en-US"/>
          </a:p>
        </p:txBody>
      </p:sp>
      <p:sp>
        <p:nvSpPr>
          <p:cNvPr id="5" name="Footer Placeholder 4">
            <a:extLst>
              <a:ext uri="{FF2B5EF4-FFF2-40B4-BE49-F238E27FC236}">
                <a16:creationId xmlns:a16="http://schemas.microsoft.com/office/drawing/2014/main" id="{FCF22E97-AE9B-44DF-9F71-A8789D2A1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97D71-0730-4DBB-99B4-2310A921035F}"/>
              </a:ext>
            </a:extLst>
          </p:cNvPr>
          <p:cNvSpPr>
            <a:spLocks noGrp="1"/>
          </p:cNvSpPr>
          <p:nvPr>
            <p:ph type="sldNum" sz="quarter" idx="12"/>
          </p:nvPr>
        </p:nvSpPr>
        <p:spPr/>
        <p:txBody>
          <a:bodyPr/>
          <a:lstStyle/>
          <a:p>
            <a:fld id="{C33BEE02-0DF6-4938-87ED-5A77AE5C841B}" type="slidenum">
              <a:rPr lang="en-US" smtClean="0"/>
              <a:t>‹#›</a:t>
            </a:fld>
            <a:endParaRPr lang="en-US"/>
          </a:p>
        </p:txBody>
      </p:sp>
    </p:spTree>
    <p:extLst>
      <p:ext uri="{BB962C8B-B14F-4D97-AF65-F5344CB8AC3E}">
        <p14:creationId xmlns:p14="http://schemas.microsoft.com/office/powerpoint/2010/main" val="1999967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38AC8-D793-42D2-873C-81EA4FCA04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8455D9-953B-4C3C-8A6F-3F34F18266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2178301-4552-4AD0-925D-D51A40EB56BD}"/>
              </a:ext>
            </a:extLst>
          </p:cNvPr>
          <p:cNvSpPr>
            <a:spLocks noGrp="1"/>
          </p:cNvSpPr>
          <p:nvPr>
            <p:ph type="dt" sz="half" idx="10"/>
          </p:nvPr>
        </p:nvSpPr>
        <p:spPr/>
        <p:txBody>
          <a:bodyPr/>
          <a:lstStyle/>
          <a:p>
            <a:fld id="{FA37A6D6-BD28-4C5E-AB4C-0EBA6D494531}" type="datetimeFigureOut">
              <a:rPr lang="en-US" smtClean="0"/>
              <a:t>12/10/2018</a:t>
            </a:fld>
            <a:endParaRPr lang="en-US"/>
          </a:p>
        </p:txBody>
      </p:sp>
      <p:sp>
        <p:nvSpPr>
          <p:cNvPr id="5" name="Footer Placeholder 4">
            <a:extLst>
              <a:ext uri="{FF2B5EF4-FFF2-40B4-BE49-F238E27FC236}">
                <a16:creationId xmlns:a16="http://schemas.microsoft.com/office/drawing/2014/main" id="{319170DC-4633-49F8-B2A2-C684D61F2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B0A83-A937-4936-9E40-342B029910A6}"/>
              </a:ext>
            </a:extLst>
          </p:cNvPr>
          <p:cNvSpPr>
            <a:spLocks noGrp="1"/>
          </p:cNvSpPr>
          <p:nvPr>
            <p:ph type="sldNum" sz="quarter" idx="12"/>
          </p:nvPr>
        </p:nvSpPr>
        <p:spPr/>
        <p:txBody>
          <a:bodyPr/>
          <a:lstStyle/>
          <a:p>
            <a:fld id="{C33BEE02-0DF6-4938-87ED-5A77AE5C841B}" type="slidenum">
              <a:rPr lang="en-US" smtClean="0"/>
              <a:t>‹#›</a:t>
            </a:fld>
            <a:endParaRPr lang="en-US"/>
          </a:p>
        </p:txBody>
      </p:sp>
    </p:spTree>
    <p:extLst>
      <p:ext uri="{BB962C8B-B14F-4D97-AF65-F5344CB8AC3E}">
        <p14:creationId xmlns:p14="http://schemas.microsoft.com/office/powerpoint/2010/main" val="1479440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D5BF-0194-4122-8C47-028476AC94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088DBE-E331-46D9-ADED-9BD2EA72C6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F030F1-BCAF-4105-9715-F04B718336D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293ED9-1759-4DDD-829E-07DDE06F015F}"/>
              </a:ext>
            </a:extLst>
          </p:cNvPr>
          <p:cNvSpPr>
            <a:spLocks noGrp="1"/>
          </p:cNvSpPr>
          <p:nvPr>
            <p:ph type="dt" sz="half" idx="10"/>
          </p:nvPr>
        </p:nvSpPr>
        <p:spPr/>
        <p:txBody>
          <a:bodyPr/>
          <a:lstStyle/>
          <a:p>
            <a:fld id="{FA37A6D6-BD28-4C5E-AB4C-0EBA6D494531}" type="datetimeFigureOut">
              <a:rPr lang="en-US" smtClean="0"/>
              <a:t>12/10/2018</a:t>
            </a:fld>
            <a:endParaRPr lang="en-US"/>
          </a:p>
        </p:txBody>
      </p:sp>
      <p:sp>
        <p:nvSpPr>
          <p:cNvPr id="6" name="Footer Placeholder 5">
            <a:extLst>
              <a:ext uri="{FF2B5EF4-FFF2-40B4-BE49-F238E27FC236}">
                <a16:creationId xmlns:a16="http://schemas.microsoft.com/office/drawing/2014/main" id="{46C5CA05-A6B7-40B4-A558-B4C5980959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A5B640-33C0-424C-88D4-3577B6BC14A4}"/>
              </a:ext>
            </a:extLst>
          </p:cNvPr>
          <p:cNvSpPr>
            <a:spLocks noGrp="1"/>
          </p:cNvSpPr>
          <p:nvPr>
            <p:ph type="sldNum" sz="quarter" idx="12"/>
          </p:nvPr>
        </p:nvSpPr>
        <p:spPr/>
        <p:txBody>
          <a:bodyPr/>
          <a:lstStyle/>
          <a:p>
            <a:fld id="{C33BEE02-0DF6-4938-87ED-5A77AE5C841B}" type="slidenum">
              <a:rPr lang="en-US" smtClean="0"/>
              <a:t>‹#›</a:t>
            </a:fld>
            <a:endParaRPr lang="en-US"/>
          </a:p>
        </p:txBody>
      </p:sp>
    </p:spTree>
    <p:extLst>
      <p:ext uri="{BB962C8B-B14F-4D97-AF65-F5344CB8AC3E}">
        <p14:creationId xmlns:p14="http://schemas.microsoft.com/office/powerpoint/2010/main" val="28140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727F-2BA3-4675-B9AE-AF7E556174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0C3449-C39A-4679-B471-C7C565A133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3D8D63-ADB1-4A90-9890-3DC9CB9F7F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3F296E-2D27-429B-A71B-B594BD7C72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64DC9E-F528-4789-B408-E6BFC3154B0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5805F6-307D-4269-9647-17B83AEA11C9}"/>
              </a:ext>
            </a:extLst>
          </p:cNvPr>
          <p:cNvSpPr>
            <a:spLocks noGrp="1"/>
          </p:cNvSpPr>
          <p:nvPr>
            <p:ph type="dt" sz="half" idx="10"/>
          </p:nvPr>
        </p:nvSpPr>
        <p:spPr/>
        <p:txBody>
          <a:bodyPr/>
          <a:lstStyle/>
          <a:p>
            <a:fld id="{FA37A6D6-BD28-4C5E-AB4C-0EBA6D494531}" type="datetimeFigureOut">
              <a:rPr lang="en-US" smtClean="0"/>
              <a:t>12/10/2018</a:t>
            </a:fld>
            <a:endParaRPr lang="en-US"/>
          </a:p>
        </p:txBody>
      </p:sp>
      <p:sp>
        <p:nvSpPr>
          <p:cNvPr id="8" name="Footer Placeholder 7">
            <a:extLst>
              <a:ext uri="{FF2B5EF4-FFF2-40B4-BE49-F238E27FC236}">
                <a16:creationId xmlns:a16="http://schemas.microsoft.com/office/drawing/2014/main" id="{335233BD-DFD6-4E2F-B88F-E28C5ED07C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2DFB7B-6B40-4750-9B62-CCE8713AFB60}"/>
              </a:ext>
            </a:extLst>
          </p:cNvPr>
          <p:cNvSpPr>
            <a:spLocks noGrp="1"/>
          </p:cNvSpPr>
          <p:nvPr>
            <p:ph type="sldNum" sz="quarter" idx="12"/>
          </p:nvPr>
        </p:nvSpPr>
        <p:spPr/>
        <p:txBody>
          <a:bodyPr/>
          <a:lstStyle/>
          <a:p>
            <a:fld id="{C33BEE02-0DF6-4938-87ED-5A77AE5C841B}" type="slidenum">
              <a:rPr lang="en-US" smtClean="0"/>
              <a:t>‹#›</a:t>
            </a:fld>
            <a:endParaRPr lang="en-US"/>
          </a:p>
        </p:txBody>
      </p:sp>
    </p:spTree>
    <p:extLst>
      <p:ext uri="{BB962C8B-B14F-4D97-AF65-F5344CB8AC3E}">
        <p14:creationId xmlns:p14="http://schemas.microsoft.com/office/powerpoint/2010/main" val="4287414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08F66-7A43-4208-BB35-E66494A6C4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C6EB8F-9437-4874-A658-793EA27086BD}"/>
              </a:ext>
            </a:extLst>
          </p:cNvPr>
          <p:cNvSpPr>
            <a:spLocks noGrp="1"/>
          </p:cNvSpPr>
          <p:nvPr>
            <p:ph type="dt" sz="half" idx="10"/>
          </p:nvPr>
        </p:nvSpPr>
        <p:spPr/>
        <p:txBody>
          <a:bodyPr/>
          <a:lstStyle/>
          <a:p>
            <a:fld id="{FA37A6D6-BD28-4C5E-AB4C-0EBA6D494531}" type="datetimeFigureOut">
              <a:rPr lang="en-US" smtClean="0"/>
              <a:t>12/10/2018</a:t>
            </a:fld>
            <a:endParaRPr lang="en-US"/>
          </a:p>
        </p:txBody>
      </p:sp>
      <p:sp>
        <p:nvSpPr>
          <p:cNvPr id="4" name="Footer Placeholder 3">
            <a:extLst>
              <a:ext uri="{FF2B5EF4-FFF2-40B4-BE49-F238E27FC236}">
                <a16:creationId xmlns:a16="http://schemas.microsoft.com/office/drawing/2014/main" id="{F93AF955-CE7B-4BDE-8FE8-D297C38BFB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E88745-4EBB-4DBD-BB6C-26BF727BBBD7}"/>
              </a:ext>
            </a:extLst>
          </p:cNvPr>
          <p:cNvSpPr>
            <a:spLocks noGrp="1"/>
          </p:cNvSpPr>
          <p:nvPr>
            <p:ph type="sldNum" sz="quarter" idx="12"/>
          </p:nvPr>
        </p:nvSpPr>
        <p:spPr/>
        <p:txBody>
          <a:bodyPr/>
          <a:lstStyle/>
          <a:p>
            <a:fld id="{C33BEE02-0DF6-4938-87ED-5A77AE5C841B}" type="slidenum">
              <a:rPr lang="en-US" smtClean="0"/>
              <a:t>‹#›</a:t>
            </a:fld>
            <a:endParaRPr lang="en-US"/>
          </a:p>
        </p:txBody>
      </p:sp>
    </p:spTree>
    <p:extLst>
      <p:ext uri="{BB962C8B-B14F-4D97-AF65-F5344CB8AC3E}">
        <p14:creationId xmlns:p14="http://schemas.microsoft.com/office/powerpoint/2010/main" val="2571911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B4E56E-EA3A-4F34-95B8-BFA2723CA722}"/>
              </a:ext>
            </a:extLst>
          </p:cNvPr>
          <p:cNvSpPr>
            <a:spLocks noGrp="1"/>
          </p:cNvSpPr>
          <p:nvPr>
            <p:ph type="dt" sz="half" idx="10"/>
          </p:nvPr>
        </p:nvSpPr>
        <p:spPr/>
        <p:txBody>
          <a:bodyPr/>
          <a:lstStyle/>
          <a:p>
            <a:fld id="{FA37A6D6-BD28-4C5E-AB4C-0EBA6D494531}" type="datetimeFigureOut">
              <a:rPr lang="en-US" smtClean="0"/>
              <a:t>12/10/2018</a:t>
            </a:fld>
            <a:endParaRPr lang="en-US"/>
          </a:p>
        </p:txBody>
      </p:sp>
      <p:sp>
        <p:nvSpPr>
          <p:cNvPr id="3" name="Footer Placeholder 2">
            <a:extLst>
              <a:ext uri="{FF2B5EF4-FFF2-40B4-BE49-F238E27FC236}">
                <a16:creationId xmlns:a16="http://schemas.microsoft.com/office/drawing/2014/main" id="{734E0CEE-E976-4C74-BDB7-A389DD7888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708FFF-8D67-473C-A56C-800F3689A9B1}"/>
              </a:ext>
            </a:extLst>
          </p:cNvPr>
          <p:cNvSpPr>
            <a:spLocks noGrp="1"/>
          </p:cNvSpPr>
          <p:nvPr>
            <p:ph type="sldNum" sz="quarter" idx="12"/>
          </p:nvPr>
        </p:nvSpPr>
        <p:spPr/>
        <p:txBody>
          <a:bodyPr/>
          <a:lstStyle/>
          <a:p>
            <a:fld id="{C33BEE02-0DF6-4938-87ED-5A77AE5C841B}" type="slidenum">
              <a:rPr lang="en-US" smtClean="0"/>
              <a:t>‹#›</a:t>
            </a:fld>
            <a:endParaRPr lang="en-US"/>
          </a:p>
        </p:txBody>
      </p:sp>
    </p:spTree>
    <p:extLst>
      <p:ext uri="{BB962C8B-B14F-4D97-AF65-F5344CB8AC3E}">
        <p14:creationId xmlns:p14="http://schemas.microsoft.com/office/powerpoint/2010/main" val="106747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BCF10-CADC-4CB4-9AB5-D1974A0673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7BB19A-4A81-4691-A6EF-6C0F77421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797236-7F03-4119-8D58-21B0BBF07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366227-E733-4AB1-A0D3-A414C9121ED4}"/>
              </a:ext>
            </a:extLst>
          </p:cNvPr>
          <p:cNvSpPr>
            <a:spLocks noGrp="1"/>
          </p:cNvSpPr>
          <p:nvPr>
            <p:ph type="dt" sz="half" idx="10"/>
          </p:nvPr>
        </p:nvSpPr>
        <p:spPr/>
        <p:txBody>
          <a:bodyPr/>
          <a:lstStyle/>
          <a:p>
            <a:fld id="{FA37A6D6-BD28-4C5E-AB4C-0EBA6D494531}" type="datetimeFigureOut">
              <a:rPr lang="en-US" smtClean="0"/>
              <a:t>12/10/2018</a:t>
            </a:fld>
            <a:endParaRPr lang="en-US"/>
          </a:p>
        </p:txBody>
      </p:sp>
      <p:sp>
        <p:nvSpPr>
          <p:cNvPr id="6" name="Footer Placeholder 5">
            <a:extLst>
              <a:ext uri="{FF2B5EF4-FFF2-40B4-BE49-F238E27FC236}">
                <a16:creationId xmlns:a16="http://schemas.microsoft.com/office/drawing/2014/main" id="{03A3C35E-DC91-4EA8-90C1-0960DBA9A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9B8D43-997E-407E-B2A0-8C949690CC2F}"/>
              </a:ext>
            </a:extLst>
          </p:cNvPr>
          <p:cNvSpPr>
            <a:spLocks noGrp="1"/>
          </p:cNvSpPr>
          <p:nvPr>
            <p:ph type="sldNum" sz="quarter" idx="12"/>
          </p:nvPr>
        </p:nvSpPr>
        <p:spPr/>
        <p:txBody>
          <a:bodyPr/>
          <a:lstStyle/>
          <a:p>
            <a:fld id="{C33BEE02-0DF6-4938-87ED-5A77AE5C841B}" type="slidenum">
              <a:rPr lang="en-US" smtClean="0"/>
              <a:t>‹#›</a:t>
            </a:fld>
            <a:endParaRPr lang="en-US"/>
          </a:p>
        </p:txBody>
      </p:sp>
    </p:spTree>
    <p:extLst>
      <p:ext uri="{BB962C8B-B14F-4D97-AF65-F5344CB8AC3E}">
        <p14:creationId xmlns:p14="http://schemas.microsoft.com/office/powerpoint/2010/main" val="4056620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7F7C6-F429-422C-B939-A82C74D0E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A28CAB-FDC6-4264-8DEB-25722A216A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355211-3440-4527-8354-78D1A9761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61A80E-7548-4F64-A12A-015293435467}"/>
              </a:ext>
            </a:extLst>
          </p:cNvPr>
          <p:cNvSpPr>
            <a:spLocks noGrp="1"/>
          </p:cNvSpPr>
          <p:nvPr>
            <p:ph type="dt" sz="half" idx="10"/>
          </p:nvPr>
        </p:nvSpPr>
        <p:spPr/>
        <p:txBody>
          <a:bodyPr/>
          <a:lstStyle/>
          <a:p>
            <a:fld id="{FA37A6D6-BD28-4C5E-AB4C-0EBA6D494531}" type="datetimeFigureOut">
              <a:rPr lang="en-US" smtClean="0"/>
              <a:t>12/10/2018</a:t>
            </a:fld>
            <a:endParaRPr lang="en-US"/>
          </a:p>
        </p:txBody>
      </p:sp>
      <p:sp>
        <p:nvSpPr>
          <p:cNvPr id="6" name="Footer Placeholder 5">
            <a:extLst>
              <a:ext uri="{FF2B5EF4-FFF2-40B4-BE49-F238E27FC236}">
                <a16:creationId xmlns:a16="http://schemas.microsoft.com/office/drawing/2014/main" id="{5153EE99-8CA7-4C24-91C2-6490AEFF35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86976-8E22-4308-9447-40B28006D98D}"/>
              </a:ext>
            </a:extLst>
          </p:cNvPr>
          <p:cNvSpPr>
            <a:spLocks noGrp="1"/>
          </p:cNvSpPr>
          <p:nvPr>
            <p:ph type="sldNum" sz="quarter" idx="12"/>
          </p:nvPr>
        </p:nvSpPr>
        <p:spPr/>
        <p:txBody>
          <a:bodyPr/>
          <a:lstStyle/>
          <a:p>
            <a:fld id="{C33BEE02-0DF6-4938-87ED-5A77AE5C841B}" type="slidenum">
              <a:rPr lang="en-US" smtClean="0"/>
              <a:t>‹#›</a:t>
            </a:fld>
            <a:endParaRPr lang="en-US"/>
          </a:p>
        </p:txBody>
      </p:sp>
    </p:spTree>
    <p:extLst>
      <p:ext uri="{BB962C8B-B14F-4D97-AF65-F5344CB8AC3E}">
        <p14:creationId xmlns:p14="http://schemas.microsoft.com/office/powerpoint/2010/main" val="252956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46C78C-94A2-425E-980F-7F3220035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C88DA7-B8B9-4803-BF78-B2B27A587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0CD9E4-29BA-4C06-9BDE-38B2C837B4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7A6D6-BD28-4C5E-AB4C-0EBA6D494531}" type="datetimeFigureOut">
              <a:rPr lang="en-US" smtClean="0"/>
              <a:t>12/10/2018</a:t>
            </a:fld>
            <a:endParaRPr lang="en-US"/>
          </a:p>
        </p:txBody>
      </p:sp>
      <p:sp>
        <p:nvSpPr>
          <p:cNvPr id="5" name="Footer Placeholder 4">
            <a:extLst>
              <a:ext uri="{FF2B5EF4-FFF2-40B4-BE49-F238E27FC236}">
                <a16:creationId xmlns:a16="http://schemas.microsoft.com/office/drawing/2014/main" id="{25CB5D3F-1357-4920-83A9-F7DD10A6B9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2AA3BD-AB46-467B-9259-E7453D9CC7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BEE02-0DF6-4938-87ED-5A77AE5C841B}" type="slidenum">
              <a:rPr lang="en-US" smtClean="0"/>
              <a:t>‹#›</a:t>
            </a:fld>
            <a:endParaRPr lang="en-US"/>
          </a:p>
        </p:txBody>
      </p:sp>
    </p:spTree>
    <p:extLst>
      <p:ext uri="{BB962C8B-B14F-4D97-AF65-F5344CB8AC3E}">
        <p14:creationId xmlns:p14="http://schemas.microsoft.com/office/powerpoint/2010/main" val="958488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oftwaretestinghelp.com/regression-testing-tools-and-methods/" TargetMode="External"/><Relationship Id="rId2" Type="http://schemas.openxmlformats.org/officeDocument/2006/relationships/hyperlink" Target="https://www.softwaretestinghelp.com/guide-to-functional-test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2B7A-BCB4-4E1B-AA04-B4EC583A4AD3}"/>
              </a:ext>
            </a:extLst>
          </p:cNvPr>
          <p:cNvSpPr>
            <a:spLocks noGrp="1"/>
          </p:cNvSpPr>
          <p:nvPr>
            <p:ph type="ctrTitle"/>
          </p:nvPr>
        </p:nvSpPr>
        <p:spPr/>
        <p:txBody>
          <a:bodyPr/>
          <a:lstStyle/>
          <a:p>
            <a:r>
              <a:rPr lang="en-US" dirty="0"/>
              <a:t>DevOps</a:t>
            </a:r>
          </a:p>
        </p:txBody>
      </p:sp>
      <p:sp>
        <p:nvSpPr>
          <p:cNvPr id="3" name="Subtitle 2">
            <a:extLst>
              <a:ext uri="{FF2B5EF4-FFF2-40B4-BE49-F238E27FC236}">
                <a16:creationId xmlns:a16="http://schemas.microsoft.com/office/drawing/2014/main" id="{8F488190-6E6F-454E-B0A2-2A360D000795}"/>
              </a:ext>
            </a:extLst>
          </p:cNvPr>
          <p:cNvSpPr>
            <a:spLocks noGrp="1"/>
          </p:cNvSpPr>
          <p:nvPr>
            <p:ph type="subTitle" idx="1"/>
          </p:nvPr>
        </p:nvSpPr>
        <p:spPr>
          <a:xfrm>
            <a:off x="1524000" y="1956391"/>
            <a:ext cx="9144000" cy="2066969"/>
          </a:xfrm>
        </p:spPr>
        <p:txBody>
          <a:bodyPr/>
          <a:lstStyle/>
          <a:p>
            <a:endParaRPr lang="en-US" dirty="0"/>
          </a:p>
        </p:txBody>
      </p:sp>
    </p:spTree>
    <p:extLst>
      <p:ext uri="{BB962C8B-B14F-4D97-AF65-F5344CB8AC3E}">
        <p14:creationId xmlns:p14="http://schemas.microsoft.com/office/powerpoint/2010/main" val="2067353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1CC5F-7210-4325-9F34-D9D8AB9D12FD}"/>
              </a:ext>
            </a:extLst>
          </p:cNvPr>
          <p:cNvSpPr>
            <a:spLocks noGrp="1"/>
          </p:cNvSpPr>
          <p:nvPr>
            <p:ph type="title"/>
          </p:nvPr>
        </p:nvSpPr>
        <p:spPr>
          <a:xfrm>
            <a:off x="838200" y="365125"/>
            <a:ext cx="10515600" cy="698131"/>
          </a:xfrm>
        </p:spPr>
        <p:txBody>
          <a:bodyPr>
            <a:normAutofit/>
          </a:bodyPr>
          <a:lstStyle/>
          <a:p>
            <a:r>
              <a:rPr lang="en-US" sz="2000" b="1" dirty="0"/>
              <a:t>Roles and responsibilities of a Devops engineer</a:t>
            </a:r>
          </a:p>
        </p:txBody>
      </p:sp>
      <p:sp>
        <p:nvSpPr>
          <p:cNvPr id="3" name="Content Placeholder 2">
            <a:extLst>
              <a:ext uri="{FF2B5EF4-FFF2-40B4-BE49-F238E27FC236}">
                <a16:creationId xmlns:a16="http://schemas.microsoft.com/office/drawing/2014/main" id="{CAC019C1-A2B1-4D61-970F-A61FC9121AD5}"/>
              </a:ext>
            </a:extLst>
          </p:cNvPr>
          <p:cNvSpPr>
            <a:spLocks noGrp="1"/>
          </p:cNvSpPr>
          <p:nvPr>
            <p:ph idx="1"/>
          </p:nvPr>
        </p:nvSpPr>
        <p:spPr>
          <a:xfrm>
            <a:off x="838200" y="1137684"/>
            <a:ext cx="10515600" cy="5039279"/>
          </a:xfrm>
        </p:spPr>
        <p:txBody>
          <a:bodyPr>
            <a:normAutofit/>
          </a:bodyPr>
          <a:lstStyle/>
          <a:p>
            <a:r>
              <a:rPr lang="en-US" sz="1600" dirty="0"/>
              <a:t>A DevOps Engineer is an IT professional who works with software developers, system operators, and other production IT staff to administer code releases. DevOps should have hard as well as soft skills to communicate and collaborate with development, testing, and operations teams.</a:t>
            </a:r>
          </a:p>
          <a:p>
            <a:r>
              <a:rPr lang="en-US" sz="1600" dirty="0"/>
              <a:t>DevOps approach needs frequent, incremental changes to code versions, which means frequent deployment and testing regimens</a:t>
            </a:r>
          </a:p>
          <a:p>
            <a:r>
              <a:rPr lang="en-US" sz="1600" dirty="0"/>
              <a:t> DevOps engineer will work with development team staff to tackle the coding and scripting needed to connect elements of code, like libraries or software development kits.</a:t>
            </a:r>
          </a:p>
          <a:p>
            <a:pPr marL="0" indent="0">
              <a:buNone/>
            </a:pPr>
            <a:r>
              <a:rPr lang="en-US" sz="1600" b="1" dirty="0"/>
              <a:t>Roles and Skills:</a:t>
            </a:r>
          </a:p>
          <a:p>
            <a:r>
              <a:rPr lang="en-US" sz="1600" dirty="0"/>
              <a:t>Able to perform system troubleshooting and problem-solving across platform and application domains.</a:t>
            </a:r>
          </a:p>
          <a:p>
            <a:r>
              <a:rPr lang="en-US" sz="1600" dirty="0"/>
              <a:t>Manage project effectively through open, standards-based platforms.</a:t>
            </a:r>
          </a:p>
          <a:p>
            <a:r>
              <a:rPr lang="en-US" sz="1600" dirty="0"/>
              <a:t>Increase project visibility thought traceability.</a:t>
            </a:r>
          </a:p>
          <a:p>
            <a:r>
              <a:rPr lang="en-US" sz="1600" dirty="0"/>
              <a:t>Improve quality and reduce development cost with collaboration.</a:t>
            </a:r>
          </a:p>
          <a:p>
            <a:r>
              <a:rPr lang="en-US" sz="1600" dirty="0"/>
              <a:t>Analyze, design and evaluate automation scripts &amp; systems.</a:t>
            </a:r>
          </a:p>
          <a:p>
            <a:r>
              <a:rPr lang="en-US" sz="1600" dirty="0"/>
              <a:t>Ensuring critical resolution of system issues by using the best cloud security solutions services.</a:t>
            </a:r>
          </a:p>
          <a:p>
            <a:r>
              <a:rPr lang="en-US" sz="1600" dirty="0"/>
              <a:t>DevOps engineer should have the soft skill of problem-solver and quick-learner.</a:t>
            </a:r>
          </a:p>
          <a:p>
            <a:endParaRPr lang="en-US" sz="1600" dirty="0"/>
          </a:p>
        </p:txBody>
      </p:sp>
    </p:spTree>
    <p:extLst>
      <p:ext uri="{BB962C8B-B14F-4D97-AF65-F5344CB8AC3E}">
        <p14:creationId xmlns:p14="http://schemas.microsoft.com/office/powerpoint/2010/main" val="522391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D9AA-FEC6-4ABC-AB8E-C42EC39041B0}"/>
              </a:ext>
            </a:extLst>
          </p:cNvPr>
          <p:cNvSpPr>
            <a:spLocks noGrp="1"/>
          </p:cNvSpPr>
          <p:nvPr>
            <p:ph type="title"/>
          </p:nvPr>
        </p:nvSpPr>
        <p:spPr>
          <a:xfrm>
            <a:off x="838200" y="365125"/>
            <a:ext cx="10515600" cy="772559"/>
          </a:xfrm>
        </p:spPr>
        <p:txBody>
          <a:bodyPr>
            <a:normAutofit/>
          </a:bodyPr>
          <a:lstStyle/>
          <a:p>
            <a:r>
              <a:rPr lang="en-US" sz="2000" dirty="0"/>
              <a:t>Future of Devops</a:t>
            </a:r>
          </a:p>
        </p:txBody>
      </p:sp>
      <p:sp>
        <p:nvSpPr>
          <p:cNvPr id="3" name="Content Placeholder 2">
            <a:extLst>
              <a:ext uri="{FF2B5EF4-FFF2-40B4-BE49-F238E27FC236}">
                <a16:creationId xmlns:a16="http://schemas.microsoft.com/office/drawing/2014/main" id="{AC270247-3F28-4351-B571-433A466533D0}"/>
              </a:ext>
            </a:extLst>
          </p:cNvPr>
          <p:cNvSpPr>
            <a:spLocks noGrp="1"/>
          </p:cNvSpPr>
          <p:nvPr>
            <p:ph idx="1"/>
          </p:nvPr>
        </p:nvSpPr>
        <p:spPr>
          <a:xfrm>
            <a:off x="838200" y="1137684"/>
            <a:ext cx="10515600" cy="5167423"/>
          </a:xfrm>
        </p:spPr>
        <p:txBody>
          <a:bodyPr>
            <a:normAutofit/>
          </a:bodyPr>
          <a:lstStyle/>
          <a:p>
            <a:pPr marL="0" indent="0">
              <a:buNone/>
            </a:pPr>
            <a:r>
              <a:rPr lang="en-US" sz="1600" dirty="0"/>
              <a:t>They are lots of Change likely to happens in the DevOps world some most prominent are:</a:t>
            </a:r>
          </a:p>
          <a:p>
            <a:r>
              <a:rPr lang="en-US" sz="1600" dirty="0"/>
              <a:t>Organizations are shifting in their needs to weeks and months instead of years.</a:t>
            </a:r>
          </a:p>
          <a:p>
            <a:r>
              <a:rPr lang="en-US" sz="1600" dirty="0"/>
              <a:t>We will see soon that DevOps engineers have more access and control of the end user than any other person in the enterprise.</a:t>
            </a:r>
          </a:p>
          <a:p>
            <a:r>
              <a:rPr lang="en-US" sz="1600" dirty="0"/>
              <a:t>DevOps is becoming a valued skill for IT people. DevOps and continuous delivery are here to stay. Therefore companies need to change as they have no choice but to evolve. However, the mainstreaming the notion of DevOps will take 5 to 10 years.</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568518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4533DC-7141-40C9-9CC6-3060BE4FF278}"/>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Devops Cycle</a:t>
            </a:r>
            <a:endParaRPr lang="en-US" sz="3200" dirty="0">
              <a:solidFill>
                <a:srgbClr val="FFFFFF"/>
              </a:solidFill>
            </a:endParaRPr>
          </a:p>
        </p:txBody>
      </p:sp>
      <p:sp>
        <p:nvSpPr>
          <p:cNvPr id="3" name="Content Placeholder 2">
            <a:extLst>
              <a:ext uri="{FF2B5EF4-FFF2-40B4-BE49-F238E27FC236}">
                <a16:creationId xmlns:a16="http://schemas.microsoft.com/office/drawing/2014/main" id="{98F6FB20-2D72-418F-B885-63CE5009E1C2}"/>
              </a:ext>
            </a:extLst>
          </p:cNvPr>
          <p:cNvSpPr>
            <a:spLocks noGrp="1"/>
          </p:cNvSpPr>
          <p:nvPr>
            <p:ph idx="1"/>
          </p:nvPr>
        </p:nvSpPr>
        <p:spPr>
          <a:xfrm>
            <a:off x="966951" y="3355130"/>
            <a:ext cx="2669407" cy="2427333"/>
          </a:xfrm>
        </p:spPr>
        <p:txBody>
          <a:bodyPr>
            <a:normAutofit/>
          </a:bodyPr>
          <a:lstStyle/>
          <a:p>
            <a:endParaRPr lang="en-US" sz="1600"/>
          </a:p>
          <a:p>
            <a:endParaRPr lang="en-US" sz="1600"/>
          </a:p>
          <a:p>
            <a:endParaRPr lang="en-US" sz="1600" dirty="0"/>
          </a:p>
        </p:txBody>
      </p:sp>
      <p:pic>
        <p:nvPicPr>
          <p:cNvPr id="5" name="Picture 4">
            <a:extLst>
              <a:ext uri="{FF2B5EF4-FFF2-40B4-BE49-F238E27FC236}">
                <a16:creationId xmlns:a16="http://schemas.microsoft.com/office/drawing/2014/main" id="{1482428B-FB79-4335-A11B-9D17BE10363F}"/>
              </a:ext>
            </a:extLst>
          </p:cNvPr>
          <p:cNvPicPr>
            <a:picLocks noChangeAspect="1"/>
          </p:cNvPicPr>
          <p:nvPr/>
        </p:nvPicPr>
        <p:blipFill>
          <a:blip r:embed="rId2"/>
          <a:stretch>
            <a:fillRect/>
          </a:stretch>
        </p:blipFill>
        <p:spPr>
          <a:xfrm>
            <a:off x="4662102" y="1313624"/>
            <a:ext cx="6903723" cy="4107714"/>
          </a:xfrm>
          <a:prstGeom prst="rect">
            <a:avLst/>
          </a:prstGeom>
        </p:spPr>
      </p:pic>
    </p:spTree>
    <p:extLst>
      <p:ext uri="{BB962C8B-B14F-4D97-AF65-F5344CB8AC3E}">
        <p14:creationId xmlns:p14="http://schemas.microsoft.com/office/powerpoint/2010/main" val="4091552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790AE-F6D2-423D-A0D7-1F7F53CDB41C}"/>
              </a:ext>
            </a:extLst>
          </p:cNvPr>
          <p:cNvSpPr>
            <a:spLocks noGrp="1"/>
          </p:cNvSpPr>
          <p:nvPr>
            <p:ph type="title"/>
          </p:nvPr>
        </p:nvSpPr>
        <p:spPr>
          <a:xfrm>
            <a:off x="838200" y="365126"/>
            <a:ext cx="10515600" cy="751294"/>
          </a:xfrm>
        </p:spPr>
        <p:txBody>
          <a:bodyPr>
            <a:normAutofit/>
          </a:bodyPr>
          <a:lstStyle/>
          <a:p>
            <a:r>
              <a:rPr lang="en-US" sz="2000" dirty="0"/>
              <a:t>Changed role of QA in Devops</a:t>
            </a:r>
          </a:p>
        </p:txBody>
      </p:sp>
      <p:sp>
        <p:nvSpPr>
          <p:cNvPr id="3" name="Content Placeholder 2">
            <a:extLst>
              <a:ext uri="{FF2B5EF4-FFF2-40B4-BE49-F238E27FC236}">
                <a16:creationId xmlns:a16="http://schemas.microsoft.com/office/drawing/2014/main" id="{C245FAB7-CEE6-4B6C-A2E7-4236B4BCCF8B}"/>
              </a:ext>
            </a:extLst>
          </p:cNvPr>
          <p:cNvSpPr>
            <a:spLocks noGrp="1"/>
          </p:cNvSpPr>
          <p:nvPr>
            <p:ph idx="1"/>
          </p:nvPr>
        </p:nvSpPr>
        <p:spPr>
          <a:xfrm>
            <a:off x="838200" y="1403498"/>
            <a:ext cx="10515600" cy="4869711"/>
          </a:xfrm>
        </p:spPr>
        <p:txBody>
          <a:bodyPr>
            <a:normAutofit/>
          </a:bodyPr>
          <a:lstStyle/>
          <a:p>
            <a:r>
              <a:rPr lang="en-US" sz="1600" dirty="0"/>
              <a:t>Traditionally, QA would get a build which is deployed in their designated environment and QA would then commence their </a:t>
            </a:r>
            <a:r>
              <a:rPr lang="en-US" sz="1600" dirty="0">
                <a:hlinkClick r:id="rId2"/>
              </a:rPr>
              <a:t>functional</a:t>
            </a:r>
            <a:r>
              <a:rPr lang="en-US" sz="1600" dirty="0"/>
              <a:t> &amp; </a:t>
            </a:r>
            <a:r>
              <a:rPr lang="en-US" sz="1600" dirty="0">
                <a:hlinkClick r:id="rId3" tooltip="Regression Testing"/>
              </a:rPr>
              <a:t>regression testing</a:t>
            </a:r>
            <a:r>
              <a:rPr lang="en-US" sz="1600" dirty="0"/>
              <a:t>. The build would ideally sit with the QA for a couple of days before the QA sign-off on the build. </a:t>
            </a:r>
          </a:p>
          <a:p>
            <a:pPr marL="0" indent="0">
              <a:buNone/>
            </a:pPr>
            <a:r>
              <a:rPr lang="en-US" sz="1600" dirty="0"/>
              <a:t>QA change in DevOps:</a:t>
            </a:r>
          </a:p>
          <a:p>
            <a:r>
              <a:rPr lang="en-US" sz="1600" dirty="0"/>
              <a:t>QA are required to align their efforts in the DevOps cycle.</a:t>
            </a:r>
          </a:p>
          <a:p>
            <a:r>
              <a:rPr lang="en-US" sz="1600" dirty="0"/>
              <a:t>They have to make sure that all their test cases are automated and achieve near 100% code coverage.</a:t>
            </a:r>
          </a:p>
          <a:p>
            <a:r>
              <a:rPr lang="en-US" sz="1600" dirty="0"/>
              <a:t>They need to make sure that their environments are standardized and the deployment on their QA boxes are automated.</a:t>
            </a:r>
          </a:p>
          <a:p>
            <a:r>
              <a:rPr lang="en-US" sz="1600" dirty="0"/>
              <a:t>All their pre-testing tasks, cleanups, post-testing tasks, etc. are automated and aligned with the Continuous Integration cycle.</a:t>
            </a:r>
          </a:p>
          <a:p>
            <a:pPr marL="0" indent="0">
              <a:buNone/>
            </a:pPr>
            <a:endParaRPr lang="en-US" sz="1600" dirty="0"/>
          </a:p>
        </p:txBody>
      </p:sp>
    </p:spTree>
    <p:extLst>
      <p:ext uri="{BB962C8B-B14F-4D97-AF65-F5344CB8AC3E}">
        <p14:creationId xmlns:p14="http://schemas.microsoft.com/office/powerpoint/2010/main" val="396649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EAC1-3B3F-4107-96F6-DDD2A8437925}"/>
              </a:ext>
            </a:extLst>
          </p:cNvPr>
          <p:cNvSpPr>
            <a:spLocks noGrp="1"/>
          </p:cNvSpPr>
          <p:nvPr>
            <p:ph type="title"/>
          </p:nvPr>
        </p:nvSpPr>
        <p:spPr/>
        <p:txBody>
          <a:bodyPr/>
          <a:lstStyle/>
          <a:p>
            <a:r>
              <a:rPr lang="en-US" dirty="0"/>
              <a:t>                      Questions??</a:t>
            </a:r>
          </a:p>
        </p:txBody>
      </p:sp>
      <p:sp>
        <p:nvSpPr>
          <p:cNvPr id="3" name="Text Placeholder 2">
            <a:extLst>
              <a:ext uri="{FF2B5EF4-FFF2-40B4-BE49-F238E27FC236}">
                <a16:creationId xmlns:a16="http://schemas.microsoft.com/office/drawing/2014/main" id="{8C792689-B637-4A8E-8A68-B3604DD2C47E}"/>
              </a:ext>
            </a:extLst>
          </p:cNvPr>
          <p:cNvSpPr>
            <a:spLocks noGrp="1"/>
          </p:cNvSpPr>
          <p:nvPr>
            <p:ph type="body" idx="1"/>
          </p:nvPr>
        </p:nvSpPr>
        <p:spPr>
          <a:xfrm>
            <a:off x="2806995" y="2551814"/>
            <a:ext cx="7187610" cy="2596448"/>
          </a:xfrm>
        </p:spPr>
        <p:txBody>
          <a:bodyPr/>
          <a:lstStyle/>
          <a:p>
            <a:endParaRPr lang="en-US" dirty="0"/>
          </a:p>
        </p:txBody>
      </p:sp>
    </p:spTree>
    <p:extLst>
      <p:ext uri="{BB962C8B-B14F-4D97-AF65-F5344CB8AC3E}">
        <p14:creationId xmlns:p14="http://schemas.microsoft.com/office/powerpoint/2010/main" val="7794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7206-34B2-4AD7-BF92-5FC0AEAA64B9}"/>
              </a:ext>
            </a:extLst>
          </p:cNvPr>
          <p:cNvSpPr>
            <a:spLocks noGrp="1"/>
          </p:cNvSpPr>
          <p:nvPr>
            <p:ph type="title"/>
          </p:nvPr>
        </p:nvSpPr>
        <p:spPr/>
        <p:txBody>
          <a:bodyPr>
            <a:normAutofit/>
          </a:bodyPr>
          <a:lstStyle/>
          <a:p>
            <a:r>
              <a:rPr lang="en-US" sz="2400" dirty="0"/>
              <a:t>What is Devops?</a:t>
            </a:r>
          </a:p>
        </p:txBody>
      </p:sp>
      <p:sp>
        <p:nvSpPr>
          <p:cNvPr id="3" name="Content Placeholder 2">
            <a:extLst>
              <a:ext uri="{FF2B5EF4-FFF2-40B4-BE49-F238E27FC236}">
                <a16:creationId xmlns:a16="http://schemas.microsoft.com/office/drawing/2014/main" id="{9F7A2A9E-906B-4F30-865B-295AAFDF3E75}"/>
              </a:ext>
            </a:extLst>
          </p:cNvPr>
          <p:cNvSpPr>
            <a:spLocks noGrp="1"/>
          </p:cNvSpPr>
          <p:nvPr>
            <p:ph idx="1"/>
          </p:nvPr>
        </p:nvSpPr>
        <p:spPr/>
        <p:txBody>
          <a:bodyPr>
            <a:normAutofit/>
          </a:bodyPr>
          <a:lstStyle/>
          <a:p>
            <a:r>
              <a:rPr lang="en-US" sz="2000" dirty="0"/>
              <a:t>DevOps is a culture which promotes collaboration between Development and Operations Team to deploy code to production faster in an automated &amp; repeatable way. The word 'DevOps' is a combination of two words 'development' and 'operations.’</a:t>
            </a:r>
          </a:p>
          <a:p>
            <a:r>
              <a:rPr lang="en-US" sz="2000" dirty="0"/>
              <a:t>DevOps helps to increases an organization's speed to deliver applications and services. It allows organizations to serve their customers better and compete more strongly in the market.</a:t>
            </a:r>
          </a:p>
          <a:p>
            <a:r>
              <a:rPr lang="en-US" sz="2000" dirty="0"/>
              <a:t>In simple words, DevOps can be defined as an alignment of development(Development + Testers) and IT operations with better communication and collaboration.</a:t>
            </a:r>
          </a:p>
        </p:txBody>
      </p:sp>
    </p:spTree>
    <p:extLst>
      <p:ext uri="{BB962C8B-B14F-4D97-AF65-F5344CB8AC3E}">
        <p14:creationId xmlns:p14="http://schemas.microsoft.com/office/powerpoint/2010/main" val="2256685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A080-4A2F-44BA-8DB9-FF8FAB94D39C}"/>
              </a:ext>
            </a:extLst>
          </p:cNvPr>
          <p:cNvSpPr>
            <a:spLocks noGrp="1"/>
          </p:cNvSpPr>
          <p:nvPr>
            <p:ph type="title"/>
          </p:nvPr>
        </p:nvSpPr>
        <p:spPr/>
        <p:txBody>
          <a:bodyPr/>
          <a:lstStyle/>
          <a:p>
            <a:r>
              <a:rPr lang="en-US" sz="2400" b="1" dirty="0"/>
              <a:t>Why is DevOps is Needed?</a:t>
            </a:r>
            <a:br>
              <a:rPr lang="en-US" b="1" dirty="0"/>
            </a:br>
            <a:endParaRPr lang="en-US" dirty="0"/>
          </a:p>
        </p:txBody>
      </p:sp>
      <p:sp>
        <p:nvSpPr>
          <p:cNvPr id="3" name="Content Placeholder 2">
            <a:extLst>
              <a:ext uri="{FF2B5EF4-FFF2-40B4-BE49-F238E27FC236}">
                <a16:creationId xmlns:a16="http://schemas.microsoft.com/office/drawing/2014/main" id="{E98286F8-4E5F-464C-9027-4B24811E00D5}"/>
              </a:ext>
            </a:extLst>
          </p:cNvPr>
          <p:cNvSpPr>
            <a:spLocks noGrp="1"/>
          </p:cNvSpPr>
          <p:nvPr>
            <p:ph idx="1"/>
          </p:nvPr>
        </p:nvSpPr>
        <p:spPr>
          <a:xfrm>
            <a:off x="838200" y="1509823"/>
            <a:ext cx="10515600" cy="4667140"/>
          </a:xfrm>
        </p:spPr>
        <p:txBody>
          <a:bodyPr/>
          <a:lstStyle/>
          <a:p>
            <a:r>
              <a:rPr lang="en-US" sz="2000" dirty="0"/>
              <a:t>Before DevOps, the development and operation team worked in complete isolation.</a:t>
            </a:r>
          </a:p>
          <a:p>
            <a:r>
              <a:rPr lang="en-US" sz="2000" dirty="0"/>
              <a:t>Testing and Deployment were isolated activities done after design-build. Hence they consumed more time than actual build cycles.</a:t>
            </a:r>
          </a:p>
          <a:p>
            <a:r>
              <a:rPr lang="en-US" sz="2000" dirty="0"/>
              <a:t>Without using DevOps, team members are spending a large amount of their time in testing, deploying, and designing instead of building the project.</a:t>
            </a:r>
          </a:p>
          <a:p>
            <a:r>
              <a:rPr lang="en-US" sz="2000" dirty="0"/>
              <a:t>Manual code deployment leads to human errors in production</a:t>
            </a:r>
          </a:p>
          <a:p>
            <a:r>
              <a:rPr lang="en-US" sz="2000" dirty="0"/>
              <a:t>Coding &amp; operation teams have their separate timelines and are not in synch causing further delays.</a:t>
            </a:r>
          </a:p>
          <a:p>
            <a:endParaRPr lang="en-US" dirty="0"/>
          </a:p>
        </p:txBody>
      </p:sp>
    </p:spTree>
    <p:extLst>
      <p:ext uri="{BB962C8B-B14F-4D97-AF65-F5344CB8AC3E}">
        <p14:creationId xmlns:p14="http://schemas.microsoft.com/office/powerpoint/2010/main" val="271097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853B-25B8-48AF-8AB4-98478D7F95A3}"/>
              </a:ext>
            </a:extLst>
          </p:cNvPr>
          <p:cNvSpPr>
            <a:spLocks noGrp="1"/>
          </p:cNvSpPr>
          <p:nvPr>
            <p:ph type="title"/>
          </p:nvPr>
        </p:nvSpPr>
        <p:spPr>
          <a:xfrm>
            <a:off x="839788" y="365125"/>
            <a:ext cx="10515600" cy="823913"/>
          </a:xfrm>
        </p:spPr>
        <p:txBody>
          <a:bodyPr>
            <a:normAutofit/>
          </a:bodyPr>
          <a:lstStyle/>
          <a:p>
            <a:r>
              <a:rPr lang="en-US" sz="2000" b="1" dirty="0"/>
              <a:t>How is DevOps different from traditional IT</a:t>
            </a:r>
            <a:endParaRPr lang="en-US" sz="2000" dirty="0"/>
          </a:p>
        </p:txBody>
      </p:sp>
      <p:sp>
        <p:nvSpPr>
          <p:cNvPr id="3" name="Text Placeholder 2">
            <a:extLst>
              <a:ext uri="{FF2B5EF4-FFF2-40B4-BE49-F238E27FC236}">
                <a16:creationId xmlns:a16="http://schemas.microsoft.com/office/drawing/2014/main" id="{36B9C9EB-7626-4348-82C9-3EC81F7FD826}"/>
              </a:ext>
            </a:extLst>
          </p:cNvPr>
          <p:cNvSpPr>
            <a:spLocks noGrp="1"/>
          </p:cNvSpPr>
          <p:nvPr>
            <p:ph type="body" idx="1"/>
          </p:nvPr>
        </p:nvSpPr>
        <p:spPr>
          <a:xfrm>
            <a:off x="839788" y="1189039"/>
            <a:ext cx="5157787" cy="823914"/>
          </a:xfrm>
        </p:spPr>
        <p:txBody>
          <a:bodyPr/>
          <a:lstStyle/>
          <a:p>
            <a:r>
              <a:rPr lang="en-US" b="0" dirty="0"/>
              <a:t>Old Process</a:t>
            </a:r>
          </a:p>
        </p:txBody>
      </p:sp>
      <p:sp>
        <p:nvSpPr>
          <p:cNvPr id="4" name="Content Placeholder 3">
            <a:extLst>
              <a:ext uri="{FF2B5EF4-FFF2-40B4-BE49-F238E27FC236}">
                <a16:creationId xmlns:a16="http://schemas.microsoft.com/office/drawing/2014/main" id="{5C36C42B-9913-41AA-910B-93511C2893B2}"/>
              </a:ext>
            </a:extLst>
          </p:cNvPr>
          <p:cNvSpPr>
            <a:spLocks noGrp="1"/>
          </p:cNvSpPr>
          <p:nvPr>
            <p:ph sz="half" idx="2"/>
          </p:nvPr>
        </p:nvSpPr>
        <p:spPr>
          <a:xfrm>
            <a:off x="839788" y="2296633"/>
            <a:ext cx="5157787" cy="3893030"/>
          </a:xfrm>
        </p:spPr>
        <p:txBody>
          <a:bodyPr>
            <a:normAutofit lnSpcReduction="10000"/>
          </a:bodyPr>
          <a:lstStyle/>
          <a:p>
            <a:r>
              <a:rPr lang="en-US" sz="1600" dirty="0"/>
              <a:t>After placing an order for new servers, the Development team works on testing. The Operations team works on extensive paperwork as required in enterprises to deploy the infrastructure.</a:t>
            </a:r>
          </a:p>
          <a:p>
            <a:r>
              <a:rPr lang="en-US" sz="1600" dirty="0"/>
              <a:t>Projection about failover, redundancy, data center locations, and storage requirements are skewed as no inputs are available from developers who have deep knowledge of the application.</a:t>
            </a:r>
          </a:p>
          <a:p>
            <a:r>
              <a:rPr lang="en-US" sz="1600" dirty="0"/>
              <a:t>Operations team has no clue on the progress of the Development team. Operations team develop a monitoring plan as per their understanding.</a:t>
            </a:r>
          </a:p>
          <a:p>
            <a:r>
              <a:rPr lang="en-US" sz="1600" dirty="0"/>
              <a:t>Before go-live, the load testing crashes the application. The release is delayed.</a:t>
            </a:r>
          </a:p>
          <a:p>
            <a:endParaRPr lang="en-US" sz="1800" dirty="0"/>
          </a:p>
        </p:txBody>
      </p:sp>
      <p:sp>
        <p:nvSpPr>
          <p:cNvPr id="5" name="Text Placeholder 4">
            <a:extLst>
              <a:ext uri="{FF2B5EF4-FFF2-40B4-BE49-F238E27FC236}">
                <a16:creationId xmlns:a16="http://schemas.microsoft.com/office/drawing/2014/main" id="{49E55933-9FB7-46EA-B1A2-14AC29F2C71A}"/>
              </a:ext>
            </a:extLst>
          </p:cNvPr>
          <p:cNvSpPr>
            <a:spLocks noGrp="1"/>
          </p:cNvSpPr>
          <p:nvPr>
            <p:ph type="body" sz="quarter" idx="3"/>
          </p:nvPr>
        </p:nvSpPr>
        <p:spPr>
          <a:xfrm>
            <a:off x="6172200" y="1189039"/>
            <a:ext cx="5183188" cy="823914"/>
          </a:xfrm>
        </p:spPr>
        <p:txBody>
          <a:bodyPr/>
          <a:lstStyle/>
          <a:p>
            <a:r>
              <a:rPr lang="en-US" b="0" dirty="0"/>
              <a:t>Devops</a:t>
            </a:r>
          </a:p>
        </p:txBody>
      </p:sp>
      <p:sp>
        <p:nvSpPr>
          <p:cNvPr id="6" name="Content Placeholder 5">
            <a:extLst>
              <a:ext uri="{FF2B5EF4-FFF2-40B4-BE49-F238E27FC236}">
                <a16:creationId xmlns:a16="http://schemas.microsoft.com/office/drawing/2014/main" id="{1E105448-1825-416A-9AA1-31217694ADDD}"/>
              </a:ext>
            </a:extLst>
          </p:cNvPr>
          <p:cNvSpPr>
            <a:spLocks noGrp="1"/>
          </p:cNvSpPr>
          <p:nvPr>
            <p:ph sz="quarter" idx="4"/>
          </p:nvPr>
        </p:nvSpPr>
        <p:spPr>
          <a:xfrm>
            <a:off x="6172200" y="2296633"/>
            <a:ext cx="5183188" cy="3893030"/>
          </a:xfrm>
        </p:spPr>
        <p:txBody>
          <a:bodyPr>
            <a:normAutofit lnSpcReduction="10000"/>
          </a:bodyPr>
          <a:lstStyle/>
          <a:p>
            <a:r>
              <a:rPr lang="en-US" sz="1600" dirty="0"/>
              <a:t>After placing an order for new servers Development and Operations team work together on the paperwork to set-up the new servers. This results in better visibility of infrastructure requirement.</a:t>
            </a:r>
          </a:p>
          <a:p>
            <a:r>
              <a:rPr lang="en-US" sz="1600" dirty="0"/>
              <a:t>Projection about failover, redundancy, disaster recovery, data center locations, and storage requirements are pretty accurate due to the inputs from the developers.</a:t>
            </a:r>
          </a:p>
          <a:p>
            <a:r>
              <a:rPr lang="en-US" sz="1600" dirty="0"/>
              <a:t>In DevOps, the Operations team is completely aware of the progress the developers are making. Operations team interact with developers and jointly develop a monitoring plan that caters to the IT and business needs. They also use advance Application Performance Monitoring (APM) Tools.</a:t>
            </a:r>
          </a:p>
          <a:p>
            <a:r>
              <a:rPr lang="en-US" sz="1600" dirty="0"/>
              <a:t>Before go-live, the load testing makes the application a bit slow. The development team quickly fixes the bottlenecks. The application is released on time.</a:t>
            </a:r>
          </a:p>
        </p:txBody>
      </p:sp>
    </p:spTree>
    <p:extLst>
      <p:ext uri="{BB962C8B-B14F-4D97-AF65-F5344CB8AC3E}">
        <p14:creationId xmlns:p14="http://schemas.microsoft.com/office/powerpoint/2010/main" val="413335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738E-9EBB-4E49-A57C-E3CC9E15E931}"/>
              </a:ext>
            </a:extLst>
          </p:cNvPr>
          <p:cNvSpPr>
            <a:spLocks noGrp="1"/>
          </p:cNvSpPr>
          <p:nvPr>
            <p:ph type="title"/>
          </p:nvPr>
        </p:nvSpPr>
        <p:spPr/>
        <p:txBody>
          <a:bodyPr>
            <a:normAutofit/>
          </a:bodyPr>
          <a:lstStyle/>
          <a:p>
            <a:r>
              <a:rPr lang="en-US" sz="2000" dirty="0"/>
              <a:t>Why is Devops used?</a:t>
            </a:r>
          </a:p>
        </p:txBody>
      </p:sp>
      <p:sp>
        <p:nvSpPr>
          <p:cNvPr id="3" name="Content Placeholder 2">
            <a:extLst>
              <a:ext uri="{FF2B5EF4-FFF2-40B4-BE49-F238E27FC236}">
                <a16:creationId xmlns:a16="http://schemas.microsoft.com/office/drawing/2014/main" id="{40C56891-3ACA-4269-BC60-F929ECA22570}"/>
              </a:ext>
            </a:extLst>
          </p:cNvPr>
          <p:cNvSpPr>
            <a:spLocks noGrp="1"/>
          </p:cNvSpPr>
          <p:nvPr>
            <p:ph idx="1"/>
          </p:nvPr>
        </p:nvSpPr>
        <p:spPr>
          <a:xfrm>
            <a:off x="838200" y="1382233"/>
            <a:ext cx="10515600" cy="5110642"/>
          </a:xfrm>
        </p:spPr>
        <p:txBody>
          <a:bodyPr>
            <a:normAutofit lnSpcReduction="10000"/>
          </a:bodyPr>
          <a:lstStyle/>
          <a:p>
            <a:pPr marL="0" indent="0">
              <a:buNone/>
            </a:pPr>
            <a:r>
              <a:rPr lang="en-US" sz="1600" dirty="0"/>
              <a:t>DevOps allows Agile Development Teams to implement Continuous Integration and Continuous Delivery. This helps the teams to launch products faster into the market.</a:t>
            </a:r>
          </a:p>
          <a:p>
            <a:pPr marL="0" indent="0">
              <a:buNone/>
            </a:pPr>
            <a:r>
              <a:rPr lang="en-US" sz="1600" dirty="0"/>
              <a:t>  Other Important reasons are:</a:t>
            </a:r>
          </a:p>
          <a:p>
            <a:pPr marL="342900" indent="-342900">
              <a:buAutoNum type="arabicPeriod"/>
            </a:pPr>
            <a:r>
              <a:rPr lang="en-US" sz="1600" dirty="0"/>
              <a:t>Predictability: DevOps offers significantly lower failure rate of new releases.</a:t>
            </a:r>
          </a:p>
          <a:p>
            <a:pPr marL="342900" indent="-342900">
              <a:buAutoNum type="arabicPeriod"/>
            </a:pPr>
            <a:r>
              <a:rPr lang="en-US" sz="1600" dirty="0"/>
              <a:t>Reproducibility: Version everything so that earlier version can be restored anytime.</a:t>
            </a:r>
          </a:p>
          <a:p>
            <a:pPr marL="342900" indent="-342900">
              <a:buAutoNum type="arabicPeriod" startAt="3"/>
            </a:pPr>
            <a:r>
              <a:rPr lang="en-US" sz="1600" dirty="0"/>
              <a:t>Maintainability: Effortless process of recovery in the event of a new release crashing or disabling the current system.</a:t>
            </a:r>
          </a:p>
          <a:p>
            <a:pPr marL="342900" indent="-342900">
              <a:buAutoNum type="arabicPeriod" startAt="4"/>
            </a:pPr>
            <a:r>
              <a:rPr lang="en-US" sz="1600" dirty="0"/>
              <a:t>Time to market: DevOps reduces the time to market up to 50% through streamlined software delivery. This is particularly the case for digital and mobile applications.</a:t>
            </a:r>
          </a:p>
          <a:p>
            <a:pPr marL="342900" indent="-342900">
              <a:buFont typeface="Arial" panose="020B0604020202020204" pitchFamily="34" charset="0"/>
              <a:buAutoNum type="arabicPeriod" startAt="4"/>
            </a:pPr>
            <a:r>
              <a:rPr lang="en-US" sz="1600" dirty="0"/>
              <a:t>Greater Quality: DevOps helps the team to provide improved quality of application development as it incorporates infrastructure issues.</a:t>
            </a:r>
          </a:p>
          <a:p>
            <a:pPr marL="342900" indent="-342900">
              <a:buFont typeface="Arial" panose="020B0604020202020204" pitchFamily="34" charset="0"/>
              <a:buAutoNum type="arabicPeriod" startAt="4"/>
            </a:pPr>
            <a:r>
              <a:rPr lang="en-US" sz="1600" dirty="0"/>
              <a:t> Reduced Risk: DevOps incorporates security aspects in the software delivery lifecycle. It helps in reduction of defects across the lifecycle.</a:t>
            </a:r>
          </a:p>
          <a:p>
            <a:pPr marL="342900" indent="-342900">
              <a:buFont typeface="Arial" panose="020B0604020202020204" pitchFamily="34" charset="0"/>
              <a:buAutoNum type="arabicPeriod" startAt="4"/>
            </a:pPr>
            <a:r>
              <a:rPr lang="en-US" sz="1600" dirty="0"/>
              <a:t>Resiliency: The Operational state of the software system is more stable, secure, and changes are auditable.</a:t>
            </a:r>
          </a:p>
          <a:p>
            <a:pPr marL="342900" indent="-342900">
              <a:lnSpc>
                <a:spcPct val="100000"/>
              </a:lnSpc>
              <a:buFont typeface="Arial" panose="020B0604020202020204" pitchFamily="34" charset="0"/>
              <a:buAutoNum type="arabicPeriod" startAt="4"/>
            </a:pPr>
            <a:r>
              <a:rPr lang="en-US" sz="1600" dirty="0"/>
              <a:t>Cost Efficiency: DevOps offers cost efficiency in the software development process which is always an aspiration of IT companies' management.</a:t>
            </a:r>
          </a:p>
          <a:p>
            <a:pPr marL="342900" indent="-342900">
              <a:lnSpc>
                <a:spcPct val="100000"/>
              </a:lnSpc>
              <a:buFont typeface="Arial" panose="020B0604020202020204" pitchFamily="34" charset="0"/>
              <a:buAutoNum type="arabicPeriod" startAt="4"/>
            </a:pPr>
            <a:r>
              <a:rPr lang="en-US" sz="1600" dirty="0"/>
              <a:t>Breaks larger code base into small pieces: DevOps is based on the agile programming method. Therefore, it allows breaking larger code bases into smaller and manageable chunks.</a:t>
            </a:r>
          </a:p>
          <a:p>
            <a:pPr marL="0" indent="0">
              <a:buNone/>
            </a:pPr>
            <a:endParaRPr lang="en-US" sz="1600" dirty="0"/>
          </a:p>
        </p:txBody>
      </p:sp>
    </p:spTree>
    <p:extLst>
      <p:ext uri="{BB962C8B-B14F-4D97-AF65-F5344CB8AC3E}">
        <p14:creationId xmlns:p14="http://schemas.microsoft.com/office/powerpoint/2010/main" val="570194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AFD5-C6B0-4E34-A351-1BD6C0861015}"/>
              </a:ext>
            </a:extLst>
          </p:cNvPr>
          <p:cNvSpPr>
            <a:spLocks noGrp="1"/>
          </p:cNvSpPr>
          <p:nvPr>
            <p:ph type="title"/>
          </p:nvPr>
        </p:nvSpPr>
        <p:spPr>
          <a:xfrm>
            <a:off x="838200" y="365125"/>
            <a:ext cx="10515600" cy="666233"/>
          </a:xfrm>
        </p:spPr>
        <p:txBody>
          <a:bodyPr>
            <a:normAutofit/>
          </a:bodyPr>
          <a:lstStyle/>
          <a:p>
            <a:r>
              <a:rPr lang="en-US" sz="2000" dirty="0"/>
              <a:t>Continues DevOps life-cycle</a:t>
            </a:r>
          </a:p>
        </p:txBody>
      </p:sp>
      <p:sp>
        <p:nvSpPr>
          <p:cNvPr id="3" name="Content Placeholder 2">
            <a:extLst>
              <a:ext uri="{FF2B5EF4-FFF2-40B4-BE49-F238E27FC236}">
                <a16:creationId xmlns:a16="http://schemas.microsoft.com/office/drawing/2014/main" id="{7088E42C-8E1B-491F-B2CA-F7D4F238ADB5}"/>
              </a:ext>
            </a:extLst>
          </p:cNvPr>
          <p:cNvSpPr>
            <a:spLocks noGrp="1"/>
          </p:cNvSpPr>
          <p:nvPr>
            <p:ph idx="1"/>
          </p:nvPr>
        </p:nvSpPr>
        <p:spPr>
          <a:xfrm>
            <a:off x="838200" y="1031358"/>
            <a:ext cx="10515600" cy="5145605"/>
          </a:xfrm>
        </p:spPr>
        <p:txBody>
          <a:bodyPr>
            <a:normAutofit/>
          </a:bodyPr>
          <a:lstStyle/>
          <a:p>
            <a:pPr marL="0" indent="0">
              <a:buNone/>
            </a:pPr>
            <a:r>
              <a:rPr lang="en-US" sz="1600" dirty="0"/>
              <a:t>DevOps is deep integration between development and operations. Understanding DevOps is not possible without knowing DevOps lifecycle.</a:t>
            </a:r>
          </a:p>
          <a:p>
            <a:pPr marL="342900" indent="-342900">
              <a:buAutoNum type="arabicPeriod"/>
            </a:pPr>
            <a:r>
              <a:rPr lang="en-US" sz="1600" b="1" dirty="0"/>
              <a:t>Development: </a:t>
            </a:r>
            <a:r>
              <a:rPr lang="en-US" sz="1600" dirty="0"/>
              <a:t>In this DevOps stage the development of software takes place constantly. In this phase, the entire development process is separated into small development cycles. This benefits DevOps team to speed up software development and delivery process.</a:t>
            </a:r>
          </a:p>
          <a:p>
            <a:pPr marL="342900" indent="-342900">
              <a:buAutoNum type="arabicPeriod"/>
            </a:pPr>
            <a:r>
              <a:rPr lang="en-US" sz="1600" b="1" dirty="0"/>
              <a:t>Testing: </a:t>
            </a:r>
            <a:r>
              <a:rPr lang="en-US" sz="1600" dirty="0"/>
              <a:t>QA team use tools like Selenium to identify and fix bugs in the new piece of code.</a:t>
            </a:r>
          </a:p>
          <a:p>
            <a:pPr marL="342900" indent="-342900">
              <a:buAutoNum type="arabicPeriod"/>
            </a:pPr>
            <a:r>
              <a:rPr lang="en-US" sz="1600" b="1" dirty="0"/>
              <a:t>Integration: </a:t>
            </a:r>
            <a:r>
              <a:rPr lang="en-US" sz="1600" dirty="0"/>
              <a:t>In this stage, new functionality is integrated with the prevailing code, and testing takes place. Continuous development is only possible due to continuous integration and testing.</a:t>
            </a:r>
          </a:p>
          <a:p>
            <a:pPr marL="342900" indent="-342900">
              <a:buAutoNum type="arabicPeriod"/>
            </a:pPr>
            <a:r>
              <a:rPr lang="en-US" sz="1600" b="1" dirty="0"/>
              <a:t>Deployment: </a:t>
            </a:r>
            <a:r>
              <a:rPr lang="en-US" sz="1600" dirty="0"/>
              <a:t>In this phase, the deployment process takes place continuously. It is performed in such a manner that any changes made any time in the code, should not affect the functioning of high traffic website.</a:t>
            </a:r>
          </a:p>
          <a:p>
            <a:pPr marL="342900" indent="-342900">
              <a:buAutoNum type="arabicPeriod"/>
            </a:pPr>
            <a:r>
              <a:rPr lang="en-US" sz="1600" b="1" dirty="0"/>
              <a:t>Monitoring: </a:t>
            </a:r>
            <a:r>
              <a:rPr lang="en-US" sz="1600" dirty="0"/>
              <a:t>In this phase, operation team will take care of the inappropriate system behavior or bugs which are found in production.</a:t>
            </a:r>
          </a:p>
          <a:p>
            <a:pPr marL="0" indent="0">
              <a:buNone/>
            </a:pPr>
            <a:r>
              <a:rPr lang="en-US" sz="1600" dirty="0"/>
              <a:t>When to use Devops?</a:t>
            </a:r>
          </a:p>
          <a:p>
            <a:r>
              <a:rPr lang="en-US" sz="1600" dirty="0"/>
              <a:t>DevOps should be used for large distributed applications such as eCommerce sites or applications hosted on a cloud platform.</a:t>
            </a:r>
          </a:p>
          <a:p>
            <a:r>
              <a:rPr lang="en-US" sz="1600" dirty="0"/>
              <a:t>It should not be used in a mission-critical application like bank, power and other sensitive data sites. Such applications need strict access controls on the production environment, a detailed change management policy, access control policy to the data centers.</a:t>
            </a:r>
          </a:p>
          <a:p>
            <a:pPr marL="342900" indent="-342900">
              <a:buAutoNum type="arabicPeriod"/>
            </a:pPr>
            <a:endParaRPr lang="en-US" sz="1600" dirty="0"/>
          </a:p>
          <a:p>
            <a:pPr marL="342900" indent="-342900">
              <a:buAutoNum type="arabicPeriod"/>
            </a:pPr>
            <a:endParaRPr lang="en-US" sz="1600" dirty="0"/>
          </a:p>
        </p:txBody>
      </p:sp>
    </p:spTree>
    <p:extLst>
      <p:ext uri="{BB962C8B-B14F-4D97-AF65-F5344CB8AC3E}">
        <p14:creationId xmlns:p14="http://schemas.microsoft.com/office/powerpoint/2010/main" val="4050511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7CC19D-4ECE-4B2E-B323-F2FEA1160286}"/>
              </a:ext>
            </a:extLst>
          </p:cNvPr>
          <p:cNvSpPr>
            <a:spLocks noGrp="1"/>
          </p:cNvSpPr>
          <p:nvPr>
            <p:ph idx="1"/>
          </p:nvPr>
        </p:nvSpPr>
        <p:spPr>
          <a:xfrm>
            <a:off x="612776" y="320040"/>
            <a:ext cx="5483224" cy="646404"/>
          </a:xfrm>
        </p:spPr>
        <p:txBody>
          <a:bodyPr>
            <a:normAutofit/>
          </a:bodyPr>
          <a:lstStyle/>
          <a:p>
            <a:r>
              <a:rPr lang="en-US" sz="2400" dirty="0"/>
              <a:t>Devops vs Agile vs Traditional IT</a:t>
            </a:r>
          </a:p>
        </p:txBody>
      </p:sp>
      <p:pic>
        <p:nvPicPr>
          <p:cNvPr id="2056" name="Picture 8" descr="https://www.guru99.com/images/2-2017/092917_0812_DevOpsTrain6.png">
            <a:extLst>
              <a:ext uri="{FF2B5EF4-FFF2-40B4-BE49-F238E27FC236}">
                <a16:creationId xmlns:a16="http://schemas.microsoft.com/office/drawing/2014/main" id="{9228F84C-1178-4FC7-9244-36C231CF4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12892"/>
            <a:ext cx="8435340" cy="13551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guru99.com/images/2-2017/092917_0812_DevOpsTrain5.png">
            <a:extLst>
              <a:ext uri="{FF2B5EF4-FFF2-40B4-BE49-F238E27FC236}">
                <a16:creationId xmlns:a16="http://schemas.microsoft.com/office/drawing/2014/main" id="{2DA1946F-42BF-4C03-8BC6-B8BBDC739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070" y="3211830"/>
            <a:ext cx="8126730" cy="92646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www.guru99.com/images/2-2017/092917_0812_DevOpsTrain4.png">
            <a:extLst>
              <a:ext uri="{FF2B5EF4-FFF2-40B4-BE49-F238E27FC236}">
                <a16:creationId xmlns:a16="http://schemas.microsoft.com/office/drawing/2014/main" id="{82603ECF-222F-42F8-A594-CF1FA2EBC0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070" y="5017771"/>
            <a:ext cx="8126730" cy="1195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88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371C6E-B3B9-4898-947B-8E883644B7A6}"/>
              </a:ext>
            </a:extLst>
          </p:cNvPr>
          <p:cNvSpPr>
            <a:spLocks noGrp="1"/>
          </p:cNvSpPr>
          <p:nvPr>
            <p:ph type="body" idx="1"/>
          </p:nvPr>
        </p:nvSpPr>
        <p:spPr>
          <a:xfrm>
            <a:off x="839788" y="668337"/>
            <a:ext cx="5157787" cy="497523"/>
          </a:xfrm>
        </p:spPr>
        <p:txBody>
          <a:bodyPr/>
          <a:lstStyle/>
          <a:p>
            <a:r>
              <a:rPr lang="en-US" b="0" dirty="0"/>
              <a:t>Agile</a:t>
            </a:r>
          </a:p>
        </p:txBody>
      </p:sp>
      <p:sp>
        <p:nvSpPr>
          <p:cNvPr id="4" name="Content Placeholder 3">
            <a:extLst>
              <a:ext uri="{FF2B5EF4-FFF2-40B4-BE49-F238E27FC236}">
                <a16:creationId xmlns:a16="http://schemas.microsoft.com/office/drawing/2014/main" id="{4B63DEFC-6FAD-4A67-A76D-186DB4B10AE7}"/>
              </a:ext>
            </a:extLst>
          </p:cNvPr>
          <p:cNvSpPr>
            <a:spLocks noGrp="1"/>
          </p:cNvSpPr>
          <p:nvPr>
            <p:ph sz="half" idx="2"/>
          </p:nvPr>
        </p:nvSpPr>
        <p:spPr>
          <a:xfrm>
            <a:off x="839788" y="1303020"/>
            <a:ext cx="5157787" cy="4886643"/>
          </a:xfrm>
        </p:spPr>
        <p:txBody>
          <a:bodyPr>
            <a:normAutofit/>
          </a:bodyPr>
          <a:lstStyle/>
          <a:p>
            <a:r>
              <a:rPr lang="en-US" sz="1600" dirty="0"/>
              <a:t>Emphasize breaking down barriers between developers and management.</a:t>
            </a:r>
          </a:p>
          <a:p>
            <a:r>
              <a:rPr lang="en-US" sz="1600" dirty="0"/>
              <a:t>Addresses gap between customer requirements and development teams.</a:t>
            </a:r>
          </a:p>
          <a:p>
            <a:r>
              <a:rPr lang="en-US" sz="1600" dirty="0"/>
              <a:t>Focuses more on functional and non-functional readiness.</a:t>
            </a:r>
          </a:p>
          <a:p>
            <a:r>
              <a:rPr lang="en-US" sz="1600" dirty="0"/>
              <a:t>Agile development pertains mainly to the way development </a:t>
            </a:r>
            <a:r>
              <a:rPr lang="en-US" sz="1700" dirty="0"/>
              <a:t>is thought out by the company.</a:t>
            </a:r>
          </a:p>
          <a:p>
            <a:r>
              <a:rPr lang="en-US" sz="1700" dirty="0"/>
              <a:t>Agile development manages on "sprints. It means that the time table is much shorter (less than a month) and several features are to be produced and released in that period.</a:t>
            </a:r>
          </a:p>
          <a:p>
            <a:r>
              <a:rPr lang="en-US" sz="1700" dirty="0"/>
              <a:t>Agile development puts a huge emphasis on training all team members to have varieties of similar and equal skills. So that, when something goes wrong, any team member can get assistance from any member in the absence of the team leader.</a:t>
            </a:r>
          </a:p>
        </p:txBody>
      </p:sp>
      <p:sp>
        <p:nvSpPr>
          <p:cNvPr id="5" name="Text Placeholder 4">
            <a:extLst>
              <a:ext uri="{FF2B5EF4-FFF2-40B4-BE49-F238E27FC236}">
                <a16:creationId xmlns:a16="http://schemas.microsoft.com/office/drawing/2014/main" id="{A7D45A9F-0301-41C4-9924-347C2D9C7B84}"/>
              </a:ext>
            </a:extLst>
          </p:cNvPr>
          <p:cNvSpPr>
            <a:spLocks noGrp="1"/>
          </p:cNvSpPr>
          <p:nvPr>
            <p:ph type="body" sz="quarter" idx="3"/>
          </p:nvPr>
        </p:nvSpPr>
        <p:spPr>
          <a:xfrm>
            <a:off x="6172200" y="668338"/>
            <a:ext cx="5183188" cy="497522"/>
          </a:xfrm>
        </p:spPr>
        <p:txBody>
          <a:bodyPr/>
          <a:lstStyle/>
          <a:p>
            <a:r>
              <a:rPr lang="en-US" b="0" dirty="0"/>
              <a:t>Devops</a:t>
            </a:r>
          </a:p>
        </p:txBody>
      </p:sp>
      <p:sp>
        <p:nvSpPr>
          <p:cNvPr id="6" name="Content Placeholder 5">
            <a:extLst>
              <a:ext uri="{FF2B5EF4-FFF2-40B4-BE49-F238E27FC236}">
                <a16:creationId xmlns:a16="http://schemas.microsoft.com/office/drawing/2014/main" id="{E3D7EFA1-FA8C-4D27-B599-1D513D26680F}"/>
              </a:ext>
            </a:extLst>
          </p:cNvPr>
          <p:cNvSpPr>
            <a:spLocks noGrp="1"/>
          </p:cNvSpPr>
          <p:nvPr>
            <p:ph sz="quarter" idx="4"/>
          </p:nvPr>
        </p:nvSpPr>
        <p:spPr>
          <a:xfrm>
            <a:off x="6172200" y="1303020"/>
            <a:ext cx="5183188" cy="4886643"/>
          </a:xfrm>
        </p:spPr>
        <p:txBody>
          <a:bodyPr>
            <a:normAutofit/>
          </a:bodyPr>
          <a:lstStyle/>
          <a:p>
            <a:r>
              <a:rPr lang="en-US" sz="1600" dirty="0"/>
              <a:t>DevOps is about software deployment and operation teams.</a:t>
            </a:r>
          </a:p>
          <a:p>
            <a:r>
              <a:rPr lang="en-US" sz="1600" dirty="0"/>
              <a:t>Addresses the gap between development and Operation team.</a:t>
            </a:r>
          </a:p>
          <a:p>
            <a:r>
              <a:rPr lang="en-US" sz="1600" dirty="0"/>
              <a:t>It focuses operational and business readiness.</a:t>
            </a:r>
          </a:p>
          <a:p>
            <a:r>
              <a:rPr lang="en-US" sz="1600" dirty="0"/>
              <a:t>DevOps emphases on deploying software in the most reliable and safest ways which aren't necessarily always the fastest.</a:t>
            </a:r>
          </a:p>
          <a:p>
            <a:r>
              <a:rPr lang="en-US" sz="1600" dirty="0"/>
              <a:t>DevOps strives for consolidated deadlines and benchmarks with major releases, rather than smaller and more frequent ones.</a:t>
            </a:r>
          </a:p>
          <a:p>
            <a:r>
              <a:rPr lang="en-US" sz="1600" dirty="0"/>
              <a:t>DevOps, likes to divide and conquer, spreading the skill set between the development and operation teams. It also maintains consistent communication.</a:t>
            </a:r>
          </a:p>
        </p:txBody>
      </p:sp>
    </p:spTree>
    <p:extLst>
      <p:ext uri="{BB962C8B-B14F-4D97-AF65-F5344CB8AC3E}">
        <p14:creationId xmlns:p14="http://schemas.microsoft.com/office/powerpoint/2010/main" val="205677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20E4-692E-465A-B3A8-17C1CF2A7E78}"/>
              </a:ext>
            </a:extLst>
          </p:cNvPr>
          <p:cNvSpPr>
            <a:spLocks noGrp="1"/>
          </p:cNvSpPr>
          <p:nvPr>
            <p:ph type="title"/>
          </p:nvPr>
        </p:nvSpPr>
        <p:spPr>
          <a:xfrm>
            <a:off x="838200" y="365125"/>
            <a:ext cx="10363200" cy="617855"/>
          </a:xfrm>
        </p:spPr>
        <p:txBody>
          <a:bodyPr>
            <a:normAutofit/>
          </a:bodyPr>
          <a:lstStyle/>
          <a:p>
            <a:r>
              <a:rPr lang="en-US" sz="2400" dirty="0"/>
              <a:t>Devops Principles</a:t>
            </a:r>
          </a:p>
        </p:txBody>
      </p:sp>
      <p:sp>
        <p:nvSpPr>
          <p:cNvPr id="3" name="Content Placeholder 2">
            <a:extLst>
              <a:ext uri="{FF2B5EF4-FFF2-40B4-BE49-F238E27FC236}">
                <a16:creationId xmlns:a16="http://schemas.microsoft.com/office/drawing/2014/main" id="{B8918A04-D062-454E-A75C-915AB1C75FEF}"/>
              </a:ext>
            </a:extLst>
          </p:cNvPr>
          <p:cNvSpPr>
            <a:spLocks noGrp="1"/>
          </p:cNvSpPr>
          <p:nvPr>
            <p:ph idx="1"/>
          </p:nvPr>
        </p:nvSpPr>
        <p:spPr>
          <a:xfrm>
            <a:off x="838200" y="1062990"/>
            <a:ext cx="10515600" cy="5113973"/>
          </a:xfrm>
        </p:spPr>
        <p:txBody>
          <a:bodyPr>
            <a:normAutofit/>
          </a:bodyPr>
          <a:lstStyle/>
          <a:p>
            <a:pPr marL="0" indent="0">
              <a:buNone/>
            </a:pPr>
            <a:r>
              <a:rPr lang="en-US" sz="1600" dirty="0"/>
              <a:t>There six principles which are essential when adopting DevOps:</a:t>
            </a:r>
          </a:p>
          <a:p>
            <a:pPr marL="342900" indent="-342900">
              <a:buAutoNum type="arabicPeriod"/>
            </a:pPr>
            <a:r>
              <a:rPr lang="en-US" sz="1600" dirty="0"/>
              <a:t>Customer-Centric Action: DevOps team must take customer-centric action for that they should constantly invest in products and services.</a:t>
            </a:r>
          </a:p>
          <a:p>
            <a:pPr marL="342900" indent="-342900">
              <a:buFont typeface="Arial" panose="020B0604020202020204" pitchFamily="34" charset="0"/>
              <a:buAutoNum type="arabicPeriod"/>
            </a:pPr>
            <a:r>
              <a:rPr lang="en-US" sz="1600" dirty="0"/>
              <a:t>End-To-End Responsibility: The DevOps team need to provide performance support until they become end-of-life. This enhances the level of responsibility and the quality of the products engineered.</a:t>
            </a:r>
          </a:p>
          <a:p>
            <a:pPr marL="342900" indent="-342900">
              <a:buFont typeface="Arial" panose="020B0604020202020204" pitchFamily="34" charset="0"/>
              <a:buAutoNum type="arabicPeriod"/>
            </a:pPr>
            <a:r>
              <a:rPr lang="en-US" sz="1600" dirty="0"/>
              <a:t>Continuous Improvement: DevOps culture focuses on continuous improvement to minimize waste. It continuously speeds up the improvement of product or services offered.</a:t>
            </a:r>
          </a:p>
          <a:p>
            <a:pPr marL="342900" indent="-342900">
              <a:buFont typeface="Arial" panose="020B0604020202020204" pitchFamily="34" charset="0"/>
              <a:buAutoNum type="arabicPeriod"/>
            </a:pPr>
            <a:r>
              <a:rPr lang="en-US" sz="1600" dirty="0"/>
              <a:t>Automate everything: Automation is a vital principle of DevOps process. This is not only for the software development but also for the entire infrastructure landscape.</a:t>
            </a:r>
          </a:p>
          <a:p>
            <a:pPr marL="342900" indent="-342900">
              <a:buFont typeface="Arial" panose="020B0604020202020204" pitchFamily="34" charset="0"/>
              <a:buAutoNum type="arabicPeriod"/>
            </a:pPr>
            <a:r>
              <a:rPr lang="en-US" sz="1600" dirty="0"/>
              <a:t>Work as one team: In the DevOps culture role of the designer, developer, and tester are already defined. All they needed to do is work as one team with complete collaboration.</a:t>
            </a:r>
          </a:p>
          <a:p>
            <a:pPr marL="342900" indent="-342900">
              <a:buFont typeface="Arial" panose="020B0604020202020204" pitchFamily="34" charset="0"/>
              <a:buAutoNum type="arabicPeriod"/>
            </a:pPr>
            <a:r>
              <a:rPr lang="en-US" sz="1600"/>
              <a:t>Monitor </a:t>
            </a:r>
            <a:r>
              <a:rPr lang="en-US" sz="1600" dirty="0"/>
              <a:t>and test everything: It is very important for DevOps team to have a robust monitoring and testing procedures.</a:t>
            </a:r>
          </a:p>
        </p:txBody>
      </p:sp>
    </p:spTree>
    <p:extLst>
      <p:ext uri="{BB962C8B-B14F-4D97-AF65-F5344CB8AC3E}">
        <p14:creationId xmlns:p14="http://schemas.microsoft.com/office/powerpoint/2010/main" val="3847562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4311</TotalTime>
  <Words>1167</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DevOps</vt:lpstr>
      <vt:lpstr>What is Devops?</vt:lpstr>
      <vt:lpstr>Why is DevOps is Needed? </vt:lpstr>
      <vt:lpstr>How is DevOps different from traditional IT</vt:lpstr>
      <vt:lpstr>Why is Devops used?</vt:lpstr>
      <vt:lpstr>Continues DevOps life-cycle</vt:lpstr>
      <vt:lpstr>PowerPoint Presentation</vt:lpstr>
      <vt:lpstr>PowerPoint Presentation</vt:lpstr>
      <vt:lpstr>Devops Principles</vt:lpstr>
      <vt:lpstr>Roles and responsibilities of a Devops engineer</vt:lpstr>
      <vt:lpstr>Future of Devops</vt:lpstr>
      <vt:lpstr>Devops Cycle</vt:lpstr>
      <vt:lpstr>Changed role of QA in Devops</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Nagamalleswari Varikuti</dc:creator>
  <cp:lastModifiedBy>Nagamalleswari Varikuti</cp:lastModifiedBy>
  <cp:revision>26</cp:revision>
  <dcterms:created xsi:type="dcterms:W3CDTF">2018-12-05T11:30:06Z</dcterms:created>
  <dcterms:modified xsi:type="dcterms:W3CDTF">2018-12-11T09:03:45Z</dcterms:modified>
</cp:coreProperties>
</file>