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9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0" r:id="rId33"/>
    <p:sldId id="291" r:id="rId34"/>
    <p:sldId id="298" r:id="rId35"/>
    <p:sldId id="270" r:id="rId36"/>
    <p:sldId id="29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ikuti, NagaMalleswari" initials="VN" lastIdx="1" clrIdx="0">
    <p:extLst>
      <p:ext uri="{19B8F6BF-5375-455C-9EA6-DF929625EA0E}">
        <p15:presenceInfo xmlns:p15="http://schemas.microsoft.com/office/powerpoint/2012/main" userId="Varikuti, NagaMallesw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8E03C-8491-44B7-826F-D73D714DE22A}" type="datetimeFigureOut">
              <a:rPr lang="en-US" smtClean="0"/>
              <a:t>10/1/2018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9A8FD-B28E-458B-A1D1-8C99FA2F3545}" type="slidenum">
              <a:rPr lang="en-US" smtClean="0"/>
              <a:t>‹#›</a:t>
            </a:fld>
            <a:endParaRPr lang="en-US"/>
          </a:p>
        </p:txBody>
      </p:sp>
    </p:spTree>
    <p:extLst>
      <p:ext uri="{BB962C8B-B14F-4D97-AF65-F5344CB8AC3E}">
        <p14:creationId xmlns:p14="http://schemas.microsoft.com/office/powerpoint/2010/main" val="71601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432B83D-1DB5-4D8C-82F0-601695D06ABA}" type="datetime2">
              <a:rPr lang="en-US" smtClean="0"/>
              <a:t>Wednesday, October 03, 2018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r>
              <a:rPr lang="en-US"/>
              <a:t>dxc proprietary and confidential</a:t>
            </a:r>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256C8B9-9FB3-497A-875E-5EFC3EB7C670}" type="slidenum">
              <a:rPr lang="en-US" smtClean="0"/>
              <a:t>‹#›</a:t>
            </a:fld>
            <a:endParaRPr lang="en-US" dirty="0"/>
          </a:p>
        </p:txBody>
      </p:sp>
    </p:spTree>
    <p:extLst>
      <p:ext uri="{BB962C8B-B14F-4D97-AF65-F5344CB8AC3E}">
        <p14:creationId xmlns:p14="http://schemas.microsoft.com/office/powerpoint/2010/main" val="32386927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2161E-CC2B-496D-8B96-99670D3ABEA2}" type="datetime2">
              <a:rPr lang="en-US" smtClean="0"/>
              <a:t>Wednesday, October 03, 2018</a:t>
            </a:fld>
            <a:endParaRPr lang="en-US" dirty="0"/>
          </a:p>
        </p:txBody>
      </p:sp>
      <p:sp>
        <p:nvSpPr>
          <p:cNvPr id="5" name="Footer Placeholder 4"/>
          <p:cNvSpPr>
            <a:spLocks noGrp="1"/>
          </p:cNvSpPr>
          <p:nvPr>
            <p:ph type="ftr" sz="quarter" idx="11"/>
          </p:nvPr>
        </p:nvSpPr>
        <p:spPr/>
        <p:txBody>
          <a:bodyPr/>
          <a:lstStyle/>
          <a:p>
            <a:r>
              <a:rPr lang="en-US"/>
              <a:t>dxc proprietary and confidential</a:t>
            </a:r>
            <a:endParaRPr lang="en-US" dirty="0"/>
          </a:p>
        </p:txBody>
      </p:sp>
      <p:sp>
        <p:nvSpPr>
          <p:cNvPr id="6" name="Slide Number Placeholder 5"/>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317923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A7990-C4FC-4836-9EFF-E908AD599BFC}" type="datetime2">
              <a:rPr lang="en-US" smtClean="0"/>
              <a:t>Wednesday, October 03, 2018</a:t>
            </a:fld>
            <a:endParaRPr lang="en-US" dirty="0"/>
          </a:p>
        </p:txBody>
      </p:sp>
      <p:sp>
        <p:nvSpPr>
          <p:cNvPr id="5" name="Footer Placeholder 4"/>
          <p:cNvSpPr>
            <a:spLocks noGrp="1"/>
          </p:cNvSpPr>
          <p:nvPr>
            <p:ph type="ftr" sz="quarter" idx="11"/>
          </p:nvPr>
        </p:nvSpPr>
        <p:spPr/>
        <p:txBody>
          <a:bodyPr/>
          <a:lstStyle/>
          <a:p>
            <a:r>
              <a:rPr lang="en-US"/>
              <a:t>dxc proprietary and confidential</a:t>
            </a:r>
            <a:endParaRPr lang="en-US" dirty="0"/>
          </a:p>
        </p:txBody>
      </p:sp>
      <p:sp>
        <p:nvSpPr>
          <p:cNvPr id="6" name="Slide Number Placeholder 5"/>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33959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617-3A2F-4BDF-B5B5-77476EF79AA5}" type="datetime2">
              <a:rPr lang="en-US" smtClean="0"/>
              <a:t>Wednesday, October 03, 2018</a:t>
            </a:fld>
            <a:endParaRPr lang="en-US" dirty="0"/>
          </a:p>
        </p:txBody>
      </p:sp>
      <p:sp>
        <p:nvSpPr>
          <p:cNvPr id="5" name="Footer Placeholder 4"/>
          <p:cNvSpPr>
            <a:spLocks noGrp="1"/>
          </p:cNvSpPr>
          <p:nvPr>
            <p:ph type="ftr" sz="quarter" idx="11"/>
          </p:nvPr>
        </p:nvSpPr>
        <p:spPr/>
        <p:txBody>
          <a:bodyPr/>
          <a:lstStyle/>
          <a:p>
            <a:r>
              <a:rPr lang="en-US"/>
              <a:t>dxc proprietary and confidential</a:t>
            </a:r>
            <a:endParaRPr lang="en-US" dirty="0"/>
          </a:p>
        </p:txBody>
      </p:sp>
      <p:sp>
        <p:nvSpPr>
          <p:cNvPr id="6" name="Slide Number Placeholder 5"/>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298005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1E53E-3372-404F-A059-5871F9ED18DF}" type="datetime2">
              <a:rPr lang="en-US" smtClean="0"/>
              <a:t>Wednesday, October 03, 2018</a:t>
            </a:fld>
            <a:endParaRPr lang="en-US" dirty="0"/>
          </a:p>
        </p:txBody>
      </p:sp>
      <p:sp>
        <p:nvSpPr>
          <p:cNvPr id="5" name="Footer Placeholder 4"/>
          <p:cNvSpPr>
            <a:spLocks noGrp="1"/>
          </p:cNvSpPr>
          <p:nvPr>
            <p:ph type="ftr" sz="quarter" idx="11"/>
          </p:nvPr>
        </p:nvSpPr>
        <p:spPr/>
        <p:txBody>
          <a:bodyPr/>
          <a:lstStyle/>
          <a:p>
            <a:r>
              <a:rPr lang="en-US"/>
              <a:t>dxc proprietary and confidential</a:t>
            </a:r>
            <a:endParaRPr lang="en-US" dirty="0"/>
          </a:p>
        </p:txBody>
      </p:sp>
      <p:sp>
        <p:nvSpPr>
          <p:cNvPr id="6" name="Slide Number Placeholder 5"/>
          <p:cNvSpPr>
            <a:spLocks noGrp="1"/>
          </p:cNvSpPr>
          <p:nvPr>
            <p:ph type="sldNum" sz="quarter" idx="12"/>
          </p:nvPr>
        </p:nvSpPr>
        <p:spPr/>
        <p:txBody>
          <a:bodyPr/>
          <a:lstStyle/>
          <a:p>
            <a:fld id="{5256C8B9-9FB3-497A-875E-5EFC3EB7C670}" type="slidenum">
              <a:rPr lang="en-US" smtClean="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903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14A789-A280-47B7-A312-7D08A3B1DAA6}" type="datetime2">
              <a:rPr lang="en-US" smtClean="0"/>
              <a:t>Wednesday, October 03, 2018</a:t>
            </a:fld>
            <a:endParaRPr lang="en-US" dirty="0"/>
          </a:p>
        </p:txBody>
      </p:sp>
      <p:sp>
        <p:nvSpPr>
          <p:cNvPr id="6" name="Footer Placeholder 5"/>
          <p:cNvSpPr>
            <a:spLocks noGrp="1"/>
          </p:cNvSpPr>
          <p:nvPr>
            <p:ph type="ftr" sz="quarter" idx="11"/>
          </p:nvPr>
        </p:nvSpPr>
        <p:spPr/>
        <p:txBody>
          <a:bodyPr/>
          <a:lstStyle/>
          <a:p>
            <a:r>
              <a:rPr lang="en-US"/>
              <a:t>dxc proprietary and confidential</a:t>
            </a:r>
            <a:endParaRPr lang="en-US" dirty="0"/>
          </a:p>
        </p:txBody>
      </p:sp>
      <p:sp>
        <p:nvSpPr>
          <p:cNvPr id="7" name="Slide Number Placeholder 6"/>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279512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A5282C-3713-4C8D-817D-E1404CEFD444}" type="datetime2">
              <a:rPr lang="en-US" smtClean="0"/>
              <a:t>Wednesday, October 03, 2018</a:t>
            </a:fld>
            <a:endParaRPr lang="en-US" dirty="0"/>
          </a:p>
        </p:txBody>
      </p:sp>
      <p:sp>
        <p:nvSpPr>
          <p:cNvPr id="8" name="Footer Placeholder 7"/>
          <p:cNvSpPr>
            <a:spLocks noGrp="1"/>
          </p:cNvSpPr>
          <p:nvPr>
            <p:ph type="ftr" sz="quarter" idx="11"/>
          </p:nvPr>
        </p:nvSpPr>
        <p:spPr/>
        <p:txBody>
          <a:bodyPr/>
          <a:lstStyle/>
          <a:p>
            <a:r>
              <a:rPr lang="en-US"/>
              <a:t>dxc proprietary and confidential</a:t>
            </a:r>
            <a:endParaRPr lang="en-US" dirty="0"/>
          </a:p>
        </p:txBody>
      </p:sp>
      <p:sp>
        <p:nvSpPr>
          <p:cNvPr id="9" name="Slide Number Placeholder 8"/>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249157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7B9065-563E-47C2-9738-0E0F8952A225}" type="datetime2">
              <a:rPr lang="en-US" smtClean="0"/>
              <a:t>Wednesday, October 03, 2018</a:t>
            </a:fld>
            <a:endParaRPr lang="en-US" dirty="0"/>
          </a:p>
        </p:txBody>
      </p:sp>
      <p:sp>
        <p:nvSpPr>
          <p:cNvPr id="4" name="Footer Placeholder 3"/>
          <p:cNvSpPr>
            <a:spLocks noGrp="1"/>
          </p:cNvSpPr>
          <p:nvPr>
            <p:ph type="ftr" sz="quarter" idx="11"/>
          </p:nvPr>
        </p:nvSpPr>
        <p:spPr/>
        <p:txBody>
          <a:bodyPr/>
          <a:lstStyle/>
          <a:p>
            <a:r>
              <a:rPr lang="en-US"/>
              <a:t>dxc proprietary and confidential</a:t>
            </a:r>
            <a:endParaRPr lang="en-US" dirty="0"/>
          </a:p>
        </p:txBody>
      </p:sp>
      <p:sp>
        <p:nvSpPr>
          <p:cNvPr id="5" name="Slide Number Placeholder 4"/>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140103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55D54-7E63-4A87-A437-3050D945D99E}" type="datetime2">
              <a:rPr lang="en-US" smtClean="0"/>
              <a:t>Wednesday, October 03, 2018</a:t>
            </a:fld>
            <a:endParaRPr lang="en-US" dirty="0"/>
          </a:p>
        </p:txBody>
      </p:sp>
      <p:sp>
        <p:nvSpPr>
          <p:cNvPr id="3" name="Footer Placeholder 2"/>
          <p:cNvSpPr>
            <a:spLocks noGrp="1"/>
          </p:cNvSpPr>
          <p:nvPr>
            <p:ph type="ftr" sz="quarter" idx="11"/>
          </p:nvPr>
        </p:nvSpPr>
        <p:spPr/>
        <p:txBody>
          <a:bodyPr/>
          <a:lstStyle/>
          <a:p>
            <a:r>
              <a:rPr lang="en-US"/>
              <a:t>dxc proprietary and confidential</a:t>
            </a:r>
            <a:endParaRPr lang="en-US" dirty="0"/>
          </a:p>
        </p:txBody>
      </p:sp>
      <p:sp>
        <p:nvSpPr>
          <p:cNvPr id="4" name="Slide Number Placeholder 3"/>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277151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CDE56F-678E-4BC9-A0B0-7123D449A8FB}" type="datetime2">
              <a:rPr lang="en-US" smtClean="0"/>
              <a:t>Wednesday, October 03, 2018</a:t>
            </a:fld>
            <a:endParaRPr lang="en-US" dirty="0"/>
          </a:p>
        </p:txBody>
      </p:sp>
      <p:sp>
        <p:nvSpPr>
          <p:cNvPr id="6" name="Footer Placeholder 5"/>
          <p:cNvSpPr>
            <a:spLocks noGrp="1"/>
          </p:cNvSpPr>
          <p:nvPr>
            <p:ph type="ftr" sz="quarter" idx="11"/>
          </p:nvPr>
        </p:nvSpPr>
        <p:spPr/>
        <p:txBody>
          <a:bodyPr/>
          <a:lstStyle/>
          <a:p>
            <a:r>
              <a:rPr lang="en-US"/>
              <a:t>dxc proprietary and confidential</a:t>
            </a:r>
            <a:endParaRPr lang="en-US" dirty="0"/>
          </a:p>
        </p:txBody>
      </p:sp>
      <p:sp>
        <p:nvSpPr>
          <p:cNvPr id="7" name="Slide Number Placeholder 6"/>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414023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51C5D7-BDCB-4583-82C8-CDF63E7EC2A2}" type="datetime2">
              <a:rPr lang="en-US" smtClean="0"/>
              <a:t>Wednesday, October 03, 2018</a:t>
            </a:fld>
            <a:endParaRPr lang="en-US" dirty="0"/>
          </a:p>
        </p:txBody>
      </p:sp>
      <p:sp>
        <p:nvSpPr>
          <p:cNvPr id="6" name="Footer Placeholder 5"/>
          <p:cNvSpPr>
            <a:spLocks noGrp="1"/>
          </p:cNvSpPr>
          <p:nvPr>
            <p:ph type="ftr" sz="quarter" idx="11"/>
          </p:nvPr>
        </p:nvSpPr>
        <p:spPr/>
        <p:txBody>
          <a:bodyPr/>
          <a:lstStyle/>
          <a:p>
            <a:r>
              <a:rPr lang="en-US"/>
              <a:t>dxc proprietary and confidential</a:t>
            </a:r>
            <a:endParaRPr lang="en-US" dirty="0"/>
          </a:p>
        </p:txBody>
      </p:sp>
      <p:sp>
        <p:nvSpPr>
          <p:cNvPr id="7" name="Slide Number Placeholder 6"/>
          <p:cNvSpPr>
            <a:spLocks noGrp="1"/>
          </p:cNvSpPr>
          <p:nvPr>
            <p:ph type="sldNum" sz="quarter" idx="12"/>
          </p:nvPr>
        </p:nvSpPr>
        <p:spPr/>
        <p:txBody>
          <a:bodyPr/>
          <a:lstStyle/>
          <a:p>
            <a:fld id="{5256C8B9-9FB3-497A-875E-5EFC3EB7C670}" type="slidenum">
              <a:rPr lang="en-US" smtClean="0"/>
              <a:t>‹#›</a:t>
            </a:fld>
            <a:endParaRPr lang="en-US" dirty="0"/>
          </a:p>
        </p:txBody>
      </p:sp>
    </p:spTree>
    <p:extLst>
      <p:ext uri="{BB962C8B-B14F-4D97-AF65-F5344CB8AC3E}">
        <p14:creationId xmlns:p14="http://schemas.microsoft.com/office/powerpoint/2010/main" val="36061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CC6AD83-A1B3-45AA-9FAB-05A222F47A7A}" type="datetime2">
              <a:rPr lang="en-US" smtClean="0"/>
              <a:t>Wednesday, October 03, 2018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dxc proprietary and confidential</a:t>
            </a:r>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256C8B9-9FB3-497A-875E-5EFC3EB7C670}" type="slidenum">
              <a:rPr lang="en-US" smtClean="0"/>
              <a:t>‹#›</a:t>
            </a:fld>
            <a:endParaRPr lang="en-US" dirty="0"/>
          </a:p>
        </p:txBody>
      </p:sp>
    </p:spTree>
    <p:extLst>
      <p:ext uri="{BB962C8B-B14F-4D97-AF65-F5344CB8AC3E}">
        <p14:creationId xmlns:p14="http://schemas.microsoft.com/office/powerpoint/2010/main" val="1901603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hyperlink" Target="https://git-scm.com/donwload/ma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nfluence.atlassian.com/bitbucketserver/basic-git-commands-776639767.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27D8-1344-43AF-914F-BC9A53D796C5}"/>
              </a:ext>
            </a:extLst>
          </p:cNvPr>
          <p:cNvSpPr>
            <a:spLocks noGrp="1"/>
          </p:cNvSpPr>
          <p:nvPr>
            <p:ph type="title"/>
          </p:nvPr>
        </p:nvSpPr>
        <p:spPr>
          <a:xfrm>
            <a:off x="628649" y="2286001"/>
            <a:ext cx="6153151" cy="2133600"/>
          </a:xfrm>
        </p:spPr>
        <p:txBody>
          <a:bodyPr vert="horz" lIns="91440" tIns="45720" rIns="91440" bIns="45720" rtlCol="0" anchor="ctr">
            <a:normAutofit/>
          </a:bodyPr>
          <a:lstStyle/>
          <a:p>
            <a:pPr algn="r">
              <a:lnSpc>
                <a:spcPct val="90000"/>
              </a:lnSpc>
            </a:pPr>
            <a:r>
              <a:rPr lang="en-US" sz="4200" kern="1200" dirty="0">
                <a:solidFill>
                  <a:schemeClr val="tx1"/>
                </a:solidFill>
                <a:latin typeface="+mj-lt"/>
                <a:ea typeface="+mj-ea"/>
                <a:cs typeface="+mj-cs"/>
              </a:rPr>
              <a:t>Git and Github</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(Version Control tool)</a:t>
            </a:r>
          </a:p>
        </p:txBody>
      </p:sp>
      <p:sp>
        <p:nvSpPr>
          <p:cNvPr id="3" name="Footer Placeholder 2">
            <a:extLst>
              <a:ext uri="{FF2B5EF4-FFF2-40B4-BE49-F238E27FC236}">
                <a16:creationId xmlns:a16="http://schemas.microsoft.com/office/drawing/2014/main" id="{76395AFD-04AB-434E-BFEB-F696C064ED3A}"/>
              </a:ext>
            </a:extLst>
          </p:cNvPr>
          <p:cNvSpPr>
            <a:spLocks noGrp="1"/>
          </p:cNvSpPr>
          <p:nvPr>
            <p:ph type="ftr" sz="quarter" idx="11"/>
          </p:nvPr>
        </p:nvSpPr>
        <p:spPr>
          <a:xfrm>
            <a:off x="2400300" y="6356350"/>
            <a:ext cx="3329340"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latin typeface="+mn-lt"/>
                <a:ea typeface="+mn-ea"/>
                <a:cs typeface="+mn-cs"/>
              </a:rPr>
              <a:t>dxc proprietary and confidential</a:t>
            </a:r>
          </a:p>
        </p:txBody>
      </p:sp>
      <p:pic>
        <p:nvPicPr>
          <p:cNvPr id="5" name="Picture 4">
            <a:extLst>
              <a:ext uri="{FF2B5EF4-FFF2-40B4-BE49-F238E27FC236}">
                <a16:creationId xmlns:a16="http://schemas.microsoft.com/office/drawing/2014/main" id="{F81C48B4-4185-4A9C-8F1B-BB393FA5BAC7}"/>
              </a:ext>
            </a:extLst>
          </p:cNvPr>
          <p:cNvPicPr>
            <a:picLocks noChangeAspect="1"/>
          </p:cNvPicPr>
          <p:nvPr/>
        </p:nvPicPr>
        <p:blipFill>
          <a:blip r:embed="rId2"/>
          <a:stretch>
            <a:fillRect/>
          </a:stretch>
        </p:blipFill>
        <p:spPr>
          <a:xfrm>
            <a:off x="389782" y="6060668"/>
            <a:ext cx="1438781" cy="591363"/>
          </a:xfrm>
          <a:prstGeom prst="rect">
            <a:avLst/>
          </a:prstGeom>
        </p:spPr>
      </p:pic>
      <p:sp>
        <p:nvSpPr>
          <p:cNvPr id="6" name="Date Placeholder 5">
            <a:extLst>
              <a:ext uri="{FF2B5EF4-FFF2-40B4-BE49-F238E27FC236}">
                <a16:creationId xmlns:a16="http://schemas.microsoft.com/office/drawing/2014/main" id="{F11960C0-AA84-4DEC-8617-399907E8F9AC}"/>
              </a:ext>
            </a:extLst>
          </p:cNvPr>
          <p:cNvSpPr>
            <a:spLocks noGrp="1"/>
          </p:cNvSpPr>
          <p:nvPr>
            <p:ph type="dt" sz="half" idx="10"/>
          </p:nvPr>
        </p:nvSpPr>
        <p:spPr/>
        <p:txBody>
          <a:bodyPr/>
          <a:lstStyle/>
          <a:p>
            <a:fld id="{4AFC7BEC-F91F-43EB-9CD8-7E5FC422FCC2}" type="datetime2">
              <a:rPr lang="en-US" smtClean="0"/>
              <a:t>Wednesday, October 03, 2018</a:t>
            </a:fld>
            <a:endParaRPr lang="en-US" dirty="0"/>
          </a:p>
        </p:txBody>
      </p:sp>
      <p:sp>
        <p:nvSpPr>
          <p:cNvPr id="7" name="Slide Number Placeholder 6">
            <a:extLst>
              <a:ext uri="{FF2B5EF4-FFF2-40B4-BE49-F238E27FC236}">
                <a16:creationId xmlns:a16="http://schemas.microsoft.com/office/drawing/2014/main" id="{3160925A-8DE9-4E47-A803-8A7478CB1E65}"/>
              </a:ext>
            </a:extLst>
          </p:cNvPr>
          <p:cNvSpPr>
            <a:spLocks noGrp="1"/>
          </p:cNvSpPr>
          <p:nvPr>
            <p:ph type="sldNum" sz="quarter" idx="12"/>
          </p:nvPr>
        </p:nvSpPr>
        <p:spPr/>
        <p:txBody>
          <a:bodyPr/>
          <a:lstStyle/>
          <a:p>
            <a:fld id="{5256C8B9-9FB3-497A-875E-5EFC3EB7C670}" type="slidenum">
              <a:rPr lang="en-US" smtClean="0"/>
              <a:t>1</a:t>
            </a:fld>
            <a:endParaRPr lang="en-US" dirty="0"/>
          </a:p>
        </p:txBody>
      </p:sp>
    </p:spTree>
    <p:extLst>
      <p:ext uri="{BB962C8B-B14F-4D97-AF65-F5344CB8AC3E}">
        <p14:creationId xmlns:p14="http://schemas.microsoft.com/office/powerpoint/2010/main" val="8799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7911084" cy="643891"/>
          </a:xfrm>
        </p:spPr>
        <p:txBody>
          <a:bodyPr/>
          <a:lstStyle/>
          <a:p>
            <a:r>
              <a:rPr lang="en-US" dirty="0"/>
              <a:t>GIT installation on different os</a:t>
            </a:r>
          </a:p>
        </p:txBody>
      </p:sp>
      <p:sp>
        <p:nvSpPr>
          <p:cNvPr id="3" name="Content Placeholder 2"/>
          <p:cNvSpPr>
            <a:spLocks noGrp="1"/>
          </p:cNvSpPr>
          <p:nvPr>
            <p:ph idx="1"/>
          </p:nvPr>
        </p:nvSpPr>
        <p:spPr>
          <a:xfrm>
            <a:off x="457200" y="1600201"/>
            <a:ext cx="8229600" cy="4267199"/>
          </a:xfrm>
        </p:spPr>
        <p:txBody>
          <a:bodyPr>
            <a:normAutofit/>
          </a:bodyPr>
          <a:lstStyle/>
          <a:p>
            <a:r>
              <a:rPr lang="en-US" dirty="0"/>
              <a:t>Linux   :   $ yum install git</a:t>
            </a:r>
          </a:p>
          <a:p>
            <a:r>
              <a:rPr lang="en-US" dirty="0"/>
              <a:t>Linux (Debian or ubuntu ) :  $ apt-get install git</a:t>
            </a:r>
          </a:p>
          <a:p>
            <a:r>
              <a:rPr lang="en-US" dirty="0"/>
              <a:t>Mac : </a:t>
            </a:r>
            <a:r>
              <a:rPr lang="en-US" dirty="0">
                <a:hlinkClick r:id="rId2"/>
              </a:rPr>
              <a:t>https://git-scm.com/donwload/mac</a:t>
            </a:r>
            <a:endParaRPr lang="en-US" dirty="0"/>
          </a:p>
          <a:p>
            <a:r>
              <a:rPr lang="en-US" dirty="0"/>
              <a:t>Windows : </a:t>
            </a:r>
            <a:r>
              <a:rPr lang="en-US" dirty="0">
                <a:hlinkClick r:id="rId3"/>
              </a:rPr>
              <a:t>https://git-scm.com/download/win</a:t>
            </a:r>
            <a:endParaRPr lang="en-US" dirty="0"/>
          </a:p>
          <a:p>
            <a:pPr>
              <a:buNone/>
            </a:pPr>
            <a:r>
              <a:rPr lang="en-US" dirty="0"/>
              <a:t>Official site : </a:t>
            </a:r>
          </a:p>
          <a:p>
            <a:pPr>
              <a:buNone/>
            </a:pPr>
            <a:r>
              <a:rPr lang="en-US" dirty="0"/>
              <a:t>https://git-scm.com/download</a:t>
            </a:r>
          </a:p>
          <a:p>
            <a:pPr>
              <a:buNone/>
            </a:pPr>
            <a:r>
              <a:rPr lang="en-US" dirty="0"/>
              <a:t>Above links are to download the git bash (local repository)</a:t>
            </a:r>
          </a:p>
          <a:p>
            <a:endParaRPr lang="en-US" dirty="0"/>
          </a:p>
        </p:txBody>
      </p:sp>
      <p:sp>
        <p:nvSpPr>
          <p:cNvPr id="6" name="Footer Placeholder 5">
            <a:extLst>
              <a:ext uri="{FF2B5EF4-FFF2-40B4-BE49-F238E27FC236}">
                <a16:creationId xmlns:a16="http://schemas.microsoft.com/office/drawing/2014/main" id="{054FE52B-0FFA-4398-AAF0-378AD636CADE}"/>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706D90F7-CCEA-4B0A-8C4E-B9EE156CA4AA}"/>
              </a:ext>
            </a:extLst>
          </p:cNvPr>
          <p:cNvPicPr>
            <a:picLocks noChangeAspect="1"/>
          </p:cNvPicPr>
          <p:nvPr/>
        </p:nvPicPr>
        <p:blipFill>
          <a:blip r:embed="rId4"/>
          <a:stretch>
            <a:fillRect/>
          </a:stretch>
        </p:blipFill>
        <p:spPr>
          <a:xfrm>
            <a:off x="7282522" y="5867400"/>
            <a:ext cx="1438275" cy="590550"/>
          </a:xfrm>
          <a:prstGeom prst="rect">
            <a:avLst/>
          </a:prstGeom>
        </p:spPr>
      </p:pic>
      <p:sp>
        <p:nvSpPr>
          <p:cNvPr id="7" name="Date Placeholder 6">
            <a:extLst>
              <a:ext uri="{FF2B5EF4-FFF2-40B4-BE49-F238E27FC236}">
                <a16:creationId xmlns:a16="http://schemas.microsoft.com/office/drawing/2014/main" id="{A3EDB917-2EFE-440B-B25C-8E5076C4CE3F}"/>
              </a:ext>
            </a:extLst>
          </p:cNvPr>
          <p:cNvSpPr>
            <a:spLocks noGrp="1"/>
          </p:cNvSpPr>
          <p:nvPr>
            <p:ph type="dt" sz="half" idx="10"/>
          </p:nvPr>
        </p:nvSpPr>
        <p:spPr/>
        <p:txBody>
          <a:bodyPr/>
          <a:lstStyle/>
          <a:p>
            <a:fld id="{84FA45E6-8392-42AB-908B-E962D5342B10}"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7EDC6A13-FD42-4857-87B7-61FD4A228391}"/>
              </a:ext>
            </a:extLst>
          </p:cNvPr>
          <p:cNvSpPr>
            <a:spLocks noGrp="1"/>
          </p:cNvSpPr>
          <p:nvPr>
            <p:ph type="sldNum" sz="quarter" idx="12"/>
          </p:nvPr>
        </p:nvSpPr>
        <p:spPr/>
        <p:txBody>
          <a:bodyPr/>
          <a:lstStyle/>
          <a:p>
            <a:fld id="{5256C8B9-9FB3-497A-875E-5EFC3EB7C670}" type="slidenum">
              <a:rPr lang="en-US" smtClean="0"/>
              <a:t>10</a:t>
            </a:fld>
            <a:endParaRPr lang="en-US" dirty="0"/>
          </a:p>
        </p:txBody>
      </p:sp>
    </p:spTree>
    <p:extLst>
      <p:ext uri="{BB962C8B-B14F-4D97-AF65-F5344CB8AC3E}">
        <p14:creationId xmlns:p14="http://schemas.microsoft.com/office/powerpoint/2010/main" val="203177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760"/>
            <a:ext cx="7682484" cy="777239"/>
          </a:xfrm>
        </p:spPr>
        <p:txBody>
          <a:bodyPr/>
          <a:lstStyle/>
          <a:p>
            <a:r>
              <a:rPr lang="en-US" dirty="0"/>
              <a:t>		Git operations </a:t>
            </a:r>
          </a:p>
        </p:txBody>
      </p:sp>
      <p:sp>
        <p:nvSpPr>
          <p:cNvPr id="3" name="Content Placeholder 2"/>
          <p:cNvSpPr>
            <a:spLocks noGrp="1"/>
          </p:cNvSpPr>
          <p:nvPr>
            <p:ph idx="1"/>
          </p:nvPr>
        </p:nvSpPr>
        <p:spPr>
          <a:xfrm>
            <a:off x="457200" y="1600201"/>
            <a:ext cx="8229600" cy="4114800"/>
          </a:xfrm>
        </p:spPr>
        <p:txBody>
          <a:bodyPr>
            <a:normAutofit fontScale="92500" lnSpcReduction="20000"/>
          </a:bodyPr>
          <a:lstStyle/>
          <a:p>
            <a:pPr>
              <a:buNone/>
            </a:pPr>
            <a:r>
              <a:rPr lang="en-US" dirty="0">
                <a:solidFill>
                  <a:schemeClr val="accent1"/>
                </a:solidFill>
              </a:rPr>
              <a:t>The basic operations in Git  are:</a:t>
            </a:r>
          </a:p>
          <a:p>
            <a:r>
              <a:rPr lang="en-US" dirty="0"/>
              <a:t>Initialize</a:t>
            </a:r>
          </a:p>
          <a:p>
            <a:r>
              <a:rPr lang="en-US" dirty="0"/>
              <a:t>Add</a:t>
            </a:r>
          </a:p>
          <a:p>
            <a:r>
              <a:rPr lang="en-US" dirty="0"/>
              <a:t>Commit</a:t>
            </a:r>
          </a:p>
          <a:p>
            <a:r>
              <a:rPr lang="en-US" dirty="0"/>
              <a:t>Pull</a:t>
            </a:r>
          </a:p>
          <a:p>
            <a:r>
              <a:rPr lang="en-US" dirty="0"/>
              <a:t>Push</a:t>
            </a:r>
          </a:p>
          <a:p>
            <a:pPr>
              <a:buNone/>
            </a:pPr>
            <a:r>
              <a:rPr lang="en-US" dirty="0">
                <a:solidFill>
                  <a:schemeClr val="accent1"/>
                </a:solidFill>
              </a:rPr>
              <a:t>Advanced Git operations are:</a:t>
            </a:r>
          </a:p>
          <a:p>
            <a:r>
              <a:rPr lang="en-US" dirty="0"/>
              <a:t>Branching</a:t>
            </a:r>
          </a:p>
          <a:p>
            <a:r>
              <a:rPr lang="en-US" dirty="0"/>
              <a:t>Merging</a:t>
            </a:r>
          </a:p>
          <a:p>
            <a:r>
              <a:rPr lang="en-US" dirty="0"/>
              <a:t>Rebasing</a:t>
            </a:r>
          </a:p>
          <a:p>
            <a:endParaRPr lang="en-US" dirty="0"/>
          </a:p>
        </p:txBody>
      </p:sp>
      <p:sp>
        <p:nvSpPr>
          <p:cNvPr id="6" name="Footer Placeholder 5">
            <a:extLst>
              <a:ext uri="{FF2B5EF4-FFF2-40B4-BE49-F238E27FC236}">
                <a16:creationId xmlns:a16="http://schemas.microsoft.com/office/drawing/2014/main" id="{EFE5A7FF-4935-40C7-812A-B0BE903B9828}"/>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88F9956B-9203-43F7-805C-BBF5A451FDCF}"/>
              </a:ext>
            </a:extLst>
          </p:cNvPr>
          <p:cNvPicPr>
            <a:picLocks noChangeAspect="1"/>
          </p:cNvPicPr>
          <p:nvPr/>
        </p:nvPicPr>
        <p:blipFill>
          <a:blip r:embed="rId2"/>
          <a:stretch>
            <a:fillRect/>
          </a:stretch>
        </p:blipFill>
        <p:spPr>
          <a:xfrm>
            <a:off x="304800" y="6039853"/>
            <a:ext cx="1438275" cy="590550"/>
          </a:xfrm>
          <a:prstGeom prst="rect">
            <a:avLst/>
          </a:prstGeom>
        </p:spPr>
      </p:pic>
      <p:sp>
        <p:nvSpPr>
          <p:cNvPr id="7" name="Date Placeholder 6">
            <a:extLst>
              <a:ext uri="{FF2B5EF4-FFF2-40B4-BE49-F238E27FC236}">
                <a16:creationId xmlns:a16="http://schemas.microsoft.com/office/drawing/2014/main" id="{5664DE05-41B2-48A2-A7CF-A445177B5E0C}"/>
              </a:ext>
            </a:extLst>
          </p:cNvPr>
          <p:cNvSpPr>
            <a:spLocks noGrp="1"/>
          </p:cNvSpPr>
          <p:nvPr>
            <p:ph type="dt" sz="half" idx="10"/>
          </p:nvPr>
        </p:nvSpPr>
        <p:spPr/>
        <p:txBody>
          <a:bodyPr/>
          <a:lstStyle/>
          <a:p>
            <a:fld id="{23D2AA16-344D-4798-888B-DF982C004855}"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12F30C77-DB24-470A-BCC8-CD144034ADA2}"/>
              </a:ext>
            </a:extLst>
          </p:cNvPr>
          <p:cNvSpPr>
            <a:spLocks noGrp="1"/>
          </p:cNvSpPr>
          <p:nvPr>
            <p:ph type="sldNum" sz="quarter" idx="12"/>
          </p:nvPr>
        </p:nvSpPr>
        <p:spPr/>
        <p:txBody>
          <a:bodyPr/>
          <a:lstStyle/>
          <a:p>
            <a:fld id="{5256C8B9-9FB3-497A-875E-5EFC3EB7C670}" type="slidenum">
              <a:rPr lang="en-US" smtClean="0"/>
              <a:t>11</a:t>
            </a:fld>
            <a:endParaRPr lang="en-US" dirty="0"/>
          </a:p>
        </p:txBody>
      </p:sp>
    </p:spTree>
    <p:extLst>
      <p:ext uri="{BB962C8B-B14F-4D97-AF65-F5344CB8AC3E}">
        <p14:creationId xmlns:p14="http://schemas.microsoft.com/office/powerpoint/2010/main" val="237391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777240"/>
          </a:xfrm>
        </p:spPr>
        <p:txBody>
          <a:bodyPr/>
          <a:lstStyle/>
          <a:p>
            <a:r>
              <a:rPr lang="en-US" dirty="0"/>
              <a:t>	</a:t>
            </a:r>
            <a:r>
              <a:rPr lang="en-US" sz="3200" dirty="0"/>
              <a:t>Workflow of Git </a:t>
            </a:r>
          </a:p>
        </p:txBody>
      </p:sp>
      <p:pic>
        <p:nvPicPr>
          <p:cNvPr id="4" name="Content Placeholder 3" descr="main-qimg-abc66334a6d43a41b14e2e38898c4e8b.png"/>
          <p:cNvPicPr>
            <a:picLocks noGrp="1" noChangeAspect="1"/>
          </p:cNvPicPr>
          <p:nvPr>
            <p:ph idx="1"/>
          </p:nvPr>
        </p:nvPicPr>
        <p:blipFill>
          <a:blip r:embed="rId2"/>
          <a:stretch>
            <a:fillRect/>
          </a:stretch>
        </p:blipFill>
        <p:spPr>
          <a:xfrm>
            <a:off x="838200" y="1600201"/>
            <a:ext cx="7162799" cy="4419600"/>
          </a:xfrm>
          <a:prstGeom prst="rect">
            <a:avLst/>
          </a:prstGeom>
        </p:spPr>
      </p:pic>
      <p:sp>
        <p:nvSpPr>
          <p:cNvPr id="6" name="Footer Placeholder 5">
            <a:extLst>
              <a:ext uri="{FF2B5EF4-FFF2-40B4-BE49-F238E27FC236}">
                <a16:creationId xmlns:a16="http://schemas.microsoft.com/office/drawing/2014/main" id="{1F76885D-749C-4393-892C-9EEE504417D2}"/>
              </a:ext>
            </a:extLst>
          </p:cNvPr>
          <p:cNvSpPr>
            <a:spLocks noGrp="1"/>
          </p:cNvSpPr>
          <p:nvPr>
            <p:ph type="ftr" sz="quarter" idx="11"/>
          </p:nvPr>
        </p:nvSpPr>
        <p:spPr/>
        <p:txBody>
          <a:bodyPr/>
          <a:lstStyle/>
          <a:p>
            <a:r>
              <a:rPr lang="en-US"/>
              <a:t>dxc proprietary and confidential</a:t>
            </a:r>
            <a:endParaRPr lang="en-US" dirty="0"/>
          </a:p>
        </p:txBody>
      </p:sp>
      <p:pic>
        <p:nvPicPr>
          <p:cNvPr id="3" name="Picture 2">
            <a:extLst>
              <a:ext uri="{FF2B5EF4-FFF2-40B4-BE49-F238E27FC236}">
                <a16:creationId xmlns:a16="http://schemas.microsoft.com/office/drawing/2014/main" id="{18A03F27-E8D7-4D2C-8AC3-924E7457E86C}"/>
              </a:ext>
            </a:extLst>
          </p:cNvPr>
          <p:cNvPicPr>
            <a:picLocks noChangeAspect="1"/>
          </p:cNvPicPr>
          <p:nvPr/>
        </p:nvPicPr>
        <p:blipFill>
          <a:blip r:embed="rId3"/>
          <a:stretch>
            <a:fillRect/>
          </a:stretch>
        </p:blipFill>
        <p:spPr>
          <a:xfrm>
            <a:off x="533400" y="6019800"/>
            <a:ext cx="1438275" cy="590550"/>
          </a:xfrm>
          <a:prstGeom prst="rect">
            <a:avLst/>
          </a:prstGeom>
        </p:spPr>
      </p:pic>
      <p:sp>
        <p:nvSpPr>
          <p:cNvPr id="7" name="Date Placeholder 6">
            <a:extLst>
              <a:ext uri="{FF2B5EF4-FFF2-40B4-BE49-F238E27FC236}">
                <a16:creationId xmlns:a16="http://schemas.microsoft.com/office/drawing/2014/main" id="{1A94DEFD-7988-4EC2-9DFC-65481C75D218}"/>
              </a:ext>
            </a:extLst>
          </p:cNvPr>
          <p:cNvSpPr>
            <a:spLocks noGrp="1"/>
          </p:cNvSpPr>
          <p:nvPr>
            <p:ph type="dt" sz="half" idx="10"/>
          </p:nvPr>
        </p:nvSpPr>
        <p:spPr/>
        <p:txBody>
          <a:bodyPr/>
          <a:lstStyle/>
          <a:p>
            <a:fld id="{8284348F-DA26-48CC-A31C-61ED3DA3D385}"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20426126-031C-4A19-A914-FCB27A91D8BD}"/>
              </a:ext>
            </a:extLst>
          </p:cNvPr>
          <p:cNvSpPr>
            <a:spLocks noGrp="1"/>
          </p:cNvSpPr>
          <p:nvPr>
            <p:ph type="sldNum" sz="quarter" idx="12"/>
          </p:nvPr>
        </p:nvSpPr>
        <p:spPr/>
        <p:txBody>
          <a:bodyPr/>
          <a:lstStyle/>
          <a:p>
            <a:fld id="{5256C8B9-9FB3-497A-875E-5EFC3EB7C670}" type="slidenum">
              <a:rPr lang="en-US" smtClean="0"/>
              <a:t>12</a:t>
            </a:fld>
            <a:endParaRPr lang="en-US" dirty="0"/>
          </a:p>
        </p:txBody>
      </p:sp>
    </p:spTree>
    <p:extLst>
      <p:ext uri="{BB962C8B-B14F-4D97-AF65-F5344CB8AC3E}">
        <p14:creationId xmlns:p14="http://schemas.microsoft.com/office/powerpoint/2010/main" val="291509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start the git  : git init</a:t>
            </a:r>
          </a:p>
        </p:txBody>
      </p:sp>
      <p:pic>
        <p:nvPicPr>
          <p:cNvPr id="4" name="Content Placeholder 3"/>
          <p:cNvPicPr>
            <a:picLocks noGrp="1" noChangeAspect="1" noChangeArrowheads="1"/>
          </p:cNvPicPr>
          <p:nvPr>
            <p:ph idx="1"/>
          </p:nvPr>
        </p:nvPicPr>
        <p:blipFill>
          <a:blip r:embed="rId2"/>
          <a:srcRect/>
          <a:stretch>
            <a:fillRect/>
          </a:stretch>
        </p:blipFill>
        <p:spPr bwMode="auto">
          <a:xfrm>
            <a:off x="1066800" y="2133601"/>
            <a:ext cx="7162800" cy="3276600"/>
          </a:xfrm>
          <a:prstGeom prst="rect">
            <a:avLst/>
          </a:prstGeom>
          <a:noFill/>
          <a:ln w="9525">
            <a:noFill/>
            <a:miter lim="800000"/>
            <a:headEnd/>
            <a:tailEnd/>
          </a:ln>
          <a:effectLst/>
        </p:spPr>
      </p:pic>
      <p:sp>
        <p:nvSpPr>
          <p:cNvPr id="6" name="Footer Placeholder 5">
            <a:extLst>
              <a:ext uri="{FF2B5EF4-FFF2-40B4-BE49-F238E27FC236}">
                <a16:creationId xmlns:a16="http://schemas.microsoft.com/office/drawing/2014/main" id="{1AD6A6F5-E2F5-4CF2-A921-508A1E756553}"/>
              </a:ext>
            </a:extLst>
          </p:cNvPr>
          <p:cNvSpPr>
            <a:spLocks noGrp="1"/>
          </p:cNvSpPr>
          <p:nvPr>
            <p:ph type="ftr" sz="quarter" idx="11"/>
          </p:nvPr>
        </p:nvSpPr>
        <p:spPr/>
        <p:txBody>
          <a:bodyPr/>
          <a:lstStyle/>
          <a:p>
            <a:r>
              <a:rPr lang="en-US"/>
              <a:t>dxc proprietary and confidential</a:t>
            </a:r>
            <a:endParaRPr lang="en-US" dirty="0"/>
          </a:p>
        </p:txBody>
      </p:sp>
      <p:pic>
        <p:nvPicPr>
          <p:cNvPr id="3" name="Picture 2">
            <a:extLst>
              <a:ext uri="{FF2B5EF4-FFF2-40B4-BE49-F238E27FC236}">
                <a16:creationId xmlns:a16="http://schemas.microsoft.com/office/drawing/2014/main" id="{B19414ED-2949-4356-843C-E7BC8D4C8C05}"/>
              </a:ext>
            </a:extLst>
          </p:cNvPr>
          <p:cNvPicPr>
            <a:picLocks noChangeAspect="1"/>
          </p:cNvPicPr>
          <p:nvPr/>
        </p:nvPicPr>
        <p:blipFill>
          <a:blip r:embed="rId3"/>
          <a:stretch>
            <a:fillRect/>
          </a:stretch>
        </p:blipFill>
        <p:spPr>
          <a:xfrm>
            <a:off x="533400" y="5909711"/>
            <a:ext cx="1438275" cy="590550"/>
          </a:xfrm>
          <a:prstGeom prst="rect">
            <a:avLst/>
          </a:prstGeom>
        </p:spPr>
      </p:pic>
      <p:sp>
        <p:nvSpPr>
          <p:cNvPr id="7" name="Date Placeholder 6">
            <a:extLst>
              <a:ext uri="{FF2B5EF4-FFF2-40B4-BE49-F238E27FC236}">
                <a16:creationId xmlns:a16="http://schemas.microsoft.com/office/drawing/2014/main" id="{CC209357-3D78-4A40-854D-F5CC256A535F}"/>
              </a:ext>
            </a:extLst>
          </p:cNvPr>
          <p:cNvSpPr>
            <a:spLocks noGrp="1"/>
          </p:cNvSpPr>
          <p:nvPr>
            <p:ph type="dt" sz="half" idx="10"/>
          </p:nvPr>
        </p:nvSpPr>
        <p:spPr/>
        <p:txBody>
          <a:bodyPr/>
          <a:lstStyle/>
          <a:p>
            <a:fld id="{90FEECC8-A288-409A-A50B-07697789D346}"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0E9334E5-870B-4370-A4A0-8D9648C26DBA}"/>
              </a:ext>
            </a:extLst>
          </p:cNvPr>
          <p:cNvSpPr>
            <a:spLocks noGrp="1"/>
          </p:cNvSpPr>
          <p:nvPr>
            <p:ph type="sldNum" sz="quarter" idx="12"/>
          </p:nvPr>
        </p:nvSpPr>
        <p:spPr/>
        <p:txBody>
          <a:bodyPr/>
          <a:lstStyle/>
          <a:p>
            <a:fld id="{5256C8B9-9FB3-497A-875E-5EFC3EB7C670}" type="slidenum">
              <a:rPr lang="en-US" smtClean="0"/>
              <a:t>13</a:t>
            </a:fld>
            <a:endParaRPr lang="en-US" dirty="0"/>
          </a:p>
        </p:txBody>
      </p:sp>
    </p:spTree>
    <p:extLst>
      <p:ext uri="{BB962C8B-B14F-4D97-AF65-F5344CB8AC3E}">
        <p14:creationId xmlns:p14="http://schemas.microsoft.com/office/powerpoint/2010/main" val="49876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
            <a:ext cx="7530084" cy="1325562"/>
          </a:xfrm>
        </p:spPr>
        <p:txBody>
          <a:bodyPr/>
          <a:lstStyle/>
          <a:p>
            <a:r>
              <a:rPr lang="en-US" dirty="0"/>
              <a:t>Adding file to staging area </a:t>
            </a:r>
          </a:p>
        </p:txBody>
      </p:sp>
      <p:pic>
        <p:nvPicPr>
          <p:cNvPr id="4" name="Content Placeholder 3"/>
          <p:cNvPicPr>
            <a:picLocks noGrp="1" noChangeAspect="1" noChangeArrowheads="1"/>
          </p:cNvPicPr>
          <p:nvPr>
            <p:ph idx="1"/>
          </p:nvPr>
        </p:nvPicPr>
        <p:blipFill>
          <a:blip r:embed="rId2"/>
          <a:srcRect/>
          <a:stretch>
            <a:fillRect/>
          </a:stretch>
        </p:blipFill>
        <p:spPr bwMode="auto">
          <a:xfrm>
            <a:off x="685800" y="1905000"/>
            <a:ext cx="7269480" cy="3657599"/>
          </a:xfrm>
          <a:prstGeom prst="rect">
            <a:avLst/>
          </a:prstGeom>
          <a:noFill/>
          <a:ln w="9525">
            <a:noFill/>
            <a:miter lim="800000"/>
            <a:headEnd/>
            <a:tailEnd/>
          </a:ln>
          <a:effectLst/>
        </p:spPr>
      </p:pic>
      <p:sp>
        <p:nvSpPr>
          <p:cNvPr id="6" name="Footer Placeholder 5">
            <a:extLst>
              <a:ext uri="{FF2B5EF4-FFF2-40B4-BE49-F238E27FC236}">
                <a16:creationId xmlns:a16="http://schemas.microsoft.com/office/drawing/2014/main" id="{6DBCBE7A-9902-46DA-BA95-4C9470F912DF}"/>
              </a:ext>
            </a:extLst>
          </p:cNvPr>
          <p:cNvSpPr>
            <a:spLocks noGrp="1"/>
          </p:cNvSpPr>
          <p:nvPr>
            <p:ph type="ftr" sz="quarter" idx="11"/>
          </p:nvPr>
        </p:nvSpPr>
        <p:spPr/>
        <p:txBody>
          <a:bodyPr/>
          <a:lstStyle/>
          <a:p>
            <a:r>
              <a:rPr lang="en-US"/>
              <a:t>dxc proprietary and confidential</a:t>
            </a:r>
            <a:endParaRPr lang="en-US" dirty="0"/>
          </a:p>
        </p:txBody>
      </p:sp>
      <p:pic>
        <p:nvPicPr>
          <p:cNvPr id="3" name="Picture 2">
            <a:extLst>
              <a:ext uri="{FF2B5EF4-FFF2-40B4-BE49-F238E27FC236}">
                <a16:creationId xmlns:a16="http://schemas.microsoft.com/office/drawing/2014/main" id="{EC6C5016-31D1-409D-B6C4-E7E4AB82738B}"/>
              </a:ext>
            </a:extLst>
          </p:cNvPr>
          <p:cNvPicPr>
            <a:picLocks noChangeAspect="1"/>
          </p:cNvPicPr>
          <p:nvPr/>
        </p:nvPicPr>
        <p:blipFill>
          <a:blip r:embed="rId3"/>
          <a:stretch>
            <a:fillRect/>
          </a:stretch>
        </p:blipFill>
        <p:spPr>
          <a:xfrm>
            <a:off x="457200" y="5901690"/>
            <a:ext cx="1438275" cy="590550"/>
          </a:xfrm>
          <a:prstGeom prst="rect">
            <a:avLst/>
          </a:prstGeom>
        </p:spPr>
      </p:pic>
      <p:sp>
        <p:nvSpPr>
          <p:cNvPr id="7" name="Date Placeholder 6">
            <a:extLst>
              <a:ext uri="{FF2B5EF4-FFF2-40B4-BE49-F238E27FC236}">
                <a16:creationId xmlns:a16="http://schemas.microsoft.com/office/drawing/2014/main" id="{ABCEA74C-3066-440F-A7C8-8D7AAAC98341}"/>
              </a:ext>
            </a:extLst>
          </p:cNvPr>
          <p:cNvSpPr>
            <a:spLocks noGrp="1"/>
          </p:cNvSpPr>
          <p:nvPr>
            <p:ph type="dt" sz="half" idx="10"/>
          </p:nvPr>
        </p:nvSpPr>
        <p:spPr/>
        <p:txBody>
          <a:bodyPr/>
          <a:lstStyle/>
          <a:p>
            <a:fld id="{815D4761-768E-4A1B-ACF9-8FE1D1ECC4E2}"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EC00FC1C-E0B7-4FB6-B859-DE5FB561E76D}"/>
              </a:ext>
            </a:extLst>
          </p:cNvPr>
          <p:cNvSpPr>
            <a:spLocks noGrp="1"/>
          </p:cNvSpPr>
          <p:nvPr>
            <p:ph type="sldNum" sz="quarter" idx="12"/>
          </p:nvPr>
        </p:nvSpPr>
        <p:spPr/>
        <p:txBody>
          <a:bodyPr/>
          <a:lstStyle/>
          <a:p>
            <a:fld id="{5256C8B9-9FB3-497A-875E-5EFC3EB7C670}" type="slidenum">
              <a:rPr lang="en-US" smtClean="0"/>
              <a:t>14</a:t>
            </a:fld>
            <a:endParaRPr lang="en-US" dirty="0"/>
          </a:p>
        </p:txBody>
      </p:sp>
    </p:spTree>
    <p:extLst>
      <p:ext uri="{BB962C8B-B14F-4D97-AF65-F5344CB8AC3E}">
        <p14:creationId xmlns:p14="http://schemas.microsoft.com/office/powerpoint/2010/main" val="341563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7758684" cy="1005842"/>
          </a:xfrm>
        </p:spPr>
        <p:txBody>
          <a:bodyPr>
            <a:normAutofit/>
          </a:bodyPr>
          <a:lstStyle/>
          <a:p>
            <a:r>
              <a:rPr lang="en-US" sz="3200" dirty="0"/>
              <a:t>Login to git hub</a:t>
            </a:r>
          </a:p>
        </p:txBody>
      </p:sp>
      <p:sp>
        <p:nvSpPr>
          <p:cNvPr id="3" name="Content Placeholder 2"/>
          <p:cNvSpPr>
            <a:spLocks noGrp="1"/>
          </p:cNvSpPr>
          <p:nvPr>
            <p:ph idx="1"/>
          </p:nvPr>
        </p:nvSpPr>
        <p:spPr>
          <a:xfrm>
            <a:off x="457200" y="1600201"/>
            <a:ext cx="8229600" cy="4191000"/>
          </a:xfrm>
        </p:spPr>
        <p:txBody>
          <a:bodyPr/>
          <a:lstStyle/>
          <a:p>
            <a:pPr>
              <a:buNone/>
            </a:pPr>
            <a:r>
              <a:rPr lang="en-US" dirty="0"/>
              <a:t>Git hub is the remote repository</a:t>
            </a:r>
          </a:p>
          <a:p>
            <a:r>
              <a:rPr lang="en-US" dirty="0"/>
              <a:t>Official site :</a:t>
            </a:r>
          </a:p>
          <a:p>
            <a:pPr>
              <a:buNone/>
            </a:pPr>
            <a:r>
              <a:rPr lang="en-US" dirty="0">
                <a:hlinkClick r:id="rId2"/>
              </a:rPr>
              <a:t>https://github.com/</a:t>
            </a:r>
            <a:endParaRPr lang="en-US" dirty="0"/>
          </a:p>
          <a:p>
            <a:pPr>
              <a:buNone/>
            </a:pPr>
            <a:r>
              <a:rPr lang="en-US" dirty="0"/>
              <a:t>Create  username and password</a:t>
            </a:r>
          </a:p>
          <a:p>
            <a:r>
              <a:rPr lang="en-US" dirty="0"/>
              <a:t>Create repository  (public and private)</a:t>
            </a:r>
          </a:p>
          <a:p>
            <a:pPr>
              <a:buNone/>
            </a:pPr>
            <a:r>
              <a:rPr lang="en-US" dirty="0"/>
              <a:t>Public : anyone can access (free)</a:t>
            </a:r>
          </a:p>
          <a:p>
            <a:pPr>
              <a:buNone/>
            </a:pPr>
            <a:r>
              <a:rPr lang="en-US" dirty="0"/>
              <a:t>Private : Based on permission  (we need to pay)</a:t>
            </a:r>
          </a:p>
          <a:p>
            <a:endParaRPr lang="en-US" dirty="0"/>
          </a:p>
        </p:txBody>
      </p:sp>
      <p:sp>
        <p:nvSpPr>
          <p:cNvPr id="6" name="Footer Placeholder 5">
            <a:extLst>
              <a:ext uri="{FF2B5EF4-FFF2-40B4-BE49-F238E27FC236}">
                <a16:creationId xmlns:a16="http://schemas.microsoft.com/office/drawing/2014/main" id="{3F9473DE-2E75-435F-92E4-EC4F280DDA81}"/>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E69B621C-9A5B-4996-A836-8DDA7CB40BB9}"/>
              </a:ext>
            </a:extLst>
          </p:cNvPr>
          <p:cNvPicPr>
            <a:picLocks noChangeAspect="1"/>
          </p:cNvPicPr>
          <p:nvPr/>
        </p:nvPicPr>
        <p:blipFill>
          <a:blip r:embed="rId3"/>
          <a:stretch>
            <a:fillRect/>
          </a:stretch>
        </p:blipFill>
        <p:spPr>
          <a:xfrm>
            <a:off x="381000" y="5987716"/>
            <a:ext cx="1438275" cy="590550"/>
          </a:xfrm>
          <a:prstGeom prst="rect">
            <a:avLst/>
          </a:prstGeom>
        </p:spPr>
      </p:pic>
      <p:sp>
        <p:nvSpPr>
          <p:cNvPr id="7" name="Date Placeholder 6">
            <a:extLst>
              <a:ext uri="{FF2B5EF4-FFF2-40B4-BE49-F238E27FC236}">
                <a16:creationId xmlns:a16="http://schemas.microsoft.com/office/drawing/2014/main" id="{DD501E97-DEE8-4992-A156-3FF31F16CFD5}"/>
              </a:ext>
            </a:extLst>
          </p:cNvPr>
          <p:cNvSpPr>
            <a:spLocks noGrp="1"/>
          </p:cNvSpPr>
          <p:nvPr>
            <p:ph type="dt" sz="half" idx="10"/>
          </p:nvPr>
        </p:nvSpPr>
        <p:spPr/>
        <p:txBody>
          <a:bodyPr/>
          <a:lstStyle/>
          <a:p>
            <a:fld id="{4A7B1B64-F3DA-4AFE-B8ED-BB50B0B8D8CB}"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2805EDBF-D2C1-48ED-A2D0-BE0FF809E9BF}"/>
              </a:ext>
            </a:extLst>
          </p:cNvPr>
          <p:cNvSpPr>
            <a:spLocks noGrp="1"/>
          </p:cNvSpPr>
          <p:nvPr>
            <p:ph type="sldNum" sz="quarter" idx="12"/>
          </p:nvPr>
        </p:nvSpPr>
        <p:spPr/>
        <p:txBody>
          <a:bodyPr/>
          <a:lstStyle/>
          <a:p>
            <a:fld id="{5256C8B9-9FB3-497A-875E-5EFC3EB7C670}" type="slidenum">
              <a:rPr lang="en-US" smtClean="0"/>
              <a:t>15</a:t>
            </a:fld>
            <a:endParaRPr lang="en-US" dirty="0"/>
          </a:p>
        </p:txBody>
      </p:sp>
    </p:spTree>
    <p:extLst>
      <p:ext uri="{BB962C8B-B14F-4D97-AF65-F5344CB8AC3E}">
        <p14:creationId xmlns:p14="http://schemas.microsoft.com/office/powerpoint/2010/main" val="321058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760"/>
            <a:ext cx="7682484" cy="701039"/>
          </a:xfrm>
        </p:spPr>
        <p:txBody>
          <a:bodyPr/>
          <a:lstStyle/>
          <a:p>
            <a:r>
              <a:rPr lang="en-US" dirty="0"/>
              <a:t>		Git bash </a:t>
            </a:r>
          </a:p>
        </p:txBody>
      </p:sp>
      <p:sp>
        <p:nvSpPr>
          <p:cNvPr id="3" name="Content Placeholder 2"/>
          <p:cNvSpPr>
            <a:spLocks noGrp="1"/>
          </p:cNvSpPr>
          <p:nvPr>
            <p:ph idx="1"/>
          </p:nvPr>
        </p:nvSpPr>
        <p:spPr>
          <a:xfrm>
            <a:off x="457200" y="1600201"/>
            <a:ext cx="8229600" cy="4191000"/>
          </a:xfrm>
        </p:spPr>
        <p:txBody>
          <a:bodyPr>
            <a:normAutofit fontScale="85000" lnSpcReduction="20000"/>
          </a:bodyPr>
          <a:lstStyle/>
          <a:p>
            <a:r>
              <a:rPr lang="en-US" dirty="0"/>
              <a:t>Login to git bash </a:t>
            </a:r>
          </a:p>
          <a:p>
            <a:pPr>
              <a:buNone/>
            </a:pPr>
            <a:r>
              <a:rPr lang="en-US" dirty="0"/>
              <a:t>$ git pull origin master</a:t>
            </a:r>
          </a:p>
          <a:p>
            <a:pPr>
              <a:buNone/>
            </a:pPr>
            <a:r>
              <a:rPr lang="en-US" dirty="0"/>
              <a:t>In git bash</a:t>
            </a:r>
          </a:p>
          <a:p>
            <a:pPr>
              <a:buNone/>
            </a:pPr>
            <a:r>
              <a:rPr lang="en-US" sz="2400" dirty="0"/>
              <a:t>$ git push </a:t>
            </a:r>
            <a:r>
              <a:rPr lang="en-US" sz="2400" i="1" dirty="0"/>
              <a:t>&lt;REMOTENAME&gt; &lt;LOCALBRANCHNAME&gt;</a:t>
            </a:r>
            <a:r>
              <a:rPr lang="en-US" sz="2400" dirty="0"/>
              <a:t>:</a:t>
            </a:r>
            <a:r>
              <a:rPr lang="en-US" sz="2400" i="1" dirty="0"/>
              <a:t>&lt;REMOTEBRANCHNAME&gt;</a:t>
            </a:r>
          </a:p>
          <a:p>
            <a:pPr>
              <a:buNone/>
            </a:pPr>
            <a:endParaRPr lang="en-US" sz="2400" i="1" dirty="0"/>
          </a:p>
          <a:p>
            <a:pPr>
              <a:buNone/>
            </a:pPr>
            <a:r>
              <a:rPr lang="en-US" dirty="0"/>
              <a:t>Or else </a:t>
            </a:r>
          </a:p>
          <a:p>
            <a:pPr>
              <a:buNone/>
            </a:pPr>
            <a:r>
              <a:rPr lang="en-US" dirty="0"/>
              <a:t>**********************************************</a:t>
            </a:r>
          </a:p>
          <a:p>
            <a:pPr>
              <a:buNone/>
            </a:pPr>
            <a:r>
              <a:rPr lang="en-US" dirty="0"/>
              <a:t>In git bash create sshkey </a:t>
            </a:r>
          </a:p>
          <a:p>
            <a:pPr>
              <a:buNone/>
            </a:pPr>
            <a:r>
              <a:rPr lang="en-US" dirty="0"/>
              <a:t>$ssh keygen</a:t>
            </a:r>
          </a:p>
          <a:p>
            <a:pPr>
              <a:buNone/>
            </a:pPr>
            <a:r>
              <a:rPr lang="en-US" dirty="0"/>
              <a:t>The public and private key will be created</a:t>
            </a:r>
          </a:p>
          <a:p>
            <a:endParaRPr lang="en-US" dirty="0"/>
          </a:p>
        </p:txBody>
      </p:sp>
      <p:sp>
        <p:nvSpPr>
          <p:cNvPr id="6" name="Footer Placeholder 5">
            <a:extLst>
              <a:ext uri="{FF2B5EF4-FFF2-40B4-BE49-F238E27FC236}">
                <a16:creationId xmlns:a16="http://schemas.microsoft.com/office/drawing/2014/main" id="{1B32EB70-5265-4CB4-A00A-28CE869D676B}"/>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09D6922B-2EBA-4ACE-A4C4-84678C32CDD8}"/>
              </a:ext>
            </a:extLst>
          </p:cNvPr>
          <p:cNvPicPr>
            <a:picLocks noChangeAspect="1"/>
          </p:cNvPicPr>
          <p:nvPr/>
        </p:nvPicPr>
        <p:blipFill>
          <a:blip r:embed="rId2"/>
          <a:stretch>
            <a:fillRect/>
          </a:stretch>
        </p:blipFill>
        <p:spPr>
          <a:xfrm>
            <a:off x="304800" y="5995737"/>
            <a:ext cx="1438275" cy="590550"/>
          </a:xfrm>
          <a:prstGeom prst="rect">
            <a:avLst/>
          </a:prstGeom>
        </p:spPr>
      </p:pic>
      <p:sp>
        <p:nvSpPr>
          <p:cNvPr id="7" name="Date Placeholder 6">
            <a:extLst>
              <a:ext uri="{FF2B5EF4-FFF2-40B4-BE49-F238E27FC236}">
                <a16:creationId xmlns:a16="http://schemas.microsoft.com/office/drawing/2014/main" id="{F0C4EF6F-ABF9-40C1-AE52-A489BFFEA781}"/>
              </a:ext>
            </a:extLst>
          </p:cNvPr>
          <p:cNvSpPr>
            <a:spLocks noGrp="1"/>
          </p:cNvSpPr>
          <p:nvPr>
            <p:ph type="dt" sz="half" idx="10"/>
          </p:nvPr>
        </p:nvSpPr>
        <p:spPr/>
        <p:txBody>
          <a:bodyPr/>
          <a:lstStyle/>
          <a:p>
            <a:fld id="{FE27D4F9-CD28-4C77-A074-37B6F514C103}"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4317809E-A190-4AF3-9A02-031C6EC18D22}"/>
              </a:ext>
            </a:extLst>
          </p:cNvPr>
          <p:cNvSpPr>
            <a:spLocks noGrp="1"/>
          </p:cNvSpPr>
          <p:nvPr>
            <p:ph type="sldNum" sz="quarter" idx="12"/>
          </p:nvPr>
        </p:nvSpPr>
        <p:spPr/>
        <p:txBody>
          <a:bodyPr/>
          <a:lstStyle/>
          <a:p>
            <a:fld id="{5256C8B9-9FB3-497A-875E-5EFC3EB7C670}" type="slidenum">
              <a:rPr lang="en-US" smtClean="0"/>
              <a:t>16</a:t>
            </a:fld>
            <a:endParaRPr lang="en-US" dirty="0"/>
          </a:p>
        </p:txBody>
      </p:sp>
    </p:spTree>
    <p:extLst>
      <p:ext uri="{BB962C8B-B14F-4D97-AF65-F5344CB8AC3E}">
        <p14:creationId xmlns:p14="http://schemas.microsoft.com/office/powerpoint/2010/main" val="51945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hub : repository</a:t>
            </a:r>
          </a:p>
        </p:txBody>
      </p:sp>
      <p:pic>
        <p:nvPicPr>
          <p:cNvPr id="4" name="Content Placeholder 3" descr="hub2.PNG"/>
          <p:cNvPicPr>
            <a:picLocks noGrp="1" noChangeAspect="1"/>
          </p:cNvPicPr>
          <p:nvPr>
            <p:ph idx="1"/>
          </p:nvPr>
        </p:nvPicPr>
        <p:blipFill>
          <a:blip r:embed="rId2"/>
          <a:stretch>
            <a:fillRect/>
          </a:stretch>
        </p:blipFill>
        <p:spPr>
          <a:xfrm>
            <a:off x="742339" y="1066800"/>
            <a:ext cx="7659322" cy="4525963"/>
          </a:xfrm>
          <a:prstGeom prst="rect">
            <a:avLst/>
          </a:prstGeom>
        </p:spPr>
      </p:pic>
      <p:sp>
        <p:nvSpPr>
          <p:cNvPr id="6" name="Footer Placeholder 5">
            <a:extLst>
              <a:ext uri="{FF2B5EF4-FFF2-40B4-BE49-F238E27FC236}">
                <a16:creationId xmlns:a16="http://schemas.microsoft.com/office/drawing/2014/main" id="{25790DBE-3886-4B6B-B281-B5B1DF0F95D1}"/>
              </a:ext>
            </a:extLst>
          </p:cNvPr>
          <p:cNvSpPr>
            <a:spLocks noGrp="1"/>
          </p:cNvSpPr>
          <p:nvPr>
            <p:ph type="ftr" sz="quarter" idx="11"/>
          </p:nvPr>
        </p:nvSpPr>
        <p:spPr/>
        <p:txBody>
          <a:bodyPr/>
          <a:lstStyle/>
          <a:p>
            <a:r>
              <a:rPr lang="en-US"/>
              <a:t>dxc proprietary and confidential</a:t>
            </a:r>
            <a:endParaRPr lang="en-US" dirty="0"/>
          </a:p>
        </p:txBody>
      </p:sp>
      <p:pic>
        <p:nvPicPr>
          <p:cNvPr id="3" name="Picture 2">
            <a:extLst>
              <a:ext uri="{FF2B5EF4-FFF2-40B4-BE49-F238E27FC236}">
                <a16:creationId xmlns:a16="http://schemas.microsoft.com/office/drawing/2014/main" id="{7193E8A0-6947-4CD7-872B-348DC13BDD5B}"/>
              </a:ext>
            </a:extLst>
          </p:cNvPr>
          <p:cNvPicPr>
            <a:picLocks noChangeAspect="1"/>
          </p:cNvPicPr>
          <p:nvPr/>
        </p:nvPicPr>
        <p:blipFill>
          <a:blip r:embed="rId3"/>
          <a:stretch>
            <a:fillRect/>
          </a:stretch>
        </p:blipFill>
        <p:spPr>
          <a:xfrm>
            <a:off x="533400" y="5998528"/>
            <a:ext cx="1438275" cy="590550"/>
          </a:xfrm>
          <a:prstGeom prst="rect">
            <a:avLst/>
          </a:prstGeom>
        </p:spPr>
      </p:pic>
      <p:sp>
        <p:nvSpPr>
          <p:cNvPr id="7" name="Date Placeholder 6">
            <a:extLst>
              <a:ext uri="{FF2B5EF4-FFF2-40B4-BE49-F238E27FC236}">
                <a16:creationId xmlns:a16="http://schemas.microsoft.com/office/drawing/2014/main" id="{F4CB7176-52C3-4B3B-99C1-154CD2C834EB}"/>
              </a:ext>
            </a:extLst>
          </p:cNvPr>
          <p:cNvSpPr>
            <a:spLocks noGrp="1"/>
          </p:cNvSpPr>
          <p:nvPr>
            <p:ph type="dt" sz="half" idx="10"/>
          </p:nvPr>
        </p:nvSpPr>
        <p:spPr/>
        <p:txBody>
          <a:bodyPr/>
          <a:lstStyle/>
          <a:p>
            <a:fld id="{F8911A5A-EEFD-49C5-A494-479E556CC391}"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2C1D35B5-06F5-4850-A9E1-84548F8BE3FD}"/>
              </a:ext>
            </a:extLst>
          </p:cNvPr>
          <p:cNvSpPr>
            <a:spLocks noGrp="1"/>
          </p:cNvSpPr>
          <p:nvPr>
            <p:ph type="sldNum" sz="quarter" idx="12"/>
          </p:nvPr>
        </p:nvSpPr>
        <p:spPr/>
        <p:txBody>
          <a:bodyPr/>
          <a:lstStyle/>
          <a:p>
            <a:fld id="{5256C8B9-9FB3-497A-875E-5EFC3EB7C670}" type="slidenum">
              <a:rPr lang="en-US" smtClean="0"/>
              <a:t>17</a:t>
            </a:fld>
            <a:endParaRPr lang="en-US" dirty="0"/>
          </a:p>
        </p:txBody>
      </p:sp>
    </p:spTree>
    <p:extLst>
      <p:ext uri="{BB962C8B-B14F-4D97-AF65-F5344CB8AC3E}">
        <p14:creationId xmlns:p14="http://schemas.microsoft.com/office/powerpoint/2010/main" val="349558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CE0-8745-424E-830B-0178A7711F73}"/>
              </a:ext>
            </a:extLst>
          </p:cNvPr>
          <p:cNvSpPr>
            <a:spLocks noGrp="1"/>
          </p:cNvSpPr>
          <p:nvPr>
            <p:ph type="title"/>
          </p:nvPr>
        </p:nvSpPr>
        <p:spPr>
          <a:xfrm>
            <a:off x="457200" y="365761"/>
            <a:ext cx="7758684" cy="624840"/>
          </a:xfrm>
        </p:spPr>
        <p:txBody>
          <a:bodyPr>
            <a:normAutofit fontScale="90000"/>
          </a:bodyPr>
          <a:lstStyle/>
          <a:p>
            <a:r>
              <a:rPr lang="en-US" dirty="0"/>
              <a:t>	Git merge vs Git rebase</a:t>
            </a:r>
          </a:p>
        </p:txBody>
      </p:sp>
      <p:sp>
        <p:nvSpPr>
          <p:cNvPr id="3" name="Content Placeholder 2">
            <a:extLst>
              <a:ext uri="{FF2B5EF4-FFF2-40B4-BE49-F238E27FC236}">
                <a16:creationId xmlns:a16="http://schemas.microsoft.com/office/drawing/2014/main" id="{B4A001D2-B136-4B6A-988A-D23E42B3A412}"/>
              </a:ext>
            </a:extLst>
          </p:cNvPr>
          <p:cNvSpPr>
            <a:spLocks noGrp="1"/>
          </p:cNvSpPr>
          <p:nvPr>
            <p:ph idx="1"/>
          </p:nvPr>
        </p:nvSpPr>
        <p:spPr>
          <a:xfrm>
            <a:off x="457200" y="1600201"/>
            <a:ext cx="7467600" cy="3886200"/>
          </a:xfrm>
        </p:spPr>
        <p:txBody>
          <a:bodyPr>
            <a:normAutofit fontScale="77500" lnSpcReduction="20000"/>
          </a:bodyPr>
          <a:lstStyle/>
          <a:p>
            <a:r>
              <a:rPr lang="en-US" b="1" dirty="0"/>
              <a:t>Git Merge:</a:t>
            </a:r>
            <a:endParaRPr lang="en-US" dirty="0"/>
          </a:p>
          <a:p>
            <a:r>
              <a:rPr lang="en-US" dirty="0"/>
              <a:t>Merge will seem like a fairly obvious thing, if you look at the end result. It is pretty much like taking two threads and tying them up in a knot.</a:t>
            </a:r>
          </a:p>
          <a:p>
            <a:r>
              <a:rPr lang="en-US" dirty="0"/>
              <a:t>Here the commit ‘b’, has the information regarding all the commits in feature1 and feature2. So, Merge preserves the history of the repository.</a:t>
            </a:r>
          </a:p>
          <a:p>
            <a:r>
              <a:rPr lang="en-US" b="1" dirty="0"/>
              <a:t>Git Rebase:</a:t>
            </a:r>
            <a:endParaRPr lang="en-US" dirty="0"/>
          </a:p>
          <a:p>
            <a:r>
              <a:rPr lang="en-US" i="1" dirty="0"/>
              <a:t>Rebase </a:t>
            </a:r>
            <a:r>
              <a:rPr lang="en-US" dirty="0"/>
              <a:t>on the other hand doesn’t preserve the history. It quite literally </a:t>
            </a:r>
            <a:r>
              <a:rPr lang="en-US" i="1" dirty="0"/>
              <a:t>re-bases </a:t>
            </a:r>
            <a:r>
              <a:rPr lang="en-US" dirty="0"/>
              <a:t>one branch on top of the other i.e., it changes the </a:t>
            </a:r>
            <a:r>
              <a:rPr lang="en-US" i="1" dirty="0"/>
              <a:t>base </a:t>
            </a:r>
            <a:r>
              <a:rPr lang="en-US" dirty="0"/>
              <a:t>of the branch. Let’s see rebasing with the same example.</a:t>
            </a:r>
          </a:p>
          <a:p>
            <a:r>
              <a:rPr lang="en-US" dirty="0"/>
              <a:t>Let’s say I want to </a:t>
            </a:r>
            <a:r>
              <a:rPr lang="en-US" i="1" dirty="0"/>
              <a:t>rebase feature1 onto feature2, </a:t>
            </a:r>
            <a:r>
              <a:rPr lang="en-US" dirty="0"/>
              <a:t>what that means is that I want all the commits in the branch feature1 on top of the commits of feature2. So, after rebase your commit history would look like the following.</a:t>
            </a:r>
          </a:p>
          <a:p>
            <a:r>
              <a:rPr lang="en-US" dirty="0"/>
              <a:t>As you see in the picture, the base of feature1 which was previously the commit “a”, has been shifted to the green commit “4”. Hence the name </a:t>
            </a:r>
            <a:r>
              <a:rPr lang="en-US" b="1" dirty="0"/>
              <a:t>Re-Base. </a:t>
            </a:r>
            <a:r>
              <a:rPr lang="en-US" dirty="0"/>
              <a:t>Here feature1 is sitting on top of feature2 as opposed to being on “a”.</a:t>
            </a:r>
          </a:p>
          <a:p>
            <a:pPr marL="0" indent="0">
              <a:buNone/>
            </a:pPr>
            <a:endParaRPr lang="en-US" dirty="0"/>
          </a:p>
        </p:txBody>
      </p:sp>
      <p:sp>
        <p:nvSpPr>
          <p:cNvPr id="6" name="Footer Placeholder 5">
            <a:extLst>
              <a:ext uri="{FF2B5EF4-FFF2-40B4-BE49-F238E27FC236}">
                <a16:creationId xmlns:a16="http://schemas.microsoft.com/office/drawing/2014/main" id="{5B98A7AA-31AD-4D18-917E-FB853C819423}"/>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16594829-1147-4E7D-BCB9-1216C6F17369}"/>
              </a:ext>
            </a:extLst>
          </p:cNvPr>
          <p:cNvPicPr>
            <a:picLocks noChangeAspect="1"/>
          </p:cNvPicPr>
          <p:nvPr/>
        </p:nvPicPr>
        <p:blipFill>
          <a:blip r:embed="rId2"/>
          <a:stretch>
            <a:fillRect/>
          </a:stretch>
        </p:blipFill>
        <p:spPr>
          <a:xfrm>
            <a:off x="449179" y="5926640"/>
            <a:ext cx="1438275" cy="590550"/>
          </a:xfrm>
          <a:prstGeom prst="rect">
            <a:avLst/>
          </a:prstGeom>
        </p:spPr>
      </p:pic>
      <p:sp>
        <p:nvSpPr>
          <p:cNvPr id="7" name="Date Placeholder 6">
            <a:extLst>
              <a:ext uri="{FF2B5EF4-FFF2-40B4-BE49-F238E27FC236}">
                <a16:creationId xmlns:a16="http://schemas.microsoft.com/office/drawing/2014/main" id="{E0B1097E-974B-4A23-A02F-CD8465F683DF}"/>
              </a:ext>
            </a:extLst>
          </p:cNvPr>
          <p:cNvSpPr>
            <a:spLocks noGrp="1"/>
          </p:cNvSpPr>
          <p:nvPr>
            <p:ph type="dt" sz="half" idx="10"/>
          </p:nvPr>
        </p:nvSpPr>
        <p:spPr/>
        <p:txBody>
          <a:bodyPr/>
          <a:lstStyle/>
          <a:p>
            <a:fld id="{93DABCC5-9BCE-4887-BD94-F19EDB2146D7}"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BCDB7C18-5029-4C63-910F-4A292C526212}"/>
              </a:ext>
            </a:extLst>
          </p:cNvPr>
          <p:cNvSpPr>
            <a:spLocks noGrp="1"/>
          </p:cNvSpPr>
          <p:nvPr>
            <p:ph type="sldNum" sz="quarter" idx="12"/>
          </p:nvPr>
        </p:nvSpPr>
        <p:spPr/>
        <p:txBody>
          <a:bodyPr/>
          <a:lstStyle/>
          <a:p>
            <a:fld id="{5256C8B9-9FB3-497A-875E-5EFC3EB7C670}" type="slidenum">
              <a:rPr lang="en-US" smtClean="0"/>
              <a:t>18</a:t>
            </a:fld>
            <a:endParaRPr lang="en-US" dirty="0"/>
          </a:p>
        </p:txBody>
      </p:sp>
    </p:spTree>
    <p:extLst>
      <p:ext uri="{BB962C8B-B14F-4D97-AF65-F5344CB8AC3E}">
        <p14:creationId xmlns:p14="http://schemas.microsoft.com/office/powerpoint/2010/main" val="333402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0D45-07E9-4A34-9E81-EB08707CBBED}"/>
              </a:ext>
            </a:extLst>
          </p:cNvPr>
          <p:cNvSpPr>
            <a:spLocks noGrp="1"/>
          </p:cNvSpPr>
          <p:nvPr>
            <p:ph type="title"/>
          </p:nvPr>
        </p:nvSpPr>
        <p:spPr>
          <a:xfrm>
            <a:off x="457200" y="365760"/>
            <a:ext cx="7758684" cy="643891"/>
          </a:xfrm>
        </p:spPr>
        <p:txBody>
          <a:bodyPr>
            <a:normAutofit/>
          </a:bodyPr>
          <a:lstStyle/>
          <a:p>
            <a:r>
              <a:rPr lang="en-US" sz="2800" dirty="0"/>
              <a:t>			Git Operation</a:t>
            </a:r>
          </a:p>
        </p:txBody>
      </p:sp>
      <p:sp>
        <p:nvSpPr>
          <p:cNvPr id="3" name="Content Placeholder 2">
            <a:extLst>
              <a:ext uri="{FF2B5EF4-FFF2-40B4-BE49-F238E27FC236}">
                <a16:creationId xmlns:a16="http://schemas.microsoft.com/office/drawing/2014/main" id="{0526A916-F200-48D0-A4F8-53218685D6F6}"/>
              </a:ext>
            </a:extLst>
          </p:cNvPr>
          <p:cNvSpPr>
            <a:spLocks noGrp="1"/>
          </p:cNvSpPr>
          <p:nvPr>
            <p:ph idx="1"/>
          </p:nvPr>
        </p:nvSpPr>
        <p:spPr>
          <a:xfrm>
            <a:off x="457200" y="1600201"/>
            <a:ext cx="7758684" cy="4191000"/>
          </a:xfrm>
        </p:spPr>
        <p:txBody>
          <a:bodyPr>
            <a:normAutofit/>
          </a:bodyPr>
          <a:lstStyle/>
          <a:p>
            <a:r>
              <a:rPr lang="en-US" sz="2400" dirty="0"/>
              <a:t>Let’s say we have two branches </a:t>
            </a:r>
            <a:r>
              <a:rPr lang="en-US" sz="2400" i="1" dirty="0"/>
              <a:t>feature1 </a:t>
            </a:r>
            <a:r>
              <a:rPr lang="en-US" sz="2400" dirty="0"/>
              <a:t>and </a:t>
            </a:r>
            <a:r>
              <a:rPr lang="en-US" sz="2400" i="1" dirty="0"/>
              <a:t>feature2</a:t>
            </a:r>
            <a:r>
              <a:rPr lang="en-US" sz="2400" dirty="0"/>
              <a:t> that have diverged from a common commit “</a:t>
            </a:r>
            <a:r>
              <a:rPr lang="en-US" sz="2400" i="1" dirty="0"/>
              <a:t>a</a:t>
            </a:r>
            <a:r>
              <a:rPr lang="en-US" sz="2400" dirty="0"/>
              <a:t>” to have four commits each.</a:t>
            </a:r>
          </a:p>
          <a:p>
            <a:r>
              <a:rPr lang="en-US" sz="2400" dirty="0"/>
              <a:t>Now we want to combine both the features into a single branch. Merge and Rebase are our options. Let’s see what each of them can do.</a:t>
            </a:r>
          </a:p>
          <a:p>
            <a:pPr marL="0" indent="0">
              <a:buNone/>
            </a:pPr>
            <a:endParaRPr lang="en-US" dirty="0"/>
          </a:p>
        </p:txBody>
      </p:sp>
      <p:sp>
        <p:nvSpPr>
          <p:cNvPr id="6" name="Footer Placeholder 5">
            <a:extLst>
              <a:ext uri="{FF2B5EF4-FFF2-40B4-BE49-F238E27FC236}">
                <a16:creationId xmlns:a16="http://schemas.microsoft.com/office/drawing/2014/main" id="{8A2CEA06-CFE6-4735-AD0C-EC66F6F472CA}"/>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DD3F6953-D70E-4221-9769-369BE6E5BF93}"/>
              </a:ext>
            </a:extLst>
          </p:cNvPr>
          <p:cNvPicPr>
            <a:picLocks noChangeAspect="1"/>
          </p:cNvPicPr>
          <p:nvPr/>
        </p:nvPicPr>
        <p:blipFill>
          <a:blip r:embed="rId2"/>
          <a:stretch>
            <a:fillRect/>
          </a:stretch>
        </p:blipFill>
        <p:spPr>
          <a:xfrm>
            <a:off x="457200" y="5901690"/>
            <a:ext cx="1438275" cy="590550"/>
          </a:xfrm>
          <a:prstGeom prst="rect">
            <a:avLst/>
          </a:prstGeom>
        </p:spPr>
      </p:pic>
      <p:sp>
        <p:nvSpPr>
          <p:cNvPr id="7" name="Date Placeholder 6">
            <a:extLst>
              <a:ext uri="{FF2B5EF4-FFF2-40B4-BE49-F238E27FC236}">
                <a16:creationId xmlns:a16="http://schemas.microsoft.com/office/drawing/2014/main" id="{E4F3FD96-DA6F-450A-8836-9A3A1F80A33C}"/>
              </a:ext>
            </a:extLst>
          </p:cNvPr>
          <p:cNvSpPr>
            <a:spLocks noGrp="1"/>
          </p:cNvSpPr>
          <p:nvPr>
            <p:ph type="dt" sz="half" idx="10"/>
          </p:nvPr>
        </p:nvSpPr>
        <p:spPr/>
        <p:txBody>
          <a:bodyPr/>
          <a:lstStyle/>
          <a:p>
            <a:fld id="{ACEA1546-FD5E-46F9-A058-D4FB721DA46C}"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DBD93833-C77B-49C1-90A4-FF99E97EE2A3}"/>
              </a:ext>
            </a:extLst>
          </p:cNvPr>
          <p:cNvSpPr>
            <a:spLocks noGrp="1"/>
          </p:cNvSpPr>
          <p:nvPr>
            <p:ph type="sldNum" sz="quarter" idx="12"/>
          </p:nvPr>
        </p:nvSpPr>
        <p:spPr/>
        <p:txBody>
          <a:bodyPr/>
          <a:lstStyle/>
          <a:p>
            <a:fld id="{5256C8B9-9FB3-497A-875E-5EFC3EB7C670}" type="slidenum">
              <a:rPr lang="en-US" smtClean="0"/>
              <a:t>19</a:t>
            </a:fld>
            <a:endParaRPr lang="en-US" dirty="0"/>
          </a:p>
        </p:txBody>
      </p:sp>
    </p:spTree>
    <p:extLst>
      <p:ext uri="{BB962C8B-B14F-4D97-AF65-F5344CB8AC3E}">
        <p14:creationId xmlns:p14="http://schemas.microsoft.com/office/powerpoint/2010/main" val="300642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7758684" cy="1005841"/>
          </a:xfrm>
        </p:spPr>
        <p:txBody>
          <a:bodyPr/>
          <a:lstStyle/>
          <a:p>
            <a:r>
              <a:rPr lang="en-US" dirty="0"/>
              <a:t>GIT</a:t>
            </a:r>
          </a:p>
        </p:txBody>
      </p:sp>
      <p:sp>
        <p:nvSpPr>
          <p:cNvPr id="3" name="Content Placeholder 2"/>
          <p:cNvSpPr>
            <a:spLocks noGrp="1"/>
          </p:cNvSpPr>
          <p:nvPr>
            <p:ph idx="1"/>
          </p:nvPr>
        </p:nvSpPr>
        <p:spPr>
          <a:xfrm>
            <a:off x="457200" y="1600201"/>
            <a:ext cx="7696200" cy="4038599"/>
          </a:xfrm>
        </p:spPr>
        <p:txBody>
          <a:bodyPr/>
          <a:lstStyle/>
          <a:p>
            <a:r>
              <a:rPr lang="en-US" dirty="0"/>
              <a:t>What is it GIT?</a:t>
            </a:r>
          </a:p>
          <a:p>
            <a:r>
              <a:rPr lang="en-US" dirty="0">
                <a:solidFill>
                  <a:schemeClr val="tx1"/>
                </a:solidFill>
              </a:rPr>
              <a:t>Where it is useful</a:t>
            </a:r>
          </a:p>
          <a:p>
            <a:r>
              <a:rPr lang="en-US" dirty="0">
                <a:solidFill>
                  <a:schemeClr val="tx1"/>
                </a:solidFill>
              </a:rPr>
              <a:t>Architecture</a:t>
            </a:r>
          </a:p>
          <a:p>
            <a:r>
              <a:rPr lang="en-US" dirty="0">
                <a:solidFill>
                  <a:schemeClr val="tx1"/>
                </a:solidFill>
              </a:rPr>
              <a:t>Terminology</a:t>
            </a:r>
          </a:p>
          <a:p>
            <a:r>
              <a:rPr lang="en-US" dirty="0"/>
              <a:t>Installation</a:t>
            </a:r>
          </a:p>
          <a:p>
            <a:r>
              <a:rPr lang="en-US" dirty="0"/>
              <a:t>Git Bash (Local Repository)</a:t>
            </a:r>
          </a:p>
          <a:p>
            <a:r>
              <a:rPr lang="en-US" dirty="0"/>
              <a:t>Command</a:t>
            </a:r>
          </a:p>
        </p:txBody>
      </p:sp>
      <p:sp>
        <p:nvSpPr>
          <p:cNvPr id="9" name="Footer Placeholder 8">
            <a:extLst>
              <a:ext uri="{FF2B5EF4-FFF2-40B4-BE49-F238E27FC236}">
                <a16:creationId xmlns:a16="http://schemas.microsoft.com/office/drawing/2014/main" id="{4E4873AE-87A7-47F4-9686-9CC069FFCDF4}"/>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FA69F112-5B54-41BE-B4F8-F4C6B8046184}"/>
              </a:ext>
            </a:extLst>
          </p:cNvPr>
          <p:cNvPicPr>
            <a:picLocks noChangeAspect="1"/>
          </p:cNvPicPr>
          <p:nvPr/>
        </p:nvPicPr>
        <p:blipFill>
          <a:blip r:embed="rId2"/>
          <a:stretch>
            <a:fillRect/>
          </a:stretch>
        </p:blipFill>
        <p:spPr>
          <a:xfrm>
            <a:off x="457200" y="5992812"/>
            <a:ext cx="1438275" cy="590550"/>
          </a:xfrm>
          <a:prstGeom prst="rect">
            <a:avLst/>
          </a:prstGeom>
        </p:spPr>
      </p:pic>
      <p:sp>
        <p:nvSpPr>
          <p:cNvPr id="5" name="Date Placeholder 4">
            <a:extLst>
              <a:ext uri="{FF2B5EF4-FFF2-40B4-BE49-F238E27FC236}">
                <a16:creationId xmlns:a16="http://schemas.microsoft.com/office/drawing/2014/main" id="{18054CD3-2546-4A79-9D8C-D9BC06FF0136}"/>
              </a:ext>
            </a:extLst>
          </p:cNvPr>
          <p:cNvSpPr>
            <a:spLocks noGrp="1"/>
          </p:cNvSpPr>
          <p:nvPr>
            <p:ph type="dt" sz="half" idx="10"/>
          </p:nvPr>
        </p:nvSpPr>
        <p:spPr/>
        <p:txBody>
          <a:bodyPr/>
          <a:lstStyle/>
          <a:p>
            <a:fld id="{27DA5BE9-5EE8-42AF-9A75-5F3DCE25DC4B}" type="datetime2">
              <a:rPr lang="en-US" smtClean="0"/>
              <a:t>Wednesday, October 03, 2018</a:t>
            </a:fld>
            <a:endParaRPr lang="en-US" dirty="0"/>
          </a:p>
        </p:txBody>
      </p:sp>
      <p:sp>
        <p:nvSpPr>
          <p:cNvPr id="6" name="Slide Number Placeholder 5">
            <a:extLst>
              <a:ext uri="{FF2B5EF4-FFF2-40B4-BE49-F238E27FC236}">
                <a16:creationId xmlns:a16="http://schemas.microsoft.com/office/drawing/2014/main" id="{7FC99911-5F55-47C0-B444-7B0191DE9DEB}"/>
              </a:ext>
            </a:extLst>
          </p:cNvPr>
          <p:cNvSpPr>
            <a:spLocks noGrp="1"/>
          </p:cNvSpPr>
          <p:nvPr>
            <p:ph type="sldNum" sz="quarter" idx="12"/>
          </p:nvPr>
        </p:nvSpPr>
        <p:spPr/>
        <p:txBody>
          <a:bodyPr/>
          <a:lstStyle/>
          <a:p>
            <a:fld id="{5256C8B9-9FB3-497A-875E-5EFC3EB7C670}" type="slidenum">
              <a:rPr lang="en-US" smtClean="0"/>
              <a:t>2</a:t>
            </a:fld>
            <a:endParaRPr lang="en-US" dirty="0"/>
          </a:p>
        </p:txBody>
      </p:sp>
    </p:spTree>
    <p:extLst>
      <p:ext uri="{BB962C8B-B14F-4D97-AF65-F5344CB8AC3E}">
        <p14:creationId xmlns:p14="http://schemas.microsoft.com/office/powerpoint/2010/main" val="1392628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EB11-EB11-4739-A5F0-43C13A06687D}"/>
              </a:ext>
            </a:extLst>
          </p:cNvPr>
          <p:cNvSpPr>
            <a:spLocks noGrp="1"/>
          </p:cNvSpPr>
          <p:nvPr>
            <p:ph type="title"/>
          </p:nvPr>
        </p:nvSpPr>
        <p:spPr>
          <a:xfrm>
            <a:off x="457200" y="365760"/>
            <a:ext cx="7758684" cy="853441"/>
          </a:xfrm>
        </p:spPr>
        <p:txBody>
          <a:bodyPr/>
          <a:lstStyle/>
          <a:p>
            <a:r>
              <a:rPr lang="en-US" dirty="0"/>
              <a:t>		Git operations </a:t>
            </a:r>
          </a:p>
        </p:txBody>
      </p:sp>
      <p:sp>
        <p:nvSpPr>
          <p:cNvPr id="3" name="Content Placeholder 2">
            <a:extLst>
              <a:ext uri="{FF2B5EF4-FFF2-40B4-BE49-F238E27FC236}">
                <a16:creationId xmlns:a16="http://schemas.microsoft.com/office/drawing/2014/main" id="{AF21C884-F94F-422C-9A13-6D770C650609}"/>
              </a:ext>
            </a:extLst>
          </p:cNvPr>
          <p:cNvSpPr>
            <a:spLocks noGrp="1"/>
          </p:cNvSpPr>
          <p:nvPr>
            <p:ph idx="1"/>
          </p:nvPr>
        </p:nvSpPr>
        <p:spPr>
          <a:xfrm>
            <a:off x="457200" y="1600201"/>
            <a:ext cx="8229600" cy="4191000"/>
          </a:xfrm>
        </p:spPr>
        <p:txBody>
          <a:bodyPr/>
          <a:lstStyle/>
          <a:p>
            <a:r>
              <a:rPr lang="en-US" dirty="0"/>
              <a:t>Git branch</a:t>
            </a:r>
          </a:p>
          <a:p>
            <a:r>
              <a:rPr lang="en-US" dirty="0"/>
              <a:t>Git merge</a:t>
            </a:r>
          </a:p>
          <a:p>
            <a:r>
              <a:rPr lang="en-US" dirty="0"/>
              <a:t>Git pull</a:t>
            </a:r>
          </a:p>
          <a:p>
            <a:r>
              <a:rPr lang="en-US" dirty="0"/>
              <a:t>Git push</a:t>
            </a:r>
          </a:p>
          <a:p>
            <a:r>
              <a:rPr lang="en-US" dirty="0"/>
              <a:t>Git fetch</a:t>
            </a:r>
          </a:p>
          <a:p>
            <a:r>
              <a:rPr lang="en-US" dirty="0"/>
              <a:t>Rebase</a:t>
            </a:r>
          </a:p>
          <a:p>
            <a:r>
              <a:rPr lang="en-US" dirty="0"/>
              <a:t>clone</a:t>
            </a:r>
          </a:p>
          <a:p>
            <a:endParaRPr lang="en-US" dirty="0"/>
          </a:p>
        </p:txBody>
      </p:sp>
      <p:sp>
        <p:nvSpPr>
          <p:cNvPr id="6" name="Footer Placeholder 5">
            <a:extLst>
              <a:ext uri="{FF2B5EF4-FFF2-40B4-BE49-F238E27FC236}">
                <a16:creationId xmlns:a16="http://schemas.microsoft.com/office/drawing/2014/main" id="{CF15F6B7-9D17-473A-8608-1CD1E4D9FBA1}"/>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7D4E537A-123D-4236-A97C-98CA3E8FB31F}"/>
              </a:ext>
            </a:extLst>
          </p:cNvPr>
          <p:cNvPicPr>
            <a:picLocks noChangeAspect="1"/>
          </p:cNvPicPr>
          <p:nvPr/>
        </p:nvPicPr>
        <p:blipFill>
          <a:blip r:embed="rId2"/>
          <a:stretch>
            <a:fillRect/>
          </a:stretch>
        </p:blipFill>
        <p:spPr>
          <a:xfrm>
            <a:off x="457200" y="5863391"/>
            <a:ext cx="1438275" cy="590550"/>
          </a:xfrm>
          <a:prstGeom prst="rect">
            <a:avLst/>
          </a:prstGeom>
        </p:spPr>
      </p:pic>
      <p:sp>
        <p:nvSpPr>
          <p:cNvPr id="7" name="Date Placeholder 6">
            <a:extLst>
              <a:ext uri="{FF2B5EF4-FFF2-40B4-BE49-F238E27FC236}">
                <a16:creationId xmlns:a16="http://schemas.microsoft.com/office/drawing/2014/main" id="{9C782C6A-780B-4DBB-BBF1-D0BB0807EA79}"/>
              </a:ext>
            </a:extLst>
          </p:cNvPr>
          <p:cNvSpPr>
            <a:spLocks noGrp="1"/>
          </p:cNvSpPr>
          <p:nvPr>
            <p:ph type="dt" sz="half" idx="10"/>
          </p:nvPr>
        </p:nvSpPr>
        <p:spPr/>
        <p:txBody>
          <a:bodyPr/>
          <a:lstStyle/>
          <a:p>
            <a:fld id="{305BAECE-4AEA-48BF-B7FF-D95529875E4F}"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1E7DA8EA-BF5C-444C-9DF6-CAB0DD35DD80}"/>
              </a:ext>
            </a:extLst>
          </p:cNvPr>
          <p:cNvSpPr>
            <a:spLocks noGrp="1"/>
          </p:cNvSpPr>
          <p:nvPr>
            <p:ph type="sldNum" sz="quarter" idx="12"/>
          </p:nvPr>
        </p:nvSpPr>
        <p:spPr/>
        <p:txBody>
          <a:bodyPr/>
          <a:lstStyle/>
          <a:p>
            <a:fld id="{5256C8B9-9FB3-497A-875E-5EFC3EB7C670}" type="slidenum">
              <a:rPr lang="en-US" smtClean="0"/>
              <a:t>20</a:t>
            </a:fld>
            <a:endParaRPr lang="en-US" dirty="0"/>
          </a:p>
        </p:txBody>
      </p:sp>
    </p:spTree>
    <p:extLst>
      <p:ext uri="{BB962C8B-B14F-4D97-AF65-F5344CB8AC3E}">
        <p14:creationId xmlns:p14="http://schemas.microsoft.com/office/powerpoint/2010/main" val="313636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09A9-C5F6-4241-A02C-744BA8B16713}"/>
              </a:ext>
            </a:extLst>
          </p:cNvPr>
          <p:cNvSpPr>
            <a:spLocks noGrp="1"/>
          </p:cNvSpPr>
          <p:nvPr>
            <p:ph type="title"/>
          </p:nvPr>
        </p:nvSpPr>
        <p:spPr>
          <a:xfrm>
            <a:off x="457200" y="365760"/>
            <a:ext cx="7758684" cy="889954"/>
          </a:xfrm>
        </p:spPr>
        <p:txBody>
          <a:bodyPr/>
          <a:lstStyle/>
          <a:p>
            <a:r>
              <a:rPr lang="en-US" dirty="0"/>
              <a:t>		Git Branch</a:t>
            </a:r>
          </a:p>
        </p:txBody>
      </p:sp>
      <p:sp>
        <p:nvSpPr>
          <p:cNvPr id="3" name="Content Placeholder 2">
            <a:extLst>
              <a:ext uri="{FF2B5EF4-FFF2-40B4-BE49-F238E27FC236}">
                <a16:creationId xmlns:a16="http://schemas.microsoft.com/office/drawing/2014/main" id="{99D6869D-76B0-4ABB-9093-C39DAAA5723F}"/>
              </a:ext>
            </a:extLst>
          </p:cNvPr>
          <p:cNvSpPr>
            <a:spLocks noGrp="1"/>
          </p:cNvSpPr>
          <p:nvPr>
            <p:ph idx="1"/>
          </p:nvPr>
        </p:nvSpPr>
        <p:spPr>
          <a:xfrm>
            <a:off x="457200" y="1600201"/>
            <a:ext cx="7315200" cy="4343400"/>
          </a:xfrm>
        </p:spPr>
        <p:txBody>
          <a:bodyPr>
            <a:normAutofit/>
          </a:bodyPr>
          <a:lstStyle/>
          <a:p>
            <a:r>
              <a:rPr lang="en-US" dirty="0"/>
              <a:t>It is a main branch for local repo.</a:t>
            </a:r>
          </a:p>
          <a:p>
            <a:r>
              <a:rPr lang="en-US" dirty="0"/>
              <a:t>It is a default branch</a:t>
            </a:r>
          </a:p>
          <a:p>
            <a:pPr>
              <a:buNone/>
            </a:pPr>
            <a:r>
              <a:rPr lang="en-US" dirty="0"/>
              <a:t>$ git branch </a:t>
            </a:r>
          </a:p>
          <a:p>
            <a:pPr>
              <a:buNone/>
            </a:pPr>
            <a:r>
              <a:rPr lang="en-US" dirty="0"/>
              <a:t>To display the number branches on local repository</a:t>
            </a:r>
          </a:p>
          <a:p>
            <a:pPr>
              <a:buNone/>
            </a:pPr>
            <a:r>
              <a:rPr lang="en-US" dirty="0"/>
              <a:t>$ git branch &lt;branchname&gt;</a:t>
            </a:r>
          </a:p>
          <a:p>
            <a:pPr>
              <a:buNone/>
            </a:pPr>
            <a:r>
              <a:rPr lang="en-US" dirty="0"/>
              <a:t>Ex : git branch DevENV</a:t>
            </a:r>
          </a:p>
          <a:p>
            <a:pPr>
              <a:buNone/>
            </a:pPr>
            <a:r>
              <a:rPr lang="en-US" dirty="0"/>
              <a:t>  Screenshot has been attached in next slide</a:t>
            </a:r>
          </a:p>
          <a:p>
            <a:endParaRPr lang="en-US" dirty="0"/>
          </a:p>
        </p:txBody>
      </p:sp>
      <p:sp>
        <p:nvSpPr>
          <p:cNvPr id="6" name="Footer Placeholder 5">
            <a:extLst>
              <a:ext uri="{FF2B5EF4-FFF2-40B4-BE49-F238E27FC236}">
                <a16:creationId xmlns:a16="http://schemas.microsoft.com/office/drawing/2014/main" id="{61056BC9-FF5A-4BBC-BB1E-2639D7A05727}"/>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C72878D6-1667-4C61-9FB3-8AB8B3D5085B}"/>
              </a:ext>
            </a:extLst>
          </p:cNvPr>
          <p:cNvPicPr>
            <a:picLocks noChangeAspect="1"/>
          </p:cNvPicPr>
          <p:nvPr/>
        </p:nvPicPr>
        <p:blipFill>
          <a:blip r:embed="rId2"/>
          <a:stretch>
            <a:fillRect/>
          </a:stretch>
        </p:blipFill>
        <p:spPr>
          <a:xfrm>
            <a:off x="457200" y="5876926"/>
            <a:ext cx="1438275" cy="590550"/>
          </a:xfrm>
          <a:prstGeom prst="rect">
            <a:avLst/>
          </a:prstGeom>
        </p:spPr>
      </p:pic>
      <p:sp>
        <p:nvSpPr>
          <p:cNvPr id="7" name="Date Placeholder 6">
            <a:extLst>
              <a:ext uri="{FF2B5EF4-FFF2-40B4-BE49-F238E27FC236}">
                <a16:creationId xmlns:a16="http://schemas.microsoft.com/office/drawing/2014/main" id="{B0CF5793-6499-4A36-AF1C-7550C1C686FD}"/>
              </a:ext>
            </a:extLst>
          </p:cNvPr>
          <p:cNvSpPr>
            <a:spLocks noGrp="1"/>
          </p:cNvSpPr>
          <p:nvPr>
            <p:ph type="dt" sz="half" idx="10"/>
          </p:nvPr>
        </p:nvSpPr>
        <p:spPr/>
        <p:txBody>
          <a:bodyPr/>
          <a:lstStyle/>
          <a:p>
            <a:fld id="{3A1EBB18-7BE5-41AC-87C3-12B14DDA3DA9}"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E9843D01-14B3-4BAF-A871-0392321D6D72}"/>
              </a:ext>
            </a:extLst>
          </p:cNvPr>
          <p:cNvSpPr>
            <a:spLocks noGrp="1"/>
          </p:cNvSpPr>
          <p:nvPr>
            <p:ph type="sldNum" sz="quarter" idx="12"/>
          </p:nvPr>
        </p:nvSpPr>
        <p:spPr/>
        <p:txBody>
          <a:bodyPr/>
          <a:lstStyle/>
          <a:p>
            <a:fld id="{5256C8B9-9FB3-497A-875E-5EFC3EB7C670}" type="slidenum">
              <a:rPr lang="en-US" smtClean="0"/>
              <a:t>21</a:t>
            </a:fld>
            <a:endParaRPr lang="en-US" dirty="0"/>
          </a:p>
        </p:txBody>
      </p:sp>
    </p:spTree>
    <p:extLst>
      <p:ext uri="{BB962C8B-B14F-4D97-AF65-F5344CB8AC3E}">
        <p14:creationId xmlns:p14="http://schemas.microsoft.com/office/powerpoint/2010/main" val="34379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576C-DF39-484A-9070-279EB42DBC0E}"/>
              </a:ext>
            </a:extLst>
          </p:cNvPr>
          <p:cNvSpPr>
            <a:spLocks noGrp="1"/>
          </p:cNvSpPr>
          <p:nvPr>
            <p:ph type="title"/>
          </p:nvPr>
        </p:nvSpPr>
        <p:spPr>
          <a:xfrm>
            <a:off x="628650" y="171162"/>
            <a:ext cx="2130136" cy="2371148"/>
          </a:xfrm>
        </p:spPr>
        <p:txBody>
          <a:bodyPr vert="horz" lIns="91440" tIns="45720" rIns="91440" bIns="45720" rtlCol="0" anchor="ctr">
            <a:normAutofit/>
          </a:bodyPr>
          <a:lstStyle/>
          <a:p>
            <a:pPr algn="l">
              <a:lnSpc>
                <a:spcPct val="90000"/>
              </a:lnSpc>
            </a:pPr>
            <a:r>
              <a:rPr lang="en-US" sz="2600" kern="1200">
                <a:solidFill>
                  <a:srgbClr val="FFFFFF"/>
                </a:solidFill>
                <a:latin typeface="+mj-lt"/>
                <a:ea typeface="+mj-ea"/>
                <a:cs typeface="+mj-cs"/>
              </a:rPr>
              <a:t>Note : (*) Symbol pointing to master branch by default</a:t>
            </a:r>
          </a:p>
        </p:txBody>
      </p:sp>
      <p:pic>
        <p:nvPicPr>
          <p:cNvPr id="24" name="Content Placeholder 3">
            <a:extLst>
              <a:ext uri="{FF2B5EF4-FFF2-40B4-BE49-F238E27FC236}">
                <a16:creationId xmlns:a16="http://schemas.microsoft.com/office/drawing/2014/main" id="{1AB07379-7E97-45E7-B73D-124434E731F1}"/>
              </a:ext>
            </a:extLst>
          </p:cNvPr>
          <p:cNvPicPr>
            <a:picLocks noGrp="1" noChangeAspect="1" noChangeArrowheads="1"/>
          </p:cNvPicPr>
          <p:nvPr>
            <p:ph idx="1"/>
          </p:nvPr>
        </p:nvPicPr>
        <p:blipFill>
          <a:blip r:embed="rId2"/>
          <a:srcRect/>
          <a:stretch>
            <a:fillRect/>
          </a:stretch>
        </p:blipFill>
        <p:spPr bwMode="auto">
          <a:xfrm>
            <a:off x="1725802" y="1356736"/>
            <a:ext cx="5510653" cy="3432613"/>
          </a:xfrm>
          <a:prstGeom prst="rect">
            <a:avLst/>
          </a:prstGeom>
          <a:noFill/>
        </p:spPr>
      </p:pic>
      <p:sp>
        <p:nvSpPr>
          <p:cNvPr id="4" name="Footer Placeholder 3">
            <a:extLst>
              <a:ext uri="{FF2B5EF4-FFF2-40B4-BE49-F238E27FC236}">
                <a16:creationId xmlns:a16="http://schemas.microsoft.com/office/drawing/2014/main" id="{78BBB7B1-966F-4261-BD62-A56A754CD8D4}"/>
              </a:ext>
            </a:extLst>
          </p:cNvPr>
          <p:cNvSpPr>
            <a:spLocks noGrp="1"/>
          </p:cNvSpPr>
          <p:nvPr>
            <p:ph type="ftr" sz="quarter" idx="11"/>
          </p:nvPr>
        </p:nvSpPr>
        <p:spPr/>
        <p:txBody>
          <a:bodyPr/>
          <a:lstStyle/>
          <a:p>
            <a:r>
              <a:rPr lang="en-US"/>
              <a:t>dxc proprietary and confidential</a:t>
            </a:r>
            <a:endParaRPr lang="en-US" dirty="0"/>
          </a:p>
        </p:txBody>
      </p:sp>
      <p:pic>
        <p:nvPicPr>
          <p:cNvPr id="5" name="Picture 4">
            <a:extLst>
              <a:ext uri="{FF2B5EF4-FFF2-40B4-BE49-F238E27FC236}">
                <a16:creationId xmlns:a16="http://schemas.microsoft.com/office/drawing/2014/main" id="{5F77499F-FB95-4092-9B7D-A5AD1F11F96F}"/>
              </a:ext>
            </a:extLst>
          </p:cNvPr>
          <p:cNvPicPr>
            <a:picLocks noChangeAspect="1"/>
          </p:cNvPicPr>
          <p:nvPr/>
        </p:nvPicPr>
        <p:blipFill>
          <a:blip r:embed="rId3"/>
          <a:stretch>
            <a:fillRect/>
          </a:stretch>
        </p:blipFill>
        <p:spPr>
          <a:xfrm>
            <a:off x="457200" y="5974923"/>
            <a:ext cx="1438275" cy="590550"/>
          </a:xfrm>
          <a:prstGeom prst="rect">
            <a:avLst/>
          </a:prstGeom>
        </p:spPr>
      </p:pic>
      <p:sp>
        <p:nvSpPr>
          <p:cNvPr id="6" name="Date Placeholder 5">
            <a:extLst>
              <a:ext uri="{FF2B5EF4-FFF2-40B4-BE49-F238E27FC236}">
                <a16:creationId xmlns:a16="http://schemas.microsoft.com/office/drawing/2014/main" id="{75873C1B-31F3-4D25-B608-7FBABE2F490B}"/>
              </a:ext>
            </a:extLst>
          </p:cNvPr>
          <p:cNvSpPr>
            <a:spLocks noGrp="1"/>
          </p:cNvSpPr>
          <p:nvPr>
            <p:ph type="dt" sz="half" idx="10"/>
          </p:nvPr>
        </p:nvSpPr>
        <p:spPr/>
        <p:txBody>
          <a:bodyPr/>
          <a:lstStyle/>
          <a:p>
            <a:fld id="{46D88A07-8920-4BFA-BB7F-A31D6441D266}" type="datetime2">
              <a:rPr lang="en-US" smtClean="0"/>
              <a:t>Wednesday, October 03, 2018</a:t>
            </a:fld>
            <a:endParaRPr lang="en-US" dirty="0"/>
          </a:p>
        </p:txBody>
      </p:sp>
      <p:sp>
        <p:nvSpPr>
          <p:cNvPr id="7" name="Slide Number Placeholder 6">
            <a:extLst>
              <a:ext uri="{FF2B5EF4-FFF2-40B4-BE49-F238E27FC236}">
                <a16:creationId xmlns:a16="http://schemas.microsoft.com/office/drawing/2014/main" id="{728D73F7-3D11-4847-B062-549122791DF8}"/>
              </a:ext>
            </a:extLst>
          </p:cNvPr>
          <p:cNvSpPr>
            <a:spLocks noGrp="1"/>
          </p:cNvSpPr>
          <p:nvPr>
            <p:ph type="sldNum" sz="quarter" idx="12"/>
          </p:nvPr>
        </p:nvSpPr>
        <p:spPr/>
        <p:txBody>
          <a:bodyPr/>
          <a:lstStyle/>
          <a:p>
            <a:fld id="{5256C8B9-9FB3-497A-875E-5EFC3EB7C670}" type="slidenum">
              <a:rPr lang="en-US" smtClean="0"/>
              <a:t>22</a:t>
            </a:fld>
            <a:endParaRPr lang="en-US" dirty="0"/>
          </a:p>
        </p:txBody>
      </p:sp>
    </p:spTree>
    <p:extLst>
      <p:ext uri="{BB962C8B-B14F-4D97-AF65-F5344CB8AC3E}">
        <p14:creationId xmlns:p14="http://schemas.microsoft.com/office/powerpoint/2010/main" val="59822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5BC7-9BEC-46A0-B090-EBA9EFDACB59}"/>
              </a:ext>
            </a:extLst>
          </p:cNvPr>
          <p:cNvSpPr>
            <a:spLocks noGrp="1"/>
          </p:cNvSpPr>
          <p:nvPr>
            <p:ph type="title"/>
          </p:nvPr>
        </p:nvSpPr>
        <p:spPr>
          <a:xfrm>
            <a:off x="453189" y="365760"/>
            <a:ext cx="7762695" cy="853440"/>
          </a:xfrm>
        </p:spPr>
        <p:txBody>
          <a:bodyPr/>
          <a:lstStyle/>
          <a:p>
            <a:r>
              <a:rPr lang="en-US" dirty="0"/>
              <a:t>Git branch operations</a:t>
            </a:r>
          </a:p>
        </p:txBody>
      </p:sp>
      <p:sp>
        <p:nvSpPr>
          <p:cNvPr id="3" name="Content Placeholder 2">
            <a:extLst>
              <a:ext uri="{FF2B5EF4-FFF2-40B4-BE49-F238E27FC236}">
                <a16:creationId xmlns:a16="http://schemas.microsoft.com/office/drawing/2014/main" id="{628F5ECB-E653-4E5B-945B-FA3FC6733ED8}"/>
              </a:ext>
            </a:extLst>
          </p:cNvPr>
          <p:cNvSpPr>
            <a:spLocks noGrp="1"/>
          </p:cNvSpPr>
          <p:nvPr>
            <p:ph idx="1"/>
          </p:nvPr>
        </p:nvSpPr>
        <p:spPr>
          <a:xfrm>
            <a:off x="457200" y="1600201"/>
            <a:ext cx="7086600" cy="3429000"/>
          </a:xfrm>
        </p:spPr>
        <p:txBody>
          <a:bodyPr/>
          <a:lstStyle/>
          <a:p>
            <a:r>
              <a:rPr lang="en-US" dirty="0"/>
              <a:t>$ git checkout &lt;branch name&gt;</a:t>
            </a:r>
          </a:p>
          <a:p>
            <a:pPr>
              <a:buNone/>
            </a:pPr>
            <a:r>
              <a:rPr lang="en-US" dirty="0"/>
              <a:t>To navigate to other branch</a:t>
            </a:r>
          </a:p>
          <a:p>
            <a:pPr>
              <a:buNone/>
            </a:pPr>
            <a:r>
              <a:rPr lang="en-US" dirty="0"/>
              <a:t>Ex : $ git checkout DevENV</a:t>
            </a:r>
          </a:p>
          <a:p>
            <a:pPr>
              <a:buNone/>
            </a:pPr>
            <a:r>
              <a:rPr lang="en-US" dirty="0"/>
              <a:t> when we checked git branch (*) Head can pointing to the  Branch</a:t>
            </a:r>
          </a:p>
          <a:p>
            <a:endParaRPr lang="en-US" dirty="0"/>
          </a:p>
        </p:txBody>
      </p:sp>
      <p:sp>
        <p:nvSpPr>
          <p:cNvPr id="6" name="Footer Placeholder 5">
            <a:extLst>
              <a:ext uri="{FF2B5EF4-FFF2-40B4-BE49-F238E27FC236}">
                <a16:creationId xmlns:a16="http://schemas.microsoft.com/office/drawing/2014/main" id="{EFED2B2A-2661-4F00-9073-B856B56316A3}"/>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AAC4FC9B-C8A2-4187-91B4-F0BB37015BC8}"/>
              </a:ext>
            </a:extLst>
          </p:cNvPr>
          <p:cNvPicPr>
            <a:picLocks noChangeAspect="1"/>
          </p:cNvPicPr>
          <p:nvPr/>
        </p:nvPicPr>
        <p:blipFill>
          <a:blip r:embed="rId2"/>
          <a:stretch>
            <a:fillRect/>
          </a:stretch>
        </p:blipFill>
        <p:spPr>
          <a:xfrm>
            <a:off x="453189" y="6043864"/>
            <a:ext cx="1438275" cy="590550"/>
          </a:xfrm>
          <a:prstGeom prst="rect">
            <a:avLst/>
          </a:prstGeom>
        </p:spPr>
      </p:pic>
      <p:sp>
        <p:nvSpPr>
          <p:cNvPr id="7" name="Date Placeholder 6">
            <a:extLst>
              <a:ext uri="{FF2B5EF4-FFF2-40B4-BE49-F238E27FC236}">
                <a16:creationId xmlns:a16="http://schemas.microsoft.com/office/drawing/2014/main" id="{BDCAB5DA-1870-4D95-A4CD-D17F96D86BA3}"/>
              </a:ext>
            </a:extLst>
          </p:cNvPr>
          <p:cNvSpPr>
            <a:spLocks noGrp="1"/>
          </p:cNvSpPr>
          <p:nvPr>
            <p:ph type="dt" sz="half" idx="10"/>
          </p:nvPr>
        </p:nvSpPr>
        <p:spPr/>
        <p:txBody>
          <a:bodyPr/>
          <a:lstStyle/>
          <a:p>
            <a:fld id="{A08F3068-8B47-479F-93BB-A8E513958756}"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B22CDCBB-7B8B-4E8F-BC61-2588CD20E15B}"/>
              </a:ext>
            </a:extLst>
          </p:cNvPr>
          <p:cNvSpPr>
            <a:spLocks noGrp="1"/>
          </p:cNvSpPr>
          <p:nvPr>
            <p:ph type="sldNum" sz="quarter" idx="12"/>
          </p:nvPr>
        </p:nvSpPr>
        <p:spPr/>
        <p:txBody>
          <a:bodyPr/>
          <a:lstStyle/>
          <a:p>
            <a:fld id="{5256C8B9-9FB3-497A-875E-5EFC3EB7C670}" type="slidenum">
              <a:rPr lang="en-US" smtClean="0"/>
              <a:t>23</a:t>
            </a:fld>
            <a:endParaRPr lang="en-US" dirty="0"/>
          </a:p>
        </p:txBody>
      </p:sp>
    </p:spTree>
    <p:extLst>
      <p:ext uri="{BB962C8B-B14F-4D97-AF65-F5344CB8AC3E}">
        <p14:creationId xmlns:p14="http://schemas.microsoft.com/office/powerpoint/2010/main" val="207861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49E542-6C76-4834-9B00-198CBA0CB0BA}"/>
              </a:ext>
            </a:extLst>
          </p:cNvPr>
          <p:cNvPicPr>
            <a:picLocks noGrp="1" noChangeAspect="1" noChangeArrowheads="1"/>
          </p:cNvPicPr>
          <p:nvPr>
            <p:ph idx="1"/>
          </p:nvPr>
        </p:nvPicPr>
        <p:blipFill>
          <a:blip r:embed="rId2"/>
          <a:srcRect/>
          <a:stretch>
            <a:fillRect/>
          </a:stretch>
        </p:blipFill>
        <p:spPr bwMode="auto">
          <a:xfrm>
            <a:off x="380999" y="1181100"/>
            <a:ext cx="7772401" cy="4202854"/>
          </a:xfrm>
          <a:prstGeom prst="rect">
            <a:avLst/>
          </a:prstGeom>
          <a:noFill/>
        </p:spPr>
      </p:pic>
      <p:sp>
        <p:nvSpPr>
          <p:cNvPr id="3" name="Footer Placeholder 2">
            <a:extLst>
              <a:ext uri="{FF2B5EF4-FFF2-40B4-BE49-F238E27FC236}">
                <a16:creationId xmlns:a16="http://schemas.microsoft.com/office/drawing/2014/main" id="{47537132-60B7-4295-AEA8-52F29488245F}"/>
              </a:ext>
            </a:extLst>
          </p:cNvPr>
          <p:cNvSpPr>
            <a:spLocks noGrp="1"/>
          </p:cNvSpPr>
          <p:nvPr>
            <p:ph type="ftr" sz="quarter" idx="11"/>
          </p:nvPr>
        </p:nvSpPr>
        <p:spPr/>
        <p:txBody>
          <a:bodyPr/>
          <a:lstStyle/>
          <a:p>
            <a:r>
              <a:rPr lang="en-US"/>
              <a:t>dxc proprietary and confidential</a:t>
            </a:r>
            <a:endParaRPr lang="en-US" dirty="0"/>
          </a:p>
        </p:txBody>
      </p:sp>
      <p:pic>
        <p:nvPicPr>
          <p:cNvPr id="5" name="Picture 4">
            <a:extLst>
              <a:ext uri="{FF2B5EF4-FFF2-40B4-BE49-F238E27FC236}">
                <a16:creationId xmlns:a16="http://schemas.microsoft.com/office/drawing/2014/main" id="{7C9F59E8-F67B-43F0-A1E7-66403A6E09B2}"/>
              </a:ext>
            </a:extLst>
          </p:cNvPr>
          <p:cNvPicPr>
            <a:picLocks noChangeAspect="1"/>
          </p:cNvPicPr>
          <p:nvPr/>
        </p:nvPicPr>
        <p:blipFill>
          <a:blip r:embed="rId3"/>
          <a:stretch>
            <a:fillRect/>
          </a:stretch>
        </p:blipFill>
        <p:spPr>
          <a:xfrm>
            <a:off x="381000" y="5926640"/>
            <a:ext cx="1438275" cy="590550"/>
          </a:xfrm>
          <a:prstGeom prst="rect">
            <a:avLst/>
          </a:prstGeom>
        </p:spPr>
      </p:pic>
      <p:sp>
        <p:nvSpPr>
          <p:cNvPr id="6" name="Date Placeholder 5">
            <a:extLst>
              <a:ext uri="{FF2B5EF4-FFF2-40B4-BE49-F238E27FC236}">
                <a16:creationId xmlns:a16="http://schemas.microsoft.com/office/drawing/2014/main" id="{76A44026-77C1-4380-AC30-4E59BC8B1372}"/>
              </a:ext>
            </a:extLst>
          </p:cNvPr>
          <p:cNvSpPr>
            <a:spLocks noGrp="1"/>
          </p:cNvSpPr>
          <p:nvPr>
            <p:ph type="dt" sz="half" idx="10"/>
          </p:nvPr>
        </p:nvSpPr>
        <p:spPr/>
        <p:txBody>
          <a:bodyPr/>
          <a:lstStyle/>
          <a:p>
            <a:fld id="{06C0B5E5-8EFA-4325-9502-D857E2CD52E8}" type="datetime2">
              <a:rPr lang="en-US" smtClean="0"/>
              <a:t>Wednesday, October 03, 2018</a:t>
            </a:fld>
            <a:endParaRPr lang="en-US" dirty="0"/>
          </a:p>
        </p:txBody>
      </p:sp>
      <p:sp>
        <p:nvSpPr>
          <p:cNvPr id="7" name="Slide Number Placeholder 6">
            <a:extLst>
              <a:ext uri="{FF2B5EF4-FFF2-40B4-BE49-F238E27FC236}">
                <a16:creationId xmlns:a16="http://schemas.microsoft.com/office/drawing/2014/main" id="{9A916BBE-C756-4F3C-BEC0-34E3888F1800}"/>
              </a:ext>
            </a:extLst>
          </p:cNvPr>
          <p:cNvSpPr>
            <a:spLocks noGrp="1"/>
          </p:cNvSpPr>
          <p:nvPr>
            <p:ph type="sldNum" sz="quarter" idx="12"/>
          </p:nvPr>
        </p:nvSpPr>
        <p:spPr/>
        <p:txBody>
          <a:bodyPr/>
          <a:lstStyle/>
          <a:p>
            <a:fld id="{5256C8B9-9FB3-497A-875E-5EFC3EB7C670}" type="slidenum">
              <a:rPr lang="en-US" smtClean="0"/>
              <a:t>24</a:t>
            </a:fld>
            <a:endParaRPr lang="en-US" dirty="0"/>
          </a:p>
        </p:txBody>
      </p:sp>
    </p:spTree>
    <p:extLst>
      <p:ext uri="{BB962C8B-B14F-4D97-AF65-F5344CB8AC3E}">
        <p14:creationId xmlns:p14="http://schemas.microsoft.com/office/powerpoint/2010/main" val="172466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673-0F13-4572-BAF6-B3F5D81551CA}"/>
              </a:ext>
            </a:extLst>
          </p:cNvPr>
          <p:cNvSpPr>
            <a:spLocks noGrp="1"/>
          </p:cNvSpPr>
          <p:nvPr>
            <p:ph type="title"/>
          </p:nvPr>
        </p:nvSpPr>
        <p:spPr>
          <a:xfrm>
            <a:off x="457200" y="365760"/>
            <a:ext cx="7758684" cy="777239"/>
          </a:xfrm>
        </p:spPr>
        <p:txBody>
          <a:bodyPr/>
          <a:lstStyle/>
          <a:p>
            <a:r>
              <a:rPr lang="en-US" dirty="0"/>
              <a:t>			Git merge </a:t>
            </a:r>
          </a:p>
        </p:txBody>
      </p:sp>
      <p:sp>
        <p:nvSpPr>
          <p:cNvPr id="3" name="Content Placeholder 2">
            <a:extLst>
              <a:ext uri="{FF2B5EF4-FFF2-40B4-BE49-F238E27FC236}">
                <a16:creationId xmlns:a16="http://schemas.microsoft.com/office/drawing/2014/main" id="{E799875B-184C-4DE9-AA22-1EECA9472F36}"/>
              </a:ext>
            </a:extLst>
          </p:cNvPr>
          <p:cNvSpPr>
            <a:spLocks noGrp="1"/>
          </p:cNvSpPr>
          <p:nvPr>
            <p:ph idx="1"/>
          </p:nvPr>
        </p:nvSpPr>
        <p:spPr>
          <a:xfrm>
            <a:off x="457200" y="1600201"/>
            <a:ext cx="7543800" cy="3352799"/>
          </a:xfrm>
        </p:spPr>
        <p:txBody>
          <a:bodyPr>
            <a:normAutofit/>
          </a:bodyPr>
          <a:lstStyle/>
          <a:p>
            <a:r>
              <a:rPr lang="en-US" dirty="0"/>
              <a:t>Using this command we can combine the branches </a:t>
            </a:r>
          </a:p>
          <a:p>
            <a:pPr>
              <a:buNone/>
            </a:pPr>
            <a:r>
              <a:rPr lang="en-US" dirty="0"/>
              <a:t> $ git merge &lt;branchname&gt;</a:t>
            </a:r>
          </a:p>
          <a:p>
            <a:pPr>
              <a:buNone/>
            </a:pPr>
            <a:r>
              <a:rPr lang="en-US" dirty="0"/>
              <a:t>Ex : git merge </a:t>
            </a:r>
            <a:r>
              <a:rPr lang="en-US" dirty="0" err="1"/>
              <a:t>DevEnv</a:t>
            </a:r>
            <a:r>
              <a:rPr lang="en-US" dirty="0"/>
              <a:t> </a:t>
            </a:r>
          </a:p>
          <a:p>
            <a:pPr>
              <a:buNone/>
            </a:pPr>
            <a:r>
              <a:rPr lang="en-US" dirty="0" err="1"/>
              <a:t>DevEnv</a:t>
            </a:r>
            <a:r>
              <a:rPr lang="en-US" dirty="0"/>
              <a:t> branch files will merge with master branch if we done this operation on master branch</a:t>
            </a:r>
          </a:p>
          <a:p>
            <a:endParaRPr lang="en-US" dirty="0"/>
          </a:p>
        </p:txBody>
      </p:sp>
      <p:sp>
        <p:nvSpPr>
          <p:cNvPr id="6" name="Footer Placeholder 5">
            <a:extLst>
              <a:ext uri="{FF2B5EF4-FFF2-40B4-BE49-F238E27FC236}">
                <a16:creationId xmlns:a16="http://schemas.microsoft.com/office/drawing/2014/main" id="{162404C4-A2A5-48B1-8209-F5E6CEB36FAB}"/>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E84C4E68-B45F-4EED-9735-B3CF877DDDFB}"/>
              </a:ext>
            </a:extLst>
          </p:cNvPr>
          <p:cNvPicPr>
            <a:picLocks noChangeAspect="1"/>
          </p:cNvPicPr>
          <p:nvPr/>
        </p:nvPicPr>
        <p:blipFill>
          <a:blip r:embed="rId2"/>
          <a:stretch>
            <a:fillRect/>
          </a:stretch>
        </p:blipFill>
        <p:spPr>
          <a:xfrm>
            <a:off x="304800" y="5995738"/>
            <a:ext cx="1438275" cy="590550"/>
          </a:xfrm>
          <a:prstGeom prst="rect">
            <a:avLst/>
          </a:prstGeom>
        </p:spPr>
      </p:pic>
      <p:sp>
        <p:nvSpPr>
          <p:cNvPr id="7" name="Date Placeholder 6">
            <a:extLst>
              <a:ext uri="{FF2B5EF4-FFF2-40B4-BE49-F238E27FC236}">
                <a16:creationId xmlns:a16="http://schemas.microsoft.com/office/drawing/2014/main" id="{1651BDB9-6DDA-4CE4-9C94-22DFC939D36B}"/>
              </a:ext>
            </a:extLst>
          </p:cNvPr>
          <p:cNvSpPr>
            <a:spLocks noGrp="1"/>
          </p:cNvSpPr>
          <p:nvPr>
            <p:ph type="dt" sz="half" idx="10"/>
          </p:nvPr>
        </p:nvSpPr>
        <p:spPr/>
        <p:txBody>
          <a:bodyPr/>
          <a:lstStyle/>
          <a:p>
            <a:fld id="{2D3FADC3-5AB4-4142-8FF7-7375C908B424}"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0EF2B234-4AE9-4B5A-80A2-B57529BB21C6}"/>
              </a:ext>
            </a:extLst>
          </p:cNvPr>
          <p:cNvSpPr>
            <a:spLocks noGrp="1"/>
          </p:cNvSpPr>
          <p:nvPr>
            <p:ph type="sldNum" sz="quarter" idx="12"/>
          </p:nvPr>
        </p:nvSpPr>
        <p:spPr/>
        <p:txBody>
          <a:bodyPr/>
          <a:lstStyle/>
          <a:p>
            <a:fld id="{5256C8B9-9FB3-497A-875E-5EFC3EB7C670}" type="slidenum">
              <a:rPr lang="en-US" smtClean="0"/>
              <a:t>25</a:t>
            </a:fld>
            <a:endParaRPr lang="en-US" dirty="0"/>
          </a:p>
        </p:txBody>
      </p:sp>
    </p:spTree>
    <p:extLst>
      <p:ext uri="{BB962C8B-B14F-4D97-AF65-F5344CB8AC3E}">
        <p14:creationId xmlns:p14="http://schemas.microsoft.com/office/powerpoint/2010/main" val="391322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0997-1D6F-43F5-98D5-9B6DA6A8FA16}"/>
              </a:ext>
            </a:extLst>
          </p:cNvPr>
          <p:cNvSpPr>
            <a:spLocks noGrp="1"/>
          </p:cNvSpPr>
          <p:nvPr>
            <p:ph type="title"/>
          </p:nvPr>
        </p:nvSpPr>
        <p:spPr>
          <a:xfrm>
            <a:off x="609600" y="365760"/>
            <a:ext cx="7606284" cy="929640"/>
          </a:xfrm>
        </p:spPr>
        <p:txBody>
          <a:bodyPr/>
          <a:lstStyle/>
          <a:p>
            <a:r>
              <a:rPr lang="en-US" dirty="0"/>
              <a:t>Git branch operations</a:t>
            </a:r>
          </a:p>
        </p:txBody>
      </p:sp>
      <p:sp>
        <p:nvSpPr>
          <p:cNvPr id="3" name="Content Placeholder 2">
            <a:extLst>
              <a:ext uri="{FF2B5EF4-FFF2-40B4-BE49-F238E27FC236}">
                <a16:creationId xmlns:a16="http://schemas.microsoft.com/office/drawing/2014/main" id="{E7B26DB5-6F3D-425F-872F-4EFECC5EC90C}"/>
              </a:ext>
            </a:extLst>
          </p:cNvPr>
          <p:cNvSpPr>
            <a:spLocks noGrp="1"/>
          </p:cNvSpPr>
          <p:nvPr>
            <p:ph idx="1"/>
          </p:nvPr>
        </p:nvSpPr>
        <p:spPr>
          <a:xfrm>
            <a:off x="762000" y="1828801"/>
            <a:ext cx="6934200" cy="3276599"/>
          </a:xfrm>
        </p:spPr>
        <p:txBody>
          <a:bodyPr/>
          <a:lstStyle/>
          <a:p>
            <a:r>
              <a:rPr lang="en-US" dirty="0"/>
              <a:t>To delete the branch using below commands</a:t>
            </a:r>
          </a:p>
          <a:p>
            <a:pPr>
              <a:buNone/>
            </a:pPr>
            <a:r>
              <a:rPr lang="en-US" dirty="0"/>
              <a:t>$ git branch –d &lt;branchname&gt;</a:t>
            </a:r>
          </a:p>
          <a:p>
            <a:pPr>
              <a:buNone/>
            </a:pPr>
            <a:endParaRPr lang="en-US" dirty="0"/>
          </a:p>
          <a:p>
            <a:pPr>
              <a:buNone/>
            </a:pPr>
            <a:r>
              <a:rPr lang="en-US" dirty="0"/>
              <a:t>Ex : git branch –d </a:t>
            </a:r>
            <a:r>
              <a:rPr lang="en-US" dirty="0" err="1"/>
              <a:t>DevEnv</a:t>
            </a:r>
            <a:r>
              <a:rPr lang="en-US" dirty="0"/>
              <a:t> </a:t>
            </a:r>
          </a:p>
          <a:p>
            <a:pPr>
              <a:buNone/>
            </a:pPr>
            <a:r>
              <a:rPr lang="en-US" dirty="0"/>
              <a:t>$git log </a:t>
            </a:r>
          </a:p>
          <a:p>
            <a:pPr>
              <a:buNone/>
            </a:pPr>
            <a:r>
              <a:rPr lang="en-US" dirty="0"/>
              <a:t>Display all commit id’s</a:t>
            </a:r>
          </a:p>
          <a:p>
            <a:endParaRPr lang="en-US" dirty="0"/>
          </a:p>
        </p:txBody>
      </p:sp>
      <p:sp>
        <p:nvSpPr>
          <p:cNvPr id="6" name="Footer Placeholder 5">
            <a:extLst>
              <a:ext uri="{FF2B5EF4-FFF2-40B4-BE49-F238E27FC236}">
                <a16:creationId xmlns:a16="http://schemas.microsoft.com/office/drawing/2014/main" id="{CB01138B-2A76-459E-B9EC-DF82D88F8BE9}"/>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291243E7-8F39-438A-86D9-7160C174D1D5}"/>
              </a:ext>
            </a:extLst>
          </p:cNvPr>
          <p:cNvPicPr>
            <a:picLocks noChangeAspect="1"/>
          </p:cNvPicPr>
          <p:nvPr/>
        </p:nvPicPr>
        <p:blipFill>
          <a:blip r:embed="rId2"/>
          <a:stretch>
            <a:fillRect/>
          </a:stretch>
        </p:blipFill>
        <p:spPr>
          <a:xfrm>
            <a:off x="457200" y="6019800"/>
            <a:ext cx="1438275" cy="590550"/>
          </a:xfrm>
          <a:prstGeom prst="rect">
            <a:avLst/>
          </a:prstGeom>
        </p:spPr>
      </p:pic>
      <p:sp>
        <p:nvSpPr>
          <p:cNvPr id="7" name="Date Placeholder 6">
            <a:extLst>
              <a:ext uri="{FF2B5EF4-FFF2-40B4-BE49-F238E27FC236}">
                <a16:creationId xmlns:a16="http://schemas.microsoft.com/office/drawing/2014/main" id="{6BBC0868-AC20-4123-AB39-E8969A7738B7}"/>
              </a:ext>
            </a:extLst>
          </p:cNvPr>
          <p:cNvSpPr>
            <a:spLocks noGrp="1"/>
          </p:cNvSpPr>
          <p:nvPr>
            <p:ph type="dt" sz="half" idx="10"/>
          </p:nvPr>
        </p:nvSpPr>
        <p:spPr/>
        <p:txBody>
          <a:bodyPr/>
          <a:lstStyle/>
          <a:p>
            <a:fld id="{43F5B232-0DB3-4EF4-AC1B-7451F3BE04C8}"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14BFC666-6493-4574-95B8-813F12D989D8}"/>
              </a:ext>
            </a:extLst>
          </p:cNvPr>
          <p:cNvSpPr>
            <a:spLocks noGrp="1"/>
          </p:cNvSpPr>
          <p:nvPr>
            <p:ph type="sldNum" sz="quarter" idx="12"/>
          </p:nvPr>
        </p:nvSpPr>
        <p:spPr/>
        <p:txBody>
          <a:bodyPr/>
          <a:lstStyle/>
          <a:p>
            <a:fld id="{5256C8B9-9FB3-497A-875E-5EFC3EB7C670}" type="slidenum">
              <a:rPr lang="en-US" smtClean="0"/>
              <a:t>26</a:t>
            </a:fld>
            <a:endParaRPr lang="en-US" dirty="0"/>
          </a:p>
        </p:txBody>
      </p:sp>
    </p:spTree>
    <p:extLst>
      <p:ext uri="{BB962C8B-B14F-4D97-AF65-F5344CB8AC3E}">
        <p14:creationId xmlns:p14="http://schemas.microsoft.com/office/powerpoint/2010/main" val="1625346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C45E-8321-423E-8BCF-DAD00BA92FD7}"/>
              </a:ext>
            </a:extLst>
          </p:cNvPr>
          <p:cNvSpPr>
            <a:spLocks noGrp="1"/>
          </p:cNvSpPr>
          <p:nvPr>
            <p:ph type="title"/>
          </p:nvPr>
        </p:nvSpPr>
        <p:spPr>
          <a:xfrm>
            <a:off x="457200" y="365760"/>
            <a:ext cx="7391400" cy="777240"/>
          </a:xfrm>
        </p:spPr>
        <p:txBody>
          <a:bodyPr/>
          <a:lstStyle/>
          <a:p>
            <a:r>
              <a:rPr lang="en-US" dirty="0"/>
              <a:t>		Git pull</a:t>
            </a:r>
          </a:p>
        </p:txBody>
      </p:sp>
      <p:sp>
        <p:nvSpPr>
          <p:cNvPr id="3" name="Content Placeholder 2">
            <a:extLst>
              <a:ext uri="{FF2B5EF4-FFF2-40B4-BE49-F238E27FC236}">
                <a16:creationId xmlns:a16="http://schemas.microsoft.com/office/drawing/2014/main" id="{ECC9AF6C-7031-4610-BABC-38D3F71A7EF6}"/>
              </a:ext>
            </a:extLst>
          </p:cNvPr>
          <p:cNvSpPr>
            <a:spLocks noGrp="1"/>
          </p:cNvSpPr>
          <p:nvPr>
            <p:ph idx="1"/>
          </p:nvPr>
        </p:nvSpPr>
        <p:spPr>
          <a:xfrm>
            <a:off x="457200" y="1600201"/>
            <a:ext cx="7086600" cy="2971799"/>
          </a:xfrm>
        </p:spPr>
        <p:txBody>
          <a:bodyPr>
            <a:normAutofit/>
          </a:bodyPr>
          <a:lstStyle/>
          <a:p>
            <a:r>
              <a:rPr lang="en-US" dirty="0"/>
              <a:t>It is combination git fetch and git merge command</a:t>
            </a:r>
          </a:p>
          <a:p>
            <a:r>
              <a:rPr lang="en-US" dirty="0"/>
              <a:t>Git fetch : download the commits from the remote branch</a:t>
            </a:r>
          </a:p>
          <a:p>
            <a:r>
              <a:rPr lang="en-US" dirty="0"/>
              <a:t>Git merge : integrate the branches</a:t>
            </a:r>
          </a:p>
          <a:p>
            <a:pPr>
              <a:buNone/>
            </a:pPr>
            <a:r>
              <a:rPr lang="en-US" dirty="0"/>
              <a:t>$ git pull origin</a:t>
            </a:r>
          </a:p>
          <a:p>
            <a:pPr>
              <a:buNone/>
            </a:pPr>
            <a:r>
              <a:rPr lang="en-US" dirty="0"/>
              <a:t>$ git pull (get the data from remote to local repo)</a:t>
            </a:r>
          </a:p>
          <a:p>
            <a:endParaRPr lang="en-US" dirty="0"/>
          </a:p>
        </p:txBody>
      </p:sp>
      <p:sp>
        <p:nvSpPr>
          <p:cNvPr id="6" name="Footer Placeholder 5">
            <a:extLst>
              <a:ext uri="{FF2B5EF4-FFF2-40B4-BE49-F238E27FC236}">
                <a16:creationId xmlns:a16="http://schemas.microsoft.com/office/drawing/2014/main" id="{5D12338A-2B33-4D58-B9C5-43C45E00C9B3}"/>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093E4A85-2936-4F93-A94D-FE146CDA4B5D}"/>
              </a:ext>
            </a:extLst>
          </p:cNvPr>
          <p:cNvPicPr>
            <a:picLocks noChangeAspect="1"/>
          </p:cNvPicPr>
          <p:nvPr/>
        </p:nvPicPr>
        <p:blipFill>
          <a:blip r:embed="rId2"/>
          <a:stretch>
            <a:fillRect/>
          </a:stretch>
        </p:blipFill>
        <p:spPr>
          <a:xfrm>
            <a:off x="304800" y="6039853"/>
            <a:ext cx="1438275" cy="590550"/>
          </a:xfrm>
          <a:prstGeom prst="rect">
            <a:avLst/>
          </a:prstGeom>
        </p:spPr>
      </p:pic>
      <p:sp>
        <p:nvSpPr>
          <p:cNvPr id="7" name="Date Placeholder 6">
            <a:extLst>
              <a:ext uri="{FF2B5EF4-FFF2-40B4-BE49-F238E27FC236}">
                <a16:creationId xmlns:a16="http://schemas.microsoft.com/office/drawing/2014/main" id="{2E913DEA-87F5-44F1-92BE-5C57018F5657}"/>
              </a:ext>
            </a:extLst>
          </p:cNvPr>
          <p:cNvSpPr>
            <a:spLocks noGrp="1"/>
          </p:cNvSpPr>
          <p:nvPr>
            <p:ph type="dt" sz="half" idx="10"/>
          </p:nvPr>
        </p:nvSpPr>
        <p:spPr/>
        <p:txBody>
          <a:bodyPr/>
          <a:lstStyle/>
          <a:p>
            <a:fld id="{F7ECAB5C-33FC-4879-88B0-A99F93F1F16F}"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142E555C-5E4B-4067-8284-2BAA9D37D2E0}"/>
              </a:ext>
            </a:extLst>
          </p:cNvPr>
          <p:cNvSpPr>
            <a:spLocks noGrp="1"/>
          </p:cNvSpPr>
          <p:nvPr>
            <p:ph type="sldNum" sz="quarter" idx="12"/>
          </p:nvPr>
        </p:nvSpPr>
        <p:spPr/>
        <p:txBody>
          <a:bodyPr/>
          <a:lstStyle/>
          <a:p>
            <a:fld id="{5256C8B9-9FB3-497A-875E-5EFC3EB7C670}" type="slidenum">
              <a:rPr lang="en-US" smtClean="0"/>
              <a:t>27</a:t>
            </a:fld>
            <a:endParaRPr lang="en-US" dirty="0"/>
          </a:p>
        </p:txBody>
      </p:sp>
    </p:spTree>
    <p:extLst>
      <p:ext uri="{BB962C8B-B14F-4D97-AF65-F5344CB8AC3E}">
        <p14:creationId xmlns:p14="http://schemas.microsoft.com/office/powerpoint/2010/main" val="1186469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4640-A7DF-46DF-8015-6B25BA75EF03}"/>
              </a:ext>
            </a:extLst>
          </p:cNvPr>
          <p:cNvSpPr>
            <a:spLocks noGrp="1"/>
          </p:cNvSpPr>
          <p:nvPr>
            <p:ph type="title"/>
          </p:nvPr>
        </p:nvSpPr>
        <p:spPr>
          <a:xfrm>
            <a:off x="457200" y="365760"/>
            <a:ext cx="7620000" cy="853440"/>
          </a:xfrm>
        </p:spPr>
        <p:txBody>
          <a:bodyPr/>
          <a:lstStyle/>
          <a:p>
            <a:r>
              <a:rPr lang="en-US" dirty="0"/>
              <a:t>		Git push</a:t>
            </a:r>
          </a:p>
        </p:txBody>
      </p:sp>
      <p:sp>
        <p:nvSpPr>
          <p:cNvPr id="3" name="Content Placeholder 2">
            <a:extLst>
              <a:ext uri="{FF2B5EF4-FFF2-40B4-BE49-F238E27FC236}">
                <a16:creationId xmlns:a16="http://schemas.microsoft.com/office/drawing/2014/main" id="{73890D63-E6D9-4AC4-A792-CF155F3C4457}"/>
              </a:ext>
            </a:extLst>
          </p:cNvPr>
          <p:cNvSpPr>
            <a:spLocks noGrp="1"/>
          </p:cNvSpPr>
          <p:nvPr>
            <p:ph idx="1"/>
          </p:nvPr>
        </p:nvSpPr>
        <p:spPr>
          <a:xfrm>
            <a:off x="457200" y="1600201"/>
            <a:ext cx="7162800" cy="2362199"/>
          </a:xfrm>
        </p:spPr>
        <p:txBody>
          <a:bodyPr/>
          <a:lstStyle/>
          <a:p>
            <a:r>
              <a:rPr lang="en-US" dirty="0"/>
              <a:t>Pushing the code or data from local Repo to remote repo</a:t>
            </a:r>
          </a:p>
          <a:p>
            <a:pPr>
              <a:buNone/>
            </a:pPr>
            <a:r>
              <a:rPr lang="en-US" dirty="0"/>
              <a:t> $ git push &lt;GitHub URL &gt;</a:t>
            </a:r>
          </a:p>
          <a:p>
            <a:pPr>
              <a:buNone/>
            </a:pPr>
            <a:r>
              <a:rPr lang="en-US" dirty="0"/>
              <a:t>We can send the local repo code to remote repo</a:t>
            </a:r>
          </a:p>
          <a:p>
            <a:endParaRPr lang="en-US" dirty="0"/>
          </a:p>
        </p:txBody>
      </p:sp>
      <p:sp>
        <p:nvSpPr>
          <p:cNvPr id="6" name="Footer Placeholder 5">
            <a:extLst>
              <a:ext uri="{FF2B5EF4-FFF2-40B4-BE49-F238E27FC236}">
                <a16:creationId xmlns:a16="http://schemas.microsoft.com/office/drawing/2014/main" id="{D4739252-799C-4482-837C-81388CB03E96}"/>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DD9EB9CE-C4E7-47B1-ABDF-03FDFDDF6FA4}"/>
              </a:ext>
            </a:extLst>
          </p:cNvPr>
          <p:cNvPicPr>
            <a:picLocks noChangeAspect="1"/>
          </p:cNvPicPr>
          <p:nvPr/>
        </p:nvPicPr>
        <p:blipFill>
          <a:blip r:embed="rId2"/>
          <a:stretch>
            <a:fillRect/>
          </a:stretch>
        </p:blipFill>
        <p:spPr>
          <a:xfrm>
            <a:off x="304800" y="6067927"/>
            <a:ext cx="1438275" cy="590550"/>
          </a:xfrm>
          <a:prstGeom prst="rect">
            <a:avLst/>
          </a:prstGeom>
        </p:spPr>
      </p:pic>
      <p:sp>
        <p:nvSpPr>
          <p:cNvPr id="7" name="Date Placeholder 6">
            <a:extLst>
              <a:ext uri="{FF2B5EF4-FFF2-40B4-BE49-F238E27FC236}">
                <a16:creationId xmlns:a16="http://schemas.microsoft.com/office/drawing/2014/main" id="{19C7EEE5-D6EF-42F2-8AA9-C85B57AE22E4}"/>
              </a:ext>
            </a:extLst>
          </p:cNvPr>
          <p:cNvSpPr>
            <a:spLocks noGrp="1"/>
          </p:cNvSpPr>
          <p:nvPr>
            <p:ph type="dt" sz="half" idx="10"/>
          </p:nvPr>
        </p:nvSpPr>
        <p:spPr/>
        <p:txBody>
          <a:bodyPr/>
          <a:lstStyle/>
          <a:p>
            <a:fld id="{9B83B25F-FE19-44E0-94D7-333014231850}"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DC981391-7322-4909-B311-9E9A9A804242}"/>
              </a:ext>
            </a:extLst>
          </p:cNvPr>
          <p:cNvSpPr>
            <a:spLocks noGrp="1"/>
          </p:cNvSpPr>
          <p:nvPr>
            <p:ph type="sldNum" sz="quarter" idx="12"/>
          </p:nvPr>
        </p:nvSpPr>
        <p:spPr/>
        <p:txBody>
          <a:bodyPr/>
          <a:lstStyle/>
          <a:p>
            <a:fld id="{5256C8B9-9FB3-497A-875E-5EFC3EB7C670}" type="slidenum">
              <a:rPr lang="en-US" smtClean="0"/>
              <a:t>28</a:t>
            </a:fld>
            <a:endParaRPr lang="en-US" dirty="0"/>
          </a:p>
        </p:txBody>
      </p:sp>
    </p:spTree>
    <p:extLst>
      <p:ext uri="{BB962C8B-B14F-4D97-AF65-F5344CB8AC3E}">
        <p14:creationId xmlns:p14="http://schemas.microsoft.com/office/powerpoint/2010/main" val="3591267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0F08-CFB1-431E-B7AE-EA3921683524}"/>
              </a:ext>
            </a:extLst>
          </p:cNvPr>
          <p:cNvSpPr>
            <a:spLocks noGrp="1"/>
          </p:cNvSpPr>
          <p:nvPr>
            <p:ph type="title"/>
          </p:nvPr>
        </p:nvSpPr>
        <p:spPr>
          <a:xfrm>
            <a:off x="520882" y="1487272"/>
            <a:ext cx="20574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r>
              <a:rPr lang="en-US" sz="2300" kern="1200" dirty="0">
                <a:solidFill>
                  <a:srgbClr val="FFFFFF"/>
                </a:solidFill>
                <a:latin typeface="+mj-lt"/>
                <a:ea typeface="+mj-ea"/>
                <a:cs typeface="+mj-cs"/>
              </a:rPr>
              <a:t>Git fetch</a:t>
            </a:r>
          </a:p>
        </p:txBody>
      </p:sp>
      <p:sp>
        <p:nvSpPr>
          <p:cNvPr id="4" name="Footer Placeholder 3">
            <a:extLst>
              <a:ext uri="{FF2B5EF4-FFF2-40B4-BE49-F238E27FC236}">
                <a16:creationId xmlns:a16="http://schemas.microsoft.com/office/drawing/2014/main" id="{918BCA33-4F93-49A9-A79E-33B7C57B7A18}"/>
              </a:ext>
            </a:extLst>
          </p:cNvPr>
          <p:cNvSpPr>
            <a:spLocks noGrp="1"/>
          </p:cNvSpPr>
          <p:nvPr>
            <p:ph type="ftr" sz="quarter" idx="11"/>
          </p:nvPr>
        </p:nvSpPr>
        <p:spPr/>
        <p:txBody>
          <a:bodyPr/>
          <a:lstStyle/>
          <a:p>
            <a:r>
              <a:rPr lang="en-US"/>
              <a:t>dxc proprietary and confidential</a:t>
            </a:r>
            <a:endParaRPr lang="en-US" dirty="0"/>
          </a:p>
        </p:txBody>
      </p:sp>
      <p:pic>
        <p:nvPicPr>
          <p:cNvPr id="19" name="Content Placeholder 3">
            <a:extLst>
              <a:ext uri="{FF2B5EF4-FFF2-40B4-BE49-F238E27FC236}">
                <a16:creationId xmlns:a16="http://schemas.microsoft.com/office/drawing/2014/main" id="{70663D01-F1C1-4520-A50D-4C9D9C1921B1}"/>
              </a:ext>
            </a:extLst>
          </p:cNvPr>
          <p:cNvPicPr>
            <a:picLocks noChangeAspect="1" noChangeArrowheads="1"/>
          </p:cNvPicPr>
          <p:nvPr/>
        </p:nvPicPr>
        <p:blipFill>
          <a:blip r:embed="rId2"/>
          <a:srcRect/>
          <a:stretch>
            <a:fillRect/>
          </a:stretch>
        </p:blipFill>
        <p:spPr bwMode="auto">
          <a:xfrm>
            <a:off x="3028951" y="1511085"/>
            <a:ext cx="4819650" cy="2375115"/>
          </a:xfrm>
          <a:prstGeom prst="rect">
            <a:avLst/>
          </a:prstGeom>
          <a:noFill/>
        </p:spPr>
      </p:pic>
      <p:pic>
        <p:nvPicPr>
          <p:cNvPr id="8" name="Picture 7">
            <a:extLst>
              <a:ext uri="{FF2B5EF4-FFF2-40B4-BE49-F238E27FC236}">
                <a16:creationId xmlns:a16="http://schemas.microsoft.com/office/drawing/2014/main" id="{58AA1926-037A-4AF7-89F2-D28130151E77}"/>
              </a:ext>
            </a:extLst>
          </p:cNvPr>
          <p:cNvPicPr>
            <a:picLocks noChangeAspect="1"/>
          </p:cNvPicPr>
          <p:nvPr/>
        </p:nvPicPr>
        <p:blipFill>
          <a:blip r:embed="rId3"/>
          <a:stretch>
            <a:fillRect/>
          </a:stretch>
        </p:blipFill>
        <p:spPr>
          <a:xfrm>
            <a:off x="304800" y="5935580"/>
            <a:ext cx="1438275" cy="590550"/>
          </a:xfrm>
          <a:prstGeom prst="rect">
            <a:avLst/>
          </a:prstGeom>
        </p:spPr>
      </p:pic>
      <p:sp>
        <p:nvSpPr>
          <p:cNvPr id="5" name="Date Placeholder 4">
            <a:extLst>
              <a:ext uri="{FF2B5EF4-FFF2-40B4-BE49-F238E27FC236}">
                <a16:creationId xmlns:a16="http://schemas.microsoft.com/office/drawing/2014/main" id="{4433A062-31B5-460D-B3D9-6FAC4CFBB025}"/>
              </a:ext>
            </a:extLst>
          </p:cNvPr>
          <p:cNvSpPr>
            <a:spLocks noGrp="1"/>
          </p:cNvSpPr>
          <p:nvPr>
            <p:ph type="dt" sz="half" idx="10"/>
          </p:nvPr>
        </p:nvSpPr>
        <p:spPr/>
        <p:txBody>
          <a:bodyPr/>
          <a:lstStyle/>
          <a:p>
            <a:fld id="{CA79EA23-2A80-4835-8B62-863A44C45004}" type="datetime2">
              <a:rPr lang="en-US" smtClean="0"/>
              <a:t>Wednesday, October 03, 2018</a:t>
            </a:fld>
            <a:endParaRPr lang="en-US" dirty="0"/>
          </a:p>
        </p:txBody>
      </p:sp>
      <p:sp>
        <p:nvSpPr>
          <p:cNvPr id="6" name="Slide Number Placeholder 5">
            <a:extLst>
              <a:ext uri="{FF2B5EF4-FFF2-40B4-BE49-F238E27FC236}">
                <a16:creationId xmlns:a16="http://schemas.microsoft.com/office/drawing/2014/main" id="{9FD70C94-BAEB-433F-BCE0-F944ACFB4C4E}"/>
              </a:ext>
            </a:extLst>
          </p:cNvPr>
          <p:cNvSpPr>
            <a:spLocks noGrp="1"/>
          </p:cNvSpPr>
          <p:nvPr>
            <p:ph type="sldNum" sz="quarter" idx="12"/>
          </p:nvPr>
        </p:nvSpPr>
        <p:spPr/>
        <p:txBody>
          <a:bodyPr/>
          <a:lstStyle/>
          <a:p>
            <a:fld id="{5256C8B9-9FB3-497A-875E-5EFC3EB7C670}" type="slidenum">
              <a:rPr lang="en-US" smtClean="0"/>
              <a:t>29</a:t>
            </a:fld>
            <a:endParaRPr lang="en-US" dirty="0"/>
          </a:p>
        </p:txBody>
      </p:sp>
    </p:spTree>
    <p:extLst>
      <p:ext uri="{BB962C8B-B14F-4D97-AF65-F5344CB8AC3E}">
        <p14:creationId xmlns:p14="http://schemas.microsoft.com/office/powerpoint/2010/main" val="229744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7758684" cy="701040"/>
          </a:xfrm>
        </p:spPr>
        <p:txBody>
          <a:bodyPr/>
          <a:lstStyle/>
          <a:p>
            <a:r>
              <a:rPr lang="en-US" dirty="0"/>
              <a:t>What is it Git</a:t>
            </a:r>
          </a:p>
        </p:txBody>
      </p:sp>
      <p:sp>
        <p:nvSpPr>
          <p:cNvPr id="3" name="Content Placeholder 2"/>
          <p:cNvSpPr>
            <a:spLocks noGrp="1"/>
          </p:cNvSpPr>
          <p:nvPr>
            <p:ph idx="1"/>
          </p:nvPr>
        </p:nvSpPr>
        <p:spPr>
          <a:xfrm>
            <a:off x="457200" y="1600201"/>
            <a:ext cx="7620000" cy="3657600"/>
          </a:xfrm>
        </p:spPr>
        <p:txBody>
          <a:bodyPr>
            <a:normAutofit/>
          </a:bodyPr>
          <a:lstStyle/>
          <a:p>
            <a:r>
              <a:rPr lang="en-US" dirty="0"/>
              <a:t>Git is a distributed version control system that allows developers to track changes in their computer files and work in collaboration with other developers.</a:t>
            </a:r>
          </a:p>
          <a:p>
            <a:r>
              <a:rPr lang="en-US" dirty="0"/>
              <a:t>Git is a free and open source tool designed to handle everything from small to very large projects with speed and efficiency.</a:t>
            </a:r>
          </a:p>
          <a:p>
            <a:r>
              <a:rPr lang="en-US" b="1" dirty="0"/>
              <a:t>Git</a:t>
            </a:r>
            <a:r>
              <a:rPr lang="en-US" dirty="0"/>
              <a:t> is a revision control system, a tool to manage your source code history.</a:t>
            </a:r>
          </a:p>
          <a:p>
            <a:endParaRPr lang="en-US" dirty="0"/>
          </a:p>
        </p:txBody>
      </p:sp>
      <p:sp>
        <p:nvSpPr>
          <p:cNvPr id="6" name="Footer Placeholder 5">
            <a:extLst>
              <a:ext uri="{FF2B5EF4-FFF2-40B4-BE49-F238E27FC236}">
                <a16:creationId xmlns:a16="http://schemas.microsoft.com/office/drawing/2014/main" id="{10C613B2-ED8A-495C-9205-862F6EFB7977}"/>
              </a:ext>
            </a:extLst>
          </p:cNvPr>
          <p:cNvSpPr>
            <a:spLocks noGrp="1"/>
          </p:cNvSpPr>
          <p:nvPr>
            <p:ph type="ftr" sz="quarter" idx="11"/>
          </p:nvPr>
        </p:nvSpPr>
        <p:spPr/>
        <p:txBody>
          <a:bodyPr/>
          <a:lstStyle/>
          <a:p>
            <a:r>
              <a:rPr lang="en-US" dirty="0"/>
              <a:t>dxc proprietary and confidential</a:t>
            </a:r>
          </a:p>
        </p:txBody>
      </p:sp>
      <p:pic>
        <p:nvPicPr>
          <p:cNvPr id="4" name="Picture 3">
            <a:extLst>
              <a:ext uri="{FF2B5EF4-FFF2-40B4-BE49-F238E27FC236}">
                <a16:creationId xmlns:a16="http://schemas.microsoft.com/office/drawing/2014/main" id="{B21697F1-1225-4423-84A5-A6DAEAB16FBD}"/>
              </a:ext>
            </a:extLst>
          </p:cNvPr>
          <p:cNvPicPr>
            <a:picLocks noChangeAspect="1"/>
          </p:cNvPicPr>
          <p:nvPr/>
        </p:nvPicPr>
        <p:blipFill>
          <a:blip r:embed="rId2"/>
          <a:stretch>
            <a:fillRect/>
          </a:stretch>
        </p:blipFill>
        <p:spPr>
          <a:xfrm>
            <a:off x="228600" y="6152079"/>
            <a:ext cx="1438275" cy="590550"/>
          </a:xfrm>
          <a:prstGeom prst="rect">
            <a:avLst/>
          </a:prstGeom>
        </p:spPr>
      </p:pic>
      <p:sp>
        <p:nvSpPr>
          <p:cNvPr id="7" name="Date Placeholder 6">
            <a:extLst>
              <a:ext uri="{FF2B5EF4-FFF2-40B4-BE49-F238E27FC236}">
                <a16:creationId xmlns:a16="http://schemas.microsoft.com/office/drawing/2014/main" id="{5F10DB7F-FE06-4BD5-A5A6-3EEAA81C2D8D}"/>
              </a:ext>
            </a:extLst>
          </p:cNvPr>
          <p:cNvSpPr>
            <a:spLocks noGrp="1"/>
          </p:cNvSpPr>
          <p:nvPr>
            <p:ph type="dt" sz="half" idx="10"/>
          </p:nvPr>
        </p:nvSpPr>
        <p:spPr/>
        <p:txBody>
          <a:bodyPr/>
          <a:lstStyle/>
          <a:p>
            <a:fld id="{1DB68C54-7DA7-412D-BDEC-7BFBB554C6C2}"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0235484E-D5D5-484A-B379-48098F50D93E}"/>
              </a:ext>
            </a:extLst>
          </p:cNvPr>
          <p:cNvSpPr>
            <a:spLocks noGrp="1"/>
          </p:cNvSpPr>
          <p:nvPr>
            <p:ph type="sldNum" sz="quarter" idx="12"/>
          </p:nvPr>
        </p:nvSpPr>
        <p:spPr/>
        <p:txBody>
          <a:bodyPr/>
          <a:lstStyle/>
          <a:p>
            <a:fld id="{5256C8B9-9FB3-497A-875E-5EFC3EB7C670}" type="slidenum">
              <a:rPr lang="en-US" smtClean="0"/>
              <a:t>3</a:t>
            </a:fld>
            <a:endParaRPr lang="en-US" dirty="0"/>
          </a:p>
        </p:txBody>
      </p:sp>
    </p:spTree>
    <p:extLst>
      <p:ext uri="{BB962C8B-B14F-4D97-AF65-F5344CB8AC3E}">
        <p14:creationId xmlns:p14="http://schemas.microsoft.com/office/powerpoint/2010/main" val="7606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E742-7FD6-4779-BF70-34D123BCE898}"/>
              </a:ext>
            </a:extLst>
          </p:cNvPr>
          <p:cNvSpPr>
            <a:spLocks noGrp="1"/>
          </p:cNvSpPr>
          <p:nvPr>
            <p:ph type="title"/>
          </p:nvPr>
        </p:nvSpPr>
        <p:spPr>
          <a:xfrm>
            <a:off x="457200" y="365760"/>
            <a:ext cx="7467600" cy="958633"/>
          </a:xfrm>
        </p:spPr>
        <p:txBody>
          <a:bodyPr/>
          <a:lstStyle/>
          <a:p>
            <a:r>
              <a:rPr lang="en-US" dirty="0"/>
              <a:t>			Git fetch</a:t>
            </a:r>
          </a:p>
        </p:txBody>
      </p:sp>
      <p:sp>
        <p:nvSpPr>
          <p:cNvPr id="3" name="Content Placeholder 2">
            <a:extLst>
              <a:ext uri="{FF2B5EF4-FFF2-40B4-BE49-F238E27FC236}">
                <a16:creationId xmlns:a16="http://schemas.microsoft.com/office/drawing/2014/main" id="{43D2BC78-5638-48D4-8085-2AF0202EAC1C}"/>
              </a:ext>
            </a:extLst>
          </p:cNvPr>
          <p:cNvSpPr>
            <a:spLocks noGrp="1"/>
          </p:cNvSpPr>
          <p:nvPr>
            <p:ph idx="1"/>
          </p:nvPr>
        </p:nvSpPr>
        <p:spPr>
          <a:xfrm>
            <a:off x="457200" y="1600201"/>
            <a:ext cx="7467600" cy="3581400"/>
          </a:xfrm>
        </p:spPr>
        <p:txBody>
          <a:bodyPr/>
          <a:lstStyle/>
          <a:p>
            <a:r>
              <a:rPr lang="en-US" dirty="0"/>
              <a:t>In local repo </a:t>
            </a:r>
          </a:p>
          <a:p>
            <a:pPr>
              <a:buNone/>
            </a:pPr>
            <a:r>
              <a:rPr lang="en-US" dirty="0"/>
              <a:t>$ git fetch </a:t>
            </a:r>
            <a:r>
              <a:rPr lang="en-US" dirty="0" err="1"/>
              <a:t>orgin</a:t>
            </a:r>
            <a:r>
              <a:rPr lang="en-US" dirty="0"/>
              <a:t>/master</a:t>
            </a:r>
          </a:p>
          <a:p>
            <a:pPr>
              <a:buNone/>
            </a:pPr>
            <a:r>
              <a:rPr lang="en-US" dirty="0"/>
              <a:t>The </a:t>
            </a:r>
            <a:r>
              <a:rPr lang="en-US" dirty="0" err="1"/>
              <a:t>the</a:t>
            </a:r>
            <a:r>
              <a:rPr lang="en-US" dirty="0"/>
              <a:t> commit will update but when we check $ git branch the “origin master “ wont be available on local </a:t>
            </a:r>
          </a:p>
          <a:p>
            <a:pPr>
              <a:buNone/>
            </a:pPr>
            <a:r>
              <a:rPr lang="en-US" dirty="0"/>
              <a:t>So we need to merge that </a:t>
            </a:r>
          </a:p>
          <a:p>
            <a:pPr>
              <a:buNone/>
            </a:pPr>
            <a:r>
              <a:rPr lang="en-US" dirty="0"/>
              <a:t>$ git merge origin/master</a:t>
            </a:r>
          </a:p>
          <a:p>
            <a:endParaRPr lang="en-US" dirty="0"/>
          </a:p>
        </p:txBody>
      </p:sp>
      <p:sp>
        <p:nvSpPr>
          <p:cNvPr id="6" name="Footer Placeholder 5">
            <a:extLst>
              <a:ext uri="{FF2B5EF4-FFF2-40B4-BE49-F238E27FC236}">
                <a16:creationId xmlns:a16="http://schemas.microsoft.com/office/drawing/2014/main" id="{8459EA8E-C9C1-4F84-846B-D23CF526925D}"/>
              </a:ext>
            </a:extLst>
          </p:cNvPr>
          <p:cNvSpPr>
            <a:spLocks noGrp="1"/>
          </p:cNvSpPr>
          <p:nvPr>
            <p:ph type="ftr" sz="quarter" idx="11"/>
          </p:nvPr>
        </p:nvSpPr>
        <p:spPr/>
        <p:txBody>
          <a:bodyPr/>
          <a:lstStyle/>
          <a:p>
            <a:r>
              <a:rPr lang="en-US"/>
              <a:t>dxc proprietary and confidential</a:t>
            </a:r>
            <a:endParaRPr lang="en-US" dirty="0"/>
          </a:p>
        </p:txBody>
      </p:sp>
      <p:pic>
        <p:nvPicPr>
          <p:cNvPr id="5" name="Picture 4">
            <a:extLst>
              <a:ext uri="{FF2B5EF4-FFF2-40B4-BE49-F238E27FC236}">
                <a16:creationId xmlns:a16="http://schemas.microsoft.com/office/drawing/2014/main" id="{ADD13745-A435-4720-9895-A0F81553F059}"/>
              </a:ext>
            </a:extLst>
          </p:cNvPr>
          <p:cNvPicPr>
            <a:picLocks noChangeAspect="1"/>
          </p:cNvPicPr>
          <p:nvPr/>
        </p:nvPicPr>
        <p:blipFill>
          <a:blip r:embed="rId2"/>
          <a:stretch>
            <a:fillRect/>
          </a:stretch>
        </p:blipFill>
        <p:spPr>
          <a:xfrm>
            <a:off x="227266" y="5914609"/>
            <a:ext cx="1438275" cy="590550"/>
          </a:xfrm>
          <a:prstGeom prst="rect">
            <a:avLst/>
          </a:prstGeom>
        </p:spPr>
      </p:pic>
      <p:sp>
        <p:nvSpPr>
          <p:cNvPr id="7" name="Date Placeholder 6">
            <a:extLst>
              <a:ext uri="{FF2B5EF4-FFF2-40B4-BE49-F238E27FC236}">
                <a16:creationId xmlns:a16="http://schemas.microsoft.com/office/drawing/2014/main" id="{1E5A682C-99B7-4713-AAA4-C7778453F20C}"/>
              </a:ext>
            </a:extLst>
          </p:cNvPr>
          <p:cNvSpPr>
            <a:spLocks noGrp="1"/>
          </p:cNvSpPr>
          <p:nvPr>
            <p:ph type="dt" sz="half" idx="10"/>
          </p:nvPr>
        </p:nvSpPr>
        <p:spPr/>
        <p:txBody>
          <a:bodyPr/>
          <a:lstStyle/>
          <a:p>
            <a:fld id="{75A604A8-4669-4AC6-98DC-0B7DEFD8F2BD}"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729CF72F-9FB9-4F22-BA2D-4E8D47C79D08}"/>
              </a:ext>
            </a:extLst>
          </p:cNvPr>
          <p:cNvSpPr>
            <a:spLocks noGrp="1"/>
          </p:cNvSpPr>
          <p:nvPr>
            <p:ph type="sldNum" sz="quarter" idx="12"/>
          </p:nvPr>
        </p:nvSpPr>
        <p:spPr/>
        <p:txBody>
          <a:bodyPr/>
          <a:lstStyle/>
          <a:p>
            <a:fld id="{5256C8B9-9FB3-497A-875E-5EFC3EB7C670}" type="slidenum">
              <a:rPr lang="en-US" smtClean="0"/>
              <a:t>30</a:t>
            </a:fld>
            <a:endParaRPr lang="en-US" dirty="0"/>
          </a:p>
        </p:txBody>
      </p:sp>
    </p:spTree>
    <p:extLst>
      <p:ext uri="{BB962C8B-B14F-4D97-AF65-F5344CB8AC3E}">
        <p14:creationId xmlns:p14="http://schemas.microsoft.com/office/powerpoint/2010/main" val="173185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CF06-CAEE-4B32-898E-1719B71C2D24}"/>
              </a:ext>
            </a:extLst>
          </p:cNvPr>
          <p:cNvSpPr>
            <a:spLocks noGrp="1"/>
          </p:cNvSpPr>
          <p:nvPr>
            <p:ph type="title"/>
          </p:nvPr>
        </p:nvSpPr>
        <p:spPr>
          <a:xfrm>
            <a:off x="457200" y="365760"/>
            <a:ext cx="7758684" cy="1325562"/>
          </a:xfrm>
        </p:spPr>
        <p:txBody>
          <a:bodyPr/>
          <a:lstStyle/>
          <a:p>
            <a:r>
              <a:rPr lang="en-US" dirty="0"/>
              <a:t>Git rebase</a:t>
            </a:r>
          </a:p>
        </p:txBody>
      </p:sp>
      <p:sp>
        <p:nvSpPr>
          <p:cNvPr id="3" name="Content Placeholder 2">
            <a:extLst>
              <a:ext uri="{FF2B5EF4-FFF2-40B4-BE49-F238E27FC236}">
                <a16:creationId xmlns:a16="http://schemas.microsoft.com/office/drawing/2014/main" id="{F203DDCD-6B7B-4BF5-97A3-E1109DCD0F87}"/>
              </a:ext>
            </a:extLst>
          </p:cNvPr>
          <p:cNvSpPr>
            <a:spLocks noGrp="1"/>
          </p:cNvSpPr>
          <p:nvPr>
            <p:ph idx="1"/>
          </p:nvPr>
        </p:nvSpPr>
        <p:spPr>
          <a:xfrm>
            <a:off x="457200" y="1600201"/>
            <a:ext cx="8229600" cy="2971800"/>
          </a:xfrm>
        </p:spPr>
        <p:txBody>
          <a:bodyPr/>
          <a:lstStyle/>
          <a:p>
            <a:endParaRPr lang="en-US" dirty="0"/>
          </a:p>
        </p:txBody>
      </p:sp>
      <p:sp>
        <p:nvSpPr>
          <p:cNvPr id="6" name="Footer Placeholder 5">
            <a:extLst>
              <a:ext uri="{FF2B5EF4-FFF2-40B4-BE49-F238E27FC236}">
                <a16:creationId xmlns:a16="http://schemas.microsoft.com/office/drawing/2014/main" id="{C5ECA5AE-D4B7-47A2-98B3-D45A088DC137}"/>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84CDDD77-B1D2-4A75-8822-D3DDF59B1A71}"/>
              </a:ext>
            </a:extLst>
          </p:cNvPr>
          <p:cNvPicPr>
            <a:picLocks noChangeAspect="1"/>
          </p:cNvPicPr>
          <p:nvPr/>
        </p:nvPicPr>
        <p:blipFill>
          <a:blip r:embed="rId2"/>
          <a:stretch>
            <a:fillRect/>
          </a:stretch>
        </p:blipFill>
        <p:spPr>
          <a:xfrm>
            <a:off x="304800" y="6019800"/>
            <a:ext cx="1438275" cy="590550"/>
          </a:xfrm>
          <a:prstGeom prst="rect">
            <a:avLst/>
          </a:prstGeom>
        </p:spPr>
      </p:pic>
      <p:sp>
        <p:nvSpPr>
          <p:cNvPr id="7" name="Date Placeholder 6">
            <a:extLst>
              <a:ext uri="{FF2B5EF4-FFF2-40B4-BE49-F238E27FC236}">
                <a16:creationId xmlns:a16="http://schemas.microsoft.com/office/drawing/2014/main" id="{0F626F65-AE06-4D44-A20B-FFAE3E68C980}"/>
              </a:ext>
            </a:extLst>
          </p:cNvPr>
          <p:cNvSpPr>
            <a:spLocks noGrp="1"/>
          </p:cNvSpPr>
          <p:nvPr>
            <p:ph type="dt" sz="half" idx="10"/>
          </p:nvPr>
        </p:nvSpPr>
        <p:spPr/>
        <p:txBody>
          <a:bodyPr/>
          <a:lstStyle/>
          <a:p>
            <a:fld id="{C242EA8D-52FE-42C8-98ED-555D4330AF82}"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951182DC-FFFE-4C82-938B-69CF376712C2}"/>
              </a:ext>
            </a:extLst>
          </p:cNvPr>
          <p:cNvSpPr>
            <a:spLocks noGrp="1"/>
          </p:cNvSpPr>
          <p:nvPr>
            <p:ph type="sldNum" sz="quarter" idx="12"/>
          </p:nvPr>
        </p:nvSpPr>
        <p:spPr/>
        <p:txBody>
          <a:bodyPr/>
          <a:lstStyle/>
          <a:p>
            <a:fld id="{5256C8B9-9FB3-497A-875E-5EFC3EB7C670}" type="slidenum">
              <a:rPr lang="en-US" smtClean="0"/>
              <a:t>31</a:t>
            </a:fld>
            <a:endParaRPr lang="en-US" dirty="0"/>
          </a:p>
        </p:txBody>
      </p:sp>
    </p:spTree>
    <p:extLst>
      <p:ext uri="{BB962C8B-B14F-4D97-AF65-F5344CB8AC3E}">
        <p14:creationId xmlns:p14="http://schemas.microsoft.com/office/powerpoint/2010/main" val="3777829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8CB0-AF5E-4298-8EB5-82DFAE228BC7}"/>
              </a:ext>
            </a:extLst>
          </p:cNvPr>
          <p:cNvSpPr>
            <a:spLocks noGrp="1"/>
          </p:cNvSpPr>
          <p:nvPr>
            <p:ph type="title"/>
          </p:nvPr>
        </p:nvSpPr>
        <p:spPr/>
        <p:txBody>
          <a:bodyPr/>
          <a:lstStyle/>
          <a:p>
            <a:r>
              <a:rPr lang="en-US" dirty="0"/>
              <a:t>Git stash</a:t>
            </a:r>
          </a:p>
        </p:txBody>
      </p:sp>
      <p:sp>
        <p:nvSpPr>
          <p:cNvPr id="3" name="Content Placeholder 2">
            <a:extLst>
              <a:ext uri="{FF2B5EF4-FFF2-40B4-BE49-F238E27FC236}">
                <a16:creationId xmlns:a16="http://schemas.microsoft.com/office/drawing/2014/main" id="{31951B53-FD1D-4A4F-BBBE-94D0E067E461}"/>
              </a:ext>
            </a:extLst>
          </p:cNvPr>
          <p:cNvSpPr>
            <a:spLocks noGrp="1"/>
          </p:cNvSpPr>
          <p:nvPr>
            <p:ph idx="1"/>
          </p:nvPr>
        </p:nvSpPr>
        <p:spPr>
          <a:xfrm>
            <a:off x="457200" y="1600201"/>
            <a:ext cx="8229600" cy="3962398"/>
          </a:xfrm>
        </p:spPr>
        <p:txBody>
          <a:bodyPr>
            <a:normAutofit fontScale="70000" lnSpcReduction="20000"/>
          </a:bodyPr>
          <a:lstStyle/>
          <a:p>
            <a:r>
              <a:rPr lang="en-US" dirty="0"/>
              <a:t>Git stash temporarily shelves (or stashes) changes you’ve made to your working copy so you can work on something else, then come back and reply them later on.</a:t>
            </a:r>
          </a:p>
          <a:p>
            <a:r>
              <a:rPr lang="en-US" dirty="0"/>
              <a:t>Stashing is handy if you need to quickly switch context and work on some thing else, but you’re mid-way through a code change and aren’t quite ready to commit.</a:t>
            </a:r>
          </a:p>
          <a:p>
            <a:r>
              <a:rPr lang="en-US" dirty="0"/>
              <a:t>$ git status </a:t>
            </a:r>
          </a:p>
          <a:p>
            <a:pPr marL="0" indent="0">
              <a:buNone/>
            </a:pPr>
            <a:r>
              <a:rPr lang="en-US" dirty="0"/>
              <a:t>On branch master Changes to be committed:</a:t>
            </a:r>
          </a:p>
          <a:p>
            <a:pPr marL="0" indent="0">
              <a:buNone/>
            </a:pPr>
            <a:r>
              <a:rPr lang="en-US" dirty="0"/>
              <a:t>new file: style.css Changes not staged for commit:</a:t>
            </a:r>
          </a:p>
          <a:p>
            <a:pPr marL="0" indent="0">
              <a:buNone/>
            </a:pPr>
            <a:r>
              <a:rPr lang="en-US" dirty="0"/>
              <a:t>modified: index.html</a:t>
            </a:r>
          </a:p>
          <a:p>
            <a:pPr marL="0" indent="0">
              <a:buNone/>
            </a:pPr>
            <a:r>
              <a:rPr lang="en-US" dirty="0"/>
              <a:t> $ git stash </a:t>
            </a:r>
          </a:p>
          <a:p>
            <a:pPr marL="0" indent="0">
              <a:buNone/>
            </a:pPr>
            <a:r>
              <a:rPr lang="en-US" dirty="0"/>
              <a:t>Saved working directory and index state WIP on master: 5002d47 our new homepage HEAD is now at 5002d47 our new homepage</a:t>
            </a:r>
          </a:p>
          <a:p>
            <a:pPr marL="0" indent="0">
              <a:buNone/>
            </a:pPr>
            <a:r>
              <a:rPr lang="en-US" dirty="0"/>
              <a:t>$ git status </a:t>
            </a:r>
          </a:p>
          <a:p>
            <a:pPr marL="0" indent="0">
              <a:buNone/>
            </a:pPr>
            <a:r>
              <a:rPr lang="en-US" dirty="0"/>
              <a:t>On branch master nothing to commit, working tree clean</a:t>
            </a:r>
          </a:p>
        </p:txBody>
      </p:sp>
      <p:sp>
        <p:nvSpPr>
          <p:cNvPr id="6" name="Footer Placeholder 5">
            <a:extLst>
              <a:ext uri="{FF2B5EF4-FFF2-40B4-BE49-F238E27FC236}">
                <a16:creationId xmlns:a16="http://schemas.microsoft.com/office/drawing/2014/main" id="{738B4AC1-74F3-410B-85ED-35A6A289BE21}"/>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B7AA7687-A520-4AF3-BA7E-698E45AD4ADA}"/>
              </a:ext>
            </a:extLst>
          </p:cNvPr>
          <p:cNvPicPr>
            <a:picLocks noChangeAspect="1"/>
          </p:cNvPicPr>
          <p:nvPr/>
        </p:nvPicPr>
        <p:blipFill>
          <a:blip r:embed="rId2"/>
          <a:stretch>
            <a:fillRect/>
          </a:stretch>
        </p:blipFill>
        <p:spPr>
          <a:xfrm>
            <a:off x="381000" y="6172201"/>
            <a:ext cx="1438275" cy="590550"/>
          </a:xfrm>
          <a:prstGeom prst="rect">
            <a:avLst/>
          </a:prstGeom>
        </p:spPr>
      </p:pic>
      <p:sp>
        <p:nvSpPr>
          <p:cNvPr id="7" name="Date Placeholder 6">
            <a:extLst>
              <a:ext uri="{FF2B5EF4-FFF2-40B4-BE49-F238E27FC236}">
                <a16:creationId xmlns:a16="http://schemas.microsoft.com/office/drawing/2014/main" id="{49658DCB-5B52-40ED-A107-3550D9F3F70D}"/>
              </a:ext>
            </a:extLst>
          </p:cNvPr>
          <p:cNvSpPr>
            <a:spLocks noGrp="1"/>
          </p:cNvSpPr>
          <p:nvPr>
            <p:ph type="dt" sz="half" idx="10"/>
          </p:nvPr>
        </p:nvSpPr>
        <p:spPr/>
        <p:txBody>
          <a:bodyPr/>
          <a:lstStyle/>
          <a:p>
            <a:fld id="{16219749-3F68-4218-B07E-A17F404978B4}"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211C6EEB-58D3-4D6A-852B-54C637007BAA}"/>
              </a:ext>
            </a:extLst>
          </p:cNvPr>
          <p:cNvSpPr>
            <a:spLocks noGrp="1"/>
          </p:cNvSpPr>
          <p:nvPr>
            <p:ph type="sldNum" sz="quarter" idx="12"/>
          </p:nvPr>
        </p:nvSpPr>
        <p:spPr/>
        <p:txBody>
          <a:bodyPr/>
          <a:lstStyle/>
          <a:p>
            <a:fld id="{5256C8B9-9FB3-497A-875E-5EFC3EB7C670}" type="slidenum">
              <a:rPr lang="en-US" smtClean="0"/>
              <a:t>32</a:t>
            </a:fld>
            <a:endParaRPr lang="en-US" dirty="0"/>
          </a:p>
        </p:txBody>
      </p:sp>
    </p:spTree>
    <p:extLst>
      <p:ext uri="{BB962C8B-B14F-4D97-AF65-F5344CB8AC3E}">
        <p14:creationId xmlns:p14="http://schemas.microsoft.com/office/powerpoint/2010/main" val="2824154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A676-0EF2-42BA-8F36-CF7B3A1DD950}"/>
              </a:ext>
            </a:extLst>
          </p:cNvPr>
          <p:cNvSpPr>
            <a:spLocks noGrp="1"/>
          </p:cNvSpPr>
          <p:nvPr>
            <p:ph type="title"/>
          </p:nvPr>
        </p:nvSpPr>
        <p:spPr/>
        <p:txBody>
          <a:bodyPr>
            <a:normAutofit/>
          </a:bodyPr>
          <a:lstStyle/>
          <a:p>
            <a:r>
              <a:rPr lang="en-US" dirty="0"/>
              <a:t>Local repo and remote Repo communication</a:t>
            </a:r>
          </a:p>
        </p:txBody>
      </p:sp>
      <p:sp>
        <p:nvSpPr>
          <p:cNvPr id="3" name="Content Placeholder 2">
            <a:extLst>
              <a:ext uri="{FF2B5EF4-FFF2-40B4-BE49-F238E27FC236}">
                <a16:creationId xmlns:a16="http://schemas.microsoft.com/office/drawing/2014/main" id="{E8C69191-E066-40C4-8BD9-F3A79C6ADF28}"/>
              </a:ext>
            </a:extLst>
          </p:cNvPr>
          <p:cNvSpPr>
            <a:spLocks noGrp="1"/>
          </p:cNvSpPr>
          <p:nvPr>
            <p:ph idx="1"/>
          </p:nvPr>
        </p:nvSpPr>
        <p:spPr>
          <a:xfrm>
            <a:off x="457200" y="1600201"/>
            <a:ext cx="8229600" cy="2971800"/>
          </a:xfrm>
        </p:spPr>
        <p:txBody>
          <a:bodyPr/>
          <a:lstStyle/>
          <a:p>
            <a:r>
              <a:rPr lang="en-US" dirty="0"/>
              <a:t>Pros:</a:t>
            </a:r>
          </a:p>
          <a:p>
            <a:endParaRPr lang="en-US" dirty="0"/>
          </a:p>
        </p:txBody>
      </p:sp>
      <p:sp>
        <p:nvSpPr>
          <p:cNvPr id="6" name="Footer Placeholder 5">
            <a:extLst>
              <a:ext uri="{FF2B5EF4-FFF2-40B4-BE49-F238E27FC236}">
                <a16:creationId xmlns:a16="http://schemas.microsoft.com/office/drawing/2014/main" id="{0E59F095-D778-40E9-93BA-090D92288D98}"/>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CEDFE5C5-2E0E-4DFB-B7F2-F23ACFBF08D3}"/>
              </a:ext>
            </a:extLst>
          </p:cNvPr>
          <p:cNvPicPr>
            <a:picLocks noChangeAspect="1"/>
          </p:cNvPicPr>
          <p:nvPr/>
        </p:nvPicPr>
        <p:blipFill>
          <a:blip r:embed="rId2"/>
          <a:stretch>
            <a:fillRect/>
          </a:stretch>
        </p:blipFill>
        <p:spPr>
          <a:xfrm>
            <a:off x="304800" y="5977890"/>
            <a:ext cx="1438275" cy="590550"/>
          </a:xfrm>
          <a:prstGeom prst="rect">
            <a:avLst/>
          </a:prstGeom>
        </p:spPr>
      </p:pic>
      <p:sp>
        <p:nvSpPr>
          <p:cNvPr id="7" name="Date Placeholder 6">
            <a:extLst>
              <a:ext uri="{FF2B5EF4-FFF2-40B4-BE49-F238E27FC236}">
                <a16:creationId xmlns:a16="http://schemas.microsoft.com/office/drawing/2014/main" id="{DB2C1359-7688-4E7B-8546-FA766E947F0E}"/>
              </a:ext>
            </a:extLst>
          </p:cNvPr>
          <p:cNvSpPr>
            <a:spLocks noGrp="1"/>
          </p:cNvSpPr>
          <p:nvPr>
            <p:ph type="dt" sz="half" idx="10"/>
          </p:nvPr>
        </p:nvSpPr>
        <p:spPr/>
        <p:txBody>
          <a:bodyPr/>
          <a:lstStyle/>
          <a:p>
            <a:fld id="{7BBFC0ED-A1AB-4940-8F65-914C720536D7}"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B5637F4A-5DAA-4C59-8761-F664FE776C27}"/>
              </a:ext>
            </a:extLst>
          </p:cNvPr>
          <p:cNvSpPr>
            <a:spLocks noGrp="1"/>
          </p:cNvSpPr>
          <p:nvPr>
            <p:ph type="sldNum" sz="quarter" idx="12"/>
          </p:nvPr>
        </p:nvSpPr>
        <p:spPr/>
        <p:txBody>
          <a:bodyPr/>
          <a:lstStyle/>
          <a:p>
            <a:fld id="{5256C8B9-9FB3-497A-875E-5EFC3EB7C670}" type="slidenum">
              <a:rPr lang="en-US" smtClean="0"/>
              <a:t>33</a:t>
            </a:fld>
            <a:endParaRPr lang="en-US" dirty="0"/>
          </a:p>
        </p:txBody>
      </p:sp>
    </p:spTree>
    <p:extLst>
      <p:ext uri="{BB962C8B-B14F-4D97-AF65-F5344CB8AC3E}">
        <p14:creationId xmlns:p14="http://schemas.microsoft.com/office/powerpoint/2010/main" val="3042150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016A-4EE8-4AF9-86F9-0C6775E51603}"/>
              </a:ext>
            </a:extLst>
          </p:cNvPr>
          <p:cNvSpPr>
            <a:spLocks noGrp="1"/>
          </p:cNvSpPr>
          <p:nvPr>
            <p:ph type="title"/>
          </p:nvPr>
        </p:nvSpPr>
        <p:spPr/>
        <p:txBody>
          <a:bodyPr/>
          <a:lstStyle/>
          <a:p>
            <a:r>
              <a:rPr lang="en-US" dirty="0"/>
              <a:t>Pros and cons of Github</a:t>
            </a:r>
          </a:p>
        </p:txBody>
      </p:sp>
      <p:sp>
        <p:nvSpPr>
          <p:cNvPr id="3" name="Text Placeholder 2">
            <a:extLst>
              <a:ext uri="{FF2B5EF4-FFF2-40B4-BE49-F238E27FC236}">
                <a16:creationId xmlns:a16="http://schemas.microsoft.com/office/drawing/2014/main" id="{94F83787-FF5B-4C1F-BE1B-A79C429F45A8}"/>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8A3E0B14-CA5E-4207-AF7D-286B813201F7}"/>
              </a:ext>
            </a:extLst>
          </p:cNvPr>
          <p:cNvSpPr>
            <a:spLocks noGrp="1"/>
          </p:cNvSpPr>
          <p:nvPr>
            <p:ph sz="half" idx="2"/>
          </p:nvPr>
        </p:nvSpPr>
        <p:spPr/>
        <p:txBody>
          <a:bodyPr>
            <a:normAutofit/>
          </a:bodyPr>
          <a:lstStyle/>
          <a:p>
            <a:r>
              <a:rPr lang="en-US" sz="1400" dirty="0"/>
              <a:t>Github makes for easier contributions to your top open source projects.</a:t>
            </a:r>
          </a:p>
          <a:p>
            <a:r>
              <a:rPr lang="en-US" sz="1400" dirty="0"/>
              <a:t> GitHub has everything turned into Markdown.</a:t>
            </a:r>
          </a:p>
          <a:p>
            <a:r>
              <a:rPr lang="en-US" sz="1400" dirty="0"/>
              <a:t>GitHub has some of the best documentation around.</a:t>
            </a:r>
          </a:p>
          <a:p>
            <a:r>
              <a:rPr lang="en-US" sz="1400" dirty="0"/>
              <a:t>GitHub has </a:t>
            </a:r>
            <a:r>
              <a:rPr lang="en-US" sz="1400" dirty="0" err="1"/>
              <a:t>Gists</a:t>
            </a:r>
            <a:r>
              <a:rPr lang="en-US" sz="1400" dirty="0"/>
              <a:t> and GitHub Pages, too.</a:t>
            </a:r>
          </a:p>
          <a:p>
            <a:endParaRPr lang="en-US" sz="1400" dirty="0"/>
          </a:p>
        </p:txBody>
      </p:sp>
      <p:sp>
        <p:nvSpPr>
          <p:cNvPr id="5" name="Text Placeholder 4">
            <a:extLst>
              <a:ext uri="{FF2B5EF4-FFF2-40B4-BE49-F238E27FC236}">
                <a16:creationId xmlns:a16="http://schemas.microsoft.com/office/drawing/2014/main" id="{292592F8-E864-4CA2-9D2E-E83DBE067CAC}"/>
              </a:ext>
            </a:extLst>
          </p:cNvPr>
          <p:cNvSpPr>
            <a:spLocks noGrp="1"/>
          </p:cNvSpPr>
          <p:nvPr>
            <p:ph type="body" sz="quarter" idx="13"/>
          </p:nvPr>
        </p:nvSpPr>
        <p:spPr/>
        <p:txBody>
          <a:bodyPr/>
          <a:lstStyle/>
          <a:p>
            <a:r>
              <a:rPr lang="en-US" dirty="0"/>
              <a:t>Cons</a:t>
            </a:r>
          </a:p>
        </p:txBody>
      </p:sp>
      <p:sp>
        <p:nvSpPr>
          <p:cNvPr id="6" name="Content Placeholder 5">
            <a:extLst>
              <a:ext uri="{FF2B5EF4-FFF2-40B4-BE49-F238E27FC236}">
                <a16:creationId xmlns:a16="http://schemas.microsoft.com/office/drawing/2014/main" id="{94E8C631-85C7-4A5A-8BC0-FEFE76CAE09C}"/>
              </a:ext>
            </a:extLst>
          </p:cNvPr>
          <p:cNvSpPr>
            <a:spLocks noGrp="1"/>
          </p:cNvSpPr>
          <p:nvPr>
            <p:ph sz="quarter" idx="4"/>
          </p:nvPr>
        </p:nvSpPr>
        <p:spPr/>
        <p:txBody>
          <a:bodyPr/>
          <a:lstStyle/>
          <a:p>
            <a:r>
              <a:rPr lang="en-US" sz="1400" dirty="0"/>
              <a:t>The design of Git leans more towards the programmers – which means it may not communicate very well in layman’s terms. So basically, there’s a bit of a learning curve expected.</a:t>
            </a:r>
          </a:p>
        </p:txBody>
      </p:sp>
      <p:sp>
        <p:nvSpPr>
          <p:cNvPr id="7" name="Date Placeholder 6">
            <a:extLst>
              <a:ext uri="{FF2B5EF4-FFF2-40B4-BE49-F238E27FC236}">
                <a16:creationId xmlns:a16="http://schemas.microsoft.com/office/drawing/2014/main" id="{7A98EE55-E994-46D1-8DF6-0DCAE10443FD}"/>
              </a:ext>
            </a:extLst>
          </p:cNvPr>
          <p:cNvSpPr>
            <a:spLocks noGrp="1"/>
          </p:cNvSpPr>
          <p:nvPr>
            <p:ph type="dt" sz="half" idx="10"/>
          </p:nvPr>
        </p:nvSpPr>
        <p:spPr/>
        <p:txBody>
          <a:bodyPr/>
          <a:lstStyle/>
          <a:p>
            <a:fld id="{07A5282C-3713-4C8D-817D-E1404CEFD444}" type="datetime2">
              <a:rPr lang="en-US" smtClean="0"/>
              <a:t>Wednesday, October 03, 2018</a:t>
            </a:fld>
            <a:endParaRPr lang="en-US" dirty="0"/>
          </a:p>
        </p:txBody>
      </p:sp>
      <p:sp>
        <p:nvSpPr>
          <p:cNvPr id="8" name="Footer Placeholder 7">
            <a:extLst>
              <a:ext uri="{FF2B5EF4-FFF2-40B4-BE49-F238E27FC236}">
                <a16:creationId xmlns:a16="http://schemas.microsoft.com/office/drawing/2014/main" id="{8F09FF8B-D540-48C4-B471-59E90753E93C}"/>
              </a:ext>
            </a:extLst>
          </p:cNvPr>
          <p:cNvSpPr>
            <a:spLocks noGrp="1"/>
          </p:cNvSpPr>
          <p:nvPr>
            <p:ph type="ftr" sz="quarter" idx="11"/>
          </p:nvPr>
        </p:nvSpPr>
        <p:spPr/>
        <p:txBody>
          <a:bodyPr/>
          <a:lstStyle/>
          <a:p>
            <a:r>
              <a:rPr lang="en-US"/>
              <a:t>dxc proprietary and confidential</a:t>
            </a:r>
            <a:endParaRPr lang="en-US" dirty="0"/>
          </a:p>
        </p:txBody>
      </p:sp>
      <p:sp>
        <p:nvSpPr>
          <p:cNvPr id="9" name="Slide Number Placeholder 8">
            <a:extLst>
              <a:ext uri="{FF2B5EF4-FFF2-40B4-BE49-F238E27FC236}">
                <a16:creationId xmlns:a16="http://schemas.microsoft.com/office/drawing/2014/main" id="{FF6AE8BF-EE96-40DB-8234-EFB3DE51BCA5}"/>
              </a:ext>
            </a:extLst>
          </p:cNvPr>
          <p:cNvSpPr>
            <a:spLocks noGrp="1"/>
          </p:cNvSpPr>
          <p:nvPr>
            <p:ph type="sldNum" sz="quarter" idx="12"/>
          </p:nvPr>
        </p:nvSpPr>
        <p:spPr/>
        <p:txBody>
          <a:bodyPr/>
          <a:lstStyle/>
          <a:p>
            <a:fld id="{5256C8B9-9FB3-497A-875E-5EFC3EB7C670}" type="slidenum">
              <a:rPr lang="en-US" smtClean="0"/>
              <a:t>34</a:t>
            </a:fld>
            <a:endParaRPr lang="en-US" dirty="0"/>
          </a:p>
        </p:txBody>
      </p:sp>
    </p:spTree>
    <p:extLst>
      <p:ext uri="{BB962C8B-B14F-4D97-AF65-F5344CB8AC3E}">
        <p14:creationId xmlns:p14="http://schemas.microsoft.com/office/powerpoint/2010/main" val="2731295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commands </a:t>
            </a:r>
          </a:p>
        </p:txBody>
      </p:sp>
      <p:sp>
        <p:nvSpPr>
          <p:cNvPr id="3" name="Content Placeholder 2"/>
          <p:cNvSpPr>
            <a:spLocks noGrp="1"/>
          </p:cNvSpPr>
          <p:nvPr>
            <p:ph idx="1"/>
          </p:nvPr>
        </p:nvSpPr>
        <p:spPr/>
        <p:txBody>
          <a:bodyPr/>
          <a:lstStyle/>
          <a:p>
            <a:r>
              <a:rPr lang="en-US" dirty="0">
                <a:hlinkClick r:id="rId2"/>
              </a:rPr>
              <a:t>https://confluence.atlassian.com/bitbucketserver/basic-git-commands-776639767.html</a:t>
            </a:r>
            <a:endParaRPr lang="en-US" dirty="0"/>
          </a:p>
          <a:p>
            <a:endParaRPr lang="en-US" dirty="0"/>
          </a:p>
        </p:txBody>
      </p:sp>
      <p:sp>
        <p:nvSpPr>
          <p:cNvPr id="6" name="Footer Placeholder 5">
            <a:extLst>
              <a:ext uri="{FF2B5EF4-FFF2-40B4-BE49-F238E27FC236}">
                <a16:creationId xmlns:a16="http://schemas.microsoft.com/office/drawing/2014/main" id="{81954765-42A5-4A06-89FC-F83D197D14DC}"/>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E27BBAD7-E526-4E48-AF6F-33235A60BF28}"/>
              </a:ext>
            </a:extLst>
          </p:cNvPr>
          <p:cNvPicPr>
            <a:picLocks noChangeAspect="1"/>
          </p:cNvPicPr>
          <p:nvPr/>
        </p:nvPicPr>
        <p:blipFill>
          <a:blip r:embed="rId3"/>
          <a:stretch>
            <a:fillRect/>
          </a:stretch>
        </p:blipFill>
        <p:spPr>
          <a:xfrm>
            <a:off x="457200" y="6047874"/>
            <a:ext cx="1438275" cy="590550"/>
          </a:xfrm>
          <a:prstGeom prst="rect">
            <a:avLst/>
          </a:prstGeom>
        </p:spPr>
      </p:pic>
      <p:sp>
        <p:nvSpPr>
          <p:cNvPr id="7" name="Date Placeholder 6">
            <a:extLst>
              <a:ext uri="{FF2B5EF4-FFF2-40B4-BE49-F238E27FC236}">
                <a16:creationId xmlns:a16="http://schemas.microsoft.com/office/drawing/2014/main" id="{ABF7C875-2ACC-4C97-8F32-901C356C7A2F}"/>
              </a:ext>
            </a:extLst>
          </p:cNvPr>
          <p:cNvSpPr>
            <a:spLocks noGrp="1"/>
          </p:cNvSpPr>
          <p:nvPr>
            <p:ph type="dt" sz="half" idx="10"/>
          </p:nvPr>
        </p:nvSpPr>
        <p:spPr/>
        <p:txBody>
          <a:bodyPr/>
          <a:lstStyle/>
          <a:p>
            <a:fld id="{68CAF741-8076-4877-9465-2436E7F331EA}"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504DF308-F8E6-467F-A6DC-C4B0BBAA5189}"/>
              </a:ext>
            </a:extLst>
          </p:cNvPr>
          <p:cNvSpPr>
            <a:spLocks noGrp="1"/>
          </p:cNvSpPr>
          <p:nvPr>
            <p:ph type="sldNum" sz="quarter" idx="12"/>
          </p:nvPr>
        </p:nvSpPr>
        <p:spPr/>
        <p:txBody>
          <a:bodyPr/>
          <a:lstStyle/>
          <a:p>
            <a:fld id="{5256C8B9-9FB3-497A-875E-5EFC3EB7C670}" type="slidenum">
              <a:rPr lang="en-US" smtClean="0"/>
              <a:t>35</a:t>
            </a:fld>
            <a:endParaRPr lang="en-US" dirty="0"/>
          </a:p>
        </p:txBody>
      </p:sp>
    </p:spTree>
    <p:extLst>
      <p:ext uri="{BB962C8B-B14F-4D97-AF65-F5344CB8AC3E}">
        <p14:creationId xmlns:p14="http://schemas.microsoft.com/office/powerpoint/2010/main" val="925853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C1E1-807F-4D0E-AC2D-B3B3A6871BC5}"/>
              </a:ext>
            </a:extLst>
          </p:cNvPr>
          <p:cNvSpPr>
            <a:spLocks noGrp="1"/>
          </p:cNvSpPr>
          <p:nvPr>
            <p:ph type="title"/>
          </p:nvPr>
        </p:nvSpPr>
        <p:spPr>
          <a:xfrm>
            <a:off x="946404" y="914400"/>
            <a:ext cx="7206996" cy="1524000"/>
          </a:xfrm>
        </p:spPr>
        <p:txBody>
          <a:bodyPr/>
          <a:lstStyle/>
          <a:p>
            <a:r>
              <a:rPr lang="en-US" dirty="0"/>
              <a:t>Thank You.</a:t>
            </a:r>
          </a:p>
        </p:txBody>
      </p:sp>
      <p:sp>
        <p:nvSpPr>
          <p:cNvPr id="3" name="Date Placeholder 2">
            <a:extLst>
              <a:ext uri="{FF2B5EF4-FFF2-40B4-BE49-F238E27FC236}">
                <a16:creationId xmlns:a16="http://schemas.microsoft.com/office/drawing/2014/main" id="{0438DAFE-8E8E-4197-9FDB-3617C528DA4E}"/>
              </a:ext>
            </a:extLst>
          </p:cNvPr>
          <p:cNvSpPr>
            <a:spLocks noGrp="1"/>
          </p:cNvSpPr>
          <p:nvPr>
            <p:ph type="dt" sz="half" idx="10"/>
          </p:nvPr>
        </p:nvSpPr>
        <p:spPr/>
        <p:txBody>
          <a:bodyPr/>
          <a:lstStyle/>
          <a:p>
            <a:fld id="{037B9065-563E-47C2-9738-0E0F8952A225}" type="datetime2">
              <a:rPr lang="en-US" smtClean="0"/>
              <a:t>Wednesday, October 03, 2018</a:t>
            </a:fld>
            <a:endParaRPr lang="en-US" dirty="0"/>
          </a:p>
        </p:txBody>
      </p:sp>
      <p:sp>
        <p:nvSpPr>
          <p:cNvPr id="4" name="Footer Placeholder 3">
            <a:extLst>
              <a:ext uri="{FF2B5EF4-FFF2-40B4-BE49-F238E27FC236}">
                <a16:creationId xmlns:a16="http://schemas.microsoft.com/office/drawing/2014/main" id="{6CEAE46F-559B-4998-87F7-A6F8F8E1988C}"/>
              </a:ext>
            </a:extLst>
          </p:cNvPr>
          <p:cNvSpPr>
            <a:spLocks noGrp="1"/>
          </p:cNvSpPr>
          <p:nvPr>
            <p:ph type="ftr" sz="quarter" idx="11"/>
          </p:nvPr>
        </p:nvSpPr>
        <p:spPr/>
        <p:txBody>
          <a:bodyPr/>
          <a:lstStyle/>
          <a:p>
            <a:r>
              <a:rPr lang="en-US"/>
              <a:t>dxc proprietary and confidential</a:t>
            </a:r>
            <a:endParaRPr lang="en-US" dirty="0"/>
          </a:p>
        </p:txBody>
      </p:sp>
      <p:sp>
        <p:nvSpPr>
          <p:cNvPr id="5" name="Slide Number Placeholder 4">
            <a:extLst>
              <a:ext uri="{FF2B5EF4-FFF2-40B4-BE49-F238E27FC236}">
                <a16:creationId xmlns:a16="http://schemas.microsoft.com/office/drawing/2014/main" id="{82C4B61D-6640-471A-A4E7-6ADBA6D74B85}"/>
              </a:ext>
            </a:extLst>
          </p:cNvPr>
          <p:cNvSpPr>
            <a:spLocks noGrp="1"/>
          </p:cNvSpPr>
          <p:nvPr>
            <p:ph type="sldNum" sz="quarter" idx="12"/>
          </p:nvPr>
        </p:nvSpPr>
        <p:spPr/>
        <p:txBody>
          <a:bodyPr/>
          <a:lstStyle/>
          <a:p>
            <a:fld id="{5256C8B9-9FB3-497A-875E-5EFC3EB7C670}" type="slidenum">
              <a:rPr lang="en-US" smtClean="0"/>
              <a:t>36</a:t>
            </a:fld>
            <a:endParaRPr lang="en-US" dirty="0"/>
          </a:p>
        </p:txBody>
      </p:sp>
    </p:spTree>
    <p:extLst>
      <p:ext uri="{BB962C8B-B14F-4D97-AF65-F5344CB8AC3E}">
        <p14:creationId xmlns:p14="http://schemas.microsoft.com/office/powerpoint/2010/main" val="213856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7911084" cy="853441"/>
          </a:xfrm>
        </p:spPr>
        <p:txBody>
          <a:bodyPr/>
          <a:lstStyle/>
          <a:p>
            <a:r>
              <a:rPr lang="en-US" dirty="0"/>
              <a:t>Types of version control systems</a:t>
            </a:r>
          </a:p>
        </p:txBody>
      </p:sp>
      <p:sp>
        <p:nvSpPr>
          <p:cNvPr id="3" name="Content Placeholder 2"/>
          <p:cNvSpPr>
            <a:spLocks noGrp="1"/>
          </p:cNvSpPr>
          <p:nvPr>
            <p:ph idx="1"/>
          </p:nvPr>
        </p:nvSpPr>
        <p:spPr>
          <a:xfrm>
            <a:off x="457200" y="1600201"/>
            <a:ext cx="7758684" cy="4191000"/>
          </a:xfrm>
        </p:spPr>
        <p:txBody>
          <a:bodyPr/>
          <a:lstStyle/>
          <a:p>
            <a:r>
              <a:rPr lang="en-US" dirty="0"/>
              <a:t>Two types</a:t>
            </a:r>
          </a:p>
          <a:p>
            <a:pPr marL="571500" indent="-571500">
              <a:buFont typeface="+mj-lt"/>
              <a:buAutoNum type="romanUcPeriod"/>
            </a:pPr>
            <a:r>
              <a:rPr lang="en-US" dirty="0"/>
              <a:t>Centralized version control systems</a:t>
            </a:r>
          </a:p>
          <a:p>
            <a:pPr marL="571500" indent="-571500">
              <a:buFont typeface="+mj-lt"/>
              <a:buAutoNum type="romanUcPeriod"/>
            </a:pPr>
            <a:r>
              <a:rPr lang="en-US" dirty="0"/>
              <a:t>Distributed version control systems</a:t>
            </a:r>
          </a:p>
          <a:p>
            <a:pPr marL="571500" indent="-571500">
              <a:buNone/>
            </a:pPr>
            <a:r>
              <a:rPr lang="en-US" dirty="0">
                <a:solidFill>
                  <a:schemeClr val="accent1"/>
                </a:solidFill>
              </a:rPr>
              <a:t>Centralized version control systems :</a:t>
            </a:r>
          </a:p>
          <a:p>
            <a:pPr marL="571500" indent="-571500">
              <a:buNone/>
            </a:pPr>
            <a:r>
              <a:rPr lang="en-US" dirty="0"/>
              <a:t>It uses the central server to store all the files. It works on single repository to which users can access the single central sever.</a:t>
            </a:r>
          </a:p>
          <a:p>
            <a:endParaRPr lang="en-US" dirty="0"/>
          </a:p>
        </p:txBody>
      </p:sp>
      <p:sp>
        <p:nvSpPr>
          <p:cNvPr id="6" name="Footer Placeholder 5">
            <a:extLst>
              <a:ext uri="{FF2B5EF4-FFF2-40B4-BE49-F238E27FC236}">
                <a16:creationId xmlns:a16="http://schemas.microsoft.com/office/drawing/2014/main" id="{D579B72D-9E8E-4CC0-8E0A-6E493C900E9E}"/>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B3D329DF-648D-41D7-8A86-3BF5E68F04E0}"/>
              </a:ext>
            </a:extLst>
          </p:cNvPr>
          <p:cNvPicPr>
            <a:picLocks noChangeAspect="1"/>
          </p:cNvPicPr>
          <p:nvPr/>
        </p:nvPicPr>
        <p:blipFill>
          <a:blip r:embed="rId2"/>
          <a:stretch>
            <a:fillRect/>
          </a:stretch>
        </p:blipFill>
        <p:spPr>
          <a:xfrm>
            <a:off x="304800" y="6088913"/>
            <a:ext cx="1438275" cy="590550"/>
          </a:xfrm>
          <a:prstGeom prst="rect">
            <a:avLst/>
          </a:prstGeom>
        </p:spPr>
      </p:pic>
      <p:sp>
        <p:nvSpPr>
          <p:cNvPr id="7" name="Date Placeholder 6">
            <a:extLst>
              <a:ext uri="{FF2B5EF4-FFF2-40B4-BE49-F238E27FC236}">
                <a16:creationId xmlns:a16="http://schemas.microsoft.com/office/drawing/2014/main" id="{C7874F99-E623-4F4C-BC79-31626F1074D4}"/>
              </a:ext>
            </a:extLst>
          </p:cNvPr>
          <p:cNvSpPr>
            <a:spLocks noGrp="1"/>
          </p:cNvSpPr>
          <p:nvPr>
            <p:ph type="dt" sz="half" idx="10"/>
          </p:nvPr>
        </p:nvSpPr>
        <p:spPr/>
        <p:txBody>
          <a:bodyPr/>
          <a:lstStyle/>
          <a:p>
            <a:fld id="{A2561899-5513-4669-87B1-A4D23D619664}"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47A2C4F9-EEC2-4BB6-ACDB-B5916FF2A84E}"/>
              </a:ext>
            </a:extLst>
          </p:cNvPr>
          <p:cNvSpPr>
            <a:spLocks noGrp="1"/>
          </p:cNvSpPr>
          <p:nvPr>
            <p:ph type="sldNum" sz="quarter" idx="12"/>
          </p:nvPr>
        </p:nvSpPr>
        <p:spPr/>
        <p:txBody>
          <a:bodyPr/>
          <a:lstStyle/>
          <a:p>
            <a:fld id="{5256C8B9-9FB3-497A-875E-5EFC3EB7C670}" type="slidenum">
              <a:rPr lang="en-US" smtClean="0"/>
              <a:t>4</a:t>
            </a:fld>
            <a:endParaRPr lang="en-US" dirty="0"/>
          </a:p>
        </p:txBody>
      </p:sp>
    </p:spTree>
    <p:extLst>
      <p:ext uri="{BB962C8B-B14F-4D97-AF65-F5344CB8AC3E}">
        <p14:creationId xmlns:p14="http://schemas.microsoft.com/office/powerpoint/2010/main" val="168111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01762"/>
          </a:xfrm>
        </p:spPr>
        <p:txBody>
          <a:bodyPr>
            <a:noAutofit/>
          </a:bodyPr>
          <a:lstStyle/>
          <a:p>
            <a:r>
              <a:rPr lang="en-US" sz="2800" dirty="0"/>
              <a:t>The  central server that could be local or remote which is directly connected to each of the programmer’s workstation.</a:t>
            </a:r>
          </a:p>
        </p:txBody>
      </p:sp>
      <p:sp>
        <p:nvSpPr>
          <p:cNvPr id="6" name="Footer Placeholder 5">
            <a:extLst>
              <a:ext uri="{FF2B5EF4-FFF2-40B4-BE49-F238E27FC236}">
                <a16:creationId xmlns:a16="http://schemas.microsoft.com/office/drawing/2014/main" id="{04364930-30C1-4664-B714-EBBD13AF695B}"/>
              </a:ext>
            </a:extLst>
          </p:cNvPr>
          <p:cNvSpPr>
            <a:spLocks noGrp="1"/>
          </p:cNvSpPr>
          <p:nvPr>
            <p:ph type="ftr" sz="quarter" idx="11"/>
          </p:nvPr>
        </p:nvSpPr>
        <p:spPr/>
        <p:txBody>
          <a:bodyPr/>
          <a:lstStyle/>
          <a:p>
            <a:r>
              <a:rPr lang="en-US"/>
              <a:t>dxc proprietary and confidential</a:t>
            </a:r>
            <a:endParaRPr lang="en-US" dirty="0"/>
          </a:p>
        </p:txBody>
      </p:sp>
      <p:pic>
        <p:nvPicPr>
          <p:cNvPr id="3" name="Content Placeholder 3" descr="main-qimg-8ced2d0b6db13f0c552820297c7bb577.png"/>
          <p:cNvPicPr>
            <a:picLocks noGrp="1" noChangeAspect="1"/>
          </p:cNvPicPr>
          <p:nvPr/>
        </p:nvPicPr>
        <p:blipFill>
          <a:blip r:embed="rId2"/>
          <a:stretch>
            <a:fillRect/>
          </a:stretch>
        </p:blipFill>
        <p:spPr>
          <a:xfrm>
            <a:off x="457200" y="2209800"/>
            <a:ext cx="7772400" cy="3809999"/>
          </a:xfrm>
          <a:prstGeom prst="rect">
            <a:avLst/>
          </a:prstGeom>
        </p:spPr>
      </p:pic>
      <p:pic>
        <p:nvPicPr>
          <p:cNvPr id="4" name="Picture 3">
            <a:extLst>
              <a:ext uri="{FF2B5EF4-FFF2-40B4-BE49-F238E27FC236}">
                <a16:creationId xmlns:a16="http://schemas.microsoft.com/office/drawing/2014/main" id="{D6AC4A00-82FA-4FBF-A6E3-C4E57EA865CF}"/>
              </a:ext>
            </a:extLst>
          </p:cNvPr>
          <p:cNvPicPr>
            <a:picLocks noChangeAspect="1"/>
          </p:cNvPicPr>
          <p:nvPr/>
        </p:nvPicPr>
        <p:blipFill>
          <a:blip r:embed="rId3"/>
          <a:stretch>
            <a:fillRect/>
          </a:stretch>
        </p:blipFill>
        <p:spPr>
          <a:xfrm>
            <a:off x="228600" y="6049925"/>
            <a:ext cx="1438275" cy="590550"/>
          </a:xfrm>
          <a:prstGeom prst="rect">
            <a:avLst/>
          </a:prstGeom>
        </p:spPr>
      </p:pic>
      <p:sp>
        <p:nvSpPr>
          <p:cNvPr id="7" name="Date Placeholder 6">
            <a:extLst>
              <a:ext uri="{FF2B5EF4-FFF2-40B4-BE49-F238E27FC236}">
                <a16:creationId xmlns:a16="http://schemas.microsoft.com/office/drawing/2014/main" id="{4C0BE4BF-3552-40E0-BD1A-0DCCF9872A48}"/>
              </a:ext>
            </a:extLst>
          </p:cNvPr>
          <p:cNvSpPr>
            <a:spLocks noGrp="1"/>
          </p:cNvSpPr>
          <p:nvPr>
            <p:ph type="dt" sz="half" idx="10"/>
          </p:nvPr>
        </p:nvSpPr>
        <p:spPr/>
        <p:txBody>
          <a:bodyPr/>
          <a:lstStyle/>
          <a:p>
            <a:fld id="{578F5C19-080B-4AB5-AC06-283E27EDCDFC}"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CBDE3E15-CF81-4330-83AF-3E233D28BE42}"/>
              </a:ext>
            </a:extLst>
          </p:cNvPr>
          <p:cNvSpPr>
            <a:spLocks noGrp="1"/>
          </p:cNvSpPr>
          <p:nvPr>
            <p:ph type="sldNum" sz="quarter" idx="12"/>
          </p:nvPr>
        </p:nvSpPr>
        <p:spPr/>
        <p:txBody>
          <a:bodyPr/>
          <a:lstStyle/>
          <a:p>
            <a:fld id="{5256C8B9-9FB3-497A-875E-5EFC3EB7C670}" type="slidenum">
              <a:rPr lang="en-US" smtClean="0"/>
              <a:t>5</a:t>
            </a:fld>
            <a:endParaRPr lang="en-US" dirty="0"/>
          </a:p>
        </p:txBody>
      </p:sp>
    </p:spTree>
    <p:extLst>
      <p:ext uri="{BB962C8B-B14F-4D97-AF65-F5344CB8AC3E}">
        <p14:creationId xmlns:p14="http://schemas.microsoft.com/office/powerpoint/2010/main" val="197365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323" y="365760"/>
            <a:ext cx="7916561" cy="929640"/>
          </a:xfrm>
        </p:spPr>
        <p:txBody>
          <a:bodyPr>
            <a:normAutofit fontScale="90000"/>
          </a:bodyPr>
          <a:lstStyle/>
          <a:p>
            <a:r>
              <a:rPr lang="en-US" sz="3200" dirty="0"/>
              <a:t>In this every programmer can add or update and commit their changes</a:t>
            </a:r>
          </a:p>
        </p:txBody>
      </p:sp>
      <p:sp>
        <p:nvSpPr>
          <p:cNvPr id="3" name="Content Placeholder 2"/>
          <p:cNvSpPr>
            <a:spLocks noGrp="1"/>
          </p:cNvSpPr>
          <p:nvPr>
            <p:ph idx="1"/>
          </p:nvPr>
        </p:nvSpPr>
        <p:spPr>
          <a:xfrm>
            <a:off x="533400" y="1600201"/>
            <a:ext cx="7682484" cy="3962399"/>
          </a:xfrm>
        </p:spPr>
        <p:txBody>
          <a:bodyPr>
            <a:normAutofit/>
          </a:bodyPr>
          <a:lstStyle/>
          <a:p>
            <a:r>
              <a:rPr lang="en-US" dirty="0">
                <a:solidFill>
                  <a:srgbClr val="00B0F0"/>
                </a:solidFill>
              </a:rPr>
              <a:t>Advantages :</a:t>
            </a:r>
          </a:p>
          <a:p>
            <a:pPr>
              <a:buNone/>
            </a:pPr>
            <a:r>
              <a:rPr lang="en-US" dirty="0"/>
              <a:t>1. Pretty convenient (because of single repository)</a:t>
            </a:r>
          </a:p>
          <a:p>
            <a:pPr>
              <a:buNone/>
            </a:pPr>
            <a:r>
              <a:rPr lang="en-US" dirty="0"/>
              <a:t>2. Every operation performed directly on repository</a:t>
            </a:r>
          </a:p>
          <a:p>
            <a:pPr>
              <a:buNone/>
            </a:pPr>
            <a:endParaRPr lang="en-US" dirty="0"/>
          </a:p>
          <a:p>
            <a:r>
              <a:rPr lang="en-US" dirty="0">
                <a:solidFill>
                  <a:srgbClr val="00B0F0"/>
                </a:solidFill>
              </a:rPr>
              <a:t>Disadvantages </a:t>
            </a:r>
            <a:r>
              <a:rPr lang="en-US" dirty="0"/>
              <a:t>:</a:t>
            </a:r>
          </a:p>
          <a:p>
            <a:pPr>
              <a:buNone/>
            </a:pPr>
            <a:r>
              <a:rPr lang="en-US" dirty="0"/>
              <a:t>1. If the central server goes down or crash will lose the entire data</a:t>
            </a:r>
          </a:p>
          <a:p>
            <a:endParaRPr lang="en-US" dirty="0"/>
          </a:p>
        </p:txBody>
      </p:sp>
      <p:sp>
        <p:nvSpPr>
          <p:cNvPr id="6" name="Footer Placeholder 5">
            <a:extLst>
              <a:ext uri="{FF2B5EF4-FFF2-40B4-BE49-F238E27FC236}">
                <a16:creationId xmlns:a16="http://schemas.microsoft.com/office/drawing/2014/main" id="{C1C25388-8AB1-4904-A073-F1035EC2E954}"/>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25E9F2BA-3B7B-483C-9BA5-3266C3E6D0A4}"/>
              </a:ext>
            </a:extLst>
          </p:cNvPr>
          <p:cNvPicPr>
            <a:picLocks noChangeAspect="1"/>
          </p:cNvPicPr>
          <p:nvPr/>
        </p:nvPicPr>
        <p:blipFill>
          <a:blip r:embed="rId2"/>
          <a:stretch>
            <a:fillRect/>
          </a:stretch>
        </p:blipFill>
        <p:spPr>
          <a:xfrm>
            <a:off x="227266" y="6240870"/>
            <a:ext cx="1438275" cy="590550"/>
          </a:xfrm>
          <a:prstGeom prst="rect">
            <a:avLst/>
          </a:prstGeom>
        </p:spPr>
      </p:pic>
      <p:sp>
        <p:nvSpPr>
          <p:cNvPr id="7" name="Date Placeholder 6">
            <a:extLst>
              <a:ext uri="{FF2B5EF4-FFF2-40B4-BE49-F238E27FC236}">
                <a16:creationId xmlns:a16="http://schemas.microsoft.com/office/drawing/2014/main" id="{72C762D2-CDA1-4E37-BC1F-FCF02182BFF6}"/>
              </a:ext>
            </a:extLst>
          </p:cNvPr>
          <p:cNvSpPr>
            <a:spLocks noGrp="1"/>
          </p:cNvSpPr>
          <p:nvPr>
            <p:ph type="dt" sz="half" idx="10"/>
          </p:nvPr>
        </p:nvSpPr>
        <p:spPr/>
        <p:txBody>
          <a:bodyPr/>
          <a:lstStyle/>
          <a:p>
            <a:fld id="{208C30A0-390C-4C17-A559-07F3318B40E8}"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E0A42E83-27CB-425D-82C6-E369699DBFF1}"/>
              </a:ext>
            </a:extLst>
          </p:cNvPr>
          <p:cNvSpPr>
            <a:spLocks noGrp="1"/>
          </p:cNvSpPr>
          <p:nvPr>
            <p:ph type="sldNum" sz="quarter" idx="12"/>
          </p:nvPr>
        </p:nvSpPr>
        <p:spPr/>
        <p:txBody>
          <a:bodyPr/>
          <a:lstStyle/>
          <a:p>
            <a:fld id="{5256C8B9-9FB3-497A-875E-5EFC3EB7C670}" type="slidenum">
              <a:rPr lang="en-US" smtClean="0"/>
              <a:t>6</a:t>
            </a:fld>
            <a:endParaRPr lang="en-US" dirty="0"/>
          </a:p>
        </p:txBody>
      </p:sp>
    </p:spTree>
    <p:extLst>
      <p:ext uri="{BB962C8B-B14F-4D97-AF65-F5344CB8AC3E}">
        <p14:creationId xmlns:p14="http://schemas.microsoft.com/office/powerpoint/2010/main" val="176235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944562"/>
          </a:xfrm>
        </p:spPr>
        <p:txBody>
          <a:bodyPr/>
          <a:lstStyle/>
          <a:p>
            <a:r>
              <a:rPr lang="en-US" dirty="0"/>
              <a:t>Distributed control system</a:t>
            </a:r>
          </a:p>
        </p:txBody>
      </p:sp>
      <p:pic>
        <p:nvPicPr>
          <p:cNvPr id="4" name="Content Placeholder 5" descr="main-qimg1-80f0658e8fee461f8806d1d8da807b8a.png"/>
          <p:cNvPicPr>
            <a:picLocks noGrp="1" noChangeAspect="1"/>
          </p:cNvPicPr>
          <p:nvPr>
            <p:ph idx="1"/>
          </p:nvPr>
        </p:nvPicPr>
        <p:blipFill>
          <a:blip r:embed="rId2"/>
          <a:stretch>
            <a:fillRect/>
          </a:stretch>
        </p:blipFill>
        <p:spPr>
          <a:xfrm>
            <a:off x="838200" y="1600201"/>
            <a:ext cx="7155476" cy="4419600"/>
          </a:xfrm>
          <a:prstGeom prst="rect">
            <a:avLst/>
          </a:prstGeom>
        </p:spPr>
      </p:pic>
      <p:sp>
        <p:nvSpPr>
          <p:cNvPr id="6" name="Footer Placeholder 5">
            <a:extLst>
              <a:ext uri="{FF2B5EF4-FFF2-40B4-BE49-F238E27FC236}">
                <a16:creationId xmlns:a16="http://schemas.microsoft.com/office/drawing/2014/main" id="{824A5F93-1EF6-47E7-9AE8-F9C14396270F}"/>
              </a:ext>
            </a:extLst>
          </p:cNvPr>
          <p:cNvSpPr>
            <a:spLocks noGrp="1"/>
          </p:cNvSpPr>
          <p:nvPr>
            <p:ph type="ftr" sz="quarter" idx="11"/>
          </p:nvPr>
        </p:nvSpPr>
        <p:spPr/>
        <p:txBody>
          <a:bodyPr/>
          <a:lstStyle/>
          <a:p>
            <a:r>
              <a:rPr lang="en-US"/>
              <a:t>dxc proprietary and confidential</a:t>
            </a:r>
            <a:endParaRPr lang="en-US" dirty="0"/>
          </a:p>
        </p:txBody>
      </p:sp>
      <p:pic>
        <p:nvPicPr>
          <p:cNvPr id="3" name="Picture 2">
            <a:extLst>
              <a:ext uri="{FF2B5EF4-FFF2-40B4-BE49-F238E27FC236}">
                <a16:creationId xmlns:a16="http://schemas.microsoft.com/office/drawing/2014/main" id="{F894CDD1-AE11-4827-9D59-3C68A24775A9}"/>
              </a:ext>
            </a:extLst>
          </p:cNvPr>
          <p:cNvPicPr>
            <a:picLocks noChangeAspect="1"/>
          </p:cNvPicPr>
          <p:nvPr/>
        </p:nvPicPr>
        <p:blipFill>
          <a:blip r:embed="rId3"/>
          <a:stretch>
            <a:fillRect/>
          </a:stretch>
        </p:blipFill>
        <p:spPr>
          <a:xfrm>
            <a:off x="485274" y="6027821"/>
            <a:ext cx="1438275" cy="590550"/>
          </a:xfrm>
          <a:prstGeom prst="rect">
            <a:avLst/>
          </a:prstGeom>
        </p:spPr>
      </p:pic>
      <p:sp>
        <p:nvSpPr>
          <p:cNvPr id="7" name="Date Placeholder 6">
            <a:extLst>
              <a:ext uri="{FF2B5EF4-FFF2-40B4-BE49-F238E27FC236}">
                <a16:creationId xmlns:a16="http://schemas.microsoft.com/office/drawing/2014/main" id="{7BE1FD93-14A0-4AE9-9E7A-C104139815AA}"/>
              </a:ext>
            </a:extLst>
          </p:cNvPr>
          <p:cNvSpPr>
            <a:spLocks noGrp="1"/>
          </p:cNvSpPr>
          <p:nvPr>
            <p:ph type="dt" sz="half" idx="10"/>
          </p:nvPr>
        </p:nvSpPr>
        <p:spPr/>
        <p:txBody>
          <a:bodyPr/>
          <a:lstStyle/>
          <a:p>
            <a:fld id="{E6224CC1-DEFD-4A3A-8E8E-8AF53511B1B1}"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CE73F2B9-BD83-4EEE-917B-28C77E0F5C9F}"/>
              </a:ext>
            </a:extLst>
          </p:cNvPr>
          <p:cNvSpPr>
            <a:spLocks noGrp="1"/>
          </p:cNvSpPr>
          <p:nvPr>
            <p:ph type="sldNum" sz="quarter" idx="12"/>
          </p:nvPr>
        </p:nvSpPr>
        <p:spPr/>
        <p:txBody>
          <a:bodyPr/>
          <a:lstStyle/>
          <a:p>
            <a:fld id="{5256C8B9-9FB3-497A-875E-5EFC3EB7C670}" type="slidenum">
              <a:rPr lang="en-US" smtClean="0"/>
              <a:t>7</a:t>
            </a:fld>
            <a:endParaRPr lang="en-US" dirty="0"/>
          </a:p>
        </p:txBody>
      </p:sp>
    </p:spTree>
    <p:extLst>
      <p:ext uri="{BB962C8B-B14F-4D97-AF65-F5344CB8AC3E}">
        <p14:creationId xmlns:p14="http://schemas.microsoft.com/office/powerpoint/2010/main" val="349399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777240"/>
          </a:xfrm>
        </p:spPr>
        <p:txBody>
          <a:bodyPr>
            <a:normAutofit/>
          </a:bodyPr>
          <a:lstStyle/>
          <a:p>
            <a:r>
              <a:rPr lang="en-US" sz="2400" dirty="0"/>
              <a:t>Advantages of DCS</a:t>
            </a:r>
          </a:p>
        </p:txBody>
      </p:sp>
      <p:sp>
        <p:nvSpPr>
          <p:cNvPr id="3" name="Content Placeholder 2"/>
          <p:cNvSpPr>
            <a:spLocks noGrp="1"/>
          </p:cNvSpPr>
          <p:nvPr>
            <p:ph idx="1"/>
          </p:nvPr>
        </p:nvSpPr>
        <p:spPr>
          <a:xfrm>
            <a:off x="946404" y="1828801"/>
            <a:ext cx="6446520" cy="3733799"/>
          </a:xfrm>
        </p:spPr>
        <p:txBody>
          <a:bodyPr>
            <a:normAutofit fontScale="92500" lnSpcReduction="20000"/>
          </a:bodyPr>
          <a:lstStyle/>
          <a:p>
            <a:endParaRPr lang="en-US" dirty="0"/>
          </a:p>
          <a:p>
            <a:pPr>
              <a:buFont typeface="Wingdings" pitchFamily="2" charset="2"/>
              <a:buChar char="q"/>
            </a:pPr>
            <a:r>
              <a:rPr lang="en-US" dirty="0">
                <a:solidFill>
                  <a:schemeClr val="tx1"/>
                </a:solidFill>
              </a:rPr>
              <a:t>every programmer maintains a local repository on its own, which is actually the copy or clone of the central repository on their hard drive. They can commit and update their local repository without any interference.</a:t>
            </a:r>
            <a:endParaRPr lang="en-US" dirty="0"/>
          </a:p>
          <a:p>
            <a:pPr>
              <a:buFont typeface="Wingdings" pitchFamily="2" charset="2"/>
              <a:buChar char="q"/>
            </a:pPr>
            <a:r>
              <a:rPr lang="en-US" dirty="0"/>
              <a:t>Programmers can update their local repositories with new data from the central server by an operation called “</a:t>
            </a:r>
            <a:r>
              <a:rPr lang="en-US" b="1" dirty="0"/>
              <a:t>pull</a:t>
            </a:r>
            <a:r>
              <a:rPr lang="en-US" dirty="0"/>
              <a:t>” and affect changes to the main repository by an operation called “</a:t>
            </a:r>
            <a:r>
              <a:rPr lang="en-US" b="1" dirty="0"/>
              <a:t>push</a:t>
            </a:r>
            <a:r>
              <a:rPr lang="en-US" dirty="0"/>
              <a:t>” from their local repository.</a:t>
            </a:r>
          </a:p>
          <a:p>
            <a:r>
              <a:rPr lang="en-US" sz="3600" dirty="0">
                <a:solidFill>
                  <a:srgbClr val="00B0F0"/>
                </a:solidFill>
              </a:rPr>
              <a:t>Advantages :</a:t>
            </a:r>
          </a:p>
          <a:p>
            <a:pPr marL="457200" indent="-457200">
              <a:buFont typeface="+mj-lt"/>
              <a:buAutoNum type="arabicPeriod"/>
            </a:pPr>
            <a:r>
              <a:rPr lang="en-US" dirty="0"/>
              <a:t>High availability (the data will be available on local and remote repository)</a:t>
            </a:r>
          </a:p>
          <a:p>
            <a:endParaRPr lang="en-US" dirty="0"/>
          </a:p>
        </p:txBody>
      </p:sp>
      <p:sp>
        <p:nvSpPr>
          <p:cNvPr id="6" name="Footer Placeholder 5">
            <a:extLst>
              <a:ext uri="{FF2B5EF4-FFF2-40B4-BE49-F238E27FC236}">
                <a16:creationId xmlns:a16="http://schemas.microsoft.com/office/drawing/2014/main" id="{E4B85E03-F0D0-4A39-8C7F-E4C66A5C9D6C}"/>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892B2C4A-1C8D-450D-BD02-FEC2788B801C}"/>
              </a:ext>
            </a:extLst>
          </p:cNvPr>
          <p:cNvPicPr>
            <a:picLocks noChangeAspect="1"/>
          </p:cNvPicPr>
          <p:nvPr/>
        </p:nvPicPr>
        <p:blipFill>
          <a:blip r:embed="rId2"/>
          <a:stretch>
            <a:fillRect/>
          </a:stretch>
        </p:blipFill>
        <p:spPr>
          <a:xfrm>
            <a:off x="328750" y="6172201"/>
            <a:ext cx="1438275" cy="590550"/>
          </a:xfrm>
          <a:prstGeom prst="rect">
            <a:avLst/>
          </a:prstGeom>
        </p:spPr>
      </p:pic>
      <p:sp>
        <p:nvSpPr>
          <p:cNvPr id="7" name="Date Placeholder 6">
            <a:extLst>
              <a:ext uri="{FF2B5EF4-FFF2-40B4-BE49-F238E27FC236}">
                <a16:creationId xmlns:a16="http://schemas.microsoft.com/office/drawing/2014/main" id="{B43B5FE2-B8FC-408B-98F0-D8CAD1900D3B}"/>
              </a:ext>
            </a:extLst>
          </p:cNvPr>
          <p:cNvSpPr>
            <a:spLocks noGrp="1"/>
          </p:cNvSpPr>
          <p:nvPr>
            <p:ph type="dt" sz="half" idx="10"/>
          </p:nvPr>
        </p:nvSpPr>
        <p:spPr/>
        <p:txBody>
          <a:bodyPr/>
          <a:lstStyle/>
          <a:p>
            <a:fld id="{E59F7A69-ECDA-443F-BE1C-6BA25C0B20CC}"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8A8D46CB-E328-486D-81B0-8A050FB33A13}"/>
              </a:ext>
            </a:extLst>
          </p:cNvPr>
          <p:cNvSpPr>
            <a:spLocks noGrp="1"/>
          </p:cNvSpPr>
          <p:nvPr>
            <p:ph type="sldNum" sz="quarter" idx="12"/>
          </p:nvPr>
        </p:nvSpPr>
        <p:spPr/>
        <p:txBody>
          <a:bodyPr/>
          <a:lstStyle/>
          <a:p>
            <a:fld id="{5256C8B9-9FB3-497A-875E-5EFC3EB7C670}" type="slidenum">
              <a:rPr lang="en-US" smtClean="0"/>
              <a:t>8</a:t>
            </a:fld>
            <a:endParaRPr lang="en-US" dirty="0"/>
          </a:p>
        </p:txBody>
      </p:sp>
    </p:spTree>
    <p:extLst>
      <p:ext uri="{BB962C8B-B14F-4D97-AF65-F5344CB8AC3E}">
        <p14:creationId xmlns:p14="http://schemas.microsoft.com/office/powerpoint/2010/main" val="200561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7834884" cy="701041"/>
          </a:xfrm>
        </p:spPr>
        <p:txBody>
          <a:bodyPr/>
          <a:lstStyle/>
          <a:p>
            <a:r>
              <a:rPr lang="en-US" dirty="0"/>
              <a:t>		Terminology</a:t>
            </a:r>
          </a:p>
        </p:txBody>
      </p:sp>
      <p:sp>
        <p:nvSpPr>
          <p:cNvPr id="3" name="Content Placeholder 2"/>
          <p:cNvSpPr>
            <a:spLocks noGrp="1"/>
          </p:cNvSpPr>
          <p:nvPr>
            <p:ph idx="1"/>
          </p:nvPr>
        </p:nvSpPr>
        <p:spPr>
          <a:xfrm>
            <a:off x="457200" y="1600201"/>
            <a:ext cx="8229600" cy="4038600"/>
          </a:xfrm>
        </p:spPr>
        <p:txBody>
          <a:bodyPr>
            <a:normAutofit fontScale="62500" lnSpcReduction="20000"/>
          </a:bodyPr>
          <a:lstStyle/>
          <a:p>
            <a:pPr fontAlgn="base"/>
            <a:r>
              <a:rPr lang="en-US" b="1" dirty="0">
                <a:solidFill>
                  <a:schemeClr val="accent1"/>
                </a:solidFill>
              </a:rPr>
              <a:t>Git bash  :  </a:t>
            </a:r>
            <a:r>
              <a:rPr lang="en-US" b="1" dirty="0"/>
              <a:t>It is a local repository</a:t>
            </a:r>
          </a:p>
          <a:p>
            <a:pPr fontAlgn="base"/>
            <a:r>
              <a:rPr lang="en-US" b="1" dirty="0">
                <a:solidFill>
                  <a:schemeClr val="accent1"/>
                </a:solidFill>
              </a:rPr>
              <a:t>Git hub : </a:t>
            </a:r>
            <a:r>
              <a:rPr lang="en-US" dirty="0"/>
              <a:t>It is a </a:t>
            </a:r>
            <a:r>
              <a:rPr lang="en-US" b="1" dirty="0"/>
              <a:t>web-based</a:t>
            </a:r>
            <a:r>
              <a:rPr lang="en-US" dirty="0"/>
              <a:t> </a:t>
            </a:r>
            <a:r>
              <a:rPr lang="en-US" i="1" dirty="0"/>
              <a:t>Git</a:t>
            </a:r>
            <a:r>
              <a:rPr lang="en-US" dirty="0"/>
              <a:t> repository </a:t>
            </a:r>
            <a:r>
              <a:rPr lang="en-US" b="1" dirty="0"/>
              <a:t>hosting service</a:t>
            </a:r>
            <a:endParaRPr lang="en-US" b="1" dirty="0">
              <a:solidFill>
                <a:schemeClr val="accent1"/>
              </a:solidFill>
            </a:endParaRPr>
          </a:p>
          <a:p>
            <a:pPr fontAlgn="base"/>
            <a:r>
              <a:rPr lang="en-US" b="1" dirty="0">
                <a:solidFill>
                  <a:schemeClr val="accent1"/>
                </a:solidFill>
              </a:rPr>
              <a:t>Tag </a:t>
            </a:r>
            <a:r>
              <a:rPr lang="en-US" b="1" dirty="0"/>
              <a:t>:  Repository name</a:t>
            </a:r>
          </a:p>
          <a:p>
            <a:pPr fontAlgn="base"/>
            <a:r>
              <a:rPr lang="en-US" b="1" dirty="0">
                <a:solidFill>
                  <a:schemeClr val="accent1"/>
                </a:solidFill>
              </a:rPr>
              <a:t>Trunk : </a:t>
            </a:r>
            <a:r>
              <a:rPr lang="en-US" b="1" dirty="0"/>
              <a:t>Production code</a:t>
            </a:r>
          </a:p>
          <a:p>
            <a:pPr fontAlgn="base"/>
            <a:r>
              <a:rPr lang="en-US" b="1" dirty="0">
                <a:solidFill>
                  <a:schemeClr val="accent1"/>
                </a:solidFill>
              </a:rPr>
              <a:t>Branch : </a:t>
            </a:r>
            <a:r>
              <a:rPr lang="en-US" b="1" dirty="0"/>
              <a:t>Copy of a code  (use to create a other line development)</a:t>
            </a:r>
          </a:p>
          <a:p>
            <a:pPr fontAlgn="base"/>
            <a:r>
              <a:rPr lang="en-US" b="1" dirty="0">
                <a:solidFill>
                  <a:srgbClr val="00B0F0"/>
                </a:solidFill>
              </a:rPr>
              <a:t>Master</a:t>
            </a:r>
            <a:r>
              <a:rPr lang="en-US" b="1" dirty="0"/>
              <a:t> : production branches are called master branch </a:t>
            </a:r>
          </a:p>
          <a:p>
            <a:pPr fontAlgn="base"/>
            <a:r>
              <a:rPr lang="en-US" b="1" dirty="0">
                <a:solidFill>
                  <a:schemeClr val="accent1"/>
                </a:solidFill>
              </a:rPr>
              <a:t>Merge: </a:t>
            </a:r>
            <a:r>
              <a:rPr lang="en-US" dirty="0"/>
              <a:t>the changes from one branch (in the same repository or from a fork), and applies them into another</a:t>
            </a:r>
            <a:endParaRPr lang="en-US" b="1" dirty="0">
              <a:solidFill>
                <a:schemeClr val="accent1"/>
              </a:solidFill>
            </a:endParaRPr>
          </a:p>
          <a:p>
            <a:pPr fontAlgn="base"/>
            <a:r>
              <a:rPr lang="en-US" b="1" dirty="0">
                <a:solidFill>
                  <a:schemeClr val="accent1"/>
                </a:solidFill>
              </a:rPr>
              <a:t>Ssh key : </a:t>
            </a:r>
            <a:r>
              <a:rPr lang="en-US" dirty="0"/>
              <a:t>SSH keys to securely transfer information to your computer.</a:t>
            </a:r>
            <a:endParaRPr lang="en-US" b="1" dirty="0">
              <a:solidFill>
                <a:schemeClr val="accent1"/>
              </a:solidFill>
            </a:endParaRPr>
          </a:p>
          <a:p>
            <a:pPr fontAlgn="base"/>
            <a:r>
              <a:rPr lang="en-US" b="1" dirty="0">
                <a:solidFill>
                  <a:srgbClr val="00B0F0"/>
                </a:solidFill>
              </a:rPr>
              <a:t>Pull</a:t>
            </a:r>
            <a:r>
              <a:rPr lang="en-US" b="1" dirty="0"/>
              <a:t> : get the data from remote to local</a:t>
            </a:r>
          </a:p>
          <a:p>
            <a:pPr fontAlgn="base"/>
            <a:r>
              <a:rPr lang="en-US" b="1" dirty="0">
                <a:solidFill>
                  <a:srgbClr val="00B0F0"/>
                </a:solidFill>
              </a:rPr>
              <a:t>Push</a:t>
            </a:r>
            <a:r>
              <a:rPr lang="en-US" b="1" dirty="0"/>
              <a:t> : send the data from local to remote</a:t>
            </a:r>
          </a:p>
          <a:p>
            <a:pPr fontAlgn="base"/>
            <a:r>
              <a:rPr lang="en-US" b="1" dirty="0">
                <a:solidFill>
                  <a:srgbClr val="00B0F0"/>
                </a:solidFill>
              </a:rPr>
              <a:t>Repository</a:t>
            </a:r>
            <a:r>
              <a:rPr lang="en-US" b="1" dirty="0"/>
              <a:t> : storing data or storage </a:t>
            </a:r>
          </a:p>
          <a:p>
            <a:pPr fontAlgn="base"/>
            <a:r>
              <a:rPr lang="en-US" b="1" dirty="0">
                <a:solidFill>
                  <a:srgbClr val="00B0F0"/>
                </a:solidFill>
              </a:rPr>
              <a:t>Clone</a:t>
            </a:r>
            <a:r>
              <a:rPr lang="en-US" b="1" dirty="0"/>
              <a:t> : replica of repository </a:t>
            </a:r>
          </a:p>
          <a:p>
            <a:pPr marL="0" indent="0">
              <a:buNone/>
            </a:pPr>
            <a:endParaRPr lang="en-US" dirty="0"/>
          </a:p>
        </p:txBody>
      </p:sp>
      <p:sp>
        <p:nvSpPr>
          <p:cNvPr id="6" name="Footer Placeholder 5">
            <a:extLst>
              <a:ext uri="{FF2B5EF4-FFF2-40B4-BE49-F238E27FC236}">
                <a16:creationId xmlns:a16="http://schemas.microsoft.com/office/drawing/2014/main" id="{08E3FADB-36B1-42DF-A03D-2735BC3C9864}"/>
              </a:ext>
            </a:extLst>
          </p:cNvPr>
          <p:cNvSpPr>
            <a:spLocks noGrp="1"/>
          </p:cNvSpPr>
          <p:nvPr>
            <p:ph type="ftr" sz="quarter" idx="11"/>
          </p:nvPr>
        </p:nvSpPr>
        <p:spPr/>
        <p:txBody>
          <a:bodyPr/>
          <a:lstStyle/>
          <a:p>
            <a:r>
              <a:rPr lang="en-US"/>
              <a:t>dxc proprietary and confidential</a:t>
            </a:r>
            <a:endParaRPr lang="en-US" dirty="0"/>
          </a:p>
        </p:txBody>
      </p:sp>
      <p:pic>
        <p:nvPicPr>
          <p:cNvPr id="4" name="Picture 3">
            <a:extLst>
              <a:ext uri="{FF2B5EF4-FFF2-40B4-BE49-F238E27FC236}">
                <a16:creationId xmlns:a16="http://schemas.microsoft.com/office/drawing/2014/main" id="{652D5ED5-D39E-4EC5-B6ED-C0F19886FB05}"/>
              </a:ext>
            </a:extLst>
          </p:cNvPr>
          <p:cNvPicPr>
            <a:picLocks noChangeAspect="1"/>
          </p:cNvPicPr>
          <p:nvPr/>
        </p:nvPicPr>
        <p:blipFill>
          <a:blip r:embed="rId2"/>
          <a:stretch>
            <a:fillRect/>
          </a:stretch>
        </p:blipFill>
        <p:spPr>
          <a:xfrm>
            <a:off x="381000" y="6019800"/>
            <a:ext cx="1438275" cy="590550"/>
          </a:xfrm>
          <a:prstGeom prst="rect">
            <a:avLst/>
          </a:prstGeom>
        </p:spPr>
      </p:pic>
      <p:sp>
        <p:nvSpPr>
          <p:cNvPr id="7" name="Date Placeholder 6">
            <a:extLst>
              <a:ext uri="{FF2B5EF4-FFF2-40B4-BE49-F238E27FC236}">
                <a16:creationId xmlns:a16="http://schemas.microsoft.com/office/drawing/2014/main" id="{FEB65BD6-B4D3-4292-9CA5-AFD7A496CB91}"/>
              </a:ext>
            </a:extLst>
          </p:cNvPr>
          <p:cNvSpPr>
            <a:spLocks noGrp="1"/>
          </p:cNvSpPr>
          <p:nvPr>
            <p:ph type="dt" sz="half" idx="10"/>
          </p:nvPr>
        </p:nvSpPr>
        <p:spPr/>
        <p:txBody>
          <a:bodyPr/>
          <a:lstStyle/>
          <a:p>
            <a:fld id="{40ABDCB7-9102-4357-8DFD-D3441C084D2A}" type="datetime2">
              <a:rPr lang="en-US" smtClean="0"/>
              <a:t>Wednesday, October 03, 2018</a:t>
            </a:fld>
            <a:endParaRPr lang="en-US" dirty="0"/>
          </a:p>
        </p:txBody>
      </p:sp>
      <p:sp>
        <p:nvSpPr>
          <p:cNvPr id="8" name="Slide Number Placeholder 7">
            <a:extLst>
              <a:ext uri="{FF2B5EF4-FFF2-40B4-BE49-F238E27FC236}">
                <a16:creationId xmlns:a16="http://schemas.microsoft.com/office/drawing/2014/main" id="{F446768C-27FE-4245-A72A-75C25E0DD19C}"/>
              </a:ext>
            </a:extLst>
          </p:cNvPr>
          <p:cNvSpPr>
            <a:spLocks noGrp="1"/>
          </p:cNvSpPr>
          <p:nvPr>
            <p:ph type="sldNum" sz="quarter" idx="12"/>
          </p:nvPr>
        </p:nvSpPr>
        <p:spPr/>
        <p:txBody>
          <a:bodyPr/>
          <a:lstStyle/>
          <a:p>
            <a:fld id="{5256C8B9-9FB3-497A-875E-5EFC3EB7C670}" type="slidenum">
              <a:rPr lang="en-US" smtClean="0"/>
              <a:t>9</a:t>
            </a:fld>
            <a:endParaRPr lang="en-US" dirty="0"/>
          </a:p>
        </p:txBody>
      </p:sp>
    </p:spTree>
    <p:extLst>
      <p:ext uri="{BB962C8B-B14F-4D97-AF65-F5344CB8AC3E}">
        <p14:creationId xmlns:p14="http://schemas.microsoft.com/office/powerpoint/2010/main" val="28215756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3175</TotalTime>
  <Words>1236</Words>
  <Application>Microsoft Office PowerPoint</Application>
  <PresentationFormat>On-screen Show (4:3)</PresentationFormat>
  <Paragraphs>284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Schoolbook</vt:lpstr>
      <vt:lpstr>Wingdings</vt:lpstr>
      <vt:lpstr>Wingdings 2</vt:lpstr>
      <vt:lpstr>View</vt:lpstr>
      <vt:lpstr>Git and Github (Version Control tool)</vt:lpstr>
      <vt:lpstr>GIT</vt:lpstr>
      <vt:lpstr>What is it Git</vt:lpstr>
      <vt:lpstr>Types of version control systems</vt:lpstr>
      <vt:lpstr>The  central server that could be local or remote which is directly connected to each of the programmer’s workstation.</vt:lpstr>
      <vt:lpstr>In this every programmer can add or update and commit their changes</vt:lpstr>
      <vt:lpstr>Distributed control system</vt:lpstr>
      <vt:lpstr>Advantages of DCS</vt:lpstr>
      <vt:lpstr>  Terminology</vt:lpstr>
      <vt:lpstr>GIT installation on different os</vt:lpstr>
      <vt:lpstr>  Git operations </vt:lpstr>
      <vt:lpstr> Workflow of Git </vt:lpstr>
      <vt:lpstr>To start the git  : git init</vt:lpstr>
      <vt:lpstr>Adding file to staging area </vt:lpstr>
      <vt:lpstr>Login to git hub</vt:lpstr>
      <vt:lpstr>  Git bash </vt:lpstr>
      <vt:lpstr>Git hub : repository</vt:lpstr>
      <vt:lpstr> Git merge vs Git rebase</vt:lpstr>
      <vt:lpstr>   Git Operation</vt:lpstr>
      <vt:lpstr>  Git operations </vt:lpstr>
      <vt:lpstr>  Git Branch</vt:lpstr>
      <vt:lpstr>Note : (*) Symbol pointing to master branch by default</vt:lpstr>
      <vt:lpstr>Git branch operations</vt:lpstr>
      <vt:lpstr>PowerPoint Presentation</vt:lpstr>
      <vt:lpstr>   Git merge </vt:lpstr>
      <vt:lpstr>Git branch operations</vt:lpstr>
      <vt:lpstr>  Git pull</vt:lpstr>
      <vt:lpstr>  Git push</vt:lpstr>
      <vt:lpstr>Git fetch</vt:lpstr>
      <vt:lpstr>   Git fetch</vt:lpstr>
      <vt:lpstr>Git rebase</vt:lpstr>
      <vt:lpstr>Git stash</vt:lpstr>
      <vt:lpstr>Local repo and remote Repo communication</vt:lpstr>
      <vt:lpstr>Pros and cons of Github</vt:lpstr>
      <vt:lpstr>Basic commands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(Version Control tools)</dc:title>
  <dc:creator>Varikuti, NagaMalleswari</dc:creator>
  <cp:lastModifiedBy>Varikuti, NagaMalleswari</cp:lastModifiedBy>
  <cp:revision>22</cp:revision>
  <dcterms:created xsi:type="dcterms:W3CDTF">2018-10-01T09:25:59Z</dcterms:created>
  <dcterms:modified xsi:type="dcterms:W3CDTF">2018-10-03T14:23:26Z</dcterms:modified>
</cp:coreProperties>
</file>