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73" r:id="rId9"/>
    <p:sldId id="267" r:id="rId10"/>
    <p:sldId id="268" r:id="rId11"/>
    <p:sldId id="269" r:id="rId12"/>
    <p:sldId id="270" r:id="rId13"/>
    <p:sldId id="271" r:id="rId14"/>
    <p:sldId id="272" r:id="rId15"/>
    <p:sldId id="264" r:id="rId16"/>
    <p:sldId id="26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4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ltLang="zh-CN"/>
              <a:t>Click to edit Master title style</a:t>
            </a:r>
            <a:endParaRPr lang="en-US" dirty="0"/>
          </a:p>
        </p:txBody>
      </p:sp>
      <p:sp>
        <p:nvSpPr>
          <p:cNvPr id="1048622"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3" name="Date Placeholder 3"/>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24" name="Footer Placeholder 4"/>
          <p:cNvSpPr>
            <a:spLocks noGrp="1"/>
          </p:cNvSpPr>
          <p:nvPr>
            <p:ph type="ftr" sz="quarter" idx="11"/>
          </p:nvPr>
        </p:nvSpPr>
        <p:spPr/>
        <p:txBody>
          <a:bodyPr/>
          <a:lstStyle/>
          <a:p>
            <a:endParaRPr lang="zh-CN" altLang="en-US"/>
          </a:p>
        </p:txBody>
      </p:sp>
      <p:sp>
        <p:nvSpPr>
          <p:cNvPr id="104862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5"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06"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7" name="Date Placeholder 3"/>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08" name="Footer Placeholder 4"/>
          <p:cNvSpPr>
            <a:spLocks noGrp="1"/>
          </p:cNvSpPr>
          <p:nvPr>
            <p:ph type="ftr" sz="quarter" idx="11"/>
          </p:nvPr>
        </p:nvSpPr>
        <p:spPr/>
        <p:txBody>
          <a:bodyPr/>
          <a:lstStyle/>
          <a:p>
            <a:endParaRPr lang="zh-CN" altLang="en-US"/>
          </a:p>
        </p:txBody>
      </p:sp>
      <p:sp>
        <p:nvSpPr>
          <p:cNvPr id="104860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altLang="zh-CN"/>
              <a:t>Click to edit Master title style</a:t>
            </a:r>
            <a:endParaRPr lang="en-US" dirty="0"/>
          </a:p>
        </p:txBody>
      </p:sp>
      <p:sp>
        <p:nvSpPr>
          <p:cNvPr id="1048611"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2" name="Date Placeholder 3"/>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13" name="Footer Placeholder 4"/>
          <p:cNvSpPr>
            <a:spLocks noGrp="1"/>
          </p:cNvSpPr>
          <p:nvPr>
            <p:ph type="ftr" sz="quarter" idx="11"/>
          </p:nvPr>
        </p:nvSpPr>
        <p:spPr/>
        <p:txBody>
          <a:bodyPr/>
          <a:lstStyle/>
          <a:p>
            <a:endParaRPr lang="zh-CN" altLang="en-US"/>
          </a:p>
        </p:txBody>
      </p:sp>
      <p:sp>
        <p:nvSpPr>
          <p:cNvPr id="104861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6"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27"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28" name="Date Placeholder 3"/>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29" name="Footer Placeholder 4"/>
          <p:cNvSpPr>
            <a:spLocks noGrp="1"/>
          </p:cNvSpPr>
          <p:nvPr>
            <p:ph type="ftr" sz="quarter" idx="11"/>
          </p:nvPr>
        </p:nvSpPr>
        <p:spPr/>
        <p:txBody>
          <a:bodyPr/>
          <a:lstStyle/>
          <a:p>
            <a:endParaRPr lang="zh-CN" altLang="en-US"/>
          </a:p>
        </p:txBody>
      </p:sp>
      <p:sp>
        <p:nvSpPr>
          <p:cNvPr id="1048630"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ltLang="zh-CN"/>
              <a:t>Click to edit Master title style</a:t>
            </a:r>
            <a:endParaRPr lang="en-US" dirty="0"/>
          </a:p>
        </p:txBody>
      </p:sp>
      <p:sp>
        <p:nvSpPr>
          <p:cNvPr id="1048632"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3"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4" name="Date Placeholder 4"/>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35" name="Footer Placeholder 5"/>
          <p:cNvSpPr>
            <a:spLocks noGrp="1"/>
          </p:cNvSpPr>
          <p:nvPr>
            <p:ph type="ftr" sz="quarter" idx="11"/>
          </p:nvPr>
        </p:nvSpPr>
        <p:spPr/>
        <p:txBody>
          <a:bodyPr/>
          <a:lstStyle/>
          <a:p>
            <a:endParaRPr lang="zh-CN" altLang="en-US"/>
          </a:p>
        </p:txBody>
      </p:sp>
      <p:sp>
        <p:nvSpPr>
          <p:cNvPr id="1048636"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38"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9"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0"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1"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2" name="Date Placeholder 6"/>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43" name="Footer Placeholder 7"/>
          <p:cNvSpPr>
            <a:spLocks noGrp="1"/>
          </p:cNvSpPr>
          <p:nvPr>
            <p:ph type="ftr" sz="quarter" idx="11"/>
          </p:nvPr>
        </p:nvSpPr>
        <p:spPr/>
        <p:txBody>
          <a:bodyPr/>
          <a:lstStyle/>
          <a:p>
            <a:endParaRPr lang="zh-CN" altLang="en-US"/>
          </a:p>
        </p:txBody>
      </p:sp>
      <p:sp>
        <p:nvSpPr>
          <p:cNvPr id="1048644"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ltLang="zh-CN"/>
              <a:t>Click to edit Master title style</a:t>
            </a:r>
            <a:endParaRPr lang="en-US" dirty="0"/>
          </a:p>
        </p:txBody>
      </p:sp>
      <p:sp>
        <p:nvSpPr>
          <p:cNvPr id="1048602" name="Date Placeholder 2"/>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03" name="Footer Placeholder 3"/>
          <p:cNvSpPr>
            <a:spLocks noGrp="1"/>
          </p:cNvSpPr>
          <p:nvPr>
            <p:ph type="ftr" sz="quarter" idx="11"/>
          </p:nvPr>
        </p:nvSpPr>
        <p:spPr/>
        <p:txBody>
          <a:bodyPr/>
          <a:lstStyle/>
          <a:p>
            <a:endParaRPr lang="zh-CN" altLang="en-US"/>
          </a:p>
        </p:txBody>
      </p:sp>
      <p:sp>
        <p:nvSpPr>
          <p:cNvPr id="1048604"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46" name="Footer Placeholder 2"/>
          <p:cNvSpPr>
            <a:spLocks noGrp="1"/>
          </p:cNvSpPr>
          <p:nvPr>
            <p:ph type="ftr" sz="quarter" idx="11"/>
          </p:nvPr>
        </p:nvSpPr>
        <p:spPr/>
        <p:txBody>
          <a:bodyPr/>
          <a:lstStyle/>
          <a:p>
            <a:endParaRPr lang="zh-CN" altLang="en-US"/>
          </a:p>
        </p:txBody>
      </p:sp>
      <p:sp>
        <p:nvSpPr>
          <p:cNvPr id="1048647"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4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0"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1" name="Date Placeholder 4"/>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52" name="Footer Placeholder 5"/>
          <p:cNvSpPr>
            <a:spLocks noGrp="1"/>
          </p:cNvSpPr>
          <p:nvPr>
            <p:ph type="ftr" sz="quarter" idx="11"/>
          </p:nvPr>
        </p:nvSpPr>
        <p:spPr/>
        <p:txBody>
          <a:bodyPr/>
          <a:lstStyle/>
          <a:p>
            <a:endParaRPr lang="zh-CN" altLang="en-US"/>
          </a:p>
        </p:txBody>
      </p:sp>
      <p:sp>
        <p:nvSpPr>
          <p:cNvPr id="104865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16"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1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8" name="Date Placeholder 4"/>
          <p:cNvSpPr>
            <a:spLocks noGrp="1"/>
          </p:cNvSpPr>
          <p:nvPr>
            <p:ph type="dt" sz="half" idx="10"/>
          </p:nvPr>
        </p:nvSpPr>
        <p:spPr/>
        <p:txBody>
          <a:bodyPr/>
          <a:lstStyle/>
          <a:p>
            <a:fld id="{70BC1078-46ED-40F9-8930-935BAD7C2B02}" type="datetimeFigureOut">
              <a:rPr lang="zh-CN" altLang="en-US" smtClean="0"/>
              <a:t>2024/6/19</a:t>
            </a:fld>
            <a:endParaRPr lang="zh-CN" altLang="en-US"/>
          </a:p>
        </p:txBody>
      </p:sp>
      <p:sp>
        <p:nvSpPr>
          <p:cNvPr id="1048619" name="Footer Placeholder 5"/>
          <p:cNvSpPr>
            <a:spLocks noGrp="1"/>
          </p:cNvSpPr>
          <p:nvPr>
            <p:ph type="ftr" sz="quarter" idx="11"/>
          </p:nvPr>
        </p:nvSpPr>
        <p:spPr/>
        <p:txBody>
          <a:bodyPr/>
          <a:lstStyle/>
          <a:p>
            <a:endParaRPr lang="zh-CN" altLang="en-US"/>
          </a:p>
        </p:txBody>
      </p:sp>
      <p:sp>
        <p:nvSpPr>
          <p:cNvPr id="104862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2024/6/19</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ubtitle 2"/>
          <p:cNvSpPr>
            <a:spLocks noGrp="1"/>
          </p:cNvSpPr>
          <p:nvPr>
            <p:ph type="subTitle" idx="1"/>
          </p:nvPr>
        </p:nvSpPr>
        <p:spPr>
          <a:xfrm>
            <a:off x="1084046" y="4310405"/>
            <a:ext cx="2466758" cy="1655762"/>
          </a:xfrm>
        </p:spPr>
        <p:txBody>
          <a:bodyPr>
            <a:normAutofit lnSpcReduction="10000"/>
          </a:bodyPr>
          <a:lstStyle/>
          <a:p>
            <a:pPr algn="l"/>
            <a:r>
              <a:rPr lang="en-US" altLang="zh-CN" dirty="0">
                <a:latin typeface="Times New Roman" panose="02020603050405020304" pitchFamily="18" charset="0"/>
                <a:cs typeface="Times New Roman" panose="02020603050405020304" pitchFamily="18" charset="0"/>
              </a:rPr>
              <a:t>Guided by,</a:t>
            </a:r>
          </a:p>
          <a:p>
            <a:pPr algn="l"/>
            <a:r>
              <a:rPr lang="en-US" altLang="zh-CN" dirty="0" err="1">
                <a:latin typeface="Times New Roman" panose="02020603050405020304" pitchFamily="18" charset="0"/>
                <a:cs typeface="Times New Roman" panose="02020603050405020304" pitchFamily="18" charset="0"/>
              </a:rPr>
              <a:t>Ms.M.Indhu</a:t>
            </a:r>
            <a:endParaRPr lang="en-US" altLang="zh-CN" dirty="0">
              <a:latin typeface="Times New Roman" panose="02020603050405020304" pitchFamily="18" charset="0"/>
              <a:cs typeface="Times New Roman" panose="02020603050405020304" pitchFamily="18" charset="0"/>
            </a:endParaRPr>
          </a:p>
          <a:p>
            <a:pPr algn="l"/>
            <a:r>
              <a:rPr lang="en-US" altLang="zh-CN" dirty="0" err="1">
                <a:latin typeface="Times New Roman" panose="02020603050405020304" pitchFamily="18" charset="0"/>
                <a:cs typeface="Times New Roman" panose="02020603050405020304" pitchFamily="18" charset="0"/>
              </a:rPr>
              <a:t>Ass.proffeser</a:t>
            </a:r>
            <a:endParaRPr lang="en-US" altLang="zh-CN"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ECE/KRCE</a:t>
            </a:r>
          </a:p>
        </p:txBody>
      </p:sp>
      <p:pic>
        <p:nvPicPr>
          <p:cNvPr id="2097158" name="Picture 9"/>
          <p:cNvPicPr>
            <a:picLocks/>
          </p:cNvPicPr>
          <p:nvPr/>
        </p:nvPicPr>
        <p:blipFill>
          <a:blip r:embed="rId2" cstate="print"/>
          <a:srcRect/>
          <a:stretch>
            <a:fillRect/>
          </a:stretch>
        </p:blipFill>
        <p:spPr bwMode="auto">
          <a:xfrm>
            <a:off x="685799" y="169524"/>
            <a:ext cx="7512050" cy="2146639"/>
          </a:xfrm>
          <a:prstGeom prst="rect">
            <a:avLst/>
          </a:prstGeom>
          <a:noFill/>
          <a:ln>
            <a:noFill/>
          </a:ln>
        </p:spPr>
      </p:pic>
      <p:sp>
        <p:nvSpPr>
          <p:cNvPr id="1048660" name="TextBox 1048659"/>
          <p:cNvSpPr txBox="1"/>
          <p:nvPr/>
        </p:nvSpPr>
        <p:spPr>
          <a:xfrm>
            <a:off x="6099498" y="4424829"/>
            <a:ext cx="2504142" cy="1569660"/>
          </a:xfrm>
          <a:prstGeom prst="rect">
            <a:avLst/>
          </a:prstGeom>
        </p:spPr>
        <p:txBody>
          <a:bodyPr wrap="square" rtlCol="0">
            <a:spAutoFit/>
          </a:bodyPr>
          <a:lstStyle/>
          <a:p>
            <a:r>
              <a:rPr lang="en-US" sz="2400" dirty="0">
                <a:solidFill>
                  <a:srgbClr val="000000"/>
                </a:solidFill>
                <a:latin typeface="Times New Roman" panose="02020603050405020304" pitchFamily="18" charset="0"/>
                <a:cs typeface="Times New Roman" panose="02020603050405020304" pitchFamily="18" charset="0"/>
              </a:rPr>
              <a:t>MELVINA A</a:t>
            </a:r>
            <a:endParaRPr lang="en-GB" sz="20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ECB2301</a:t>
            </a:r>
            <a:endParaRPr lang="en-GB" sz="20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I - year</a:t>
            </a:r>
            <a:endParaRPr lang="en-GB" sz="18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KRCE</a:t>
            </a:r>
            <a:endParaRPr lang="en-GB" sz="2800" dirty="0">
              <a:solidFill>
                <a:srgbClr val="000000"/>
              </a:solidFill>
              <a:latin typeface="Times New Roman" panose="02020603050405020304" pitchFamily="18" charset="0"/>
              <a:cs typeface="Times New Roman" panose="02020603050405020304" pitchFamily="18" charset="0"/>
            </a:endParaRPr>
          </a:p>
        </p:txBody>
      </p:sp>
      <p:sp>
        <p:nvSpPr>
          <p:cNvPr id="1048661" name="TextBox 1048660"/>
          <p:cNvSpPr txBox="1"/>
          <p:nvPr/>
        </p:nvSpPr>
        <p:spPr>
          <a:xfrm>
            <a:off x="1347821" y="2855977"/>
            <a:ext cx="7255818" cy="954107"/>
          </a:xfrm>
          <a:prstGeom prst="rect">
            <a:avLst/>
          </a:prstGeom>
        </p:spPr>
        <p:txBody>
          <a:bodyPr wrap="square" rtlCol="0">
            <a:spAutoFit/>
          </a:bodyPr>
          <a:lstStyle/>
          <a:p>
            <a:pPr algn="ctr"/>
            <a:r>
              <a:rPr lang="en-US" sz="2800" b="1" dirty="0">
                <a:solidFill>
                  <a:srgbClr val="000000"/>
                </a:solidFill>
                <a:latin typeface="Times New Roman" panose="02020603050405020304" pitchFamily="18" charset="0"/>
                <a:cs typeface="Times New Roman" panose="02020603050405020304" pitchFamily="18" charset="0"/>
              </a:rPr>
              <a:t>COMICS BOOK CATALOGUE MANAGEMENT SYSTEM </a:t>
            </a:r>
            <a:endParaRPr lang="en-GB" sz="2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B1A13-AB9C-24FE-6D79-AA586DFB8C36}"/>
              </a:ext>
            </a:extLst>
          </p:cNvPr>
          <p:cNvSpPr>
            <a:spLocks noGrp="1"/>
          </p:cNvSpPr>
          <p:nvPr>
            <p:ph idx="1"/>
          </p:nvPr>
        </p:nvSpPr>
        <p:spPr>
          <a:xfrm>
            <a:off x="223935" y="83975"/>
            <a:ext cx="8696130" cy="685800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Function to add a new acquisition</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add_comic</a:t>
            </a:r>
            <a:r>
              <a:rPr lang="en-US" sz="1600" dirty="0">
                <a:latin typeface="Times New Roman" panose="02020603050405020304" pitchFamily="18" charset="0"/>
                <a:cs typeface="Times New Roman" panose="02020603050405020304" pitchFamily="18" charset="0"/>
              </a:rPr>
              <a:t>(title,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 volume, publisher, </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 genre, price):</a:t>
            </a:r>
          </a:p>
          <a:p>
            <a:pPr marL="0" indent="0">
              <a:buNone/>
            </a:pPr>
            <a:r>
              <a:rPr lang="en-US" sz="1600" dirty="0">
                <a:latin typeface="Times New Roman" panose="02020603050405020304" pitchFamily="18" charset="0"/>
                <a:cs typeface="Times New Roman" panose="02020603050405020304" pitchFamily="18" charset="0"/>
              </a:rPr>
              <a:t>    global </a:t>
            </a:r>
            <a:r>
              <a:rPr lang="en-US" sz="1600" dirty="0" err="1">
                <a:latin typeface="Times New Roman" panose="02020603050405020304" pitchFamily="18" charset="0"/>
                <a:cs typeface="Times New Roman" panose="02020603050405020304" pitchFamily="18" charset="0"/>
              </a:rPr>
              <a:t>comics_df</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new_comic</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pd.DataFrame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'Title': [title],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'Volume': [volume],</a:t>
            </a:r>
          </a:p>
          <a:p>
            <a:pPr marL="0" indent="0">
              <a:buNone/>
            </a:pPr>
            <a:r>
              <a:rPr lang="en-US" sz="1600" dirty="0">
                <a:latin typeface="Times New Roman" panose="02020603050405020304" pitchFamily="18" charset="0"/>
                <a:cs typeface="Times New Roman" panose="02020603050405020304" pitchFamily="18" charset="0"/>
              </a:rPr>
              <a:t>        'Publisher': [publisher],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pd.to_datetime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'Genre': [genre],</a:t>
            </a:r>
          </a:p>
          <a:p>
            <a:pPr marL="0" indent="0">
              <a:buNone/>
            </a:pPr>
            <a:r>
              <a:rPr lang="en-US" sz="1600" dirty="0">
                <a:latin typeface="Times New Roman" panose="02020603050405020304" pitchFamily="18" charset="0"/>
                <a:cs typeface="Times New Roman" panose="02020603050405020304" pitchFamily="18" charset="0"/>
              </a:rPr>
              <a:t>        'Price': [price]</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pd.concat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new_comic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ignore_index</a:t>
            </a:r>
            <a:r>
              <a:rPr lang="en-US" sz="1600" dirty="0">
                <a:latin typeface="Times New Roman" panose="02020603050405020304" pitchFamily="18" charset="0"/>
                <a:cs typeface="Times New Roman" panose="02020603050405020304" pitchFamily="18" charset="0"/>
              </a:rPr>
              <a:t>=True)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Function to remove duplicates</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remove_duplicates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global </a:t>
            </a:r>
            <a:r>
              <a:rPr lang="en-US" sz="1600" dirty="0" err="1">
                <a:latin typeface="Times New Roman" panose="02020603050405020304" pitchFamily="18" charset="0"/>
                <a:cs typeface="Times New Roman" panose="02020603050405020304" pitchFamily="18" charset="0"/>
              </a:rPr>
              <a:t>comics_df</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comics_df.drop_duplicates</a:t>
            </a:r>
            <a:r>
              <a:rPr lang="en-US" sz="1600" dirty="0">
                <a:latin typeface="Times New Roman" panose="02020603050405020304" pitchFamily="18" charset="0"/>
                <a:cs typeface="Times New Roman" panose="02020603050405020304" pitchFamily="18" charset="0"/>
              </a:rPr>
              <a:t>(subset=['Title',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 'Volume'], keep='last')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comics_df.dropna</a:t>
            </a:r>
            <a:r>
              <a:rPr lang="en-US" sz="1600" dirty="0">
                <a:latin typeface="Times New Roman" panose="02020603050405020304" pitchFamily="18" charset="0"/>
                <a:cs typeface="Times New Roman" panose="02020603050405020304" pitchFamily="18" charset="0"/>
              </a:rPr>
              <a:t>(subset=['Price'])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comics_df</a:t>
            </a:r>
            <a:r>
              <a:rPr lang="en-US" sz="1600" dirty="0">
                <a:latin typeface="Times New Roman" panose="02020603050405020304" pitchFamily="18" charset="0"/>
                <a:cs typeface="Times New Roman" panose="02020603050405020304" pitchFamily="18" charset="0"/>
              </a:rPr>
              <a:t>['Price'] !=0]</a:t>
            </a:r>
          </a:p>
        </p:txBody>
      </p:sp>
    </p:spTree>
    <p:extLst>
      <p:ext uri="{BB962C8B-B14F-4D97-AF65-F5344CB8AC3E}">
        <p14:creationId xmlns:p14="http://schemas.microsoft.com/office/powerpoint/2010/main" val="30640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B5862-3855-61D7-B98D-65148A53E59E}"/>
              </a:ext>
            </a:extLst>
          </p:cNvPr>
          <p:cNvSpPr>
            <a:spLocks noGrp="1"/>
          </p:cNvSpPr>
          <p:nvPr>
            <p:ph idx="1"/>
          </p:nvPr>
        </p:nvSpPr>
        <p:spPr>
          <a:xfrm>
            <a:off x="0" y="83976"/>
            <a:ext cx="9144000" cy="6690048"/>
          </a:xfrm>
        </p:spPr>
        <p:txBody>
          <a:bodyPr>
            <a:noAutofit/>
          </a:bodyPr>
          <a:lstStyle/>
          <a:p>
            <a:pPr marL="0" indent="0">
              <a:lnSpc>
                <a:spcPct val="100000"/>
              </a:lnSpc>
              <a:buNone/>
            </a:pPr>
            <a:r>
              <a:rPr lang="en-US" sz="1600" dirty="0">
                <a:latin typeface="Times New Roman" panose="02020603050405020304" pitchFamily="18" charset="0"/>
                <a:cs typeface="Times New Roman" panose="02020603050405020304" pitchFamily="18" charset="0"/>
              </a:rPr>
              <a:t># Function to update comic information</a:t>
            </a:r>
          </a:p>
          <a:p>
            <a:pPr marL="0" indent="0">
              <a:lnSpc>
                <a:spcPct val="100000"/>
              </a:lnSpc>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update_comic</a:t>
            </a:r>
            <a:r>
              <a:rPr lang="en-US" sz="1600" dirty="0">
                <a:latin typeface="Times New Roman" panose="02020603050405020304" pitchFamily="18" charset="0"/>
                <a:cs typeface="Times New Roman" panose="02020603050405020304" pitchFamily="18" charset="0"/>
              </a:rPr>
              <a:t>(index, title=None,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=None, volume=None, publisher=None, </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=None, genre=None, price=None):</a:t>
            </a:r>
          </a:p>
          <a:p>
            <a:pPr marL="0" indent="0">
              <a:lnSpc>
                <a:spcPct val="100000"/>
              </a:lnSpc>
              <a:buNone/>
            </a:pPr>
            <a:r>
              <a:rPr lang="en-US" sz="1600" dirty="0">
                <a:latin typeface="Times New Roman" panose="02020603050405020304" pitchFamily="18" charset="0"/>
                <a:cs typeface="Times New Roman" panose="02020603050405020304" pitchFamily="18" charset="0"/>
              </a:rPr>
              <a:t>    global </a:t>
            </a:r>
            <a:r>
              <a:rPr lang="en-US" sz="1600" dirty="0" err="1">
                <a:latin typeface="Times New Roman" panose="02020603050405020304" pitchFamily="18" charset="0"/>
                <a:cs typeface="Times New Roman" panose="02020603050405020304" pitchFamily="18" charset="0"/>
              </a:rPr>
              <a:t>comics_df</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US" sz="1600" dirty="0">
                <a:latin typeface="Times New Roman" panose="02020603050405020304" pitchFamily="18" charset="0"/>
                <a:cs typeface="Times New Roman" panose="02020603050405020304" pitchFamily="18" charset="0"/>
              </a:rPr>
              <a:t>    if title:</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'Title'] = title</a:t>
            </a:r>
          </a:p>
          <a:p>
            <a:pPr marL="0" indent="0">
              <a:lnSpc>
                <a:spcPct val="100000"/>
              </a:lnSpc>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a:t>
            </a:r>
            <a:r>
              <a:rPr lang="en-US" sz="1600" dirty="0" err="1">
                <a:latin typeface="Times New Roman" panose="02020603050405020304" pitchFamily="18" charset="0"/>
                <a:cs typeface="Times New Roman" panose="02020603050405020304" pitchFamily="18" charset="0"/>
              </a:rPr>
              <a:t>Issue_Number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issue_number</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US" sz="1600" dirty="0">
                <a:latin typeface="Times New Roman" panose="02020603050405020304" pitchFamily="18" charset="0"/>
                <a:cs typeface="Times New Roman" panose="02020603050405020304" pitchFamily="18" charset="0"/>
              </a:rPr>
              <a:t>    if volume:</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'Volume'] = volume</a:t>
            </a:r>
          </a:p>
          <a:p>
            <a:pPr marL="0" indent="0">
              <a:lnSpc>
                <a:spcPct val="100000"/>
              </a:lnSpc>
              <a:buNone/>
            </a:pPr>
            <a:r>
              <a:rPr lang="en-US" sz="1600" dirty="0">
                <a:latin typeface="Times New Roman" panose="02020603050405020304" pitchFamily="18" charset="0"/>
                <a:cs typeface="Times New Roman" panose="02020603050405020304" pitchFamily="18" charset="0"/>
              </a:rPr>
              <a:t>    if publisher:</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'Publisher'] = publisher</a:t>
            </a:r>
          </a:p>
          <a:p>
            <a:pPr marL="0" indent="0">
              <a:lnSpc>
                <a:spcPct val="100000"/>
              </a:lnSpc>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pd.to_datetime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publication_date</a:t>
            </a:r>
            <a:r>
              <a:rPr lang="en-US" sz="1600" dirty="0">
                <a:latin typeface="Times New Roman" panose="02020603050405020304" pitchFamily="18" charset="0"/>
                <a:cs typeface="Times New Roman" panose="02020603050405020304" pitchFamily="18" charset="0"/>
              </a:rPr>
              <a:t>)</a:t>
            </a:r>
          </a:p>
          <a:p>
            <a:pPr marL="0" indent="0">
              <a:lnSpc>
                <a:spcPct val="100000"/>
              </a:lnSpc>
              <a:buNone/>
            </a:pPr>
            <a:r>
              <a:rPr lang="en-US" sz="1600" dirty="0">
                <a:latin typeface="Times New Roman" panose="02020603050405020304" pitchFamily="18" charset="0"/>
                <a:cs typeface="Times New Roman" panose="02020603050405020304" pitchFamily="18" charset="0"/>
              </a:rPr>
              <a:t>    if genre:</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'Genre'] = genre</a:t>
            </a:r>
          </a:p>
          <a:p>
            <a:pPr marL="0" indent="0">
              <a:lnSpc>
                <a:spcPct val="100000"/>
              </a:lnSpc>
              <a:buNone/>
            </a:pPr>
            <a:r>
              <a:rPr lang="en-US" sz="1600" dirty="0">
                <a:latin typeface="Times New Roman" panose="02020603050405020304" pitchFamily="18" charset="0"/>
                <a:cs typeface="Times New Roman" panose="02020603050405020304" pitchFamily="18" charset="0"/>
              </a:rPr>
              <a:t>    if price:</a:t>
            </a:r>
          </a:p>
          <a:p>
            <a:pPr marL="0" indent="0">
              <a:lnSpc>
                <a:spcPct val="100000"/>
              </a:lnSpc>
              <a:buNone/>
            </a:pPr>
            <a:r>
              <a:rPr lang="en-US" sz="1600" dirty="0">
                <a:latin typeface="Times New Roman" panose="02020603050405020304" pitchFamily="18" charset="0"/>
                <a:cs typeface="Times New Roman" panose="02020603050405020304" pitchFamily="18" charset="0"/>
              </a:rPr>
              <a:t>        comics_df.at[index, 'Price'] = price</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a:t> </a:t>
            </a:r>
          </a:p>
        </p:txBody>
      </p:sp>
    </p:spTree>
    <p:extLst>
      <p:ext uri="{BB962C8B-B14F-4D97-AF65-F5344CB8AC3E}">
        <p14:creationId xmlns:p14="http://schemas.microsoft.com/office/powerpoint/2010/main" val="197771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E6E82-3209-6F91-AE43-B65991551EBD}"/>
              </a:ext>
            </a:extLst>
          </p:cNvPr>
          <p:cNvSpPr>
            <a:spLocks noGrp="1"/>
          </p:cNvSpPr>
          <p:nvPr>
            <p:ph idx="1"/>
          </p:nvPr>
        </p:nvSpPr>
        <p:spPr>
          <a:xfrm>
            <a:off x="111967" y="158620"/>
            <a:ext cx="8948057" cy="6531429"/>
          </a:xfrm>
        </p:spPr>
        <p:txBody>
          <a:bodyPr>
            <a:normAutofit fontScale="55000" lnSpcReduction="20000"/>
          </a:bodyPr>
          <a:lstStyle/>
          <a:p>
            <a:pPr marL="0" indent="0">
              <a:buNone/>
            </a:pPr>
            <a:r>
              <a:rPr lang="en-US" sz="2900" dirty="0">
                <a:latin typeface="Times New Roman" panose="02020603050405020304" pitchFamily="18" charset="0"/>
                <a:cs typeface="Times New Roman" panose="02020603050405020304" pitchFamily="18" charset="0"/>
              </a:rPr>
              <a:t># Function to visualize the data</a:t>
            </a:r>
          </a:p>
          <a:p>
            <a:pPr marL="0" indent="0">
              <a:buNone/>
            </a:pPr>
            <a:r>
              <a:rPr lang="en-US" sz="2900" dirty="0">
                <a:latin typeface="Times New Roman" panose="02020603050405020304" pitchFamily="18" charset="0"/>
                <a:cs typeface="Times New Roman" panose="02020603050405020304" pitchFamily="18" charset="0"/>
              </a:rPr>
              <a:t>def </a:t>
            </a:r>
            <a:r>
              <a:rPr lang="en-US" sz="2900" dirty="0" err="1">
                <a:latin typeface="Times New Roman" panose="02020603050405020304" pitchFamily="18" charset="0"/>
                <a:cs typeface="Times New Roman" panose="02020603050405020304" pitchFamily="18" charset="0"/>
              </a:rPr>
              <a:t>visualize_data</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plt.figure</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figsize</a:t>
            </a:r>
            <a:r>
              <a:rPr lang="en-US" sz="2900" dirty="0">
                <a:latin typeface="Times New Roman" panose="02020603050405020304" pitchFamily="18" charset="0"/>
                <a:cs typeface="Times New Roman" panose="02020603050405020304" pitchFamily="18" charset="0"/>
              </a:rPr>
              <a:t>=(10, 6))</a:t>
            </a:r>
          </a:p>
          <a:p>
            <a:pPr marL="0" indent="0">
              <a:buNone/>
            </a:pPr>
            <a:r>
              <a:rPr lang="en-US" sz="2900" dirty="0">
                <a:latin typeface="Times New Roman" panose="02020603050405020304" pitchFamily="18" charset="0"/>
                <a:cs typeface="Times New Roman" panose="02020603050405020304" pitchFamily="18" charset="0"/>
              </a:rPr>
              <a:t>#Distribution of prizes</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plt.subplot</a:t>
            </a:r>
            <a:r>
              <a:rPr lang="en-US" sz="2900" dirty="0">
                <a:latin typeface="Times New Roman" panose="02020603050405020304" pitchFamily="18" charset="0"/>
                <a:cs typeface="Times New Roman" panose="02020603050405020304" pitchFamily="18" charset="0"/>
              </a:rPr>
              <a:t>(1, 2, 1)</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sns.histplot</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comics_df</a:t>
            </a:r>
            <a:r>
              <a:rPr lang="en-US" sz="2900" dirty="0">
                <a:latin typeface="Times New Roman" panose="02020603050405020304" pitchFamily="18" charset="0"/>
                <a:cs typeface="Times New Roman" panose="02020603050405020304" pitchFamily="18" charset="0"/>
              </a:rPr>
              <a:t>['Price'], </a:t>
            </a:r>
            <a:r>
              <a:rPr lang="en-US" sz="2900" dirty="0" err="1">
                <a:latin typeface="Times New Roman" panose="02020603050405020304" pitchFamily="18" charset="0"/>
                <a:cs typeface="Times New Roman" panose="02020603050405020304" pitchFamily="18" charset="0"/>
              </a:rPr>
              <a:t>kde</a:t>
            </a:r>
            <a:r>
              <a:rPr lang="en-US" sz="2900" dirty="0">
                <a:latin typeface="Times New Roman" panose="02020603050405020304" pitchFamily="18" charset="0"/>
                <a:cs typeface="Times New Roman" panose="02020603050405020304" pitchFamily="18" charset="0"/>
              </a:rPr>
              <a:t>=True, color='blue')</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plt.title</a:t>
            </a:r>
            <a:r>
              <a:rPr lang="en-US" sz="2900" dirty="0">
                <a:latin typeface="Times New Roman" panose="02020603050405020304" pitchFamily="18" charset="0"/>
                <a:cs typeface="Times New Roman" panose="02020603050405020304" pitchFamily="18" charset="0"/>
              </a:rPr>
              <a:t>('Price Distribution’)</a:t>
            </a:r>
          </a:p>
          <a:p>
            <a:pPr marL="0" indent="0">
              <a:buNone/>
            </a:pPr>
            <a:r>
              <a:rPr lang="en-US" sz="2900" dirty="0">
                <a:latin typeface="Times New Roman" panose="02020603050405020304" pitchFamily="18" charset="0"/>
                <a:cs typeface="Times New Roman" panose="02020603050405020304" pitchFamily="18" charset="0"/>
              </a:rPr>
              <a:t>#Count of comics by publishers</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plt.subplot</a:t>
            </a:r>
            <a:r>
              <a:rPr lang="en-US" sz="2900" dirty="0">
                <a:latin typeface="Times New Roman" panose="02020603050405020304" pitchFamily="18" charset="0"/>
                <a:cs typeface="Times New Roman" panose="02020603050405020304" pitchFamily="18" charset="0"/>
              </a:rPr>
              <a:t>(1, 2, 2)</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sns.countplot</a:t>
            </a:r>
            <a:r>
              <a:rPr lang="en-US" sz="2900" dirty="0">
                <a:latin typeface="Times New Roman" panose="02020603050405020304" pitchFamily="18" charset="0"/>
                <a:cs typeface="Times New Roman" panose="02020603050405020304" pitchFamily="18" charset="0"/>
              </a:rPr>
              <a:t>(y='Publisher', data=</a:t>
            </a:r>
            <a:r>
              <a:rPr lang="en-US" sz="2900" dirty="0" err="1">
                <a:latin typeface="Times New Roman" panose="02020603050405020304" pitchFamily="18" charset="0"/>
                <a:cs typeface="Times New Roman" panose="02020603050405020304" pitchFamily="18" charset="0"/>
              </a:rPr>
              <a:t>comics_df</a:t>
            </a:r>
            <a:r>
              <a:rPr lang="en-US" sz="2900" dirty="0">
                <a:latin typeface="Times New Roman" panose="02020603050405020304" pitchFamily="18" charset="0"/>
                <a:cs typeface="Times New Roman" panose="02020603050405020304" pitchFamily="18" charset="0"/>
              </a:rPr>
              <a:t>, palette='</a:t>
            </a:r>
            <a:r>
              <a:rPr lang="en-US" sz="2900" dirty="0" err="1">
                <a:latin typeface="Times New Roman" panose="02020603050405020304" pitchFamily="18" charset="0"/>
                <a:cs typeface="Times New Roman" panose="02020603050405020304" pitchFamily="18" charset="0"/>
              </a:rPr>
              <a:t>viridis</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plt.title</a:t>
            </a:r>
            <a:r>
              <a:rPr lang="en-US" sz="2900" dirty="0">
                <a:latin typeface="Times New Roman" panose="02020603050405020304" pitchFamily="18" charset="0"/>
                <a:cs typeface="Times New Roman" panose="02020603050405020304" pitchFamily="18" charset="0"/>
              </a:rPr>
              <a:t>('Comics by Publisher')</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plt.tight_layout</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plt.show</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 Example usage</a:t>
            </a:r>
          </a:p>
          <a:p>
            <a:pPr marL="0" indent="0">
              <a:buNone/>
            </a:pPr>
            <a:r>
              <a:rPr lang="en-US" sz="2900" dirty="0" err="1">
                <a:latin typeface="Times New Roman" panose="02020603050405020304" pitchFamily="18" charset="0"/>
                <a:cs typeface="Times New Roman" panose="02020603050405020304" pitchFamily="18" charset="0"/>
              </a:rPr>
              <a:t>add_comic</a:t>
            </a:r>
            <a:r>
              <a:rPr lang="en-US" sz="2900" dirty="0">
                <a:latin typeface="Times New Roman" panose="02020603050405020304" pitchFamily="18" charset="0"/>
                <a:cs typeface="Times New Roman" panose="02020603050405020304" pitchFamily="18" charset="0"/>
              </a:rPr>
              <a:t>('Barbie',4,1,'Disney','2023-01-01','Animation',2.99)</a:t>
            </a:r>
          </a:p>
          <a:p>
            <a:pPr marL="0" indent="0">
              <a:buNone/>
            </a:pPr>
            <a:r>
              <a:rPr lang="en-US" sz="2900" dirty="0" err="1">
                <a:latin typeface="Times New Roman" panose="02020603050405020304" pitchFamily="18" charset="0"/>
                <a:cs typeface="Times New Roman" panose="02020603050405020304" pitchFamily="18" charset="0"/>
              </a:rPr>
              <a:t>add_comic</a:t>
            </a:r>
            <a:r>
              <a:rPr lang="en-US" sz="2900" dirty="0">
                <a:latin typeface="Times New Roman" panose="02020603050405020304" pitchFamily="18" charset="0"/>
                <a:cs typeface="Times New Roman" panose="02020603050405020304" pitchFamily="18" charset="0"/>
              </a:rPr>
              <a:t>('Wonder Woman', 1, 1, 'DC', '2022-01-01', 'Action', 4.99)</a:t>
            </a:r>
          </a:p>
          <a:p>
            <a:pPr marL="0" indent="0">
              <a:buNone/>
            </a:pPr>
            <a:r>
              <a:rPr lang="en-US" sz="2900" dirty="0" err="1">
                <a:latin typeface="Times New Roman" panose="02020603050405020304" pitchFamily="18" charset="0"/>
                <a:cs typeface="Times New Roman" panose="02020603050405020304" pitchFamily="18" charset="0"/>
              </a:rPr>
              <a:t>add_comic</a:t>
            </a:r>
            <a:r>
              <a:rPr lang="en-US" sz="2900" dirty="0">
                <a:latin typeface="Times New Roman" panose="02020603050405020304" pitchFamily="18" charset="0"/>
                <a:cs typeface="Times New Roman" panose="02020603050405020304" pitchFamily="18" charset="0"/>
              </a:rPr>
              <a:t>('Spider-Man', 1, 1, 'Marvel', '2020-01-01', 'Action', 3.99)  # Duplicate</a:t>
            </a:r>
          </a:p>
          <a:p>
            <a:pPr marL="0" indent="0">
              <a:buNone/>
            </a:pPr>
            <a:r>
              <a:rPr lang="en-US" sz="2900" dirty="0" err="1">
                <a:latin typeface="Times New Roman" panose="02020603050405020304" pitchFamily="18" charset="0"/>
                <a:cs typeface="Times New Roman" panose="02020603050405020304" pitchFamily="18" charset="0"/>
              </a:rPr>
              <a:t>remove_duplicates</a:t>
            </a:r>
            <a:r>
              <a:rPr lang="en-US" sz="2900" dirty="0">
                <a:latin typeface="Times New Roman" panose="02020603050405020304" pitchFamily="18" charset="0"/>
                <a:cs typeface="Times New Roman" panose="02020603050405020304" pitchFamily="18" charset="0"/>
              </a:rPr>
              <a:t>()</a:t>
            </a:r>
          </a:p>
          <a:p>
            <a:pPr marL="0" indent="0">
              <a:buNone/>
            </a:pPr>
            <a:r>
              <a:rPr lang="en-US" sz="2900" dirty="0" err="1">
                <a:latin typeface="Times New Roman" panose="02020603050405020304" pitchFamily="18" charset="0"/>
                <a:cs typeface="Times New Roman" panose="02020603050405020304" pitchFamily="18" charset="0"/>
              </a:rPr>
              <a:t>update_comic</a:t>
            </a:r>
            <a:r>
              <a:rPr lang="en-US" sz="2900" dirty="0">
                <a:latin typeface="Times New Roman" panose="02020603050405020304" pitchFamily="18" charset="0"/>
                <a:cs typeface="Times New Roman" panose="02020603050405020304" pitchFamily="18" charset="0"/>
              </a:rPr>
              <a:t>(2,price=1.99)</a:t>
            </a:r>
          </a:p>
          <a:p>
            <a:pPr marL="0" indent="0">
              <a:buNone/>
            </a:pPr>
            <a:r>
              <a:rPr lang="en-US" sz="2900" dirty="0">
                <a:latin typeface="Times New Roman" panose="02020603050405020304" pitchFamily="18" charset="0"/>
                <a:cs typeface="Times New Roman" panose="02020603050405020304" pitchFamily="18" charset="0"/>
              </a:rPr>
              <a:t>print(</a:t>
            </a:r>
            <a:r>
              <a:rPr lang="en-US" sz="2900" dirty="0" err="1">
                <a:latin typeface="Times New Roman" panose="02020603050405020304" pitchFamily="18" charset="0"/>
                <a:cs typeface="Times New Roman" panose="02020603050405020304" pitchFamily="18" charset="0"/>
              </a:rPr>
              <a:t>comics_df</a:t>
            </a:r>
            <a:r>
              <a:rPr lang="en-US" sz="2900" dirty="0">
                <a:latin typeface="Times New Roman" panose="02020603050405020304" pitchFamily="18" charset="0"/>
                <a:cs typeface="Times New Roman" panose="02020603050405020304" pitchFamily="18" charset="0"/>
              </a:rPr>
              <a:t>)</a:t>
            </a:r>
          </a:p>
          <a:p>
            <a:pPr marL="0" indent="0">
              <a:buNone/>
            </a:pPr>
            <a:r>
              <a:rPr lang="en-US" sz="2900" dirty="0" err="1">
                <a:latin typeface="Times New Roman" panose="02020603050405020304" pitchFamily="18" charset="0"/>
                <a:cs typeface="Times New Roman" panose="02020603050405020304" pitchFamily="18" charset="0"/>
              </a:rPr>
              <a:t>visualize_data</a:t>
            </a:r>
            <a:r>
              <a:rPr lang="en-US" sz="29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91629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538146-D640-49A6-155A-CE14A47EA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6" y="1250302"/>
            <a:ext cx="8500188" cy="3844211"/>
          </a:xfrm>
          <a:prstGeom prst="rect">
            <a:avLst/>
          </a:prstGeom>
        </p:spPr>
      </p:pic>
      <p:sp>
        <p:nvSpPr>
          <p:cNvPr id="5" name="TextBox 4">
            <a:extLst>
              <a:ext uri="{FF2B5EF4-FFF2-40B4-BE49-F238E27FC236}">
                <a16:creationId xmlns:a16="http://schemas.microsoft.com/office/drawing/2014/main" id="{500C8EAE-7683-FC33-5114-A546A9A6DBB2}"/>
              </a:ext>
            </a:extLst>
          </p:cNvPr>
          <p:cNvSpPr txBox="1"/>
          <p:nvPr/>
        </p:nvSpPr>
        <p:spPr>
          <a:xfrm>
            <a:off x="550506" y="298579"/>
            <a:ext cx="1255472"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61550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F3C7EE9-DA25-D38D-278E-93CC0966B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928"/>
            <a:ext cx="9144000" cy="66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3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ctrTitle"/>
          </p:nvPr>
        </p:nvSpPr>
        <p:spPr>
          <a:xfrm>
            <a:off x="685800" y="-993445"/>
            <a:ext cx="7772400" cy="2387600"/>
          </a:xfrm>
        </p:spPr>
        <p:txBody>
          <a:bodyPr>
            <a:normAutofit/>
          </a:bodyPr>
          <a:lstStyle/>
          <a:p>
            <a:r>
              <a:rPr lang="en-US" sz="4400" b="1" dirty="0">
                <a:latin typeface="Times New Roman" panose="02020603050405020304" pitchFamily="18" charset="0"/>
                <a:cs typeface="Times New Roman" panose="02020603050405020304" pitchFamily="18" charset="0"/>
              </a:rPr>
              <a:t>CONCLUSION </a:t>
            </a:r>
            <a:endParaRPr lang="en-GB" sz="4400" b="1" dirty="0">
              <a:latin typeface="Times New Roman" panose="02020603050405020304" pitchFamily="18" charset="0"/>
              <a:cs typeface="Times New Roman" panose="02020603050405020304" pitchFamily="18" charset="0"/>
            </a:endParaRPr>
          </a:p>
        </p:txBody>
      </p:sp>
      <p:sp>
        <p:nvSpPr>
          <p:cNvPr id="1048587" name="Subtitle 1048586"/>
          <p:cNvSpPr>
            <a:spLocks noGrp="1"/>
          </p:cNvSpPr>
          <p:nvPr>
            <p:ph type="subTitle" idx="1"/>
          </p:nvPr>
        </p:nvSpPr>
        <p:spPr>
          <a:xfrm>
            <a:off x="1143000" y="2052504"/>
            <a:ext cx="6858000" cy="3548920"/>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Python programming offers powerful tools for optimizing the management of comic book catalogues. </a:t>
            </a:r>
          </a:p>
          <a:p>
            <a:pPr algn="just">
              <a:lnSpc>
                <a:spcPct val="150000"/>
              </a:lnSpc>
            </a:pPr>
            <a:r>
              <a:rPr lang="en-US" dirty="0">
                <a:latin typeface="Times New Roman" panose="02020603050405020304" pitchFamily="18" charset="0"/>
                <a:cs typeface="Times New Roman" panose="02020603050405020304" pitchFamily="18" charset="0"/>
              </a:rPr>
              <a:t>By automating tasks, manipulating data, and visualizing information, collectors can enhance their cataloguing process and gain valuable insights into their collections</a:t>
            </a:r>
            <a:r>
              <a:rPr lang="en-US" sz="2800" dirty="0"/>
              <a: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294341" y="1093475"/>
            <a:ext cx="7538900" cy="36385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752257" y="896579"/>
            <a:ext cx="2987386" cy="4116131"/>
          </a:xfrm>
          <a:prstGeom prst="rect">
            <a:avLst/>
          </a:prstGeom>
        </p:spPr>
      </p:pic>
      <p:sp>
        <p:nvSpPr>
          <p:cNvPr id="2" name="TextBox 1">
            <a:extLst>
              <a:ext uri="{FF2B5EF4-FFF2-40B4-BE49-F238E27FC236}">
                <a16:creationId xmlns:a16="http://schemas.microsoft.com/office/drawing/2014/main" id="{7FF96184-B1C7-F6F0-640D-B6E2782C064A}"/>
              </a:ext>
            </a:extLst>
          </p:cNvPr>
          <p:cNvSpPr txBox="1"/>
          <p:nvPr/>
        </p:nvSpPr>
        <p:spPr>
          <a:xfrm>
            <a:off x="4208107" y="1726163"/>
            <a:ext cx="4627984" cy="2800767"/>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COMIC BOOK</a:t>
            </a:r>
          </a:p>
          <a:p>
            <a:pPr algn="ctr"/>
            <a:r>
              <a:rPr lang="en-US" sz="4400" b="1" dirty="0">
                <a:latin typeface="Times New Roman" panose="02020603050405020304" pitchFamily="18" charset="0"/>
                <a:cs typeface="Times New Roman" panose="02020603050405020304" pitchFamily="18" charset="0"/>
              </a:rPr>
              <a:t>CATALOGUE </a:t>
            </a:r>
          </a:p>
          <a:p>
            <a:pPr algn="ctr"/>
            <a:r>
              <a:rPr lang="en-US" sz="4400" b="1" dirty="0">
                <a:latin typeface="Times New Roman" panose="02020603050405020304" pitchFamily="18" charset="0"/>
                <a:cs typeface="Times New Roman" panose="02020603050405020304" pitchFamily="18" charset="0"/>
              </a:rPr>
              <a:t>MANAGEMENT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ctrTitle"/>
          </p:nvPr>
        </p:nvSpPr>
        <p:spPr>
          <a:xfrm>
            <a:off x="685799" y="-375691"/>
            <a:ext cx="7772400" cy="1887250"/>
          </a:xfrm>
        </p:spPr>
        <p:txBody>
          <a:bodyPr>
            <a:normAutofit/>
          </a:bodyPr>
          <a:lstStyle/>
          <a:p>
            <a:r>
              <a:rPr lang="en-US" sz="4400" b="1" dirty="0">
                <a:latin typeface="Times New Roman" panose="02020603050405020304" pitchFamily="18" charset="0"/>
                <a:cs typeface="Times New Roman" panose="02020603050405020304" pitchFamily="18" charset="0"/>
              </a:rPr>
              <a:t>INTRODUCTION </a:t>
            </a:r>
            <a:endParaRPr lang="en-GB" sz="4400" b="1" dirty="0">
              <a:latin typeface="Times New Roman" panose="02020603050405020304" pitchFamily="18" charset="0"/>
              <a:cs typeface="Times New Roman" panose="02020603050405020304" pitchFamily="18" charset="0"/>
            </a:endParaRPr>
          </a:p>
        </p:txBody>
      </p:sp>
      <p:sp>
        <p:nvSpPr>
          <p:cNvPr id="1048596" name="Subtitle 1048595"/>
          <p:cNvSpPr>
            <a:spLocks noGrp="1"/>
          </p:cNvSpPr>
          <p:nvPr>
            <p:ph type="subTitle" idx="1"/>
          </p:nvPr>
        </p:nvSpPr>
        <p:spPr>
          <a:xfrm rot="21597632">
            <a:off x="1053249" y="1999743"/>
            <a:ext cx="7037500" cy="3344515"/>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In this presentation, we will explore how Python programming can optimize the management of comic book catalogues.</a:t>
            </a:r>
            <a:endParaRPr lang="en-GB"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We will delve into the benefits of using Python for data manipulation and organization, and how it can streamline the process for comic book enthusiasts and collectors.</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ctrTitle"/>
          </p:nvPr>
        </p:nvSpPr>
        <p:spPr>
          <a:xfrm>
            <a:off x="685800" y="-205809"/>
            <a:ext cx="7772400" cy="2095797"/>
          </a:xfrm>
        </p:spPr>
        <p:txBody>
          <a:bodyPr>
            <a:noAutofit/>
          </a:bodyPr>
          <a:lstStyle/>
          <a:p>
            <a:r>
              <a:rPr lang="en-US" sz="4400" b="1" dirty="0">
                <a:latin typeface="Times New Roman" panose="02020603050405020304" pitchFamily="18" charset="0"/>
                <a:cs typeface="Times New Roman" panose="02020603050405020304" pitchFamily="18" charset="0"/>
              </a:rPr>
              <a:t>CHALLENGES IN CATALOGUE MANAGEMENT </a:t>
            </a:r>
            <a:endParaRPr lang="en-GB" b="1" dirty="0">
              <a:latin typeface="Times New Roman" panose="02020603050405020304" pitchFamily="18" charset="0"/>
              <a:cs typeface="Times New Roman" panose="02020603050405020304" pitchFamily="18" charset="0"/>
            </a:endParaRPr>
          </a:p>
        </p:txBody>
      </p:sp>
      <p:sp>
        <p:nvSpPr>
          <p:cNvPr id="1048598" name="Subtitle 1048597"/>
          <p:cNvSpPr>
            <a:spLocks noGrp="1"/>
          </p:cNvSpPr>
          <p:nvPr>
            <p:ph type="subTitle" idx="1"/>
          </p:nvPr>
        </p:nvSpPr>
        <p:spPr>
          <a:xfrm>
            <a:off x="951783" y="3884363"/>
            <a:ext cx="6858000" cy="2973637"/>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Managing a large collection of comic books can be overwhelming. With the help of Python, we can automate tasks such as sorting, categorizing, and updating information, making the process more efficient and less time-consuming for collectors.</a:t>
            </a:r>
            <a:endParaRPr lang="en-GB" dirty="0">
              <a:latin typeface="Times New Roman" panose="02020603050405020304" pitchFamily="18" charset="0"/>
              <a:cs typeface="Times New Roman" panose="02020603050405020304" pitchFamily="18" charset="0"/>
            </a:endParaRPr>
          </a:p>
        </p:txBody>
      </p:sp>
      <p:pic>
        <p:nvPicPr>
          <p:cNvPr id="2097156" name="Picture 2097155"/>
          <p:cNvPicPr>
            <a:picLocks/>
          </p:cNvPicPr>
          <p:nvPr/>
        </p:nvPicPr>
        <p:blipFill>
          <a:blip r:embed="rId2"/>
          <a:stretch>
            <a:fillRect/>
          </a:stretch>
        </p:blipFill>
        <p:spPr>
          <a:xfrm>
            <a:off x="1004454" y="1889988"/>
            <a:ext cx="7135091" cy="20957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ctrTitle"/>
          </p:nvPr>
        </p:nvSpPr>
        <p:spPr>
          <a:xfrm>
            <a:off x="857766" y="253657"/>
            <a:ext cx="7772400" cy="1540762"/>
          </a:xfrm>
        </p:spPr>
        <p:txBody>
          <a:bodyPr>
            <a:normAutofit/>
          </a:bodyPr>
          <a:lstStyle/>
          <a:p>
            <a:r>
              <a:rPr lang="en-US" sz="4400" b="1" dirty="0">
                <a:latin typeface="Times New Roman" panose="02020603050405020304" pitchFamily="18" charset="0"/>
                <a:cs typeface="Times New Roman" panose="02020603050405020304" pitchFamily="18" charset="0"/>
              </a:rPr>
              <a:t>DATA MANIPULATION WITH PYTHON </a:t>
            </a:r>
            <a:endParaRPr lang="en-GB" sz="4400" b="1" dirty="0">
              <a:latin typeface="Times New Roman" panose="02020603050405020304" pitchFamily="18" charset="0"/>
              <a:cs typeface="Times New Roman" panose="02020603050405020304" pitchFamily="18" charset="0"/>
            </a:endParaRPr>
          </a:p>
        </p:txBody>
      </p:sp>
      <p:sp>
        <p:nvSpPr>
          <p:cNvPr id="1048600" name="Subtitle 1048599"/>
          <p:cNvSpPr>
            <a:spLocks noGrp="1"/>
          </p:cNvSpPr>
          <p:nvPr>
            <p:ph type="subTitle" idx="1"/>
          </p:nvPr>
        </p:nvSpPr>
        <p:spPr>
          <a:xfrm>
            <a:off x="1143000" y="3864227"/>
            <a:ext cx="6858000" cy="3158963"/>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Using Python libraries such as Pandas and NumPy, we can easily manipulate and analyze large datasets of comic book information. </a:t>
            </a:r>
            <a:endParaRPr lang="en-GB"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allows for quick updates, data cleaning, and statistical analysis to gain insights into the collection.</a:t>
            </a:r>
            <a:endParaRPr lang="en-GB" dirty="0">
              <a:latin typeface="Times New Roman" panose="02020603050405020304" pitchFamily="18" charset="0"/>
              <a:cs typeface="Times New Roman" panose="02020603050405020304" pitchFamily="18" charset="0"/>
            </a:endParaRPr>
          </a:p>
        </p:txBody>
      </p:sp>
      <p:pic>
        <p:nvPicPr>
          <p:cNvPr id="2097157" name="Picture 2097156"/>
          <p:cNvPicPr>
            <a:picLocks/>
          </p:cNvPicPr>
          <p:nvPr/>
        </p:nvPicPr>
        <p:blipFill>
          <a:blip r:embed="rId2"/>
          <a:stretch>
            <a:fillRect/>
          </a:stretch>
        </p:blipFill>
        <p:spPr>
          <a:xfrm>
            <a:off x="1892012" y="1794419"/>
            <a:ext cx="5359977" cy="19972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ctrTitle"/>
          </p:nvPr>
        </p:nvSpPr>
        <p:spPr>
          <a:xfrm>
            <a:off x="1080662" y="-1050570"/>
            <a:ext cx="7772400" cy="2657867"/>
          </a:xfrm>
        </p:spPr>
        <p:txBody>
          <a:bodyPr>
            <a:noAutofit/>
          </a:bodyPr>
          <a:lstStyle/>
          <a:p>
            <a:r>
              <a:rPr lang="en-US" sz="4400" b="1" dirty="0">
                <a:latin typeface="Times New Roman" panose="02020603050405020304" pitchFamily="18" charset="0"/>
                <a:cs typeface="Times New Roman" panose="02020603050405020304" pitchFamily="18" charset="0"/>
              </a:rPr>
              <a:t>AUTOMATING CATALOGUE UPDATES</a:t>
            </a:r>
            <a:endParaRPr lang="en-GB" sz="4400" b="1" dirty="0">
              <a:latin typeface="Times New Roman" panose="02020603050405020304" pitchFamily="18" charset="0"/>
              <a:cs typeface="Times New Roman" panose="02020603050405020304" pitchFamily="18" charset="0"/>
            </a:endParaRPr>
          </a:p>
        </p:txBody>
      </p:sp>
      <p:sp>
        <p:nvSpPr>
          <p:cNvPr id="1048591" name="Subtitle 1048590"/>
          <p:cNvSpPr>
            <a:spLocks noGrp="1"/>
          </p:cNvSpPr>
          <p:nvPr>
            <p:ph type="subTitle" idx="1"/>
          </p:nvPr>
        </p:nvSpPr>
        <p:spPr>
          <a:xfrm>
            <a:off x="1143000" y="3522308"/>
            <a:ext cx="6858000" cy="2847512"/>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By leveraging Python scripts, we can automate the process of updating catalogue information, such as adding new acquisitions, removing duplicates, and keeping track of comic book values. This saves time and ensures that the catalogue is always up to date.</a:t>
            </a:r>
            <a:endParaRPr lang="en-GB" dirty="0">
              <a:latin typeface="Times New Roman" panose="02020603050405020304" pitchFamily="18" charset="0"/>
              <a:cs typeface="Times New Roman" panose="02020603050405020304" pitchFamily="18" charset="0"/>
            </a:endParaRPr>
          </a:p>
        </p:txBody>
      </p:sp>
      <p:pic>
        <p:nvPicPr>
          <p:cNvPr id="2097154" name="Picture 2097153"/>
          <p:cNvPicPr>
            <a:picLocks/>
          </p:cNvPicPr>
          <p:nvPr/>
        </p:nvPicPr>
        <p:blipFill>
          <a:blip r:embed="rId2"/>
          <a:stretch>
            <a:fillRect/>
          </a:stretch>
        </p:blipFill>
        <p:spPr>
          <a:xfrm>
            <a:off x="1080662" y="1699317"/>
            <a:ext cx="7279567" cy="16363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ctrTitle"/>
          </p:nvPr>
        </p:nvSpPr>
        <p:spPr>
          <a:xfrm>
            <a:off x="868032" y="-792675"/>
            <a:ext cx="7772400" cy="2387600"/>
          </a:xfrm>
        </p:spPr>
        <p:txBody>
          <a:bodyPr>
            <a:normAutofit/>
          </a:bodyPr>
          <a:lstStyle/>
          <a:p>
            <a:r>
              <a:rPr lang="en-US" sz="4400" b="1" dirty="0">
                <a:latin typeface="Times New Roman" panose="02020603050405020304" pitchFamily="18" charset="0"/>
                <a:cs typeface="Times New Roman" panose="02020603050405020304" pitchFamily="18" charset="0"/>
              </a:rPr>
              <a:t>VISUALIZING CATALOGUE DATA</a:t>
            </a:r>
            <a:endParaRPr lang="en-GB" sz="4400" b="1" dirty="0">
              <a:latin typeface="Times New Roman" panose="02020603050405020304" pitchFamily="18" charset="0"/>
              <a:cs typeface="Times New Roman" panose="02020603050405020304" pitchFamily="18" charset="0"/>
            </a:endParaRPr>
          </a:p>
        </p:txBody>
      </p:sp>
      <p:sp>
        <p:nvSpPr>
          <p:cNvPr id="1048589" name="Subtitle 1048588"/>
          <p:cNvSpPr>
            <a:spLocks noGrp="1"/>
          </p:cNvSpPr>
          <p:nvPr>
            <p:ph type="subTitle" idx="1"/>
          </p:nvPr>
        </p:nvSpPr>
        <p:spPr>
          <a:xfrm>
            <a:off x="349905" y="2115282"/>
            <a:ext cx="5157428" cy="3788299"/>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With the help of Python libraries like Matplotlib and Seaborn, we can create visual representations of the comic book collection data. </a:t>
            </a:r>
          </a:p>
          <a:p>
            <a:pPr algn="just">
              <a:lnSpc>
                <a:spcPct val="150000"/>
              </a:lnSpc>
            </a:pPr>
            <a:r>
              <a:rPr lang="en-US" dirty="0">
                <a:latin typeface="Times New Roman" panose="02020603050405020304" pitchFamily="18" charset="0"/>
                <a:cs typeface="Times New Roman" panose="02020603050405020304" pitchFamily="18" charset="0"/>
              </a:rPr>
              <a:t>This allows for better understanding of trends, value distribution, and insights into the collection.</a:t>
            </a:r>
            <a:endParaRPr lang="en-GB" dirty="0">
              <a:latin typeface="Times New Roman" panose="02020603050405020304" pitchFamily="18" charset="0"/>
              <a:cs typeface="Times New Roman" panose="02020603050405020304" pitchFamily="18" charset="0"/>
            </a:endParaRPr>
          </a:p>
        </p:txBody>
      </p:sp>
      <p:pic>
        <p:nvPicPr>
          <p:cNvPr id="2097153" name="Picture 2097152"/>
          <p:cNvPicPr>
            <a:picLocks/>
          </p:cNvPicPr>
          <p:nvPr/>
        </p:nvPicPr>
        <p:blipFill>
          <a:blip r:embed="rId2"/>
          <a:stretch>
            <a:fillRect/>
          </a:stretch>
        </p:blipFill>
        <p:spPr>
          <a:xfrm>
            <a:off x="5796290" y="1618424"/>
            <a:ext cx="2957439" cy="43650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E118E1-A085-F305-00E3-43A69DE13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35" y="0"/>
            <a:ext cx="7156579" cy="6858000"/>
          </a:xfrm>
          <a:prstGeom prst="rect">
            <a:avLst/>
          </a:prstGeom>
        </p:spPr>
      </p:pic>
    </p:spTree>
    <p:extLst>
      <p:ext uri="{BB962C8B-B14F-4D97-AF65-F5344CB8AC3E}">
        <p14:creationId xmlns:p14="http://schemas.microsoft.com/office/powerpoint/2010/main" val="304470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12FD1-D41C-0E7C-5E09-FD780A949A12}"/>
              </a:ext>
            </a:extLst>
          </p:cNvPr>
          <p:cNvSpPr>
            <a:spLocks noGrp="1"/>
          </p:cNvSpPr>
          <p:nvPr>
            <p:ph idx="1"/>
          </p:nvPr>
        </p:nvSpPr>
        <p:spPr>
          <a:xfrm>
            <a:off x="284584" y="606489"/>
            <a:ext cx="8574832" cy="5990253"/>
          </a:xfrm>
        </p:spPr>
        <p:txBody>
          <a:bodyPr>
            <a:normAutofit fontScale="85000" lnSpcReduction="20000"/>
          </a:bodyPr>
          <a:lstStyle/>
          <a:p>
            <a:pPr marL="0" indent="0">
              <a:buNone/>
            </a:pPr>
            <a:r>
              <a:rPr lang="en-US" sz="2100" dirty="0">
                <a:latin typeface="Times New Roman" panose="02020603050405020304" pitchFamily="18" charset="0"/>
                <a:cs typeface="Times New Roman" panose="02020603050405020304" pitchFamily="18" charset="0"/>
              </a:rPr>
              <a:t>import pandas as pd</a:t>
            </a:r>
          </a:p>
          <a:p>
            <a:pPr marL="0" indent="0">
              <a:buNone/>
            </a:pPr>
            <a:r>
              <a:rPr lang="en-US" sz="2100" dirty="0">
                <a:latin typeface="Times New Roman" panose="02020603050405020304" pitchFamily="18" charset="0"/>
                <a:cs typeface="Times New Roman" panose="02020603050405020304" pitchFamily="18" charset="0"/>
              </a:rPr>
              <a:t>import </a:t>
            </a:r>
            <a:r>
              <a:rPr lang="en-US" sz="2100" dirty="0" err="1">
                <a:latin typeface="Times New Roman" panose="02020603050405020304" pitchFamily="18" charset="0"/>
                <a:cs typeface="Times New Roman" panose="02020603050405020304" pitchFamily="18" charset="0"/>
              </a:rPr>
              <a:t>numpy</a:t>
            </a:r>
            <a:r>
              <a:rPr lang="en-US" sz="2100" dirty="0">
                <a:latin typeface="Times New Roman" panose="02020603050405020304" pitchFamily="18" charset="0"/>
                <a:cs typeface="Times New Roman" panose="02020603050405020304" pitchFamily="18" charset="0"/>
              </a:rPr>
              <a:t> as np</a:t>
            </a:r>
          </a:p>
          <a:p>
            <a:pPr marL="0" indent="0">
              <a:buNone/>
            </a:pPr>
            <a:r>
              <a:rPr lang="en-US" sz="2100" dirty="0">
                <a:latin typeface="Times New Roman" panose="02020603050405020304" pitchFamily="18" charset="0"/>
                <a:cs typeface="Times New Roman" panose="02020603050405020304" pitchFamily="18" charset="0"/>
              </a:rPr>
              <a:t>import </a:t>
            </a:r>
            <a:r>
              <a:rPr lang="en-US" sz="2100" dirty="0" err="1">
                <a:latin typeface="Times New Roman" panose="02020603050405020304" pitchFamily="18" charset="0"/>
                <a:cs typeface="Times New Roman" panose="02020603050405020304" pitchFamily="18" charset="0"/>
              </a:rPr>
              <a:t>matplotlib.pyplot</a:t>
            </a:r>
            <a:r>
              <a:rPr lang="en-US" sz="2100" dirty="0">
                <a:latin typeface="Times New Roman" panose="02020603050405020304" pitchFamily="18" charset="0"/>
                <a:cs typeface="Times New Roman" panose="02020603050405020304" pitchFamily="18" charset="0"/>
              </a:rPr>
              <a:t> as </a:t>
            </a:r>
            <a:r>
              <a:rPr lang="en-US" sz="2100" dirty="0" err="1">
                <a:latin typeface="Times New Roman" panose="02020603050405020304" pitchFamily="18" charset="0"/>
                <a:cs typeface="Times New Roman" panose="02020603050405020304" pitchFamily="18" charset="0"/>
              </a:rPr>
              <a:t>plt</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import seaborn as </a:t>
            </a:r>
            <a:r>
              <a:rPr lang="en-US" sz="2100" dirty="0" err="1">
                <a:latin typeface="Times New Roman" panose="02020603050405020304" pitchFamily="18" charset="0"/>
                <a:cs typeface="Times New Roman" panose="02020603050405020304" pitchFamily="18" charset="0"/>
              </a:rPr>
              <a:t>sns</a:t>
            </a:r>
            <a:endParaRPr lang="en-US" sz="2100" dirty="0">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Create an initial </a:t>
            </a:r>
            <a:r>
              <a:rPr lang="en-US" sz="2100" dirty="0" err="1">
                <a:latin typeface="Times New Roman" panose="02020603050405020304" pitchFamily="18" charset="0"/>
                <a:cs typeface="Times New Roman" panose="02020603050405020304" pitchFamily="18" charset="0"/>
              </a:rPr>
              <a:t>DataFrame</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data = {</a:t>
            </a:r>
          </a:p>
          <a:p>
            <a:pPr marL="0" indent="0">
              <a:buNone/>
            </a:pPr>
            <a:r>
              <a:rPr lang="en-US" sz="2100" dirty="0">
                <a:latin typeface="Times New Roman" panose="02020603050405020304" pitchFamily="18" charset="0"/>
                <a:cs typeface="Times New Roman" panose="02020603050405020304" pitchFamily="18" charset="0"/>
              </a:rPr>
              <a:t>    'Title': ['Spider-Man', 'Batman', 'Superman'],</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Issue_Number</a:t>
            </a:r>
            <a:r>
              <a:rPr lang="en-US" sz="2100" dirty="0">
                <a:latin typeface="Times New Roman" panose="02020603050405020304" pitchFamily="18" charset="0"/>
                <a:cs typeface="Times New Roman" panose="02020603050405020304" pitchFamily="18" charset="0"/>
              </a:rPr>
              <a:t>': [1, 2, 3],</a:t>
            </a:r>
          </a:p>
          <a:p>
            <a:pPr marL="0" indent="0">
              <a:buNone/>
            </a:pPr>
            <a:r>
              <a:rPr lang="en-US" sz="2100" dirty="0">
                <a:latin typeface="Times New Roman" panose="02020603050405020304" pitchFamily="18" charset="0"/>
                <a:cs typeface="Times New Roman" panose="02020603050405020304" pitchFamily="18" charset="0"/>
              </a:rPr>
              <a:t>    'Volume': [1, 1, 1],</a:t>
            </a:r>
          </a:p>
          <a:p>
            <a:pPr marL="0" indent="0">
              <a:buNone/>
            </a:pPr>
            <a:r>
              <a:rPr lang="en-US" sz="2100" dirty="0">
                <a:latin typeface="Times New Roman" panose="02020603050405020304" pitchFamily="18" charset="0"/>
                <a:cs typeface="Times New Roman" panose="02020603050405020304" pitchFamily="18" charset="0"/>
              </a:rPr>
              <a:t>    'Publisher': ['Marvel', 'DC', 'DC'],</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Publication_Date</a:t>
            </a:r>
            <a:r>
              <a:rPr lang="en-US" sz="2100" dirty="0">
                <a:latin typeface="Times New Roman" panose="02020603050405020304" pitchFamily="18" charset="0"/>
                <a:cs typeface="Times New Roman" panose="02020603050405020304" pitchFamily="18" charset="0"/>
              </a:rPr>
              <a:t>': ['2020-01-01', '2021-05-05', '2022-03-03'],</a:t>
            </a:r>
          </a:p>
          <a:p>
            <a:pPr marL="0" indent="0">
              <a:buNone/>
            </a:pPr>
            <a:r>
              <a:rPr lang="en-US" sz="2100" dirty="0">
                <a:latin typeface="Times New Roman" panose="02020603050405020304" pitchFamily="18" charset="0"/>
                <a:cs typeface="Times New Roman" panose="02020603050405020304" pitchFamily="18" charset="0"/>
              </a:rPr>
              <a:t>    'Genre': ['Action', 'Action', 'Adventure'],</a:t>
            </a:r>
          </a:p>
          <a:p>
            <a:pPr marL="0" indent="0">
              <a:buNone/>
            </a:pPr>
            <a:r>
              <a:rPr lang="en-US" sz="2100" dirty="0">
                <a:latin typeface="Times New Roman" panose="02020603050405020304" pitchFamily="18" charset="0"/>
                <a:cs typeface="Times New Roman" panose="02020603050405020304" pitchFamily="18" charset="0"/>
              </a:rPr>
              <a:t>    'Price': [3.99, 4.99, 5.99]</a:t>
            </a:r>
          </a:p>
          <a:p>
            <a:pPr marL="0" indent="0">
              <a:buNone/>
            </a:pPr>
            <a:r>
              <a:rPr lang="en-US" sz="2100" dirty="0">
                <a:latin typeface="Times New Roman" panose="02020603050405020304" pitchFamily="18" charset="0"/>
                <a:cs typeface="Times New Roman" panose="02020603050405020304" pitchFamily="18" charset="0"/>
              </a:rPr>
              <a:t>}</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err="1">
                <a:latin typeface="Times New Roman" panose="02020603050405020304" pitchFamily="18" charset="0"/>
                <a:cs typeface="Times New Roman" panose="02020603050405020304" pitchFamily="18" charset="0"/>
              </a:rPr>
              <a:t>comics_df</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pd.DataFrame</a:t>
            </a:r>
            <a:r>
              <a:rPr lang="en-US" sz="2100" dirty="0">
                <a:latin typeface="Times New Roman" panose="02020603050405020304" pitchFamily="18" charset="0"/>
                <a:cs typeface="Times New Roman" panose="02020603050405020304" pitchFamily="18" charset="0"/>
              </a:rPr>
              <a:t>(data)</a:t>
            </a:r>
          </a:p>
          <a:p>
            <a:pPr marL="0" indent="0">
              <a:buNone/>
            </a:pPr>
            <a:r>
              <a:rPr lang="en-US" sz="2100" dirty="0" err="1">
                <a:latin typeface="Times New Roman" panose="02020603050405020304" pitchFamily="18" charset="0"/>
                <a:cs typeface="Times New Roman" panose="02020603050405020304" pitchFamily="18" charset="0"/>
              </a:rPr>
              <a:t>comics_df</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Publication_Date</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pd.to_datetime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comics_df</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Publication_Date</a:t>
            </a:r>
            <a:r>
              <a:rPr lang="en-US" sz="21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TextBox 3">
            <a:extLst>
              <a:ext uri="{FF2B5EF4-FFF2-40B4-BE49-F238E27FC236}">
                <a16:creationId xmlns:a16="http://schemas.microsoft.com/office/drawing/2014/main" id="{129F105B-E22E-034A-574F-1F2E55EF3630}"/>
              </a:ext>
            </a:extLst>
          </p:cNvPr>
          <p:cNvSpPr txBox="1"/>
          <p:nvPr/>
        </p:nvSpPr>
        <p:spPr>
          <a:xfrm>
            <a:off x="261257" y="139960"/>
            <a:ext cx="4767943"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2972196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1036</Words>
  <Application>Microsoft Office PowerPoint</Application>
  <PresentationFormat>On-screen Show (4:3)</PresentationFormat>
  <Paragraphs>108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INTRODUCTION </vt:lpstr>
      <vt:lpstr>CHALLENGES IN CATALOGUE MANAGEMENT </vt:lpstr>
      <vt:lpstr>DATA MANIPULATION WITH PYTHON </vt:lpstr>
      <vt:lpstr>AUTOMATING CATALOGUE UPDATES</vt:lpstr>
      <vt:lpstr>VISUALIZING CATALOGUE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CPH2467</dc:creator>
  <cp:lastModifiedBy>Madona A</cp:lastModifiedBy>
  <cp:revision>3</cp:revision>
  <dcterms:created xsi:type="dcterms:W3CDTF">2015-05-11T11:30:45Z</dcterms:created>
  <dcterms:modified xsi:type="dcterms:W3CDTF">2024-06-19T08:06:40Z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2153fb2af5e44ad18a72bb6689517476</vt:lpwstr>
  </property>
</Properties>
</file>