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12094-4363-4AAC-B4D9-31F6EDCAE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A7736-FC90-40F0-B7D8-D7584EFB04AE}">
      <dgm:prSet/>
      <dgm:spPr/>
      <dgm:t>
        <a:bodyPr/>
        <a:lstStyle/>
        <a:p>
          <a:r>
            <a:rPr lang="en-US"/>
            <a:t>Advanced Agile refers to the deeper, more sophisticated application of Agile principles, frameworks, and techniques beyond the basics. </a:t>
          </a:r>
        </a:p>
      </dgm:t>
    </dgm:pt>
    <dgm:pt modelId="{FD8DE2EF-9550-4D22-97D0-D61259B18786}" type="parTrans" cxnId="{92A108D4-7919-44F7-A6C0-5C6F0844309B}">
      <dgm:prSet/>
      <dgm:spPr/>
      <dgm:t>
        <a:bodyPr/>
        <a:lstStyle/>
        <a:p>
          <a:endParaRPr lang="en-US"/>
        </a:p>
      </dgm:t>
    </dgm:pt>
    <dgm:pt modelId="{099A9D46-3644-4B4C-AD50-A6054B18A4A7}" type="sibTrans" cxnId="{92A108D4-7919-44F7-A6C0-5C6F0844309B}">
      <dgm:prSet/>
      <dgm:spPr/>
      <dgm:t>
        <a:bodyPr/>
        <a:lstStyle/>
        <a:p>
          <a:endParaRPr lang="en-US"/>
        </a:p>
      </dgm:t>
    </dgm:pt>
    <dgm:pt modelId="{01542EED-DC8A-4EE8-BB51-BD83451996BC}">
      <dgm:prSet/>
      <dgm:spPr/>
      <dgm:t>
        <a:bodyPr/>
        <a:lstStyle/>
        <a:p>
          <a:r>
            <a:rPr lang="en-US" dirty="0"/>
            <a:t>It focuses on scaling Agile for larger teams, integrating Agile with other methodologies (Lean, and Extreme Programming), and optimizing Agile processes for complex projects and enterprise environments.</a:t>
          </a:r>
        </a:p>
      </dgm:t>
    </dgm:pt>
    <dgm:pt modelId="{84A8C569-96B7-4F87-B7A0-8050EF0C025D}" type="parTrans" cxnId="{A76E5551-0B43-43D7-A071-B5A6F831E918}">
      <dgm:prSet/>
      <dgm:spPr/>
      <dgm:t>
        <a:bodyPr/>
        <a:lstStyle/>
        <a:p>
          <a:endParaRPr lang="en-US"/>
        </a:p>
      </dgm:t>
    </dgm:pt>
    <dgm:pt modelId="{8DF53CFC-9DE8-45C7-BD5C-BD817333B80C}" type="sibTrans" cxnId="{A76E5551-0B43-43D7-A071-B5A6F831E918}">
      <dgm:prSet/>
      <dgm:spPr/>
      <dgm:t>
        <a:bodyPr/>
        <a:lstStyle/>
        <a:p>
          <a:endParaRPr lang="en-US"/>
        </a:p>
      </dgm:t>
    </dgm:pt>
    <dgm:pt modelId="{B55F654F-DFF7-4AB6-8A0E-1B2A9A2FEB0C}" type="pres">
      <dgm:prSet presAssocID="{8FF12094-4363-4AAC-B4D9-31F6EDCAE22F}" presName="linear" presStyleCnt="0">
        <dgm:presLayoutVars>
          <dgm:animLvl val="lvl"/>
          <dgm:resizeHandles val="exact"/>
        </dgm:presLayoutVars>
      </dgm:prSet>
      <dgm:spPr/>
    </dgm:pt>
    <dgm:pt modelId="{C765213A-760D-4CB2-B5E0-678F71545502}" type="pres">
      <dgm:prSet presAssocID="{2CBA7736-FC90-40F0-B7D8-D7584EFB04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3E40B2-22A1-47AF-9E39-F0992DC6E634}" type="pres">
      <dgm:prSet presAssocID="{099A9D46-3644-4B4C-AD50-A6054B18A4A7}" presName="spacer" presStyleCnt="0"/>
      <dgm:spPr/>
    </dgm:pt>
    <dgm:pt modelId="{68BF34E5-DE3A-475E-8F28-D42D702424B0}" type="pres">
      <dgm:prSet presAssocID="{01542EED-DC8A-4EE8-BB51-BD83451996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C7C615-1CB0-4527-8D14-9CEBEA685DB3}" type="presOf" srcId="{01542EED-DC8A-4EE8-BB51-BD83451996BC}" destId="{68BF34E5-DE3A-475E-8F28-D42D702424B0}" srcOrd="0" destOrd="0" presId="urn:microsoft.com/office/officeart/2005/8/layout/vList2"/>
    <dgm:cxn modelId="{B1772A41-9921-4187-BC4B-4C5D65C71D03}" type="presOf" srcId="{8FF12094-4363-4AAC-B4D9-31F6EDCAE22F}" destId="{B55F654F-DFF7-4AB6-8A0E-1B2A9A2FEB0C}" srcOrd="0" destOrd="0" presId="urn:microsoft.com/office/officeart/2005/8/layout/vList2"/>
    <dgm:cxn modelId="{A76E5551-0B43-43D7-A071-B5A6F831E918}" srcId="{8FF12094-4363-4AAC-B4D9-31F6EDCAE22F}" destId="{01542EED-DC8A-4EE8-BB51-BD83451996BC}" srcOrd="1" destOrd="0" parTransId="{84A8C569-96B7-4F87-B7A0-8050EF0C025D}" sibTransId="{8DF53CFC-9DE8-45C7-BD5C-BD817333B80C}"/>
    <dgm:cxn modelId="{1DEEEDD0-B063-4F08-9838-A96AB4F1918F}" type="presOf" srcId="{2CBA7736-FC90-40F0-B7D8-D7584EFB04AE}" destId="{C765213A-760D-4CB2-B5E0-678F71545502}" srcOrd="0" destOrd="0" presId="urn:microsoft.com/office/officeart/2005/8/layout/vList2"/>
    <dgm:cxn modelId="{92A108D4-7919-44F7-A6C0-5C6F0844309B}" srcId="{8FF12094-4363-4AAC-B4D9-31F6EDCAE22F}" destId="{2CBA7736-FC90-40F0-B7D8-D7584EFB04AE}" srcOrd="0" destOrd="0" parTransId="{FD8DE2EF-9550-4D22-97D0-D61259B18786}" sibTransId="{099A9D46-3644-4B4C-AD50-A6054B18A4A7}"/>
    <dgm:cxn modelId="{5809DBA2-60E2-41D8-8E90-F5E2C989E1E8}" type="presParOf" srcId="{B55F654F-DFF7-4AB6-8A0E-1B2A9A2FEB0C}" destId="{C765213A-760D-4CB2-B5E0-678F71545502}" srcOrd="0" destOrd="0" presId="urn:microsoft.com/office/officeart/2005/8/layout/vList2"/>
    <dgm:cxn modelId="{488E4214-7104-4930-897F-A00919DE9D64}" type="presParOf" srcId="{B55F654F-DFF7-4AB6-8A0E-1B2A9A2FEB0C}" destId="{C53E40B2-22A1-47AF-9E39-F0992DC6E634}" srcOrd="1" destOrd="0" presId="urn:microsoft.com/office/officeart/2005/8/layout/vList2"/>
    <dgm:cxn modelId="{A330654F-7D03-4AEA-8B48-F6D752950E4A}" type="presParOf" srcId="{B55F654F-DFF7-4AB6-8A0E-1B2A9A2FEB0C}" destId="{68BF34E5-DE3A-475E-8F28-D42D702424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6D8F9-C23A-489B-BBEA-B7F94024DD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7FCE78-B9E7-47EF-A950-ADB29C1738AD}">
      <dgm:prSet/>
      <dgm:spPr/>
      <dgm:t>
        <a:bodyPr/>
        <a:lstStyle/>
        <a:p>
          <a:r>
            <a:rPr lang="en-US"/>
            <a:t>Advanced Agile refers to the deeper and more sophisticated application of Agile principles, practices, and frameworks to drive continuous improvement and maximize value delivery in complex or large-scale environments.</a:t>
          </a:r>
        </a:p>
      </dgm:t>
    </dgm:pt>
    <dgm:pt modelId="{CE9D1374-CB81-467E-AD40-151AC76B572A}" type="parTrans" cxnId="{356B714D-3F00-4D47-9F8F-8F3F402C50E4}">
      <dgm:prSet/>
      <dgm:spPr/>
      <dgm:t>
        <a:bodyPr/>
        <a:lstStyle/>
        <a:p>
          <a:endParaRPr lang="en-US"/>
        </a:p>
      </dgm:t>
    </dgm:pt>
    <dgm:pt modelId="{E7669730-2C02-41CC-BAAB-54C03D87E19C}" type="sibTrans" cxnId="{356B714D-3F00-4D47-9F8F-8F3F402C50E4}">
      <dgm:prSet/>
      <dgm:spPr/>
      <dgm:t>
        <a:bodyPr/>
        <a:lstStyle/>
        <a:p>
          <a:endParaRPr lang="en-US"/>
        </a:p>
      </dgm:t>
    </dgm:pt>
    <dgm:pt modelId="{DE1CF5AD-0C3A-4C6D-B927-A28CE76E0D5C}">
      <dgm:prSet/>
      <dgm:spPr/>
      <dgm:t>
        <a:bodyPr/>
        <a:lstStyle/>
        <a:p>
          <a:r>
            <a:rPr lang="en-US"/>
            <a:t>It's about going beyond the basics of Agile and applying advanced techniques to address challenges like scaling, organizational transformation, and cross-team collaboration.</a:t>
          </a:r>
        </a:p>
      </dgm:t>
    </dgm:pt>
    <dgm:pt modelId="{67002288-6DC4-405C-B5CF-335D93F93C35}" type="parTrans" cxnId="{13376258-CB6E-4FD4-8CC1-7919E9A5D903}">
      <dgm:prSet/>
      <dgm:spPr/>
      <dgm:t>
        <a:bodyPr/>
        <a:lstStyle/>
        <a:p>
          <a:endParaRPr lang="en-US"/>
        </a:p>
      </dgm:t>
    </dgm:pt>
    <dgm:pt modelId="{075D70D7-EAB7-4838-B970-74FE8CDDECE9}" type="sibTrans" cxnId="{13376258-CB6E-4FD4-8CC1-7919E9A5D903}">
      <dgm:prSet/>
      <dgm:spPr/>
      <dgm:t>
        <a:bodyPr/>
        <a:lstStyle/>
        <a:p>
          <a:endParaRPr lang="en-US"/>
        </a:p>
      </dgm:t>
    </dgm:pt>
    <dgm:pt modelId="{9808A23F-8721-4028-ADE6-E8FC3C54C976}" type="pres">
      <dgm:prSet presAssocID="{7466D8F9-C23A-489B-BBEA-B7F94024DD93}" presName="vert0" presStyleCnt="0">
        <dgm:presLayoutVars>
          <dgm:dir/>
          <dgm:animOne val="branch"/>
          <dgm:animLvl val="lvl"/>
        </dgm:presLayoutVars>
      </dgm:prSet>
      <dgm:spPr/>
    </dgm:pt>
    <dgm:pt modelId="{BF9C1518-36E7-4BE6-8CEE-BDD4BDD043CF}" type="pres">
      <dgm:prSet presAssocID="{657FCE78-B9E7-47EF-A950-ADB29C1738AD}" presName="thickLine" presStyleLbl="alignNode1" presStyleIdx="0" presStyleCnt="2"/>
      <dgm:spPr/>
    </dgm:pt>
    <dgm:pt modelId="{FFC99025-F41A-48EA-AE48-7439FE2D6892}" type="pres">
      <dgm:prSet presAssocID="{657FCE78-B9E7-47EF-A950-ADB29C1738AD}" presName="horz1" presStyleCnt="0"/>
      <dgm:spPr/>
    </dgm:pt>
    <dgm:pt modelId="{CE23BB1E-646E-4F0E-B271-8CBD42EA20BC}" type="pres">
      <dgm:prSet presAssocID="{657FCE78-B9E7-47EF-A950-ADB29C1738AD}" presName="tx1" presStyleLbl="revTx" presStyleIdx="0" presStyleCnt="2"/>
      <dgm:spPr/>
    </dgm:pt>
    <dgm:pt modelId="{7932BBC9-DD96-425C-8DF6-C0AE2E7B579F}" type="pres">
      <dgm:prSet presAssocID="{657FCE78-B9E7-47EF-A950-ADB29C1738AD}" presName="vert1" presStyleCnt="0"/>
      <dgm:spPr/>
    </dgm:pt>
    <dgm:pt modelId="{D90B0B78-70C0-4106-9270-0B525FE02772}" type="pres">
      <dgm:prSet presAssocID="{DE1CF5AD-0C3A-4C6D-B927-A28CE76E0D5C}" presName="thickLine" presStyleLbl="alignNode1" presStyleIdx="1" presStyleCnt="2"/>
      <dgm:spPr/>
    </dgm:pt>
    <dgm:pt modelId="{34396D72-46A7-4D03-9701-36E3F955A7FC}" type="pres">
      <dgm:prSet presAssocID="{DE1CF5AD-0C3A-4C6D-B927-A28CE76E0D5C}" presName="horz1" presStyleCnt="0"/>
      <dgm:spPr/>
    </dgm:pt>
    <dgm:pt modelId="{0624539B-A5DC-4A6E-8C92-DEFCEB57B2EB}" type="pres">
      <dgm:prSet presAssocID="{DE1CF5AD-0C3A-4C6D-B927-A28CE76E0D5C}" presName="tx1" presStyleLbl="revTx" presStyleIdx="1" presStyleCnt="2"/>
      <dgm:spPr/>
    </dgm:pt>
    <dgm:pt modelId="{D9757874-1095-40B4-B71A-48FF37CA8B16}" type="pres">
      <dgm:prSet presAssocID="{DE1CF5AD-0C3A-4C6D-B927-A28CE76E0D5C}" presName="vert1" presStyleCnt="0"/>
      <dgm:spPr/>
    </dgm:pt>
  </dgm:ptLst>
  <dgm:cxnLst>
    <dgm:cxn modelId="{F07D1B44-4B18-4540-93C9-3283349247EB}" type="presOf" srcId="{DE1CF5AD-0C3A-4C6D-B927-A28CE76E0D5C}" destId="{0624539B-A5DC-4A6E-8C92-DEFCEB57B2EB}" srcOrd="0" destOrd="0" presId="urn:microsoft.com/office/officeart/2008/layout/LinedList"/>
    <dgm:cxn modelId="{356B714D-3F00-4D47-9F8F-8F3F402C50E4}" srcId="{7466D8F9-C23A-489B-BBEA-B7F94024DD93}" destId="{657FCE78-B9E7-47EF-A950-ADB29C1738AD}" srcOrd="0" destOrd="0" parTransId="{CE9D1374-CB81-467E-AD40-151AC76B572A}" sibTransId="{E7669730-2C02-41CC-BAAB-54C03D87E19C}"/>
    <dgm:cxn modelId="{13376258-CB6E-4FD4-8CC1-7919E9A5D903}" srcId="{7466D8F9-C23A-489B-BBEA-B7F94024DD93}" destId="{DE1CF5AD-0C3A-4C6D-B927-A28CE76E0D5C}" srcOrd="1" destOrd="0" parTransId="{67002288-6DC4-405C-B5CF-335D93F93C35}" sibTransId="{075D70D7-EAB7-4838-B970-74FE8CDDECE9}"/>
    <dgm:cxn modelId="{47C001B7-E2BB-40EF-B507-25084AABF012}" type="presOf" srcId="{657FCE78-B9E7-47EF-A950-ADB29C1738AD}" destId="{CE23BB1E-646E-4F0E-B271-8CBD42EA20BC}" srcOrd="0" destOrd="0" presId="urn:microsoft.com/office/officeart/2008/layout/LinedList"/>
    <dgm:cxn modelId="{C0DB50B8-45E5-4A87-A2C5-52F9146D14FB}" type="presOf" srcId="{7466D8F9-C23A-489B-BBEA-B7F94024DD93}" destId="{9808A23F-8721-4028-ADE6-E8FC3C54C976}" srcOrd="0" destOrd="0" presId="urn:microsoft.com/office/officeart/2008/layout/LinedList"/>
    <dgm:cxn modelId="{7E5D0894-94B2-407C-97DD-C197A8C12497}" type="presParOf" srcId="{9808A23F-8721-4028-ADE6-E8FC3C54C976}" destId="{BF9C1518-36E7-4BE6-8CEE-BDD4BDD043CF}" srcOrd="0" destOrd="0" presId="urn:microsoft.com/office/officeart/2008/layout/LinedList"/>
    <dgm:cxn modelId="{77904F93-280B-43B1-8913-0BC1AFB27634}" type="presParOf" srcId="{9808A23F-8721-4028-ADE6-E8FC3C54C976}" destId="{FFC99025-F41A-48EA-AE48-7439FE2D6892}" srcOrd="1" destOrd="0" presId="urn:microsoft.com/office/officeart/2008/layout/LinedList"/>
    <dgm:cxn modelId="{5DCD7A2A-F172-454E-A1D9-BEEAA3E8BC5A}" type="presParOf" srcId="{FFC99025-F41A-48EA-AE48-7439FE2D6892}" destId="{CE23BB1E-646E-4F0E-B271-8CBD42EA20BC}" srcOrd="0" destOrd="0" presId="urn:microsoft.com/office/officeart/2008/layout/LinedList"/>
    <dgm:cxn modelId="{137EF206-6997-480B-82C3-E318813C0368}" type="presParOf" srcId="{FFC99025-F41A-48EA-AE48-7439FE2D6892}" destId="{7932BBC9-DD96-425C-8DF6-C0AE2E7B579F}" srcOrd="1" destOrd="0" presId="urn:microsoft.com/office/officeart/2008/layout/LinedList"/>
    <dgm:cxn modelId="{AAE780B4-56C7-4F2B-BF84-48E6F35BA0A6}" type="presParOf" srcId="{9808A23F-8721-4028-ADE6-E8FC3C54C976}" destId="{D90B0B78-70C0-4106-9270-0B525FE02772}" srcOrd="2" destOrd="0" presId="urn:microsoft.com/office/officeart/2008/layout/LinedList"/>
    <dgm:cxn modelId="{DFD62D41-C5C3-4797-B1C3-D99993767F5B}" type="presParOf" srcId="{9808A23F-8721-4028-ADE6-E8FC3C54C976}" destId="{34396D72-46A7-4D03-9701-36E3F955A7FC}" srcOrd="3" destOrd="0" presId="urn:microsoft.com/office/officeart/2008/layout/LinedList"/>
    <dgm:cxn modelId="{95E9A50D-7D87-4D29-9012-6AF1CF179EC3}" type="presParOf" srcId="{34396D72-46A7-4D03-9701-36E3F955A7FC}" destId="{0624539B-A5DC-4A6E-8C92-DEFCEB57B2EB}" srcOrd="0" destOrd="0" presId="urn:microsoft.com/office/officeart/2008/layout/LinedList"/>
    <dgm:cxn modelId="{3A3295C9-FCB9-4CF1-8FC3-433625EA3BDD}" type="presParOf" srcId="{34396D72-46A7-4D03-9701-36E3F955A7FC}" destId="{D9757874-1095-40B4-B71A-48FF37CA8B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80D5D1-3ED1-4374-8F27-FD725EA06F3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B9241D-A41F-4B4C-AF7B-39233AA135D2}">
      <dgm:prSet/>
      <dgm:spPr/>
      <dgm:t>
        <a:bodyPr/>
        <a:lstStyle/>
        <a:p>
          <a:r>
            <a:rPr lang="en-US"/>
            <a:t>Combining Scrum and Kanban into a hybrid approach like </a:t>
          </a:r>
          <a:r>
            <a:rPr lang="en-US" b="1"/>
            <a:t>Scrumban</a:t>
          </a:r>
          <a:r>
            <a:rPr lang="en-US"/>
            <a:t> can certainly be considered an advanced Agile practice. It requires a deep understanding of both methodologies to effectively blend their strengths while avoiding potential pitfalls. Here's why it's considered advanced:</a:t>
          </a:r>
        </a:p>
      </dgm:t>
    </dgm:pt>
    <dgm:pt modelId="{B616B041-B247-4149-B42F-F8D8FE3E065E}" type="parTrans" cxnId="{76FF2F3E-1C38-40EB-86EB-EF4C60B92A37}">
      <dgm:prSet/>
      <dgm:spPr/>
      <dgm:t>
        <a:bodyPr/>
        <a:lstStyle/>
        <a:p>
          <a:endParaRPr lang="en-US"/>
        </a:p>
      </dgm:t>
    </dgm:pt>
    <dgm:pt modelId="{DA4683ED-84B9-43EA-A045-5087F042A155}" type="sibTrans" cxnId="{76FF2F3E-1C38-40EB-86EB-EF4C60B92A37}">
      <dgm:prSet/>
      <dgm:spPr/>
      <dgm:t>
        <a:bodyPr/>
        <a:lstStyle/>
        <a:p>
          <a:endParaRPr lang="en-US"/>
        </a:p>
      </dgm:t>
    </dgm:pt>
    <dgm:pt modelId="{B8C10E37-4A71-4397-8498-722A737D6F56}">
      <dgm:prSet/>
      <dgm:spPr/>
      <dgm:t>
        <a:bodyPr/>
        <a:lstStyle/>
        <a:p>
          <a:r>
            <a:rPr lang="en-US" b="1"/>
            <a:t>Tailoring Frameworks</a:t>
          </a:r>
          <a:r>
            <a:rPr lang="en-US"/>
            <a:t>: Instead of following a single methodology rigidly, a hybrid approach demands customization to meet specific team or project needs. This requires strategic thinking and adaptability.</a:t>
          </a:r>
        </a:p>
      </dgm:t>
    </dgm:pt>
    <dgm:pt modelId="{802C493F-52A4-4F5D-B91D-A45023C98B00}" type="parTrans" cxnId="{1577F705-E762-4AFC-A5BD-7E9811B33651}">
      <dgm:prSet/>
      <dgm:spPr/>
      <dgm:t>
        <a:bodyPr/>
        <a:lstStyle/>
        <a:p>
          <a:endParaRPr lang="en-US"/>
        </a:p>
      </dgm:t>
    </dgm:pt>
    <dgm:pt modelId="{91EAB66B-04FE-4CE7-B266-9CD1FE36A74C}" type="sibTrans" cxnId="{1577F705-E762-4AFC-A5BD-7E9811B33651}">
      <dgm:prSet/>
      <dgm:spPr/>
      <dgm:t>
        <a:bodyPr/>
        <a:lstStyle/>
        <a:p>
          <a:endParaRPr lang="en-US"/>
        </a:p>
      </dgm:t>
    </dgm:pt>
    <dgm:pt modelId="{5A238A1F-82CE-4ABB-9183-4647EAB5E7AA}">
      <dgm:prSet/>
      <dgm:spPr/>
      <dgm:t>
        <a:bodyPr/>
        <a:lstStyle/>
        <a:p>
          <a:r>
            <a:rPr lang="en-US" b="1"/>
            <a:t>Balancing Structure and Flexibility</a:t>
          </a:r>
          <a:r>
            <a:rPr lang="en-US"/>
            <a:t>: Successfully merging Scrum's structured planning with Kanban's adaptive flow involves skillful management of priorities, workflows, and expectations.</a:t>
          </a:r>
        </a:p>
      </dgm:t>
    </dgm:pt>
    <dgm:pt modelId="{D7F8A5A0-0B91-48C6-9F5B-03554E43D679}" type="parTrans" cxnId="{278A4E3D-ACBD-4C2F-B50C-ED22D3E54E0A}">
      <dgm:prSet/>
      <dgm:spPr/>
      <dgm:t>
        <a:bodyPr/>
        <a:lstStyle/>
        <a:p>
          <a:endParaRPr lang="en-US"/>
        </a:p>
      </dgm:t>
    </dgm:pt>
    <dgm:pt modelId="{53ABD557-239F-4E8C-9857-D25E852B8485}" type="sibTrans" cxnId="{278A4E3D-ACBD-4C2F-B50C-ED22D3E54E0A}">
      <dgm:prSet/>
      <dgm:spPr/>
      <dgm:t>
        <a:bodyPr/>
        <a:lstStyle/>
        <a:p>
          <a:endParaRPr lang="en-US"/>
        </a:p>
      </dgm:t>
    </dgm:pt>
    <dgm:pt modelId="{FA7A093D-1E01-4360-90BE-4E3A45BEC94F}">
      <dgm:prSet/>
      <dgm:spPr/>
      <dgm:t>
        <a:bodyPr/>
        <a:lstStyle/>
        <a:p>
          <a:r>
            <a:rPr lang="en-US" b="1"/>
            <a:t>Advanced Metrics Integration</a:t>
          </a:r>
          <a:r>
            <a:rPr lang="en-US"/>
            <a:t>: Combining metrics like Scrum's velocity with Kanban's flow metrics (cycle time and lead time) provides comprehensive insights, but analyzing and acting on this data requires expertise.</a:t>
          </a:r>
        </a:p>
      </dgm:t>
    </dgm:pt>
    <dgm:pt modelId="{C1A95CBD-2CB6-4349-A140-3ED857AE928E}" type="parTrans" cxnId="{B7489BAA-A0CE-46E9-8FB3-B340B5058395}">
      <dgm:prSet/>
      <dgm:spPr/>
      <dgm:t>
        <a:bodyPr/>
        <a:lstStyle/>
        <a:p>
          <a:endParaRPr lang="en-US"/>
        </a:p>
      </dgm:t>
    </dgm:pt>
    <dgm:pt modelId="{7ACEF283-118A-422D-ABAD-A4A7B69A5031}" type="sibTrans" cxnId="{B7489BAA-A0CE-46E9-8FB3-B340B5058395}">
      <dgm:prSet/>
      <dgm:spPr/>
      <dgm:t>
        <a:bodyPr/>
        <a:lstStyle/>
        <a:p>
          <a:endParaRPr lang="en-US"/>
        </a:p>
      </dgm:t>
    </dgm:pt>
    <dgm:pt modelId="{0E52D571-211C-43AE-BA13-58DB9605C77C}">
      <dgm:prSet/>
      <dgm:spPr/>
      <dgm:t>
        <a:bodyPr/>
        <a:lstStyle/>
        <a:p>
          <a:r>
            <a:rPr lang="en-US" b="1"/>
            <a:t>Change Management</a:t>
          </a:r>
          <a:r>
            <a:rPr lang="en-US"/>
            <a:t>: Introducing a hybrid model involves guiding teams through process changes, which requires advanced leadership and facilitation skills.</a:t>
          </a:r>
        </a:p>
      </dgm:t>
    </dgm:pt>
    <dgm:pt modelId="{E35AB095-4637-4F31-9E83-472536BC2FA4}" type="parTrans" cxnId="{E3D3DDE5-585C-48CB-8007-A05893212510}">
      <dgm:prSet/>
      <dgm:spPr/>
      <dgm:t>
        <a:bodyPr/>
        <a:lstStyle/>
        <a:p>
          <a:endParaRPr lang="en-US"/>
        </a:p>
      </dgm:t>
    </dgm:pt>
    <dgm:pt modelId="{1DB26EDB-D416-4ADB-8631-798D1206B4E0}" type="sibTrans" cxnId="{E3D3DDE5-585C-48CB-8007-A05893212510}">
      <dgm:prSet/>
      <dgm:spPr/>
      <dgm:t>
        <a:bodyPr/>
        <a:lstStyle/>
        <a:p>
          <a:endParaRPr lang="en-US"/>
        </a:p>
      </dgm:t>
    </dgm:pt>
    <dgm:pt modelId="{786D5139-ED52-4335-9593-3E7E7551B624}">
      <dgm:prSet/>
      <dgm:spPr/>
      <dgm:t>
        <a:bodyPr/>
        <a:lstStyle/>
        <a:p>
          <a:r>
            <a:rPr lang="en-US" b="1"/>
            <a:t>Continuous Improvement</a:t>
          </a:r>
          <a:r>
            <a:rPr lang="en-US"/>
            <a:t>: Teams must regularly refine their hybrid approach through retrospectives and data analysis, ensuring it evolves to meet the team's and project's demands.</a:t>
          </a:r>
        </a:p>
      </dgm:t>
    </dgm:pt>
    <dgm:pt modelId="{45DFF55F-CDC7-4464-AC81-33F6A612669E}" type="parTrans" cxnId="{ECF91BF8-E83F-4006-ABE0-7D69DCA7AF1E}">
      <dgm:prSet/>
      <dgm:spPr/>
      <dgm:t>
        <a:bodyPr/>
        <a:lstStyle/>
        <a:p>
          <a:endParaRPr lang="en-US"/>
        </a:p>
      </dgm:t>
    </dgm:pt>
    <dgm:pt modelId="{AF5BAFC2-CB75-4818-A172-D522D3DD9777}" type="sibTrans" cxnId="{ECF91BF8-E83F-4006-ABE0-7D69DCA7AF1E}">
      <dgm:prSet/>
      <dgm:spPr/>
      <dgm:t>
        <a:bodyPr/>
        <a:lstStyle/>
        <a:p>
          <a:endParaRPr lang="en-US"/>
        </a:p>
      </dgm:t>
    </dgm:pt>
    <dgm:pt modelId="{EE9C7C50-4394-42D7-8E97-F66899926849}" type="pres">
      <dgm:prSet presAssocID="{9480D5D1-3ED1-4374-8F27-FD725EA06F3B}" presName="Name0" presStyleCnt="0">
        <dgm:presLayoutVars>
          <dgm:dir/>
          <dgm:animLvl val="lvl"/>
          <dgm:resizeHandles val="exact"/>
        </dgm:presLayoutVars>
      </dgm:prSet>
      <dgm:spPr/>
    </dgm:pt>
    <dgm:pt modelId="{932D5A6D-2E8F-41CB-AE87-61B6B4BA2553}" type="pres">
      <dgm:prSet presAssocID="{8AB9241D-A41F-4B4C-AF7B-39233AA135D2}" presName="composite" presStyleCnt="0"/>
      <dgm:spPr/>
    </dgm:pt>
    <dgm:pt modelId="{D9CF0237-1656-42A8-B9FA-01F2895E066C}" type="pres">
      <dgm:prSet presAssocID="{8AB9241D-A41F-4B4C-AF7B-39233AA135D2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CCDB346-C020-46C5-BA10-D3C974CCF832}" type="pres">
      <dgm:prSet presAssocID="{8AB9241D-A41F-4B4C-AF7B-39233AA135D2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577F705-E762-4AFC-A5BD-7E9811B33651}" srcId="{8AB9241D-A41F-4B4C-AF7B-39233AA135D2}" destId="{B8C10E37-4A71-4397-8498-722A737D6F56}" srcOrd="0" destOrd="0" parTransId="{802C493F-52A4-4F5D-B91D-A45023C98B00}" sibTransId="{91EAB66B-04FE-4CE7-B266-9CD1FE36A74C}"/>
    <dgm:cxn modelId="{278A4E3D-ACBD-4C2F-B50C-ED22D3E54E0A}" srcId="{8AB9241D-A41F-4B4C-AF7B-39233AA135D2}" destId="{5A238A1F-82CE-4ABB-9183-4647EAB5E7AA}" srcOrd="1" destOrd="0" parTransId="{D7F8A5A0-0B91-48C6-9F5B-03554E43D679}" sibTransId="{53ABD557-239F-4E8C-9857-D25E852B8485}"/>
    <dgm:cxn modelId="{76FF2F3E-1C38-40EB-86EB-EF4C60B92A37}" srcId="{9480D5D1-3ED1-4374-8F27-FD725EA06F3B}" destId="{8AB9241D-A41F-4B4C-AF7B-39233AA135D2}" srcOrd="0" destOrd="0" parTransId="{B616B041-B247-4149-B42F-F8D8FE3E065E}" sibTransId="{DA4683ED-84B9-43EA-A045-5087F042A155}"/>
    <dgm:cxn modelId="{09A91552-0F8C-4326-A8D8-9DCD7A379FFA}" type="presOf" srcId="{FA7A093D-1E01-4360-90BE-4E3A45BEC94F}" destId="{BCCDB346-C020-46C5-BA10-D3C974CCF832}" srcOrd="0" destOrd="2" presId="urn:microsoft.com/office/officeart/2005/8/layout/hList1"/>
    <dgm:cxn modelId="{186BB67A-0C61-4963-A6C2-0CB5BECE0047}" type="presOf" srcId="{B8C10E37-4A71-4397-8498-722A737D6F56}" destId="{BCCDB346-C020-46C5-BA10-D3C974CCF832}" srcOrd="0" destOrd="0" presId="urn:microsoft.com/office/officeart/2005/8/layout/hList1"/>
    <dgm:cxn modelId="{E00EBA7C-C6FB-4135-9E01-3C9D0E4F94F1}" type="presOf" srcId="{0E52D571-211C-43AE-BA13-58DB9605C77C}" destId="{BCCDB346-C020-46C5-BA10-D3C974CCF832}" srcOrd="0" destOrd="3" presId="urn:microsoft.com/office/officeart/2005/8/layout/hList1"/>
    <dgm:cxn modelId="{C1E3208E-75B7-4D60-959B-2596424669D8}" type="presOf" srcId="{786D5139-ED52-4335-9593-3E7E7551B624}" destId="{BCCDB346-C020-46C5-BA10-D3C974CCF832}" srcOrd="0" destOrd="4" presId="urn:microsoft.com/office/officeart/2005/8/layout/hList1"/>
    <dgm:cxn modelId="{B7489BAA-A0CE-46E9-8FB3-B340B5058395}" srcId="{8AB9241D-A41F-4B4C-AF7B-39233AA135D2}" destId="{FA7A093D-1E01-4360-90BE-4E3A45BEC94F}" srcOrd="2" destOrd="0" parTransId="{C1A95CBD-2CB6-4349-A140-3ED857AE928E}" sibTransId="{7ACEF283-118A-422D-ABAD-A4A7B69A5031}"/>
    <dgm:cxn modelId="{0EA8B1BB-818C-4912-8346-9DB656613BB7}" type="presOf" srcId="{9480D5D1-3ED1-4374-8F27-FD725EA06F3B}" destId="{EE9C7C50-4394-42D7-8E97-F66899926849}" srcOrd="0" destOrd="0" presId="urn:microsoft.com/office/officeart/2005/8/layout/hList1"/>
    <dgm:cxn modelId="{6C0E9AC2-15F6-44E4-9B2A-F164ABD12570}" type="presOf" srcId="{5A238A1F-82CE-4ABB-9183-4647EAB5E7AA}" destId="{BCCDB346-C020-46C5-BA10-D3C974CCF832}" srcOrd="0" destOrd="1" presId="urn:microsoft.com/office/officeart/2005/8/layout/hList1"/>
    <dgm:cxn modelId="{9EFACEDA-4023-44B7-B1D5-45400B38C870}" type="presOf" srcId="{8AB9241D-A41F-4B4C-AF7B-39233AA135D2}" destId="{D9CF0237-1656-42A8-B9FA-01F2895E066C}" srcOrd="0" destOrd="0" presId="urn:microsoft.com/office/officeart/2005/8/layout/hList1"/>
    <dgm:cxn modelId="{E3D3DDE5-585C-48CB-8007-A05893212510}" srcId="{8AB9241D-A41F-4B4C-AF7B-39233AA135D2}" destId="{0E52D571-211C-43AE-BA13-58DB9605C77C}" srcOrd="3" destOrd="0" parTransId="{E35AB095-4637-4F31-9E83-472536BC2FA4}" sibTransId="{1DB26EDB-D416-4ADB-8631-798D1206B4E0}"/>
    <dgm:cxn modelId="{ECF91BF8-E83F-4006-ABE0-7D69DCA7AF1E}" srcId="{8AB9241D-A41F-4B4C-AF7B-39233AA135D2}" destId="{786D5139-ED52-4335-9593-3E7E7551B624}" srcOrd="4" destOrd="0" parTransId="{45DFF55F-CDC7-4464-AC81-33F6A612669E}" sibTransId="{AF5BAFC2-CB75-4818-A172-D522D3DD9777}"/>
    <dgm:cxn modelId="{BE2220FE-E55D-4245-B288-B92978EB3F50}" type="presParOf" srcId="{EE9C7C50-4394-42D7-8E97-F66899926849}" destId="{932D5A6D-2E8F-41CB-AE87-61B6B4BA2553}" srcOrd="0" destOrd="0" presId="urn:microsoft.com/office/officeart/2005/8/layout/hList1"/>
    <dgm:cxn modelId="{D27DDBB9-BD0D-4B36-9D0A-36602758831E}" type="presParOf" srcId="{932D5A6D-2E8F-41CB-AE87-61B6B4BA2553}" destId="{D9CF0237-1656-42A8-B9FA-01F2895E066C}" srcOrd="0" destOrd="0" presId="urn:microsoft.com/office/officeart/2005/8/layout/hList1"/>
    <dgm:cxn modelId="{0367E0C1-AA88-4A18-AEE8-4CE252633875}" type="presParOf" srcId="{932D5A6D-2E8F-41CB-AE87-61B6B4BA2553}" destId="{BCCDB346-C020-46C5-BA10-D3C974CCF8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853C6A-474A-4BB7-BAFB-C5DCBF32D75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C925C37-4841-41D5-8BC6-BAB0267F933A}">
      <dgm:prSet/>
      <dgm:spPr/>
      <dgm:t>
        <a:bodyPr/>
        <a:lstStyle/>
        <a:p>
          <a:r>
            <a:rPr lang="en-US"/>
            <a:t>Class Activity: </a:t>
          </a:r>
        </a:p>
      </dgm:t>
    </dgm:pt>
    <dgm:pt modelId="{43B389BF-5207-47F7-9A8D-FABBC1CD4581}" type="parTrans" cxnId="{A0BCB260-3A97-43DA-9D13-7EBCDA66841B}">
      <dgm:prSet/>
      <dgm:spPr/>
      <dgm:t>
        <a:bodyPr/>
        <a:lstStyle/>
        <a:p>
          <a:endParaRPr lang="en-US"/>
        </a:p>
      </dgm:t>
    </dgm:pt>
    <dgm:pt modelId="{A7DF5D7C-E830-48B6-8D49-8630498B97DF}" type="sibTrans" cxnId="{A0BCB260-3A97-43DA-9D13-7EBCDA66841B}">
      <dgm:prSet/>
      <dgm:spPr/>
      <dgm:t>
        <a:bodyPr/>
        <a:lstStyle/>
        <a:p>
          <a:endParaRPr lang="en-US"/>
        </a:p>
      </dgm:t>
    </dgm:pt>
    <dgm:pt modelId="{F7A1837D-3645-4831-884C-C45599C5F154}">
      <dgm:prSet/>
      <dgm:spPr/>
      <dgm:t>
        <a:bodyPr/>
        <a:lstStyle/>
        <a:p>
          <a:r>
            <a:rPr lang="en-US" dirty="0"/>
            <a:t>In your groups: Come up with a one page document on how you can combine scrum and Kanban to have better collaborative </a:t>
          </a:r>
          <a:r>
            <a:rPr lang="en-US" dirty="0" err="1"/>
            <a:t>sfostware</a:t>
          </a:r>
          <a:r>
            <a:rPr lang="en-US" dirty="0"/>
            <a:t> development. Contextualize to your project</a:t>
          </a:r>
        </a:p>
      </dgm:t>
    </dgm:pt>
    <dgm:pt modelId="{E5B2CB1B-D131-4155-AC82-7DCD855DDB06}" type="parTrans" cxnId="{A55A7B4C-54C7-4585-86AA-31D68E771772}">
      <dgm:prSet/>
      <dgm:spPr/>
      <dgm:t>
        <a:bodyPr/>
        <a:lstStyle/>
        <a:p>
          <a:endParaRPr lang="en-US"/>
        </a:p>
      </dgm:t>
    </dgm:pt>
    <dgm:pt modelId="{66D2B194-C94B-432B-A3C7-5F497C5888E3}" type="sibTrans" cxnId="{A55A7B4C-54C7-4585-86AA-31D68E771772}">
      <dgm:prSet/>
      <dgm:spPr/>
      <dgm:t>
        <a:bodyPr/>
        <a:lstStyle/>
        <a:p>
          <a:endParaRPr lang="en-US"/>
        </a:p>
      </dgm:t>
    </dgm:pt>
    <dgm:pt modelId="{EB7916AC-8E28-47A4-AA1E-C109CE67AEF6}" type="pres">
      <dgm:prSet presAssocID="{85853C6A-474A-4BB7-BAFB-C5DCBF32D754}" presName="linear" presStyleCnt="0">
        <dgm:presLayoutVars>
          <dgm:animLvl val="lvl"/>
          <dgm:resizeHandles val="exact"/>
        </dgm:presLayoutVars>
      </dgm:prSet>
      <dgm:spPr/>
    </dgm:pt>
    <dgm:pt modelId="{036E608A-CBBC-4F6C-923C-2C186949450F}" type="pres">
      <dgm:prSet presAssocID="{1C925C37-4841-41D5-8BC6-BAB0267F933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F290A02-B930-4086-BC32-5C119B590ABD}" type="pres">
      <dgm:prSet presAssocID="{1C925C37-4841-41D5-8BC6-BAB0267F93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0BCB260-3A97-43DA-9D13-7EBCDA66841B}" srcId="{85853C6A-474A-4BB7-BAFB-C5DCBF32D754}" destId="{1C925C37-4841-41D5-8BC6-BAB0267F933A}" srcOrd="0" destOrd="0" parTransId="{43B389BF-5207-47F7-9A8D-FABBC1CD4581}" sibTransId="{A7DF5D7C-E830-48B6-8D49-8630498B97DF}"/>
    <dgm:cxn modelId="{A55A7B4C-54C7-4585-86AA-31D68E771772}" srcId="{1C925C37-4841-41D5-8BC6-BAB0267F933A}" destId="{F7A1837D-3645-4831-884C-C45599C5F154}" srcOrd="0" destOrd="0" parTransId="{E5B2CB1B-D131-4155-AC82-7DCD855DDB06}" sibTransId="{66D2B194-C94B-432B-A3C7-5F497C5888E3}"/>
    <dgm:cxn modelId="{EED09A91-4D21-4680-949A-61118EFE1256}" type="presOf" srcId="{85853C6A-474A-4BB7-BAFB-C5DCBF32D754}" destId="{EB7916AC-8E28-47A4-AA1E-C109CE67AEF6}" srcOrd="0" destOrd="0" presId="urn:microsoft.com/office/officeart/2005/8/layout/vList2"/>
    <dgm:cxn modelId="{63C063AF-BA6B-4468-ABA0-EB91B5A8221E}" type="presOf" srcId="{1C925C37-4841-41D5-8BC6-BAB0267F933A}" destId="{036E608A-CBBC-4F6C-923C-2C186949450F}" srcOrd="0" destOrd="0" presId="urn:microsoft.com/office/officeart/2005/8/layout/vList2"/>
    <dgm:cxn modelId="{193C89D8-2F44-4FFA-8118-BAA6D3064036}" type="presOf" srcId="{F7A1837D-3645-4831-884C-C45599C5F154}" destId="{2F290A02-B930-4086-BC32-5C119B590ABD}" srcOrd="0" destOrd="0" presId="urn:microsoft.com/office/officeart/2005/8/layout/vList2"/>
    <dgm:cxn modelId="{BE003A8F-8FC2-4C93-B65C-E43AAAE8B33E}" type="presParOf" srcId="{EB7916AC-8E28-47A4-AA1E-C109CE67AEF6}" destId="{036E608A-CBBC-4F6C-923C-2C186949450F}" srcOrd="0" destOrd="0" presId="urn:microsoft.com/office/officeart/2005/8/layout/vList2"/>
    <dgm:cxn modelId="{7A64AA74-0D24-43D7-8920-7F1EDFA3CD65}" type="presParOf" srcId="{EB7916AC-8E28-47A4-AA1E-C109CE67AEF6}" destId="{2F290A02-B930-4086-BC32-5C119B590A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5213A-760D-4CB2-B5E0-678F71545502}">
      <dsp:nvSpPr>
        <dsp:cNvPr id="0" name=""/>
        <dsp:cNvSpPr/>
      </dsp:nvSpPr>
      <dsp:spPr>
        <a:xfrm>
          <a:off x="0" y="18730"/>
          <a:ext cx="11146832" cy="2395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Advanced Agile refers to the deeper, more sophisticated application of Agile principles, frameworks, and techniques beyond the basics. </a:t>
          </a:r>
        </a:p>
      </dsp:txBody>
      <dsp:txXfrm>
        <a:off x="116939" y="135669"/>
        <a:ext cx="10912954" cy="2161623"/>
      </dsp:txXfrm>
    </dsp:sp>
    <dsp:sp modelId="{68BF34E5-DE3A-475E-8F28-D42D702424B0}">
      <dsp:nvSpPr>
        <dsp:cNvPr id="0" name=""/>
        <dsp:cNvSpPr/>
      </dsp:nvSpPr>
      <dsp:spPr>
        <a:xfrm>
          <a:off x="0" y="2512152"/>
          <a:ext cx="11146832" cy="2395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It focuses on scaling Agile for larger teams, integrating Agile with other methodologies (Lean, and Extreme Programming), and optimizing Agile processes for complex projects and enterprise environments.</a:t>
          </a:r>
        </a:p>
      </dsp:txBody>
      <dsp:txXfrm>
        <a:off x="116939" y="2629091"/>
        <a:ext cx="10912954" cy="2161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C1518-36E7-4BE6-8CEE-BDD4BDD043CF}">
      <dsp:nvSpPr>
        <dsp:cNvPr id="0" name=""/>
        <dsp:cNvSpPr/>
      </dsp:nvSpPr>
      <dsp:spPr>
        <a:xfrm>
          <a:off x="0" y="0"/>
          <a:ext cx="115856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3BB1E-646E-4F0E-B271-8CBD42EA20BC}">
      <dsp:nvSpPr>
        <dsp:cNvPr id="0" name=""/>
        <dsp:cNvSpPr/>
      </dsp:nvSpPr>
      <dsp:spPr>
        <a:xfrm>
          <a:off x="0" y="0"/>
          <a:ext cx="11585643" cy="269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Advanced Agile refers to the deeper and more sophisticated application of Agile principles, practices, and frameworks to drive continuous improvement and maximize value delivery in complex or large-scale environments.</a:t>
          </a:r>
        </a:p>
      </dsp:txBody>
      <dsp:txXfrm>
        <a:off x="0" y="0"/>
        <a:ext cx="11585643" cy="2694561"/>
      </dsp:txXfrm>
    </dsp:sp>
    <dsp:sp modelId="{D90B0B78-70C0-4106-9270-0B525FE02772}">
      <dsp:nvSpPr>
        <dsp:cNvPr id="0" name=""/>
        <dsp:cNvSpPr/>
      </dsp:nvSpPr>
      <dsp:spPr>
        <a:xfrm>
          <a:off x="0" y="2694561"/>
          <a:ext cx="115856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4539B-A5DC-4A6E-8C92-DEFCEB57B2EB}">
      <dsp:nvSpPr>
        <dsp:cNvPr id="0" name=""/>
        <dsp:cNvSpPr/>
      </dsp:nvSpPr>
      <dsp:spPr>
        <a:xfrm>
          <a:off x="0" y="2694561"/>
          <a:ext cx="11585643" cy="2694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It's about going beyond the basics of Agile and applying advanced techniques to address challenges like scaling, organizational transformation, and cross-team collaboration.</a:t>
          </a:r>
        </a:p>
      </dsp:txBody>
      <dsp:txXfrm>
        <a:off x="0" y="2694561"/>
        <a:ext cx="11585643" cy="2694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237-1656-42A8-B9FA-01F2895E066C}">
      <dsp:nvSpPr>
        <dsp:cNvPr id="0" name=""/>
        <dsp:cNvSpPr/>
      </dsp:nvSpPr>
      <dsp:spPr>
        <a:xfrm>
          <a:off x="0" y="164949"/>
          <a:ext cx="11725861" cy="1140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Scrum and Kanban into a hybrid approach like </a:t>
          </a:r>
          <a:r>
            <a:rPr lang="en-US" sz="2200" b="1" kern="1200"/>
            <a:t>Scrumban</a:t>
          </a:r>
          <a:r>
            <a:rPr lang="en-US" sz="2200" kern="1200"/>
            <a:t> can certainly be considered an advanced Agile practice. It requires a deep understanding of both methodologies to effectively blend their strengths while avoiding potential pitfalls. Here's why it's considered advanced:</a:t>
          </a:r>
        </a:p>
      </dsp:txBody>
      <dsp:txXfrm>
        <a:off x="0" y="164949"/>
        <a:ext cx="11725861" cy="1140693"/>
      </dsp:txXfrm>
    </dsp:sp>
    <dsp:sp modelId="{BCCDB346-C020-46C5-BA10-D3C974CCF832}">
      <dsp:nvSpPr>
        <dsp:cNvPr id="0" name=""/>
        <dsp:cNvSpPr/>
      </dsp:nvSpPr>
      <dsp:spPr>
        <a:xfrm>
          <a:off x="0" y="1305643"/>
          <a:ext cx="11725861" cy="422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Tailoring Frameworks</a:t>
          </a:r>
          <a:r>
            <a:rPr lang="en-US" sz="2200" kern="1200"/>
            <a:t>: Instead of following a single methodology rigidly, a hybrid approach demands customization to meet specific team or project needs. This requires strategic thinking and adaptability.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Balancing Structure and Flexibility</a:t>
          </a:r>
          <a:r>
            <a:rPr lang="en-US" sz="2200" kern="1200"/>
            <a:t>: Successfully merging Scrum's structured planning with Kanban's adaptive flow involves skillful management of priorities, workflows, and expectations.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Advanced Metrics Integration</a:t>
          </a:r>
          <a:r>
            <a:rPr lang="en-US" sz="2200" kern="1200"/>
            <a:t>: Combining metrics like Scrum's velocity with Kanban's flow metrics (cycle time and lead time) provides comprehensive insights, but analyzing and acting on this data requires expertise.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Change Management</a:t>
          </a:r>
          <a:r>
            <a:rPr lang="en-US" sz="2200" kern="1200"/>
            <a:t>: Introducing a hybrid model involves guiding teams through process changes, which requires advanced leadership and facilitation skills.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/>
            <a:t>Continuous Improvement</a:t>
          </a:r>
          <a:r>
            <a:rPr lang="en-US" sz="2200" kern="1200"/>
            <a:t>: Teams must regularly refine their hybrid approach through retrospectives and data analysis, ensuring it evolves to meet the team's and project's demands.</a:t>
          </a:r>
        </a:p>
      </dsp:txBody>
      <dsp:txXfrm>
        <a:off x="0" y="1305643"/>
        <a:ext cx="11725861" cy="4227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E608A-CBBC-4F6C-923C-2C186949450F}">
      <dsp:nvSpPr>
        <dsp:cNvPr id="0" name=""/>
        <dsp:cNvSpPr/>
      </dsp:nvSpPr>
      <dsp:spPr>
        <a:xfrm>
          <a:off x="0" y="68164"/>
          <a:ext cx="10952279" cy="13911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Class Activity: </a:t>
          </a:r>
        </a:p>
      </dsp:txBody>
      <dsp:txXfrm>
        <a:off x="67909" y="136073"/>
        <a:ext cx="10816461" cy="1255312"/>
      </dsp:txXfrm>
    </dsp:sp>
    <dsp:sp modelId="{2F290A02-B930-4086-BC32-5C119B590ABD}">
      <dsp:nvSpPr>
        <dsp:cNvPr id="0" name=""/>
        <dsp:cNvSpPr/>
      </dsp:nvSpPr>
      <dsp:spPr>
        <a:xfrm>
          <a:off x="0" y="1459294"/>
          <a:ext cx="10952279" cy="330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735" tIns="73660" rIns="412496" bIns="73660" numCol="1" spcCol="1270" anchor="t" anchorCtr="0">
          <a:noAutofit/>
        </a:bodyPr>
        <a:lstStyle/>
        <a:p>
          <a:pPr marL="285750" lvl="1" indent="-285750" algn="l" defTabSz="2000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500" kern="1200" dirty="0"/>
            <a:t>In your groups: Come up with a one page document on how you can combine scrum and Kanban to have better collaborative </a:t>
          </a:r>
          <a:r>
            <a:rPr lang="en-US" sz="4500" kern="1200" dirty="0" err="1"/>
            <a:t>sfostware</a:t>
          </a:r>
          <a:r>
            <a:rPr lang="en-US" sz="4500" kern="1200" dirty="0"/>
            <a:t> development. Contextualize to your project</a:t>
          </a:r>
        </a:p>
      </dsp:txBody>
      <dsp:txXfrm>
        <a:off x="0" y="1459294"/>
        <a:ext cx="10952279" cy="3301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3765" y="-59533"/>
            <a:ext cx="9910355" cy="11223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tghhghgho</a:t>
            </a:r>
            <a:r>
              <a:rPr lang="en-US" dirty="0"/>
              <a:t>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977" y="2005013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9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0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l="20000" t="20000" r="20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59"/>
          <a:stretch/>
        </p:blipFill>
        <p:spPr>
          <a:xfrm>
            <a:off x="0" y="5"/>
            <a:ext cx="9880600" cy="11223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" y="53186"/>
            <a:ext cx="9880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22368"/>
            <a:ext cx="12192000" cy="545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6DEA-EE5C-4D1E-B638-588C8635BB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B92C-CBB4-4F9E-A1F5-4CAD49E7AAF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4EC398-1C62-37BB-F76A-28AEC40A3DD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18557" r="-1881" b="22404"/>
          <a:stretch/>
        </p:blipFill>
        <p:spPr>
          <a:xfrm>
            <a:off x="9895840" y="-16312"/>
            <a:ext cx="2346960" cy="11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B626-C944-59BD-C13A-E0C892BE7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Agile </a:t>
            </a:r>
          </a:p>
        </p:txBody>
      </p:sp>
    </p:spTree>
    <p:extLst>
      <p:ext uri="{BB962C8B-B14F-4D97-AF65-F5344CB8AC3E}">
        <p14:creationId xmlns:p14="http://schemas.microsoft.com/office/powerpoint/2010/main" val="19071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2C2E-3332-3D1F-0D86-7481BBF8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advanced Agile?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3EF8F-C291-CAA1-0DA8-C387B6E07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06513"/>
              </p:ext>
            </p:extLst>
          </p:nvPr>
        </p:nvGraphicFramePr>
        <p:xfrm>
          <a:off x="437745" y="1429966"/>
          <a:ext cx="11146832" cy="492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3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A871-A8F6-C0CE-0E5B-85602718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6CEA7-6849-6B32-0319-7D527110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advanced Agile?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7B4156-D005-7A21-E14C-16A178B10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35978"/>
              </p:ext>
            </p:extLst>
          </p:nvPr>
        </p:nvGraphicFramePr>
        <p:xfrm>
          <a:off x="301556" y="1245140"/>
          <a:ext cx="11585643" cy="538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3BE79-8859-A094-EE61-98BEE831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ADD8-1C02-9F60-B298-9E39229A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NB: Kanban VS sprint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64846D-724B-F18F-C236-A84C42F4C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6617"/>
              </p:ext>
            </p:extLst>
          </p:nvPr>
        </p:nvGraphicFramePr>
        <p:xfrm>
          <a:off x="496111" y="1361871"/>
          <a:ext cx="11215992" cy="51240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84442">
                  <a:extLst>
                    <a:ext uri="{9D8B030D-6E8A-4147-A177-3AD203B41FA5}">
                      <a16:colId xmlns:a16="http://schemas.microsoft.com/office/drawing/2014/main" val="4019494641"/>
                    </a:ext>
                  </a:extLst>
                </a:gridCol>
                <a:gridCol w="5116749">
                  <a:extLst>
                    <a:ext uri="{9D8B030D-6E8A-4147-A177-3AD203B41FA5}">
                      <a16:colId xmlns:a16="http://schemas.microsoft.com/office/drawing/2014/main" val="3581631295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2753869449"/>
                    </a:ext>
                  </a:extLst>
                </a:gridCol>
              </a:tblGrid>
              <a:tr h="351381">
                <a:tc>
                  <a:txBody>
                    <a:bodyPr/>
                    <a:lstStyle/>
                    <a:p>
                      <a:r>
                        <a:rPr lang="en-US" sz="2000" b="1" dirty="0"/>
                        <a:t>Aspect</a:t>
                      </a:r>
                      <a:endParaRPr lang="en-US" sz="2000" dirty="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Kanban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Scrum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2353197546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Work Structure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Continuous flow; no set start/end dates.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Iterative; work organized into time-boxed sprints (e.g., 2 weeks).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3029890762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Flexibility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Highly flexible; can adapt to changing priorities easily.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Less flexible; sprint scope is fixed once planning is complete.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2670384091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Roles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 mandatory roles.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Defined roles: Scrum Master, Product Owner, Development Team.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1233040201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Process Focus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Focuses on visualizing and optimizing flow with WIP limits.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Focuses on delivering potentially shippable increments each sprint.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2240956048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Meetings/Ceremonies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prescribed ceremonies (optional process reviews).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Prescribed ceremonies: Sprint Planning, Daily Standups, Reviews, Retrospectives.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3271375224"/>
                  </a:ext>
                </a:extLst>
              </a:tr>
              <a:tr h="596887">
                <a:tc>
                  <a:txBody>
                    <a:bodyPr/>
                    <a:lstStyle/>
                    <a:p>
                      <a:r>
                        <a:rPr lang="en-US" sz="2000" b="1"/>
                        <a:t>Planning</a:t>
                      </a:r>
                      <a:endParaRPr lang="en-US" sz="2000"/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On-demand planning; work is pulled as capacity allows.</a:t>
                      </a:r>
                    </a:p>
                  </a:txBody>
                  <a:tcPr marL="78867" marR="78867" marT="39434" marB="39434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Sprint-based planning; work is planned at the beginning of each sprint.</a:t>
                      </a:r>
                    </a:p>
                  </a:txBody>
                  <a:tcPr marL="78867" marR="78867" marT="39434" marB="39434" anchor="ctr"/>
                </a:tc>
                <a:extLst>
                  <a:ext uri="{0D108BD9-81ED-4DB2-BD59-A6C34878D82A}">
                    <a16:rowId xmlns:a16="http://schemas.microsoft.com/office/drawing/2014/main" val="39538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AED2-F461-00B9-537B-B5E10CA64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86C4-7A4D-60ED-F007-4A615387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Combining Agile Methodologies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E5DF29-810F-4D6D-D473-7ED903848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41113"/>
              </p:ext>
            </p:extLst>
          </p:nvPr>
        </p:nvGraphicFramePr>
        <p:xfrm>
          <a:off x="272374" y="1062830"/>
          <a:ext cx="11725861" cy="569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48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9F77-3C30-06F0-2753-AF52F8C3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04DA-2E5A-E94A-F944-3DBE0A99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Combining Agile Methodologies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2DAB2D-C634-8CC4-5771-C9A7544D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403375"/>
              </p:ext>
            </p:extLst>
          </p:nvPr>
        </p:nvGraphicFramePr>
        <p:xfrm>
          <a:off x="632298" y="1527243"/>
          <a:ext cx="10952279" cy="482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34330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F105045-8839-427A-915C-C65E025DF7F9}" vid="{75165632-6FAB-4EE3-8512-CA75FDEB27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</TotalTime>
  <Words>492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Candara</vt:lpstr>
      <vt:lpstr>Theme1</vt:lpstr>
      <vt:lpstr>Advanced Agile </vt:lpstr>
      <vt:lpstr>What is advanced Agile?</vt:lpstr>
      <vt:lpstr>What is advanced Agile?</vt:lpstr>
      <vt:lpstr>NB: Kanban VS sprint</vt:lpstr>
      <vt:lpstr>1. Combining Agile Methodologies</vt:lpstr>
      <vt:lpstr>1. Combining Agile Methodologies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Mbugua</dc:creator>
  <cp:lastModifiedBy>Paul Mbugua</cp:lastModifiedBy>
  <cp:revision>4</cp:revision>
  <dcterms:created xsi:type="dcterms:W3CDTF">2025-03-18T06:22:56Z</dcterms:created>
  <dcterms:modified xsi:type="dcterms:W3CDTF">2025-03-18T08:18:16Z</dcterms:modified>
</cp:coreProperties>
</file>