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8CAC0E2-35CB-44A0-879C-FBC3ACC6E584}">
  <a:tblStyle styleId="{78CAC0E2-35CB-44A0-879C-FBC3ACC6E5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ProximaNova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0ce0486e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0ce0486e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92f45b7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3a92f45b7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0ce0486ea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30ce0486ea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0ce0486ea_0_6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30ce0486ea_0_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0ce0486ea_0_6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0ce0486ea_0_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9f8cc678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39f8cc678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9f8cc678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39f8cc678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0ce0486ea_0_7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0ce0486ea_0_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Identifying Sensitive Content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Melvin Vellera, Lakshmi Manne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Goal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4722600" cy="3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Building an NLP model using deep learning to identify if text content is sensitive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Provide explanations for why the text content is sensitive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Does it contain profanity?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Is there anything negative based on identity? (race, gender)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Does it contain threats?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aim to use this model to flag negative content and help maintain a positive, safe, and collaborative social environment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4625" y="1255725"/>
            <a:ext cx="3882000" cy="51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 rotWithShape="1">
          <a:blip r:embed="rId4">
            <a:alphaModFix/>
          </a:blip>
          <a:srcRect b="0" l="0" r="0" t="13711"/>
          <a:stretch/>
        </p:blipFill>
        <p:spPr>
          <a:xfrm>
            <a:off x="5384900" y="3266038"/>
            <a:ext cx="2585875" cy="122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8150" y="1958063"/>
            <a:ext cx="2090875" cy="11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61250" y="1880800"/>
            <a:ext cx="1357299" cy="13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5325" y="1017725"/>
            <a:ext cx="2902500" cy="329537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Exploration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6075" y="1017725"/>
            <a:ext cx="562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90% of the comments are clean and do not have any sensitive  content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There is imbalance among different labels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700" y="2221575"/>
            <a:ext cx="5177001" cy="264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Trained </a:t>
            </a:r>
            <a:r>
              <a:rPr b="1" lang="en-GB"/>
              <a:t>multi-label classification models </a:t>
            </a:r>
            <a:r>
              <a:rPr lang="en-GB"/>
              <a:t>with labels: </a:t>
            </a:r>
            <a:r>
              <a:rPr lang="en-GB"/>
              <a:t>toxic, severe_toxic, obscene, threat, insult, identity_hate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Experimented with LSTM, BERT, </a:t>
            </a:r>
            <a:r>
              <a:rPr lang="en-GB"/>
              <a:t>and </a:t>
            </a:r>
            <a:r>
              <a:rPr lang="en-GB"/>
              <a:t>RoBERTa to capture context and long-term word dependencies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Experimented with different preprocessing techniques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-"/>
            </a:pPr>
            <a:r>
              <a:rPr lang="en-GB" sz="1200">
                <a:solidFill>
                  <a:schemeClr val="accent2"/>
                </a:solidFill>
                <a:highlight>
                  <a:srgbClr val="FFFFFF"/>
                </a:highlight>
              </a:rPr>
              <a:t>Removing symbols, hyperlinks, spaces, non alphanumeric characters</a:t>
            </a:r>
            <a:endParaRPr sz="12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-"/>
            </a:pPr>
            <a:r>
              <a:rPr lang="en-GB" sz="1200">
                <a:solidFill>
                  <a:schemeClr val="accent2"/>
                </a:solidFill>
                <a:highlight>
                  <a:srgbClr val="FFFFFF"/>
                </a:highlight>
              </a:rPr>
              <a:t>Stop words, lemmatization</a:t>
            </a:r>
            <a:endParaRPr sz="12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-304800" lvl="1" marL="13716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-"/>
            </a:pPr>
            <a:r>
              <a:rPr lang="en-GB" sz="1200">
                <a:solidFill>
                  <a:schemeClr val="accent2"/>
                </a:solidFill>
                <a:highlight>
                  <a:srgbClr val="FFFFFF"/>
                </a:highlight>
              </a:rPr>
              <a:t>Word, subword tokenization</a:t>
            </a:r>
            <a:endParaRPr sz="12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-304800" lvl="1" marL="13716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-"/>
            </a:pPr>
            <a:r>
              <a:rPr lang="en-GB" sz="1200">
                <a:solidFill>
                  <a:schemeClr val="accent2"/>
                </a:solidFill>
                <a:highlight>
                  <a:srgbClr val="FFFFFF"/>
                </a:highlight>
              </a:rPr>
              <a:t>Max sequence length</a:t>
            </a:r>
            <a:endParaRPr sz="12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Tried weighted loss for handling class imbalance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Assessed model performance using appropriate </a:t>
            </a:r>
            <a:r>
              <a:rPr lang="en-GB"/>
              <a:t>metrics and intuitive checks</a:t>
            </a:r>
            <a:endParaRPr/>
          </a:p>
        </p:txBody>
      </p:sp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did we try to achieve this goal?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went well?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Final model had good accuracy and recall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The model was able to identify sensitive content along with the reasons why it was classified as sensitive: threat, insult, obscene etc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Passed intuitive checks</a:t>
            </a:r>
            <a:endParaRPr/>
          </a:p>
          <a:p>
            <a:pPr indent="-3238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I will look for you, I will find you and I will kill you =&gt; </a:t>
            </a:r>
            <a:r>
              <a:rPr b="1" i="1" lang="en-GB" sz="1500"/>
              <a:t>Threat</a:t>
            </a:r>
            <a:endParaRPr b="1" i="1" sz="1500"/>
          </a:p>
          <a:p>
            <a:pPr indent="-3238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Were you always this stupid or did you take lessons? =&gt;</a:t>
            </a:r>
            <a:r>
              <a:rPr b="1" i="1" lang="en-GB" sz="1500"/>
              <a:t> Insult</a:t>
            </a:r>
            <a:endParaRPr b="1" i="1" sz="1500"/>
          </a:p>
          <a:p>
            <a:pPr indent="-3238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You suck! =&gt; </a:t>
            </a:r>
            <a:r>
              <a:rPr b="1" i="1" lang="en-GB" sz="1500"/>
              <a:t>Obscene, Insult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Transformer models improved performance compared to LSTM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CC4125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Training and inference time took a long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Training on </a:t>
            </a:r>
            <a:r>
              <a:rPr lang="en-GB"/>
              <a:t>150K sentences </a:t>
            </a:r>
            <a:r>
              <a:rPr lang="en-GB"/>
              <a:t>took 90 minutes for a single epoch (</a:t>
            </a:r>
            <a:r>
              <a:rPr lang="en-GB"/>
              <a:t>BERT, RoBERTa</a:t>
            </a:r>
            <a:r>
              <a:rPr lang="en-GB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Inference for 90K sentences took around 10 minutes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Using class weights for addressing imbalance did not lead to significant </a:t>
            </a:r>
            <a:r>
              <a:rPr lang="en-GB"/>
              <a:t>improvements</a:t>
            </a:r>
            <a:r>
              <a:rPr lang="en-GB"/>
              <a:t> in the transformer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Freezing BERT model weights did reduce training and inference time but didn’t give better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N</a:t>
            </a:r>
            <a:r>
              <a:rPr lang="en-GB"/>
              <a:t>ot able to pick up on subtle insults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Examples: Hey, where'd you get those clothes, the toilet store?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didn’t go well?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Performance Metrics</a:t>
            </a:r>
            <a:endParaRPr/>
          </a:p>
        </p:txBody>
      </p:sp>
      <p:graphicFrame>
        <p:nvGraphicFramePr>
          <p:cNvPr id="102" name="Google Shape;102;p19"/>
          <p:cNvGraphicFramePr/>
          <p:nvPr/>
        </p:nvGraphicFramePr>
        <p:xfrm>
          <a:off x="431950" y="119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{78CAC0E2-35CB-44A0-879C-FBC3ACC6E584}</a:tableStyleId>
              </a:tblPr>
              <a:tblGrid>
                <a:gridCol w="1221400"/>
                <a:gridCol w="602125"/>
                <a:gridCol w="963400"/>
                <a:gridCol w="725975"/>
                <a:gridCol w="1303975"/>
                <a:gridCol w="1211075"/>
                <a:gridCol w="1211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Metric</a:t>
                      </a:r>
                      <a:endParaRPr b="1"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(Validation)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LSTM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LSTM with Weights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BERT 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BERT </a:t>
                      </a:r>
                      <a:r>
                        <a:rPr b="1" lang="en-GB" sz="1100"/>
                        <a:t>with</a:t>
                      </a:r>
                      <a:r>
                        <a:rPr b="1" lang="en-GB" sz="1100"/>
                        <a:t> Weights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RoBERTa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RoBERTa with Weights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Accuracy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0.91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0.90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0.927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0.925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0.926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0.925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Micro F1 score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0.69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0.67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0.79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0.79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0.79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0.78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Macro F1 score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0.46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0.48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0.66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0.63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0.64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0.63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3" name="Google Shape;103;p19"/>
          <p:cNvSpPr txBox="1"/>
          <p:nvPr/>
        </p:nvSpPr>
        <p:spPr>
          <a:xfrm>
            <a:off x="482075" y="3060075"/>
            <a:ext cx="7188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We chose BERT as the best performing model and used it to </a:t>
            </a: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classify</a:t>
            </a: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 the comments in the test set. The results are as below: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-"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Accuracy:  0.88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-"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AUC (Micro): 0.88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-"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AUC (Macro): 0.82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-"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F1 score (</a:t>
            </a: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Micro)</a:t>
            </a: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 : 0.69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-"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F1 score (Macro): 0.62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-"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BCE Loss: 0.06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Performance Metrics</a:t>
            </a:r>
            <a:endParaRPr/>
          </a:p>
        </p:txBody>
      </p:sp>
      <p:graphicFrame>
        <p:nvGraphicFramePr>
          <p:cNvPr id="109" name="Google Shape;109;p20"/>
          <p:cNvGraphicFramePr/>
          <p:nvPr/>
        </p:nvGraphicFramePr>
        <p:xfrm>
          <a:off x="431950" y="119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{78CAC0E2-35CB-44A0-879C-FBC3ACC6E584}</a:tableStyleId>
              </a:tblPr>
              <a:tblGrid>
                <a:gridCol w="1466800"/>
                <a:gridCol w="985850"/>
                <a:gridCol w="894200"/>
                <a:gridCol w="871825"/>
                <a:gridCol w="1565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Labels</a:t>
                      </a:r>
                      <a:endParaRPr b="1"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(Test)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Precision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Recall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F1-Score</a:t>
                      </a:r>
                      <a:r>
                        <a:rPr b="1" lang="en-GB" sz="1100"/>
                        <a:t> 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Support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toxic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0.56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0.90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0.69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6090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severe_toxic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0.39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0.42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0.40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367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obscene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0.62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0.80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0.70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3691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threat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0.58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0.58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0.58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211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insult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0.70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0.72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0.71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3427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i</a:t>
                      </a:r>
                      <a:r>
                        <a:rPr lang="en-GB" sz="1100"/>
                        <a:t>dentity_hate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0.69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0.56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0.61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712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 for listening!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