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4" r:id="rId8"/>
    <p:sldId id="265" r:id="rId9"/>
    <p:sldId id="266" r:id="rId10"/>
    <p:sldId id="280" r:id="rId11"/>
    <p:sldId id="267" r:id="rId12"/>
    <p:sldId id="281" r:id="rId13"/>
    <p:sldId id="268" r:id="rId14"/>
    <p:sldId id="269" r:id="rId15"/>
    <p:sldId id="276" r:id="rId16"/>
    <p:sldId id="261" r:id="rId17"/>
    <p:sldId id="285" r:id="rId18"/>
    <p:sldId id="283" r:id="rId19"/>
    <p:sldId id="287" r:id="rId20"/>
    <p:sldId id="284" r:id="rId21"/>
    <p:sldId id="286" r:id="rId22"/>
    <p:sldId id="288" r:id="rId23"/>
    <p:sldId id="289" r:id="rId24"/>
    <p:sldId id="263" r:id="rId25"/>
    <p:sldId id="277" r:id="rId26"/>
    <p:sldId id="270" r:id="rId27"/>
    <p:sldId id="282" r:id="rId28"/>
    <p:sldId id="278" r:id="rId29"/>
    <p:sldId id="2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78E58-9E78-40DF-947B-C4D994A57514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A229BB7-836B-460D-8880-6DCAF900708F}">
      <dgm:prSet phldrT="[Text]"/>
      <dgm:spPr/>
      <dgm:t>
        <a:bodyPr/>
        <a:lstStyle/>
        <a:p>
          <a:r>
            <a:rPr lang="en-US" dirty="0" smtClean="0"/>
            <a:t>Deliverable</a:t>
          </a:r>
          <a:endParaRPr lang="en-US" dirty="0"/>
        </a:p>
      </dgm:t>
    </dgm:pt>
    <dgm:pt modelId="{AD6C8234-53C8-4A1B-8BDD-613204BEA73A}" type="parTrans" cxnId="{5914CB5F-BCE7-41C9-BF07-8C6D4605974D}">
      <dgm:prSet/>
      <dgm:spPr/>
      <dgm:t>
        <a:bodyPr/>
        <a:lstStyle/>
        <a:p>
          <a:endParaRPr lang="en-US"/>
        </a:p>
      </dgm:t>
    </dgm:pt>
    <dgm:pt modelId="{E565F950-F190-45CC-B49C-0AE2BAF3B302}" type="sibTrans" cxnId="{5914CB5F-BCE7-41C9-BF07-8C6D4605974D}">
      <dgm:prSet/>
      <dgm:spPr/>
      <dgm:t>
        <a:bodyPr/>
        <a:lstStyle/>
        <a:p>
          <a:endParaRPr lang="en-US"/>
        </a:p>
      </dgm:t>
    </dgm:pt>
    <dgm:pt modelId="{075617A6-F4B0-40C8-B087-C3B2E643A659}">
      <dgm:prSet phldrT="[Text]" custT="1"/>
      <dgm:spPr/>
      <dgm:t>
        <a:bodyPr/>
        <a:lstStyle/>
        <a:p>
          <a:r>
            <a:rPr lang="en-US" sz="5400" dirty="0" smtClean="0"/>
            <a:t>1</a:t>
          </a:r>
          <a:endParaRPr lang="en-US" sz="5400" dirty="0"/>
        </a:p>
      </dgm:t>
    </dgm:pt>
    <dgm:pt modelId="{5D01D571-7C4E-4D8F-BE19-5AFE4E26AC6B}" type="parTrans" cxnId="{1DA2FCDA-AB72-4698-B2E0-FFCD22C91FE0}">
      <dgm:prSet/>
      <dgm:spPr/>
      <dgm:t>
        <a:bodyPr/>
        <a:lstStyle/>
        <a:p>
          <a:endParaRPr lang="en-US"/>
        </a:p>
      </dgm:t>
    </dgm:pt>
    <dgm:pt modelId="{3E635BEC-02F5-4E7B-978D-56380A78BA0D}" type="sibTrans" cxnId="{1DA2FCDA-AB72-4698-B2E0-FFCD22C91FE0}">
      <dgm:prSet/>
      <dgm:spPr/>
      <dgm:t>
        <a:bodyPr/>
        <a:lstStyle/>
        <a:p>
          <a:endParaRPr lang="en-US"/>
        </a:p>
      </dgm:t>
    </dgm:pt>
    <dgm:pt modelId="{40167149-8949-4B93-8B36-1CAA92FFD1FC}">
      <dgm:prSet phldrT="[Text]"/>
      <dgm:spPr/>
      <dgm:t>
        <a:bodyPr/>
        <a:lstStyle/>
        <a:p>
          <a:r>
            <a:rPr lang="en-US" dirty="0" smtClean="0"/>
            <a:t>Deliverable</a:t>
          </a:r>
          <a:endParaRPr lang="en-US" dirty="0"/>
        </a:p>
      </dgm:t>
    </dgm:pt>
    <dgm:pt modelId="{6D041838-B765-47F8-9B46-F056D5E15342}" type="parTrans" cxnId="{BB3708E0-A0CE-43BA-8948-F836908F9765}">
      <dgm:prSet/>
      <dgm:spPr/>
      <dgm:t>
        <a:bodyPr/>
        <a:lstStyle/>
        <a:p>
          <a:endParaRPr lang="en-US"/>
        </a:p>
      </dgm:t>
    </dgm:pt>
    <dgm:pt modelId="{A97A0B61-3433-4A7C-88F4-942E69CA4C27}" type="sibTrans" cxnId="{BB3708E0-A0CE-43BA-8948-F836908F9765}">
      <dgm:prSet/>
      <dgm:spPr/>
      <dgm:t>
        <a:bodyPr/>
        <a:lstStyle/>
        <a:p>
          <a:endParaRPr lang="en-US"/>
        </a:p>
      </dgm:t>
    </dgm:pt>
    <dgm:pt modelId="{68BFDCD6-7914-4517-BFC2-505593AFC65E}">
      <dgm:prSet phldrT="[Text]" custT="1"/>
      <dgm:spPr/>
      <dgm:t>
        <a:bodyPr/>
        <a:lstStyle/>
        <a:p>
          <a:r>
            <a:rPr lang="en-US" sz="5400" dirty="0" smtClean="0"/>
            <a:t>2</a:t>
          </a:r>
          <a:endParaRPr lang="en-US" sz="5400" dirty="0"/>
        </a:p>
      </dgm:t>
    </dgm:pt>
    <dgm:pt modelId="{30422ED3-C84F-47E0-B09D-717116BA6B58}" type="parTrans" cxnId="{6C0A52A9-D213-4261-9002-97B0C5FD6988}">
      <dgm:prSet/>
      <dgm:spPr/>
      <dgm:t>
        <a:bodyPr/>
        <a:lstStyle/>
        <a:p>
          <a:endParaRPr lang="en-US"/>
        </a:p>
      </dgm:t>
    </dgm:pt>
    <dgm:pt modelId="{4A84104F-BA91-464C-BC18-0FA2DDCEEC1C}" type="sibTrans" cxnId="{6C0A52A9-D213-4261-9002-97B0C5FD6988}">
      <dgm:prSet/>
      <dgm:spPr/>
      <dgm:t>
        <a:bodyPr/>
        <a:lstStyle/>
        <a:p>
          <a:endParaRPr lang="en-US"/>
        </a:p>
      </dgm:t>
    </dgm:pt>
    <dgm:pt modelId="{D0EE22C3-1CFA-4C66-9D18-71AA119D9178}">
      <dgm:prSet phldrT="[Text]"/>
      <dgm:spPr/>
      <dgm:t>
        <a:bodyPr/>
        <a:lstStyle/>
        <a:p>
          <a:r>
            <a:rPr lang="en-US" dirty="0" smtClean="0"/>
            <a:t>Deliverable</a:t>
          </a:r>
        </a:p>
      </dgm:t>
    </dgm:pt>
    <dgm:pt modelId="{20C98B7D-0F3F-40BF-B2B5-E006F2B85F16}" type="parTrans" cxnId="{0BE49464-45AA-4EAA-BC39-B27D4AA733CD}">
      <dgm:prSet/>
      <dgm:spPr/>
      <dgm:t>
        <a:bodyPr/>
        <a:lstStyle/>
        <a:p>
          <a:endParaRPr lang="en-US"/>
        </a:p>
      </dgm:t>
    </dgm:pt>
    <dgm:pt modelId="{3A2CC611-F4F9-430C-AE14-458A8B50A439}" type="sibTrans" cxnId="{0BE49464-45AA-4EAA-BC39-B27D4AA733CD}">
      <dgm:prSet/>
      <dgm:spPr/>
      <dgm:t>
        <a:bodyPr/>
        <a:lstStyle/>
        <a:p>
          <a:endParaRPr lang="en-US"/>
        </a:p>
      </dgm:t>
    </dgm:pt>
    <dgm:pt modelId="{B16A17DA-2522-49B7-ABFC-B7AC79441914}">
      <dgm:prSet phldrT="[Text]" custT="1"/>
      <dgm:spPr/>
      <dgm:t>
        <a:bodyPr/>
        <a:lstStyle/>
        <a:p>
          <a:r>
            <a:rPr lang="en-US" sz="5400" dirty="0" smtClean="0"/>
            <a:t>3</a:t>
          </a:r>
          <a:endParaRPr lang="en-US" sz="5400" dirty="0"/>
        </a:p>
      </dgm:t>
    </dgm:pt>
    <dgm:pt modelId="{276E9999-E8F7-4358-927F-0987A5ECD739}" type="parTrans" cxnId="{B7D61263-1A0F-4586-BB17-B339645E7DAE}">
      <dgm:prSet/>
      <dgm:spPr/>
      <dgm:t>
        <a:bodyPr/>
        <a:lstStyle/>
        <a:p>
          <a:endParaRPr lang="en-US"/>
        </a:p>
      </dgm:t>
    </dgm:pt>
    <dgm:pt modelId="{AC0EBA0C-934C-4764-B0B3-0A73382717FB}" type="sibTrans" cxnId="{B7D61263-1A0F-4586-BB17-B339645E7DAE}">
      <dgm:prSet/>
      <dgm:spPr/>
      <dgm:t>
        <a:bodyPr/>
        <a:lstStyle/>
        <a:p>
          <a:endParaRPr lang="en-US"/>
        </a:p>
      </dgm:t>
    </dgm:pt>
    <dgm:pt modelId="{76DC2030-BC70-4576-BFF3-787D421CB401}">
      <dgm:prSet/>
      <dgm:spPr/>
      <dgm:t>
        <a:bodyPr/>
        <a:lstStyle/>
        <a:p>
          <a:r>
            <a:rPr lang="en-US" smtClean="0"/>
            <a:t>Deliverable</a:t>
          </a:r>
          <a:endParaRPr lang="en-US" dirty="0" smtClean="0"/>
        </a:p>
      </dgm:t>
    </dgm:pt>
    <dgm:pt modelId="{0F576BCE-022B-4F9F-ADFF-513601EE2687}" type="parTrans" cxnId="{D4F57742-D6C8-4071-90C9-5BD866CD6ADF}">
      <dgm:prSet/>
      <dgm:spPr/>
      <dgm:t>
        <a:bodyPr/>
        <a:lstStyle/>
        <a:p>
          <a:endParaRPr lang="en-US"/>
        </a:p>
      </dgm:t>
    </dgm:pt>
    <dgm:pt modelId="{1DBCAAC4-FE35-403E-AA53-FA5D3535FD04}" type="sibTrans" cxnId="{D4F57742-D6C8-4071-90C9-5BD866CD6ADF}">
      <dgm:prSet/>
      <dgm:spPr/>
      <dgm:t>
        <a:bodyPr/>
        <a:lstStyle/>
        <a:p>
          <a:endParaRPr lang="en-US"/>
        </a:p>
      </dgm:t>
    </dgm:pt>
    <dgm:pt modelId="{5E695685-CE5C-455C-AE30-BF0F0A51BB63}">
      <dgm:prSet custT="1"/>
      <dgm:spPr/>
      <dgm:t>
        <a:bodyPr/>
        <a:lstStyle/>
        <a:p>
          <a:r>
            <a:rPr lang="en-US" sz="5400" dirty="0" smtClean="0"/>
            <a:t>4</a:t>
          </a:r>
          <a:endParaRPr lang="en-US" sz="5400" dirty="0"/>
        </a:p>
      </dgm:t>
    </dgm:pt>
    <dgm:pt modelId="{DF27CF08-49B1-4A83-9DBA-29EAA210167A}" type="parTrans" cxnId="{0C854D88-7596-4849-8E3D-7AE45294D40A}">
      <dgm:prSet/>
      <dgm:spPr/>
      <dgm:t>
        <a:bodyPr/>
        <a:lstStyle/>
        <a:p>
          <a:endParaRPr lang="en-US"/>
        </a:p>
      </dgm:t>
    </dgm:pt>
    <dgm:pt modelId="{D9142F37-EABF-41FB-8357-4BE1C33ABC1D}" type="sibTrans" cxnId="{0C854D88-7596-4849-8E3D-7AE45294D40A}">
      <dgm:prSet/>
      <dgm:spPr/>
      <dgm:t>
        <a:bodyPr/>
        <a:lstStyle/>
        <a:p>
          <a:endParaRPr lang="en-US"/>
        </a:p>
      </dgm:t>
    </dgm:pt>
    <dgm:pt modelId="{735C4BAE-07DB-41A6-BDC1-B6CDAD5711BE}">
      <dgm:prSet/>
      <dgm:spPr/>
      <dgm:t>
        <a:bodyPr/>
        <a:lstStyle/>
        <a:p>
          <a:r>
            <a:rPr lang="en-US" dirty="0" smtClean="0"/>
            <a:t>Etc.</a:t>
          </a:r>
        </a:p>
      </dgm:t>
    </dgm:pt>
    <dgm:pt modelId="{70ADF7A8-B52A-40E7-8CBE-B4D0CF94A859}" type="parTrans" cxnId="{C58A3EB7-4EDF-4106-B08F-E2446217D95B}">
      <dgm:prSet/>
      <dgm:spPr/>
      <dgm:t>
        <a:bodyPr/>
        <a:lstStyle/>
        <a:p>
          <a:endParaRPr lang="en-US"/>
        </a:p>
      </dgm:t>
    </dgm:pt>
    <dgm:pt modelId="{60F1845A-B38F-41D5-9A52-2C61BD72CD4E}" type="sibTrans" cxnId="{C58A3EB7-4EDF-4106-B08F-E2446217D95B}">
      <dgm:prSet/>
      <dgm:spPr/>
      <dgm:t>
        <a:bodyPr/>
        <a:lstStyle/>
        <a:p>
          <a:endParaRPr lang="en-US"/>
        </a:p>
      </dgm:t>
    </dgm:pt>
    <dgm:pt modelId="{C01DB1A4-FDAA-499E-9B7A-E7E390236215}">
      <dgm:prSet custT="1"/>
      <dgm:spPr/>
      <dgm:t>
        <a:bodyPr/>
        <a:lstStyle/>
        <a:p>
          <a:r>
            <a:rPr lang="en-US" sz="5400" dirty="0" smtClean="0"/>
            <a:t>…</a:t>
          </a:r>
          <a:endParaRPr lang="en-US" sz="5400" dirty="0"/>
        </a:p>
      </dgm:t>
    </dgm:pt>
    <dgm:pt modelId="{EE749C7C-84FB-4276-854B-677002B69382}" type="parTrans" cxnId="{D0850FB0-B653-44DD-B8CF-F8D6502E1D0F}">
      <dgm:prSet/>
      <dgm:spPr/>
      <dgm:t>
        <a:bodyPr/>
        <a:lstStyle/>
        <a:p>
          <a:endParaRPr lang="en-US"/>
        </a:p>
      </dgm:t>
    </dgm:pt>
    <dgm:pt modelId="{84F77DD5-BCEA-433F-81B7-E36E9E2317C2}" type="sibTrans" cxnId="{D0850FB0-B653-44DD-B8CF-F8D6502E1D0F}">
      <dgm:prSet/>
      <dgm:spPr/>
      <dgm:t>
        <a:bodyPr/>
        <a:lstStyle/>
        <a:p>
          <a:endParaRPr lang="en-US"/>
        </a:p>
      </dgm:t>
    </dgm:pt>
    <dgm:pt modelId="{A7F1B739-DEA4-437D-833F-F834447E19FC}" type="pres">
      <dgm:prSet presAssocID="{9D878E58-9E78-40DF-947B-C4D994A57514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7561798-D23C-4DD0-9415-39A0754FDE7E}" type="pres">
      <dgm:prSet presAssocID="{EA229BB7-836B-460D-8880-6DCAF900708F}" presName="parentText1" presStyleLbl="node1" presStyleIdx="0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1ADF4-5720-4F5A-9E0C-0EC54D6A1D3F}" type="pres">
      <dgm:prSet presAssocID="{EA229BB7-836B-460D-8880-6DCAF900708F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B20B49-6C76-4DFA-A3C5-F79D08481C6B}" type="pres">
      <dgm:prSet presAssocID="{40167149-8949-4B93-8B36-1CAA92FFD1FC}" presName="parentText2" presStyleLbl="node1" presStyleIdx="1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EEC1C-4681-44AA-A84B-0926CD5C2D1B}" type="pres">
      <dgm:prSet presAssocID="{40167149-8949-4B93-8B36-1CAA92FFD1FC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EB0E3-B554-4E91-8354-670197403506}" type="pres">
      <dgm:prSet presAssocID="{D0EE22C3-1CFA-4C66-9D18-71AA119D9178}" presName="parentText3" presStyleLbl="node1" presStyleIdx="2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5D04B-01F0-4C54-9E6B-1BCF0DE5CBA3}" type="pres">
      <dgm:prSet presAssocID="{D0EE22C3-1CFA-4C66-9D18-71AA119D9178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08A79-8892-47FB-8B27-DD3EE9814FA0}" type="pres">
      <dgm:prSet presAssocID="{76DC2030-BC70-4576-BFF3-787D421CB401}" presName="parentText4" presStyleLbl="node1" presStyleIdx="3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9C26AC-5EA8-4FA0-9DBF-DD7048234A7C}" type="pres">
      <dgm:prSet presAssocID="{76DC2030-BC70-4576-BFF3-787D421CB401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34B1DA-731F-4347-B69A-D8F95B944244}" type="pres">
      <dgm:prSet presAssocID="{735C4BAE-07DB-41A6-BDC1-B6CDAD5711BE}" presName="parentText5" presStyleLbl="node1" presStyleIdx="4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3F492A-8B74-4A6F-8469-D882DEF940BC}" type="pres">
      <dgm:prSet presAssocID="{735C4BAE-07DB-41A6-BDC1-B6CDAD5711BE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A2FCDA-AB72-4698-B2E0-FFCD22C91FE0}" srcId="{EA229BB7-836B-460D-8880-6DCAF900708F}" destId="{075617A6-F4B0-40C8-B087-C3B2E643A659}" srcOrd="0" destOrd="0" parTransId="{5D01D571-7C4E-4D8F-BE19-5AFE4E26AC6B}" sibTransId="{3E635BEC-02F5-4E7B-978D-56380A78BA0D}"/>
    <dgm:cxn modelId="{D0850FB0-B653-44DD-B8CF-F8D6502E1D0F}" srcId="{735C4BAE-07DB-41A6-BDC1-B6CDAD5711BE}" destId="{C01DB1A4-FDAA-499E-9B7A-E7E390236215}" srcOrd="0" destOrd="0" parTransId="{EE749C7C-84FB-4276-854B-677002B69382}" sibTransId="{84F77DD5-BCEA-433F-81B7-E36E9E2317C2}"/>
    <dgm:cxn modelId="{5914CB5F-BCE7-41C9-BF07-8C6D4605974D}" srcId="{9D878E58-9E78-40DF-947B-C4D994A57514}" destId="{EA229BB7-836B-460D-8880-6DCAF900708F}" srcOrd="0" destOrd="0" parTransId="{AD6C8234-53C8-4A1B-8BDD-613204BEA73A}" sibTransId="{E565F950-F190-45CC-B49C-0AE2BAF3B302}"/>
    <dgm:cxn modelId="{1990E908-DCD4-49F3-9E56-8A814E3C12EC}" type="presOf" srcId="{075617A6-F4B0-40C8-B087-C3B2E643A659}" destId="{F711ADF4-5720-4F5A-9E0C-0EC54D6A1D3F}" srcOrd="0" destOrd="0" presId="urn:microsoft.com/office/officeart/2009/3/layout/IncreasingArrowsProcess"/>
    <dgm:cxn modelId="{7E8AAE23-3B62-4EA1-831C-BEC4A25E9529}" type="presOf" srcId="{76DC2030-BC70-4576-BFF3-787D421CB401}" destId="{C7E08A79-8892-47FB-8B27-DD3EE9814FA0}" srcOrd="0" destOrd="0" presId="urn:microsoft.com/office/officeart/2009/3/layout/IncreasingArrowsProcess"/>
    <dgm:cxn modelId="{BB3708E0-A0CE-43BA-8948-F836908F9765}" srcId="{9D878E58-9E78-40DF-947B-C4D994A57514}" destId="{40167149-8949-4B93-8B36-1CAA92FFD1FC}" srcOrd="1" destOrd="0" parTransId="{6D041838-B765-47F8-9B46-F056D5E15342}" sibTransId="{A97A0B61-3433-4A7C-88F4-942E69CA4C27}"/>
    <dgm:cxn modelId="{5A7C859A-8935-42E2-B0D8-6B25B12D0302}" type="presOf" srcId="{C01DB1A4-FDAA-499E-9B7A-E7E390236215}" destId="{693F492A-8B74-4A6F-8469-D882DEF940BC}" srcOrd="0" destOrd="0" presId="urn:microsoft.com/office/officeart/2009/3/layout/IncreasingArrowsProcess"/>
    <dgm:cxn modelId="{4B4F7105-82C3-46E2-8121-C6A42166DDE5}" type="presOf" srcId="{68BFDCD6-7914-4517-BFC2-505593AFC65E}" destId="{EF5EEC1C-4681-44AA-A84B-0926CD5C2D1B}" srcOrd="0" destOrd="0" presId="urn:microsoft.com/office/officeart/2009/3/layout/IncreasingArrowsProcess"/>
    <dgm:cxn modelId="{B7D61263-1A0F-4586-BB17-B339645E7DAE}" srcId="{D0EE22C3-1CFA-4C66-9D18-71AA119D9178}" destId="{B16A17DA-2522-49B7-ABFC-B7AC79441914}" srcOrd="0" destOrd="0" parTransId="{276E9999-E8F7-4358-927F-0987A5ECD739}" sibTransId="{AC0EBA0C-934C-4764-B0B3-0A73382717FB}"/>
    <dgm:cxn modelId="{621B6678-BF94-4B12-B4EB-DEBDFCF663F1}" type="presOf" srcId="{735C4BAE-07DB-41A6-BDC1-B6CDAD5711BE}" destId="{F634B1DA-731F-4347-B69A-D8F95B944244}" srcOrd="0" destOrd="0" presId="urn:microsoft.com/office/officeart/2009/3/layout/IncreasingArrowsProcess"/>
    <dgm:cxn modelId="{D4F57742-D6C8-4071-90C9-5BD866CD6ADF}" srcId="{9D878E58-9E78-40DF-947B-C4D994A57514}" destId="{76DC2030-BC70-4576-BFF3-787D421CB401}" srcOrd="3" destOrd="0" parTransId="{0F576BCE-022B-4F9F-ADFF-513601EE2687}" sibTransId="{1DBCAAC4-FE35-403E-AA53-FA5D3535FD04}"/>
    <dgm:cxn modelId="{FF299D62-332F-4BF2-B9B9-6A5D9C2CE65F}" type="presOf" srcId="{5E695685-CE5C-455C-AE30-BF0F0A51BB63}" destId="{B79C26AC-5EA8-4FA0-9DBF-DD7048234A7C}" srcOrd="0" destOrd="0" presId="urn:microsoft.com/office/officeart/2009/3/layout/IncreasingArrowsProcess"/>
    <dgm:cxn modelId="{A5C63484-C903-4968-B08A-BA458FD5C4E9}" type="presOf" srcId="{D0EE22C3-1CFA-4C66-9D18-71AA119D9178}" destId="{ACCEB0E3-B554-4E91-8354-670197403506}" srcOrd="0" destOrd="0" presId="urn:microsoft.com/office/officeart/2009/3/layout/IncreasingArrowsProcess"/>
    <dgm:cxn modelId="{14631E0F-2294-4E7F-B874-1506B177050F}" type="presOf" srcId="{9D878E58-9E78-40DF-947B-C4D994A57514}" destId="{A7F1B739-DEA4-437D-833F-F834447E19FC}" srcOrd="0" destOrd="0" presId="urn:microsoft.com/office/officeart/2009/3/layout/IncreasingArrowsProcess"/>
    <dgm:cxn modelId="{C58A3EB7-4EDF-4106-B08F-E2446217D95B}" srcId="{9D878E58-9E78-40DF-947B-C4D994A57514}" destId="{735C4BAE-07DB-41A6-BDC1-B6CDAD5711BE}" srcOrd="4" destOrd="0" parTransId="{70ADF7A8-B52A-40E7-8CBE-B4D0CF94A859}" sibTransId="{60F1845A-B38F-41D5-9A52-2C61BD72CD4E}"/>
    <dgm:cxn modelId="{0BE49464-45AA-4EAA-BC39-B27D4AA733CD}" srcId="{9D878E58-9E78-40DF-947B-C4D994A57514}" destId="{D0EE22C3-1CFA-4C66-9D18-71AA119D9178}" srcOrd="2" destOrd="0" parTransId="{20C98B7D-0F3F-40BF-B2B5-E006F2B85F16}" sibTransId="{3A2CC611-F4F9-430C-AE14-458A8B50A439}"/>
    <dgm:cxn modelId="{8ED99DB4-A1DD-43CB-B3B1-E0FB64887A5D}" type="presOf" srcId="{EA229BB7-836B-460D-8880-6DCAF900708F}" destId="{07561798-D23C-4DD0-9415-39A0754FDE7E}" srcOrd="0" destOrd="0" presId="urn:microsoft.com/office/officeart/2009/3/layout/IncreasingArrowsProcess"/>
    <dgm:cxn modelId="{0C854D88-7596-4849-8E3D-7AE45294D40A}" srcId="{76DC2030-BC70-4576-BFF3-787D421CB401}" destId="{5E695685-CE5C-455C-AE30-BF0F0A51BB63}" srcOrd="0" destOrd="0" parTransId="{DF27CF08-49B1-4A83-9DBA-29EAA210167A}" sibTransId="{D9142F37-EABF-41FB-8357-4BE1C33ABC1D}"/>
    <dgm:cxn modelId="{C648E4EE-E050-4B0F-A046-8338CE8D0EFE}" type="presOf" srcId="{B16A17DA-2522-49B7-ABFC-B7AC79441914}" destId="{8C35D04B-01F0-4C54-9E6B-1BCF0DE5CBA3}" srcOrd="0" destOrd="0" presId="urn:microsoft.com/office/officeart/2009/3/layout/IncreasingArrowsProcess"/>
    <dgm:cxn modelId="{DA264583-4082-4B64-BC65-5C9C416A42E1}" type="presOf" srcId="{40167149-8949-4B93-8B36-1CAA92FFD1FC}" destId="{48B20B49-6C76-4DFA-A3C5-F79D08481C6B}" srcOrd="0" destOrd="0" presId="urn:microsoft.com/office/officeart/2009/3/layout/IncreasingArrowsProcess"/>
    <dgm:cxn modelId="{6C0A52A9-D213-4261-9002-97B0C5FD6988}" srcId="{40167149-8949-4B93-8B36-1CAA92FFD1FC}" destId="{68BFDCD6-7914-4517-BFC2-505593AFC65E}" srcOrd="0" destOrd="0" parTransId="{30422ED3-C84F-47E0-B09D-717116BA6B58}" sibTransId="{4A84104F-BA91-464C-BC18-0FA2DDCEEC1C}"/>
    <dgm:cxn modelId="{979EEF65-C22A-4B20-8F78-3DA81CDF0F15}" type="presParOf" srcId="{A7F1B739-DEA4-437D-833F-F834447E19FC}" destId="{07561798-D23C-4DD0-9415-39A0754FDE7E}" srcOrd="0" destOrd="0" presId="urn:microsoft.com/office/officeart/2009/3/layout/IncreasingArrowsProcess"/>
    <dgm:cxn modelId="{38354C74-4785-4177-A045-99C1133FE331}" type="presParOf" srcId="{A7F1B739-DEA4-437D-833F-F834447E19FC}" destId="{F711ADF4-5720-4F5A-9E0C-0EC54D6A1D3F}" srcOrd="1" destOrd="0" presId="urn:microsoft.com/office/officeart/2009/3/layout/IncreasingArrowsProcess"/>
    <dgm:cxn modelId="{3390CB5C-35D3-4CFD-BB24-E059AB843FE5}" type="presParOf" srcId="{A7F1B739-DEA4-437D-833F-F834447E19FC}" destId="{48B20B49-6C76-4DFA-A3C5-F79D08481C6B}" srcOrd="2" destOrd="0" presId="urn:microsoft.com/office/officeart/2009/3/layout/IncreasingArrowsProcess"/>
    <dgm:cxn modelId="{EF264E08-C17D-4E05-B17A-9B689F60D050}" type="presParOf" srcId="{A7F1B739-DEA4-437D-833F-F834447E19FC}" destId="{EF5EEC1C-4681-44AA-A84B-0926CD5C2D1B}" srcOrd="3" destOrd="0" presId="urn:microsoft.com/office/officeart/2009/3/layout/IncreasingArrowsProcess"/>
    <dgm:cxn modelId="{B37CE000-28BC-49FB-8574-D9DE283A2106}" type="presParOf" srcId="{A7F1B739-DEA4-437D-833F-F834447E19FC}" destId="{ACCEB0E3-B554-4E91-8354-670197403506}" srcOrd="4" destOrd="0" presId="urn:microsoft.com/office/officeart/2009/3/layout/IncreasingArrowsProcess"/>
    <dgm:cxn modelId="{236BCDF9-B658-4BF6-8613-207B9E7C475E}" type="presParOf" srcId="{A7F1B739-DEA4-437D-833F-F834447E19FC}" destId="{8C35D04B-01F0-4C54-9E6B-1BCF0DE5CBA3}" srcOrd="5" destOrd="0" presId="urn:microsoft.com/office/officeart/2009/3/layout/IncreasingArrowsProcess"/>
    <dgm:cxn modelId="{5E2666E1-9549-4BE0-B475-E0027EE6DB59}" type="presParOf" srcId="{A7F1B739-DEA4-437D-833F-F834447E19FC}" destId="{C7E08A79-8892-47FB-8B27-DD3EE9814FA0}" srcOrd="6" destOrd="0" presId="urn:microsoft.com/office/officeart/2009/3/layout/IncreasingArrowsProcess"/>
    <dgm:cxn modelId="{93C1AF8F-1D7D-41FE-8195-28AB83595631}" type="presParOf" srcId="{A7F1B739-DEA4-437D-833F-F834447E19FC}" destId="{B79C26AC-5EA8-4FA0-9DBF-DD7048234A7C}" srcOrd="7" destOrd="0" presId="urn:microsoft.com/office/officeart/2009/3/layout/IncreasingArrowsProcess"/>
    <dgm:cxn modelId="{4FD1E6C7-B62E-44A1-95B8-FB7C65B5FD88}" type="presParOf" srcId="{A7F1B739-DEA4-437D-833F-F834447E19FC}" destId="{F634B1DA-731F-4347-B69A-D8F95B944244}" srcOrd="8" destOrd="0" presId="urn:microsoft.com/office/officeart/2009/3/layout/IncreasingArrowsProcess"/>
    <dgm:cxn modelId="{72BE3FC3-7F38-4AFE-A4F5-ACA1707F595F}" type="presParOf" srcId="{A7F1B739-DEA4-437D-833F-F834447E19FC}" destId="{693F492A-8B74-4A6F-8469-D882DEF940BC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61798-D23C-4DD0-9415-39A0754FDE7E}">
      <dsp:nvSpPr>
        <dsp:cNvPr id="0" name=""/>
        <dsp:cNvSpPr/>
      </dsp:nvSpPr>
      <dsp:spPr>
        <a:xfrm>
          <a:off x="468859" y="35666"/>
          <a:ext cx="4775104" cy="694434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1024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Deliverable</a:t>
          </a:r>
          <a:endParaRPr lang="en-US" sz="1300" kern="1200" dirty="0"/>
        </a:p>
      </dsp:txBody>
      <dsp:txXfrm>
        <a:off x="468859" y="209275"/>
        <a:ext cx="4601496" cy="347217"/>
      </dsp:txXfrm>
    </dsp:sp>
    <dsp:sp modelId="{F711ADF4-5720-4F5A-9E0C-0EC54D6A1D3F}">
      <dsp:nvSpPr>
        <dsp:cNvPr id="0" name=""/>
        <dsp:cNvSpPr/>
      </dsp:nvSpPr>
      <dsp:spPr>
        <a:xfrm>
          <a:off x="468859" y="570278"/>
          <a:ext cx="882534" cy="12750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1</a:t>
          </a:r>
          <a:endParaRPr lang="en-US" sz="5400" kern="1200" dirty="0"/>
        </a:p>
      </dsp:txBody>
      <dsp:txXfrm>
        <a:off x="468859" y="570278"/>
        <a:ext cx="882534" cy="1275092"/>
      </dsp:txXfrm>
    </dsp:sp>
    <dsp:sp modelId="{48B20B49-6C76-4DFA-A3C5-F79D08481C6B}">
      <dsp:nvSpPr>
        <dsp:cNvPr id="0" name=""/>
        <dsp:cNvSpPr/>
      </dsp:nvSpPr>
      <dsp:spPr>
        <a:xfrm>
          <a:off x="1351298" y="267233"/>
          <a:ext cx="3892665" cy="694434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928905"/>
            <a:satOff val="914"/>
            <a:lumOff val="2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1024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Deliverable</a:t>
          </a:r>
          <a:endParaRPr lang="en-US" sz="1300" kern="1200" dirty="0"/>
        </a:p>
      </dsp:txBody>
      <dsp:txXfrm>
        <a:off x="1351298" y="440842"/>
        <a:ext cx="3719057" cy="347217"/>
      </dsp:txXfrm>
    </dsp:sp>
    <dsp:sp modelId="{EF5EEC1C-4681-44AA-A84B-0926CD5C2D1B}">
      <dsp:nvSpPr>
        <dsp:cNvPr id="0" name=""/>
        <dsp:cNvSpPr/>
      </dsp:nvSpPr>
      <dsp:spPr>
        <a:xfrm>
          <a:off x="1351298" y="801845"/>
          <a:ext cx="882534" cy="12750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-928905"/>
              <a:satOff val="914"/>
              <a:lumOff val="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2</a:t>
          </a:r>
          <a:endParaRPr lang="en-US" sz="5400" kern="1200" dirty="0"/>
        </a:p>
      </dsp:txBody>
      <dsp:txXfrm>
        <a:off x="1351298" y="801845"/>
        <a:ext cx="882534" cy="1275092"/>
      </dsp:txXfrm>
    </dsp:sp>
    <dsp:sp modelId="{ACCEB0E3-B554-4E91-8354-670197403506}">
      <dsp:nvSpPr>
        <dsp:cNvPr id="0" name=""/>
        <dsp:cNvSpPr/>
      </dsp:nvSpPr>
      <dsp:spPr>
        <a:xfrm>
          <a:off x="2233737" y="498800"/>
          <a:ext cx="3010225" cy="694434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1857811"/>
            <a:satOff val="1829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1024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Deliverable</a:t>
          </a:r>
        </a:p>
      </dsp:txBody>
      <dsp:txXfrm>
        <a:off x="2233737" y="672409"/>
        <a:ext cx="2836617" cy="347217"/>
      </dsp:txXfrm>
    </dsp:sp>
    <dsp:sp modelId="{8C35D04B-01F0-4C54-9E6B-1BCF0DE5CBA3}">
      <dsp:nvSpPr>
        <dsp:cNvPr id="0" name=""/>
        <dsp:cNvSpPr/>
      </dsp:nvSpPr>
      <dsp:spPr>
        <a:xfrm>
          <a:off x="2233737" y="1033413"/>
          <a:ext cx="882534" cy="12750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-1857811"/>
              <a:satOff val="1829"/>
              <a:lumOff val="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3</a:t>
          </a:r>
          <a:endParaRPr lang="en-US" sz="5400" kern="1200" dirty="0"/>
        </a:p>
      </dsp:txBody>
      <dsp:txXfrm>
        <a:off x="2233737" y="1033413"/>
        <a:ext cx="882534" cy="1275092"/>
      </dsp:txXfrm>
    </dsp:sp>
    <dsp:sp modelId="{C7E08A79-8892-47FB-8B27-DD3EE9814FA0}">
      <dsp:nvSpPr>
        <dsp:cNvPr id="0" name=""/>
        <dsp:cNvSpPr/>
      </dsp:nvSpPr>
      <dsp:spPr>
        <a:xfrm>
          <a:off x="3116654" y="730367"/>
          <a:ext cx="2127308" cy="694434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2786716"/>
            <a:satOff val="2743"/>
            <a:lumOff val="617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1024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Deliverable</a:t>
          </a:r>
          <a:endParaRPr lang="en-US" sz="1300" kern="1200" dirty="0" smtClean="0"/>
        </a:p>
      </dsp:txBody>
      <dsp:txXfrm>
        <a:off x="3116654" y="903976"/>
        <a:ext cx="1953700" cy="347217"/>
      </dsp:txXfrm>
    </dsp:sp>
    <dsp:sp modelId="{B79C26AC-5EA8-4FA0-9DBF-DD7048234A7C}">
      <dsp:nvSpPr>
        <dsp:cNvPr id="0" name=""/>
        <dsp:cNvSpPr/>
      </dsp:nvSpPr>
      <dsp:spPr>
        <a:xfrm>
          <a:off x="3116654" y="1264980"/>
          <a:ext cx="882534" cy="12750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-2786716"/>
              <a:satOff val="2743"/>
              <a:lumOff val="6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4</a:t>
          </a:r>
          <a:endParaRPr lang="en-US" sz="5400" kern="1200" dirty="0"/>
        </a:p>
      </dsp:txBody>
      <dsp:txXfrm>
        <a:off x="3116654" y="1264980"/>
        <a:ext cx="882534" cy="1275092"/>
      </dsp:txXfrm>
    </dsp:sp>
    <dsp:sp modelId="{F634B1DA-731F-4347-B69A-D8F95B944244}">
      <dsp:nvSpPr>
        <dsp:cNvPr id="0" name=""/>
        <dsp:cNvSpPr/>
      </dsp:nvSpPr>
      <dsp:spPr>
        <a:xfrm>
          <a:off x="3999093" y="961935"/>
          <a:ext cx="1244869" cy="694434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10241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Etc.</a:t>
          </a:r>
        </a:p>
      </dsp:txBody>
      <dsp:txXfrm>
        <a:off x="3999093" y="1135544"/>
        <a:ext cx="1071261" cy="347217"/>
      </dsp:txXfrm>
    </dsp:sp>
    <dsp:sp modelId="{693F492A-8B74-4A6F-8469-D882DEF940BC}">
      <dsp:nvSpPr>
        <dsp:cNvPr id="0" name=""/>
        <dsp:cNvSpPr/>
      </dsp:nvSpPr>
      <dsp:spPr>
        <a:xfrm>
          <a:off x="3999093" y="1496547"/>
          <a:ext cx="882534" cy="12750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-3715622"/>
              <a:satOff val="3658"/>
              <a:lumOff val="8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…</a:t>
          </a:r>
          <a:endParaRPr lang="en-US" sz="5400" kern="1200" dirty="0"/>
        </a:p>
      </dsp:txBody>
      <dsp:txXfrm>
        <a:off x="3999093" y="1496547"/>
        <a:ext cx="882534" cy="1275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0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2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35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61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20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7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72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72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529"/>
            <a:ext cx="10018713" cy="1020536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8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1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0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2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7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48DF-3088-41B1-AFF5-C477D281DCBA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082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1541691"/>
            <a:ext cx="10018713" cy="4249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4748DF-3088-41B1-AFF5-C477D281DCBA}" type="datetimeFigureOut">
              <a:rPr lang="en-US" smtClean="0"/>
              <a:t>06-Jan-17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F6BFF2-EEE6-4B5C-BFD8-948034CC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8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2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Science / Informatics</a:t>
            </a:r>
            <a:br>
              <a:rPr lang="en-US" dirty="0" smtClean="0"/>
            </a:br>
            <a:r>
              <a:rPr lang="en-US" dirty="0" smtClean="0"/>
              <a:t>And Programming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 1182 / CS 1182</a:t>
            </a:r>
          </a:p>
          <a:p>
            <a:r>
              <a:rPr lang="en-US" dirty="0" smtClean="0"/>
              <a:t>Using C#</a:t>
            </a:r>
          </a:p>
        </p:txBody>
      </p:sp>
    </p:spTree>
    <p:extLst>
      <p:ext uri="{BB962C8B-B14F-4D97-AF65-F5344CB8AC3E}">
        <p14:creationId xmlns:p14="http://schemas.microsoft.com/office/powerpoint/2010/main" val="333849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what you earn</a:t>
            </a:r>
          </a:p>
          <a:p>
            <a:r>
              <a:rPr lang="en-US" dirty="0" smtClean="0"/>
              <a:t>I am fair!</a:t>
            </a:r>
          </a:p>
          <a:p>
            <a:pPr lvl="1"/>
            <a:r>
              <a:rPr lang="en-US" dirty="0" smtClean="0"/>
              <a:t>What I do for one, I must do for all.</a:t>
            </a:r>
          </a:p>
          <a:p>
            <a:pPr lvl="1"/>
            <a:r>
              <a:rPr lang="en-US" dirty="0" smtClean="0"/>
              <a:t>Do not ask for favors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6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and Assistance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41690"/>
            <a:ext cx="10018713" cy="4930828"/>
          </a:xfrm>
        </p:spPr>
        <p:txBody>
          <a:bodyPr>
            <a:normAutofit/>
          </a:bodyPr>
          <a:lstStyle/>
          <a:p>
            <a:r>
              <a:rPr lang="en-US" dirty="0" smtClean="0"/>
              <a:t>Help Forum on Moodle</a:t>
            </a:r>
          </a:p>
          <a:p>
            <a:r>
              <a:rPr lang="en-US" dirty="0" smtClean="0"/>
              <a:t>Faculty</a:t>
            </a:r>
          </a:p>
          <a:p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Include CS/INFO 1182 in subject line</a:t>
            </a:r>
          </a:p>
          <a:p>
            <a:r>
              <a:rPr lang="en-US" dirty="0" smtClean="0"/>
              <a:t>Get help as needed - not solutions!</a:t>
            </a:r>
          </a:p>
          <a:p>
            <a:pPr lvl="1"/>
            <a:r>
              <a:rPr lang="en-US" dirty="0" smtClean="0"/>
              <a:t>If not sure, ASK!</a:t>
            </a:r>
          </a:p>
        </p:txBody>
      </p:sp>
    </p:spTree>
    <p:extLst>
      <p:ext uri="{BB962C8B-B14F-4D97-AF65-F5344CB8AC3E}">
        <p14:creationId xmlns:p14="http://schemas.microsoft.com/office/powerpoint/2010/main" val="153095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41691"/>
            <a:ext cx="10018713" cy="4986700"/>
          </a:xfrm>
        </p:spPr>
        <p:txBody>
          <a:bodyPr>
            <a:normAutofit/>
          </a:bodyPr>
          <a:lstStyle/>
          <a:p>
            <a:r>
              <a:rPr lang="en-US" dirty="0" smtClean="0"/>
              <a:t>We provide them</a:t>
            </a:r>
          </a:p>
          <a:p>
            <a:pPr lvl="1"/>
            <a:r>
              <a:rPr lang="en-US" dirty="0" smtClean="0"/>
              <a:t>Engineering Lounge (Poky)</a:t>
            </a:r>
          </a:p>
          <a:p>
            <a:pPr lvl="1"/>
            <a:r>
              <a:rPr lang="en-US" dirty="0" smtClean="0"/>
              <a:t>CHE 206 (IF)</a:t>
            </a:r>
          </a:p>
          <a:p>
            <a:r>
              <a:rPr lang="en-US" dirty="0" smtClean="0"/>
              <a:t>Do not go to </a:t>
            </a:r>
            <a:r>
              <a:rPr lang="en-US" dirty="0" err="1" smtClean="0"/>
              <a:t>TRiO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Use our tutors!</a:t>
            </a:r>
          </a:p>
          <a:p>
            <a:pPr lvl="1"/>
            <a:r>
              <a:rPr lang="en-US" dirty="0" smtClean="0"/>
              <a:t>Others hurt more than they help</a:t>
            </a:r>
          </a:p>
          <a:p>
            <a:r>
              <a:rPr lang="en-US" dirty="0" smtClean="0"/>
              <a:t>Do not go with a blank project</a:t>
            </a:r>
          </a:p>
        </p:txBody>
      </p:sp>
    </p:spTree>
    <p:extLst>
      <p:ext uri="{BB962C8B-B14F-4D97-AF65-F5344CB8AC3E}">
        <p14:creationId xmlns:p14="http://schemas.microsoft.com/office/powerpoint/2010/main" val="19767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(by Week)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WPF </a:t>
            </a:r>
            <a:r>
              <a:rPr lang="en-US" dirty="0" smtClean="0"/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Objects - Abstraction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Encapsulation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Inheritance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Interfaces and Abstract Classes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Exam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Aggregation and Composition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Collections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 rot="20324698">
            <a:off x="6912765" y="1349627"/>
            <a:ext cx="4560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Not set in stone; this  can change!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4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(by Week</a:t>
            </a:r>
            <a:r>
              <a:rPr lang="en-US" dirty="0" smtClean="0"/>
              <a:t>)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dirty="0" smtClean="0"/>
              <a:t>Generics and LINQ</a:t>
            </a:r>
            <a:endParaRPr lang="en-US" dirty="0"/>
          </a:p>
          <a:p>
            <a:pPr marL="514350" indent="-514350">
              <a:buFont typeface="+mj-lt"/>
              <a:buAutoNum type="arabicPeriod" startAt="9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Exam 2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dirty="0" smtClean="0"/>
              <a:t>Polymorphism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dirty="0" smtClean="0"/>
              <a:t>Threading </a:t>
            </a:r>
            <a:r>
              <a:rPr lang="en-US" dirty="0" smtClean="0"/>
              <a:t>and </a:t>
            </a:r>
            <a:r>
              <a:rPr lang="en-US" dirty="0" smtClean="0"/>
              <a:t>Parallel Processing</a:t>
            </a:r>
            <a:endParaRPr lang="en-US" dirty="0"/>
          </a:p>
          <a:p>
            <a:pPr marL="514350" indent="-514350">
              <a:buFont typeface="+mj-lt"/>
              <a:buAutoNum type="arabicPeriod" startAt="9"/>
            </a:pPr>
            <a:r>
              <a:rPr lang="en-US" dirty="0" smtClean="0"/>
              <a:t>File and Exception Handling</a:t>
            </a:r>
            <a:endParaRPr lang="en-US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en-US" dirty="0" smtClean="0"/>
              <a:t>Web Development and </a:t>
            </a:r>
            <a:r>
              <a:rPr lang="en-US" dirty="0" err="1" smtClean="0"/>
              <a:t>ASP.Net</a:t>
            </a:r>
            <a:endParaRPr lang="en-US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en-US" dirty="0" smtClean="0"/>
              <a:t>Databases (or Mobile) and C#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dirty="0" smtClean="0">
                <a:solidFill>
                  <a:srgbClr val="FF0000"/>
                </a:solidFill>
              </a:rPr>
              <a:t>Final Exam </a:t>
            </a:r>
            <a:r>
              <a:rPr lang="en-US" sz="2200" dirty="0" smtClean="0">
                <a:solidFill>
                  <a:srgbClr val="FF0000"/>
                </a:solidFill>
              </a:rPr>
              <a:t>(May </a:t>
            </a:r>
            <a:r>
              <a:rPr lang="en-US" sz="2200" dirty="0">
                <a:solidFill>
                  <a:srgbClr val="FF0000"/>
                </a:solidFill>
              </a:rPr>
              <a:t>4</a:t>
            </a:r>
            <a:r>
              <a:rPr lang="en-US" sz="2200" baseline="30000" dirty="0" smtClean="0">
                <a:solidFill>
                  <a:srgbClr val="FF0000"/>
                </a:solidFill>
              </a:rPr>
              <a:t>th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– </a:t>
            </a:r>
            <a:r>
              <a:rPr lang="en-US" sz="2200" dirty="0" smtClean="0">
                <a:solidFill>
                  <a:srgbClr val="FF0000"/>
                </a:solidFill>
              </a:rPr>
              <a:t>10:00AM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324698">
            <a:off x="7089359" y="1794654"/>
            <a:ext cx="4560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Not set in stone; this  can change!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86269" y="5838827"/>
            <a:ext cx="3016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Except this; this is set!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6705600" y="5617029"/>
            <a:ext cx="1780669" cy="45263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0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Assignments - 45%</a:t>
            </a:r>
          </a:p>
          <a:p>
            <a:r>
              <a:rPr lang="en-US" dirty="0" smtClean="0"/>
              <a:t>Class participation - 5%</a:t>
            </a:r>
          </a:p>
          <a:p>
            <a:r>
              <a:rPr lang="en-US" dirty="0" smtClean="0"/>
              <a:t>Exams - Midterm and Final - 50%</a:t>
            </a:r>
          </a:p>
          <a:p>
            <a:pPr lvl="1"/>
            <a:r>
              <a:rPr lang="en-US" dirty="0" smtClean="0"/>
              <a:t>Pen and Paper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 Grade Limits Final Grade: </a:t>
            </a:r>
          </a:p>
          <a:p>
            <a:pPr lvl="1"/>
            <a:r>
              <a:rPr lang="en-US" dirty="0" smtClean="0"/>
              <a:t>Must pass exams with an average of 60% or better in order to get a C- in the course</a:t>
            </a:r>
          </a:p>
          <a:p>
            <a:pPr lvl="1"/>
            <a:r>
              <a:rPr lang="en-US" dirty="0" smtClean="0"/>
              <a:t>Department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2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 (Mine)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41690"/>
            <a:ext cx="10018713" cy="480685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1181-level programming experience =&gt;</a:t>
            </a:r>
          </a:p>
          <a:p>
            <a:r>
              <a:rPr lang="en-US" dirty="0" smtClean="0"/>
              <a:t>Attendance</a:t>
            </a:r>
            <a:endParaRPr lang="en-US" dirty="0"/>
          </a:p>
          <a:p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Reading</a:t>
            </a:r>
          </a:p>
          <a:p>
            <a:pPr lvl="1"/>
            <a:r>
              <a:rPr lang="en-US" dirty="0" smtClean="0"/>
              <a:t>Academic Honesty</a:t>
            </a:r>
            <a:endParaRPr lang="en-US" dirty="0"/>
          </a:p>
          <a:p>
            <a:r>
              <a:rPr lang="en-US" dirty="0" smtClean="0"/>
              <a:t>Participation</a:t>
            </a:r>
            <a:endParaRPr lang="en-US" dirty="0"/>
          </a:p>
          <a:p>
            <a:pPr lvl="1"/>
            <a:r>
              <a:rPr lang="en-US" dirty="0"/>
              <a:t>Respect</a:t>
            </a:r>
          </a:p>
          <a:p>
            <a:pPr lvl="1"/>
            <a:r>
              <a:rPr lang="en-US" dirty="0"/>
              <a:t>Do your best</a:t>
            </a:r>
          </a:p>
          <a:p>
            <a:pPr lvl="1"/>
            <a:r>
              <a:rPr lang="en-US" dirty="0"/>
              <a:t>Ask Questions</a:t>
            </a:r>
          </a:p>
          <a:p>
            <a:pPr lvl="2"/>
            <a:r>
              <a:rPr lang="en-US" dirty="0"/>
              <a:t>No bad questions</a:t>
            </a:r>
          </a:p>
          <a:p>
            <a:r>
              <a:rPr lang="en-US" dirty="0" smtClean="0"/>
              <a:t>Laptops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2286" y="1611359"/>
            <a:ext cx="32560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Variables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Iterations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Methods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Basic I/O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Casting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Arrays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S</a:t>
            </a:r>
            <a:r>
              <a:rPr lang="en-US" sz="2000" dirty="0" smtClean="0">
                <a:solidFill>
                  <a:srgbClr val="0070C0"/>
                </a:solidFill>
              </a:rPr>
              <a:t>imple objects</a:t>
            </a:r>
          </a:p>
          <a:p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7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Honesty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Academic dishonesty includes, but is </a:t>
            </a:r>
            <a:r>
              <a:rPr lang="en-US" b="1" dirty="0"/>
              <a:t>not limited </a:t>
            </a:r>
            <a:r>
              <a:rPr lang="en-US" b="1" dirty="0" smtClean="0"/>
              <a:t>to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Cheating on examination </a:t>
            </a:r>
          </a:p>
          <a:p>
            <a:pPr lvl="1"/>
            <a:r>
              <a:rPr lang="en-US" dirty="0" smtClean="0"/>
              <a:t>Plagiarism</a:t>
            </a:r>
          </a:p>
          <a:p>
            <a:pPr lvl="1"/>
            <a:r>
              <a:rPr lang="en-US" dirty="0" smtClean="0"/>
              <a:t>Collusion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42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Honesty</a:t>
            </a:r>
            <a:r>
              <a:rPr lang="en-US" dirty="0" smtClean="0"/>
              <a:t> -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41690"/>
            <a:ext cx="10018713" cy="5094241"/>
          </a:xfrm>
        </p:spPr>
        <p:txBody>
          <a:bodyPr anchor="t">
            <a:normAutofit fontScale="92500" lnSpcReduction="20000"/>
          </a:bodyPr>
          <a:lstStyle/>
          <a:p>
            <a:pPr lvl="0"/>
            <a:r>
              <a:rPr lang="en-US" b="1" dirty="0" smtClean="0"/>
              <a:t>Cheating</a:t>
            </a:r>
            <a:r>
              <a:rPr lang="en-US" dirty="0" smtClean="0"/>
              <a:t> </a:t>
            </a:r>
            <a:r>
              <a:rPr lang="en-US" dirty="0"/>
              <a:t>on an examination includes: </a:t>
            </a:r>
          </a:p>
          <a:p>
            <a:pPr lvl="1"/>
            <a:r>
              <a:rPr lang="en-US" dirty="0"/>
              <a:t>Copying from another’s paper, any means of communication with another during an examination, giving aid to or receiving aid from another during an examination; </a:t>
            </a:r>
          </a:p>
          <a:p>
            <a:pPr lvl="1"/>
            <a:r>
              <a:rPr lang="en-US" dirty="0"/>
              <a:t>Using any material during an examination that is unauthorized by the proctor; </a:t>
            </a:r>
          </a:p>
          <a:p>
            <a:pPr lvl="1"/>
            <a:r>
              <a:rPr lang="en-US" dirty="0"/>
              <a:t>Taking or attempting to take an examination for another student or allowing another student to take or attempt to take an examination for oneself. </a:t>
            </a:r>
          </a:p>
          <a:p>
            <a:pPr lvl="1"/>
            <a:r>
              <a:rPr lang="en-US" dirty="0"/>
              <a:t>Using, obtaining, or attempting to obtain by any means the whole or any part of an </a:t>
            </a:r>
            <a:r>
              <a:rPr lang="en-US" dirty="0" err="1"/>
              <a:t>unadministered</a:t>
            </a:r>
            <a:r>
              <a:rPr lang="en-US" dirty="0"/>
              <a:t> examination. </a:t>
            </a:r>
          </a:p>
          <a:p>
            <a:pPr lvl="1"/>
            <a:r>
              <a:rPr lang="en-US" dirty="0"/>
              <a:t>Talking to anyone other than the professor during an exam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3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Honesty</a:t>
            </a:r>
            <a:r>
              <a:rPr lang="en-US" dirty="0" smtClean="0"/>
              <a:t> -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41690"/>
            <a:ext cx="10018713" cy="5094241"/>
          </a:xfrm>
        </p:spPr>
        <p:txBody>
          <a:bodyPr anchor="t">
            <a:normAutofit fontScale="92500" lnSpcReduction="20000"/>
          </a:bodyPr>
          <a:lstStyle/>
          <a:p>
            <a:pPr lvl="0"/>
            <a:r>
              <a:rPr lang="en-US" b="1" dirty="0" smtClean="0"/>
              <a:t>Plagiarism</a:t>
            </a:r>
            <a:r>
              <a:rPr lang="en-US" dirty="0" smtClean="0"/>
              <a:t> </a:t>
            </a:r>
            <a:r>
              <a:rPr lang="en-US" dirty="0"/>
              <a:t>is the unacknowledged incorporation of another’s work into work which the student oﬀers for credit. </a:t>
            </a:r>
          </a:p>
          <a:p>
            <a:pPr lvl="0"/>
            <a:r>
              <a:rPr lang="en-US" b="1" dirty="0"/>
              <a:t>Collusion</a:t>
            </a:r>
            <a:r>
              <a:rPr lang="en-US" dirty="0"/>
              <a:t> is the unauthorized collaboration of another in preparing work that a student oﬀers for credit. </a:t>
            </a:r>
          </a:p>
          <a:p>
            <a:pPr lvl="0"/>
            <a:r>
              <a:rPr lang="en-US" dirty="0"/>
              <a:t>Other types of </a:t>
            </a:r>
            <a:r>
              <a:rPr lang="en-US" b="1" dirty="0"/>
              <a:t>academic dishonesty </a:t>
            </a:r>
            <a:r>
              <a:rPr lang="en-US" dirty="0"/>
              <a:t>include using other student’s content from the labs or students’ disk, etc.</a:t>
            </a:r>
          </a:p>
          <a:p>
            <a:pPr lvl="0"/>
            <a:r>
              <a:rPr lang="en-US" dirty="0"/>
              <a:t>Performing any act designed to give unfair advantage to a student or the attempt to commit such acts is considered </a:t>
            </a:r>
            <a:r>
              <a:rPr lang="en-US" b="1" dirty="0"/>
              <a:t>cheating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6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Jonathan “Jon” Holmes</a:t>
            </a:r>
          </a:p>
          <a:p>
            <a:pPr lvl="1"/>
            <a:r>
              <a:rPr lang="en-US" dirty="0" smtClean="0"/>
              <a:t>holm</a:t>
            </a:r>
            <a:r>
              <a:rPr lang="en-US" dirty="0" smtClean="0">
                <a:solidFill>
                  <a:srgbClr val="FF0000"/>
                </a:solidFill>
              </a:rPr>
              <a:t>jona</a:t>
            </a:r>
            <a:r>
              <a:rPr lang="en-US" dirty="0" smtClean="0"/>
              <a:t>@isu.edu</a:t>
            </a:r>
          </a:p>
          <a:p>
            <a:pPr lvl="1"/>
            <a:r>
              <a:rPr lang="en-US" dirty="0" smtClean="0"/>
              <a:t>BA 541</a:t>
            </a:r>
          </a:p>
          <a:p>
            <a:pPr lvl="1"/>
            <a:r>
              <a:rPr lang="en-US" dirty="0" smtClean="0"/>
              <a:t>282-3215</a:t>
            </a:r>
          </a:p>
          <a:p>
            <a:pPr lvl="1"/>
            <a:r>
              <a:rPr lang="en-US" dirty="0" smtClean="0"/>
              <a:t>Office Hours:</a:t>
            </a:r>
          </a:p>
          <a:p>
            <a:pPr lvl="2"/>
            <a:r>
              <a:rPr lang="en-US" dirty="0" smtClean="0"/>
              <a:t>Tues </a:t>
            </a:r>
            <a:r>
              <a:rPr lang="en-US" dirty="0"/>
              <a:t>&amp; Thurs </a:t>
            </a:r>
            <a:r>
              <a:rPr lang="en-US" dirty="0" smtClean="0"/>
              <a:t>1:00 </a:t>
            </a:r>
            <a:r>
              <a:rPr lang="en-US" dirty="0"/>
              <a:t>– </a:t>
            </a:r>
            <a:r>
              <a:rPr lang="en-US" dirty="0" smtClean="0"/>
              <a:t>2:00 PM </a:t>
            </a:r>
            <a:r>
              <a:rPr lang="en-US" dirty="0"/>
              <a:t>(and by appointment)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0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Honesty</a:t>
            </a:r>
            <a:r>
              <a:rPr lang="en-US" dirty="0" smtClean="0"/>
              <a:t> - Clarification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dirty="0" smtClean="0"/>
              <a:t>The </a:t>
            </a:r>
            <a:r>
              <a:rPr lang="en-US" dirty="0"/>
              <a:t>use of the source code of another person’s program, even temporarily, is considered </a:t>
            </a:r>
            <a:r>
              <a:rPr lang="en-US" b="1" dirty="0"/>
              <a:t>plagiarism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Copying material from a source without attributing (citing) the source.</a:t>
            </a:r>
          </a:p>
          <a:p>
            <a:pPr marL="457200" lvl="1" indent="0">
              <a:buNone/>
            </a:pPr>
            <a:endParaRPr lang="en-US" dirty="0"/>
          </a:p>
          <a:p>
            <a:pPr lvl="0"/>
            <a:r>
              <a:rPr lang="en-US" dirty="0"/>
              <a:t>Allowing another person to use your source code, even temporarily, is considered </a:t>
            </a:r>
            <a:r>
              <a:rPr lang="en-US" b="1" dirty="0"/>
              <a:t>collusion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76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</a:t>
            </a:r>
            <a:r>
              <a:rPr lang="en-US" dirty="0" smtClean="0"/>
              <a:t>Honesty - Acceptable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 this class, the speciﬁc exceptions given below are not considered scholastically dishonest acts: </a:t>
            </a:r>
          </a:p>
          <a:p>
            <a:pPr lvl="1"/>
            <a:r>
              <a:rPr lang="en-US" b="1" dirty="0"/>
              <a:t>Discussion</a:t>
            </a:r>
            <a:r>
              <a:rPr lang="en-US" dirty="0"/>
              <a:t> of the algorithm and general programming techniques used to solve a problem </a:t>
            </a:r>
          </a:p>
          <a:p>
            <a:pPr lvl="1"/>
            <a:r>
              <a:rPr lang="en-US" dirty="0"/>
              <a:t>Giving and receiving aid in debugging </a:t>
            </a:r>
          </a:p>
          <a:p>
            <a:pPr lvl="1"/>
            <a:r>
              <a:rPr lang="en-US" dirty="0"/>
              <a:t>Discussion and comparison of program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18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Honesty – Short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you do needs to be </a:t>
            </a:r>
            <a:r>
              <a:rPr lang="en-US" b="1" dirty="0" smtClean="0"/>
              <a:t>YOU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Not grading anyone else.</a:t>
            </a:r>
          </a:p>
          <a:p>
            <a:endParaRPr lang="en-US" dirty="0"/>
          </a:p>
          <a:p>
            <a:r>
              <a:rPr lang="en-US" dirty="0" smtClean="0"/>
              <a:t>Better to submit some code than code that is not yours.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06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use any code or do anything outside of yourself, </a:t>
            </a:r>
            <a:r>
              <a:rPr lang="en-US" b="1" dirty="0" smtClean="0"/>
              <a:t>Cite it.</a:t>
            </a:r>
          </a:p>
          <a:p>
            <a:r>
              <a:rPr lang="en-US" dirty="0" smtClean="0"/>
              <a:t>If you ask for help, </a:t>
            </a:r>
            <a:r>
              <a:rPr lang="en-US" b="1" dirty="0" smtClean="0"/>
              <a:t>Cite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 discuss your code, </a:t>
            </a:r>
            <a:r>
              <a:rPr lang="en-US" b="1" dirty="0" smtClean="0"/>
              <a:t>Cite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 Google it, </a:t>
            </a:r>
            <a:r>
              <a:rPr lang="en-US" b="1" dirty="0" smtClean="0"/>
              <a:t>Cite it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with links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65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 (Yours)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Content</a:t>
            </a:r>
          </a:p>
          <a:p>
            <a:r>
              <a:rPr lang="en-US" dirty="0" smtClean="0"/>
              <a:t>Notes</a:t>
            </a:r>
          </a:p>
          <a:p>
            <a:r>
              <a:rPr lang="en-US" dirty="0" smtClean="0"/>
              <a:t>PowerPoints</a:t>
            </a:r>
          </a:p>
          <a:p>
            <a:r>
              <a:rPr lang="en-US" dirty="0" smtClean="0"/>
              <a:t>Not a small amount of homework</a:t>
            </a:r>
          </a:p>
          <a:p>
            <a:r>
              <a:rPr lang="en-US" dirty="0" smtClean="0"/>
              <a:t>Assignments Due via Moodle?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2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responsibility</a:t>
            </a:r>
          </a:p>
          <a:p>
            <a:pPr lvl="1"/>
            <a:r>
              <a:rPr lang="en-US" dirty="0" smtClean="0"/>
              <a:t>Classmates</a:t>
            </a:r>
          </a:p>
          <a:p>
            <a:pPr lvl="1"/>
            <a:r>
              <a:rPr lang="en-US" dirty="0" smtClean="0"/>
              <a:t>Notes online</a:t>
            </a:r>
          </a:p>
          <a:p>
            <a:pPr lvl="1"/>
            <a:r>
              <a:rPr lang="en-US" dirty="0" smtClean="0"/>
              <a:t>Book</a:t>
            </a:r>
          </a:p>
          <a:p>
            <a:pPr lvl="1"/>
            <a:r>
              <a:rPr lang="en-US" dirty="0" smtClean="0"/>
              <a:t>Ask specific questions</a:t>
            </a:r>
          </a:p>
          <a:p>
            <a:pPr lvl="2"/>
            <a:r>
              <a:rPr lang="en-US" dirty="0" smtClean="0"/>
              <a:t>Will not repeat lecture.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smtClean="0"/>
              <a:t>you miss </a:t>
            </a:r>
            <a:r>
              <a:rPr lang="en-US" dirty="0" smtClean="0"/>
              <a:t>class?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1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nip Single Corner Rectangle 9"/>
          <p:cNvSpPr/>
          <p:nvPr/>
        </p:nvSpPr>
        <p:spPr>
          <a:xfrm>
            <a:off x="9407951" y="3953882"/>
            <a:ext cx="1545995" cy="1994431"/>
          </a:xfrm>
          <a:prstGeom prst="snip1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 Picture to Moodle</a:t>
            </a:r>
          </a:p>
          <a:p>
            <a:r>
              <a:rPr lang="en-US" dirty="0" smtClean="0"/>
              <a:t>Install Visual Studio</a:t>
            </a:r>
          </a:p>
          <a:p>
            <a:pPr lvl="1"/>
            <a:r>
              <a:rPr lang="en-US" dirty="0" smtClean="0"/>
              <a:t>2015 Enterprise</a:t>
            </a:r>
          </a:p>
          <a:p>
            <a:r>
              <a:rPr lang="en-US" dirty="0" smtClean="0"/>
              <a:t>Do Cheating Quiz on Moodle</a:t>
            </a:r>
          </a:p>
          <a:p>
            <a:pPr lvl="1"/>
            <a:r>
              <a:rPr lang="en-US" dirty="0" smtClean="0"/>
              <a:t>Take as many times as you </a:t>
            </a:r>
            <a:r>
              <a:rPr lang="en-US" dirty="0" smtClean="0"/>
              <a:t>need.</a:t>
            </a:r>
            <a:endParaRPr lang="en-US" dirty="0" smtClean="0"/>
          </a:p>
          <a:p>
            <a:r>
              <a:rPr lang="en-US" dirty="0" smtClean="0"/>
              <a:t>Start on 1</a:t>
            </a:r>
            <a:r>
              <a:rPr lang="en-US" baseline="30000" dirty="0" smtClean="0"/>
              <a:t>st</a:t>
            </a:r>
            <a:r>
              <a:rPr lang="en-US" dirty="0" smtClean="0"/>
              <a:t> Assignment (Due </a:t>
            </a:r>
            <a:r>
              <a:rPr lang="en-US" dirty="0" smtClean="0"/>
              <a:t>Jan. 19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See if you learned what you needed in 1181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515" y="1409223"/>
            <a:ext cx="585247" cy="7848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182" y="2194052"/>
            <a:ext cx="985333" cy="10191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14" y="3116255"/>
            <a:ext cx="923108" cy="9324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DFEFB"/>
              </a:clrFrom>
              <a:clrTo>
                <a:srgbClr val="FDFE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759" y="4110907"/>
            <a:ext cx="999240" cy="70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89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Profile picture that is identifiable as you.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Picture to Moodle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448909"/>
            <a:ext cx="1931960" cy="25908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3" r="32466"/>
          <a:stretch/>
        </p:blipFill>
        <p:spPr>
          <a:xfrm>
            <a:off x="7239000" y="2448910"/>
            <a:ext cx="1899442" cy="260370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L-Shape 5"/>
          <p:cNvSpPr/>
          <p:nvPr/>
        </p:nvSpPr>
        <p:spPr>
          <a:xfrm rot="18768990">
            <a:off x="4097135" y="4195801"/>
            <a:ext cx="1473380" cy="595288"/>
          </a:xfrm>
          <a:custGeom>
            <a:avLst/>
            <a:gdLst>
              <a:gd name="connsiteX0" fmla="*/ 0 w 871954"/>
              <a:gd name="connsiteY0" fmla="*/ 0 h 373834"/>
              <a:gd name="connsiteX1" fmla="*/ 186917 w 871954"/>
              <a:gd name="connsiteY1" fmla="*/ 0 h 373834"/>
              <a:gd name="connsiteX2" fmla="*/ 186917 w 871954"/>
              <a:gd name="connsiteY2" fmla="*/ 186917 h 373834"/>
              <a:gd name="connsiteX3" fmla="*/ 871954 w 871954"/>
              <a:gd name="connsiteY3" fmla="*/ 186917 h 373834"/>
              <a:gd name="connsiteX4" fmla="*/ 871954 w 871954"/>
              <a:gd name="connsiteY4" fmla="*/ 373834 h 373834"/>
              <a:gd name="connsiteX5" fmla="*/ 0 w 871954"/>
              <a:gd name="connsiteY5" fmla="*/ 373834 h 373834"/>
              <a:gd name="connsiteX6" fmla="*/ 0 w 871954"/>
              <a:gd name="connsiteY6" fmla="*/ 0 h 373834"/>
              <a:gd name="connsiteX0" fmla="*/ 0 w 871954"/>
              <a:gd name="connsiteY0" fmla="*/ 0 h 373834"/>
              <a:gd name="connsiteX1" fmla="*/ 186917 w 871954"/>
              <a:gd name="connsiteY1" fmla="*/ 0 h 373834"/>
              <a:gd name="connsiteX2" fmla="*/ 186917 w 871954"/>
              <a:gd name="connsiteY2" fmla="*/ 186917 h 373834"/>
              <a:gd name="connsiteX3" fmla="*/ 549659 w 871954"/>
              <a:gd name="connsiteY3" fmla="*/ 238693 h 373834"/>
              <a:gd name="connsiteX4" fmla="*/ 871954 w 871954"/>
              <a:gd name="connsiteY4" fmla="*/ 373834 h 373834"/>
              <a:gd name="connsiteX5" fmla="*/ 0 w 871954"/>
              <a:gd name="connsiteY5" fmla="*/ 373834 h 373834"/>
              <a:gd name="connsiteX6" fmla="*/ 0 w 871954"/>
              <a:gd name="connsiteY6" fmla="*/ 0 h 373834"/>
              <a:gd name="connsiteX0" fmla="*/ 96878 w 871954"/>
              <a:gd name="connsiteY0" fmla="*/ 0 h 562333"/>
              <a:gd name="connsiteX1" fmla="*/ 186917 w 871954"/>
              <a:gd name="connsiteY1" fmla="*/ 188499 h 562333"/>
              <a:gd name="connsiteX2" fmla="*/ 186917 w 871954"/>
              <a:gd name="connsiteY2" fmla="*/ 375416 h 562333"/>
              <a:gd name="connsiteX3" fmla="*/ 549659 w 871954"/>
              <a:gd name="connsiteY3" fmla="*/ 427192 h 562333"/>
              <a:gd name="connsiteX4" fmla="*/ 871954 w 871954"/>
              <a:gd name="connsiteY4" fmla="*/ 562333 h 562333"/>
              <a:gd name="connsiteX5" fmla="*/ 0 w 871954"/>
              <a:gd name="connsiteY5" fmla="*/ 562333 h 562333"/>
              <a:gd name="connsiteX6" fmla="*/ 96878 w 871954"/>
              <a:gd name="connsiteY6" fmla="*/ 0 h 562333"/>
              <a:gd name="connsiteX0" fmla="*/ 65247 w 871954"/>
              <a:gd name="connsiteY0" fmla="*/ 137022 h 373834"/>
              <a:gd name="connsiteX1" fmla="*/ 186917 w 871954"/>
              <a:gd name="connsiteY1" fmla="*/ 0 h 373834"/>
              <a:gd name="connsiteX2" fmla="*/ 186917 w 871954"/>
              <a:gd name="connsiteY2" fmla="*/ 186917 h 373834"/>
              <a:gd name="connsiteX3" fmla="*/ 549659 w 871954"/>
              <a:gd name="connsiteY3" fmla="*/ 238693 h 373834"/>
              <a:gd name="connsiteX4" fmla="*/ 871954 w 871954"/>
              <a:gd name="connsiteY4" fmla="*/ 373834 h 373834"/>
              <a:gd name="connsiteX5" fmla="*/ 0 w 871954"/>
              <a:gd name="connsiteY5" fmla="*/ 373834 h 373834"/>
              <a:gd name="connsiteX6" fmla="*/ 65247 w 871954"/>
              <a:gd name="connsiteY6" fmla="*/ 137022 h 373834"/>
              <a:gd name="connsiteX0" fmla="*/ 20710 w 871954"/>
              <a:gd name="connsiteY0" fmla="*/ 128917 h 373834"/>
              <a:gd name="connsiteX1" fmla="*/ 186917 w 871954"/>
              <a:gd name="connsiteY1" fmla="*/ 0 h 373834"/>
              <a:gd name="connsiteX2" fmla="*/ 186917 w 871954"/>
              <a:gd name="connsiteY2" fmla="*/ 186917 h 373834"/>
              <a:gd name="connsiteX3" fmla="*/ 549659 w 871954"/>
              <a:gd name="connsiteY3" fmla="*/ 238693 h 373834"/>
              <a:gd name="connsiteX4" fmla="*/ 871954 w 871954"/>
              <a:gd name="connsiteY4" fmla="*/ 373834 h 373834"/>
              <a:gd name="connsiteX5" fmla="*/ 0 w 871954"/>
              <a:gd name="connsiteY5" fmla="*/ 373834 h 373834"/>
              <a:gd name="connsiteX6" fmla="*/ 20710 w 871954"/>
              <a:gd name="connsiteY6" fmla="*/ 128917 h 373834"/>
              <a:gd name="connsiteX0" fmla="*/ 20710 w 871954"/>
              <a:gd name="connsiteY0" fmla="*/ 277270 h 522187"/>
              <a:gd name="connsiteX1" fmla="*/ 160541 w 871954"/>
              <a:gd name="connsiteY1" fmla="*/ 0 h 522187"/>
              <a:gd name="connsiteX2" fmla="*/ 186917 w 871954"/>
              <a:gd name="connsiteY2" fmla="*/ 335270 h 522187"/>
              <a:gd name="connsiteX3" fmla="*/ 549659 w 871954"/>
              <a:gd name="connsiteY3" fmla="*/ 387046 h 522187"/>
              <a:gd name="connsiteX4" fmla="*/ 871954 w 871954"/>
              <a:gd name="connsiteY4" fmla="*/ 522187 h 522187"/>
              <a:gd name="connsiteX5" fmla="*/ 0 w 871954"/>
              <a:gd name="connsiteY5" fmla="*/ 522187 h 522187"/>
              <a:gd name="connsiteX6" fmla="*/ 20710 w 871954"/>
              <a:gd name="connsiteY6" fmla="*/ 277270 h 522187"/>
              <a:gd name="connsiteX0" fmla="*/ 20710 w 871954"/>
              <a:gd name="connsiteY0" fmla="*/ 277270 h 522187"/>
              <a:gd name="connsiteX1" fmla="*/ 160541 w 871954"/>
              <a:gd name="connsiteY1" fmla="*/ 0 h 522187"/>
              <a:gd name="connsiteX2" fmla="*/ 186917 w 871954"/>
              <a:gd name="connsiteY2" fmla="*/ 335270 h 522187"/>
              <a:gd name="connsiteX3" fmla="*/ 509325 w 871954"/>
              <a:gd name="connsiteY3" fmla="*/ 436759 h 522187"/>
              <a:gd name="connsiteX4" fmla="*/ 871954 w 871954"/>
              <a:gd name="connsiteY4" fmla="*/ 522187 h 522187"/>
              <a:gd name="connsiteX5" fmla="*/ 0 w 871954"/>
              <a:gd name="connsiteY5" fmla="*/ 522187 h 522187"/>
              <a:gd name="connsiteX6" fmla="*/ 20710 w 871954"/>
              <a:gd name="connsiteY6" fmla="*/ 277270 h 522187"/>
              <a:gd name="connsiteX0" fmla="*/ 20710 w 871954"/>
              <a:gd name="connsiteY0" fmla="*/ 277270 h 522187"/>
              <a:gd name="connsiteX1" fmla="*/ 160541 w 871954"/>
              <a:gd name="connsiteY1" fmla="*/ 0 h 522187"/>
              <a:gd name="connsiteX2" fmla="*/ 112403 w 871954"/>
              <a:gd name="connsiteY2" fmla="*/ 441338 h 522187"/>
              <a:gd name="connsiteX3" fmla="*/ 509325 w 871954"/>
              <a:gd name="connsiteY3" fmla="*/ 436759 h 522187"/>
              <a:gd name="connsiteX4" fmla="*/ 871954 w 871954"/>
              <a:gd name="connsiteY4" fmla="*/ 522187 h 522187"/>
              <a:gd name="connsiteX5" fmla="*/ 0 w 871954"/>
              <a:gd name="connsiteY5" fmla="*/ 522187 h 522187"/>
              <a:gd name="connsiteX6" fmla="*/ 20710 w 871954"/>
              <a:gd name="connsiteY6" fmla="*/ 277270 h 522187"/>
              <a:gd name="connsiteX0" fmla="*/ 20710 w 871954"/>
              <a:gd name="connsiteY0" fmla="*/ 277270 h 522187"/>
              <a:gd name="connsiteX1" fmla="*/ 160541 w 871954"/>
              <a:gd name="connsiteY1" fmla="*/ 0 h 522187"/>
              <a:gd name="connsiteX2" fmla="*/ 112403 w 871954"/>
              <a:gd name="connsiteY2" fmla="*/ 441338 h 522187"/>
              <a:gd name="connsiteX3" fmla="*/ 615581 w 871954"/>
              <a:gd name="connsiteY3" fmla="*/ 338308 h 522187"/>
              <a:gd name="connsiteX4" fmla="*/ 871954 w 871954"/>
              <a:gd name="connsiteY4" fmla="*/ 522187 h 522187"/>
              <a:gd name="connsiteX5" fmla="*/ 0 w 871954"/>
              <a:gd name="connsiteY5" fmla="*/ 522187 h 522187"/>
              <a:gd name="connsiteX6" fmla="*/ 20710 w 871954"/>
              <a:gd name="connsiteY6" fmla="*/ 277270 h 522187"/>
              <a:gd name="connsiteX0" fmla="*/ 65923 w 871954"/>
              <a:gd name="connsiteY0" fmla="*/ 99614 h 522187"/>
              <a:gd name="connsiteX1" fmla="*/ 160541 w 871954"/>
              <a:gd name="connsiteY1" fmla="*/ 0 h 522187"/>
              <a:gd name="connsiteX2" fmla="*/ 112403 w 871954"/>
              <a:gd name="connsiteY2" fmla="*/ 441338 h 522187"/>
              <a:gd name="connsiteX3" fmla="*/ 615581 w 871954"/>
              <a:gd name="connsiteY3" fmla="*/ 338308 h 522187"/>
              <a:gd name="connsiteX4" fmla="*/ 871954 w 871954"/>
              <a:gd name="connsiteY4" fmla="*/ 522187 h 522187"/>
              <a:gd name="connsiteX5" fmla="*/ 0 w 871954"/>
              <a:gd name="connsiteY5" fmla="*/ 522187 h 522187"/>
              <a:gd name="connsiteX6" fmla="*/ 65923 w 871954"/>
              <a:gd name="connsiteY6" fmla="*/ 99614 h 522187"/>
              <a:gd name="connsiteX0" fmla="*/ 65923 w 871954"/>
              <a:gd name="connsiteY0" fmla="*/ 0 h 422573"/>
              <a:gd name="connsiteX1" fmla="*/ 144631 w 871954"/>
              <a:gd name="connsiteY1" fmla="*/ 149630 h 422573"/>
              <a:gd name="connsiteX2" fmla="*/ 112403 w 871954"/>
              <a:gd name="connsiteY2" fmla="*/ 341724 h 422573"/>
              <a:gd name="connsiteX3" fmla="*/ 615581 w 871954"/>
              <a:gd name="connsiteY3" fmla="*/ 238694 h 422573"/>
              <a:gd name="connsiteX4" fmla="*/ 871954 w 871954"/>
              <a:gd name="connsiteY4" fmla="*/ 422573 h 422573"/>
              <a:gd name="connsiteX5" fmla="*/ 0 w 871954"/>
              <a:gd name="connsiteY5" fmla="*/ 422573 h 422573"/>
              <a:gd name="connsiteX6" fmla="*/ 65923 w 871954"/>
              <a:gd name="connsiteY6" fmla="*/ 0 h 422573"/>
              <a:gd name="connsiteX0" fmla="*/ 57331 w 871954"/>
              <a:gd name="connsiteY0" fmla="*/ 0 h 365243"/>
              <a:gd name="connsiteX1" fmla="*/ 144631 w 871954"/>
              <a:gd name="connsiteY1" fmla="*/ 92300 h 365243"/>
              <a:gd name="connsiteX2" fmla="*/ 112403 w 871954"/>
              <a:gd name="connsiteY2" fmla="*/ 284394 h 365243"/>
              <a:gd name="connsiteX3" fmla="*/ 615581 w 871954"/>
              <a:gd name="connsiteY3" fmla="*/ 181364 h 365243"/>
              <a:gd name="connsiteX4" fmla="*/ 871954 w 871954"/>
              <a:gd name="connsiteY4" fmla="*/ 365243 h 365243"/>
              <a:gd name="connsiteX5" fmla="*/ 0 w 871954"/>
              <a:gd name="connsiteY5" fmla="*/ 365243 h 365243"/>
              <a:gd name="connsiteX6" fmla="*/ 57331 w 871954"/>
              <a:gd name="connsiteY6" fmla="*/ 0 h 365243"/>
              <a:gd name="connsiteX0" fmla="*/ 57331 w 871954"/>
              <a:gd name="connsiteY0" fmla="*/ 0 h 365243"/>
              <a:gd name="connsiteX1" fmla="*/ 135551 w 871954"/>
              <a:gd name="connsiteY1" fmla="*/ 162425 h 365243"/>
              <a:gd name="connsiteX2" fmla="*/ 112403 w 871954"/>
              <a:gd name="connsiteY2" fmla="*/ 284394 h 365243"/>
              <a:gd name="connsiteX3" fmla="*/ 615581 w 871954"/>
              <a:gd name="connsiteY3" fmla="*/ 181364 h 365243"/>
              <a:gd name="connsiteX4" fmla="*/ 871954 w 871954"/>
              <a:gd name="connsiteY4" fmla="*/ 365243 h 365243"/>
              <a:gd name="connsiteX5" fmla="*/ 0 w 871954"/>
              <a:gd name="connsiteY5" fmla="*/ 365243 h 365243"/>
              <a:gd name="connsiteX6" fmla="*/ 57331 w 871954"/>
              <a:gd name="connsiteY6" fmla="*/ 0 h 365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1954" h="365243">
                <a:moveTo>
                  <a:pt x="57331" y="0"/>
                </a:moveTo>
                <a:lnTo>
                  <a:pt x="135551" y="162425"/>
                </a:lnTo>
                <a:lnTo>
                  <a:pt x="112403" y="284394"/>
                </a:lnTo>
                <a:lnTo>
                  <a:pt x="615581" y="181364"/>
                </a:lnTo>
                <a:lnTo>
                  <a:pt x="871954" y="365243"/>
                </a:lnTo>
                <a:lnTo>
                  <a:pt x="0" y="365243"/>
                </a:lnTo>
                <a:lnTo>
                  <a:pt x="57331" y="0"/>
                </a:lnTo>
                <a:close/>
              </a:path>
            </a:pathLst>
          </a:custGeom>
          <a:solidFill>
            <a:srgbClr val="00B050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18953922">
            <a:off x="8609577" y="4239350"/>
            <a:ext cx="1059054" cy="1073378"/>
          </a:xfrm>
          <a:prstGeom prst="plus">
            <a:avLst>
              <a:gd name="adj" fmla="val 36881"/>
            </a:avLst>
          </a:prstGeom>
          <a:solidFill>
            <a:srgbClr val="FF0000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88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Your Name</a:t>
            </a:r>
          </a:p>
          <a:p>
            <a:pPr lvl="1"/>
            <a:r>
              <a:rPr lang="en-US" dirty="0" smtClean="0"/>
              <a:t>Preferred name?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Major</a:t>
            </a:r>
          </a:p>
          <a:p>
            <a:r>
              <a:rPr lang="en-US" dirty="0" smtClean="0"/>
              <a:t>Experience</a:t>
            </a:r>
          </a:p>
          <a:p>
            <a:r>
              <a:rPr lang="en-US" dirty="0" smtClean="0"/>
              <a:t>If you were a superhero, what would be your superpower?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 (You)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19" y="1494065"/>
            <a:ext cx="2375450" cy="27634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843" y="1494065"/>
            <a:ext cx="2763441" cy="276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018" y="473529"/>
            <a:ext cx="55054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41691"/>
            <a:ext cx="10018713" cy="478073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Basic Concepts of object-oriented design</a:t>
            </a:r>
          </a:p>
          <a:p>
            <a:r>
              <a:rPr lang="en-US" dirty="0" smtClean="0"/>
              <a:t>Be familiar with object-oriented programming (OOP)</a:t>
            </a:r>
          </a:p>
          <a:p>
            <a:pPr lvl="1"/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Polymorphism</a:t>
            </a:r>
          </a:p>
          <a:p>
            <a:pPr lvl="1"/>
            <a:r>
              <a:rPr lang="en-US" dirty="0" smtClean="0"/>
              <a:t>Association</a:t>
            </a:r>
          </a:p>
          <a:p>
            <a:pPr lvl="2"/>
            <a:r>
              <a:rPr lang="en-US" dirty="0" smtClean="0"/>
              <a:t>Aggregation</a:t>
            </a:r>
          </a:p>
          <a:p>
            <a:pPr lvl="2"/>
            <a:r>
              <a:rPr lang="en-US" dirty="0" smtClean="0"/>
              <a:t>Composition</a:t>
            </a:r>
          </a:p>
          <a:p>
            <a:r>
              <a:rPr lang="en-US" dirty="0" smtClean="0"/>
              <a:t>Programming experience in C#</a:t>
            </a:r>
          </a:p>
          <a:p>
            <a:r>
              <a:rPr lang="en-US" dirty="0" smtClean="0"/>
              <a:t>Requirements gathering and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7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285750" lvl="1"/>
            <a:r>
              <a:rPr lang="en-US" dirty="0" smtClean="0"/>
              <a:t>Text: (Required)</a:t>
            </a:r>
            <a:endParaRPr lang="en-US" dirty="0"/>
          </a:p>
          <a:p>
            <a:pPr lvl="1"/>
            <a:r>
              <a:rPr lang="en-US" dirty="0" smtClean="0"/>
              <a:t>C# 6.0 and the .NET 4.6 Framework </a:t>
            </a:r>
          </a:p>
          <a:p>
            <a:pPr lvl="2"/>
            <a:r>
              <a:rPr lang="en-US" dirty="0" smtClean="0"/>
              <a:t>ISBN</a:t>
            </a:r>
            <a:r>
              <a:rPr lang="en-US" dirty="0"/>
              <a:t>: 9781118833032</a:t>
            </a:r>
          </a:p>
          <a:p>
            <a:r>
              <a:rPr lang="en-US" dirty="0" smtClean="0"/>
              <a:t>Access to Windows-Based Computer for assignments</a:t>
            </a:r>
          </a:p>
          <a:p>
            <a:pPr lvl="1"/>
            <a:r>
              <a:rPr lang="en-US" dirty="0" smtClean="0"/>
              <a:t>Personal Computer</a:t>
            </a:r>
          </a:p>
          <a:p>
            <a:pPr lvl="1"/>
            <a:r>
              <a:rPr lang="en-US" dirty="0" smtClean="0"/>
              <a:t>ISU </a:t>
            </a:r>
            <a:r>
              <a:rPr lang="en-US" dirty="0"/>
              <a:t>Labs</a:t>
            </a:r>
          </a:p>
          <a:p>
            <a:pPr lvl="2"/>
            <a:r>
              <a:rPr lang="en-US" dirty="0" smtClean="0"/>
              <a:t>Limited</a:t>
            </a:r>
          </a:p>
          <a:p>
            <a:r>
              <a:rPr lang="en-US" dirty="0" smtClean="0"/>
              <a:t>Access to Moodle</a:t>
            </a:r>
          </a:p>
          <a:p>
            <a:pPr lvl="1"/>
            <a:r>
              <a:rPr lang="en-US" dirty="0" smtClean="0"/>
              <a:t>Assignments retrieved and turned in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Required Materials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9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41691"/>
            <a:ext cx="10018713" cy="4928778"/>
          </a:xfrm>
        </p:spPr>
        <p:txBody>
          <a:bodyPr>
            <a:normAutofit/>
          </a:bodyPr>
          <a:lstStyle/>
          <a:p>
            <a:r>
              <a:rPr lang="en-US" dirty="0" smtClean="0"/>
              <a:t>Syllabus</a:t>
            </a:r>
          </a:p>
          <a:p>
            <a:r>
              <a:rPr lang="en-US" dirty="0" smtClean="0"/>
              <a:t>Forums</a:t>
            </a:r>
          </a:p>
          <a:p>
            <a:pPr lvl="1"/>
            <a:r>
              <a:rPr lang="en-US" dirty="0" smtClean="0"/>
              <a:t>Announcements</a:t>
            </a:r>
          </a:p>
          <a:p>
            <a:pPr lvl="1"/>
            <a:r>
              <a:rPr lang="en-US" dirty="0" smtClean="0"/>
              <a:t>Help</a:t>
            </a:r>
          </a:p>
          <a:p>
            <a:pPr lvl="2"/>
            <a:r>
              <a:rPr lang="en-US" dirty="0" smtClean="0"/>
              <a:t>Open for anyone to answer</a:t>
            </a:r>
          </a:p>
          <a:p>
            <a:r>
              <a:rPr lang="en-US" dirty="0" smtClean="0"/>
              <a:t>Notes and demonstrations</a:t>
            </a:r>
          </a:p>
          <a:p>
            <a:r>
              <a:rPr lang="en-US" dirty="0" smtClean="0"/>
              <a:t>Assignment submission and solutions</a:t>
            </a:r>
          </a:p>
          <a:p>
            <a:r>
              <a:rPr lang="en-US" dirty="0" smtClean="0"/>
              <a:t>Grades for assignments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5236" y="1148546"/>
            <a:ext cx="30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http://elearn.isu.edu/moodle/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6084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Free on DreamSpark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2"/>
            <a:r>
              <a:rPr lang="en-US" dirty="0" smtClean="0"/>
              <a:t>2015 Enterprise</a:t>
            </a:r>
          </a:p>
          <a:p>
            <a:pPr lvl="3"/>
            <a:r>
              <a:rPr lang="en-US" dirty="0" smtClean="0"/>
              <a:t>Not 2013, 2012, etc.</a:t>
            </a:r>
          </a:p>
          <a:p>
            <a:pPr lvl="2"/>
            <a:r>
              <a:rPr lang="en-US" dirty="0" smtClean="0"/>
              <a:t>No Professional, Express, or Community Versions</a:t>
            </a:r>
          </a:p>
          <a:p>
            <a:pPr lvl="1"/>
            <a:r>
              <a:rPr lang="en-US" dirty="0" smtClean="0"/>
              <a:t>Windows</a:t>
            </a:r>
          </a:p>
          <a:p>
            <a:pPr lvl="2"/>
            <a:r>
              <a:rPr lang="en-US" dirty="0" smtClean="0"/>
              <a:t>10</a:t>
            </a:r>
          </a:p>
          <a:p>
            <a:pPr lvl="2"/>
            <a:r>
              <a:rPr lang="en-US" dirty="0" smtClean="0"/>
              <a:t>Virtual Machine or Dual Boot on Macs and Linux</a:t>
            </a:r>
          </a:p>
          <a:p>
            <a:r>
              <a:rPr lang="en-US" dirty="0" smtClean="0"/>
              <a:t>TAs can help with troubleshooting installations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9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C# </a:t>
            </a:r>
            <a:r>
              <a:rPr lang="en-US" dirty="0" smtClean="0"/>
              <a:t>Form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Similar to 1181 </a:t>
            </a:r>
            <a:r>
              <a:rPr lang="en-US" dirty="0" smtClean="0"/>
              <a:t>Assignments</a:t>
            </a:r>
          </a:p>
          <a:p>
            <a:r>
              <a:rPr lang="en-US" dirty="0" smtClean="0"/>
              <a:t>Exercise 2</a:t>
            </a:r>
          </a:p>
          <a:p>
            <a:pPr lvl="1"/>
            <a:r>
              <a:rPr lang="en-US" dirty="0" smtClean="0"/>
              <a:t>No Code</a:t>
            </a:r>
          </a:p>
          <a:p>
            <a:pPr lvl="1"/>
            <a:r>
              <a:rPr lang="en-US" dirty="0" smtClean="0"/>
              <a:t>Design based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56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41691"/>
            <a:ext cx="10018713" cy="4815566"/>
          </a:xfrm>
        </p:spPr>
        <p:txBody>
          <a:bodyPr/>
          <a:lstStyle/>
          <a:p>
            <a:r>
              <a:rPr lang="en-US" dirty="0" smtClean="0"/>
              <a:t>Seven (7) in all</a:t>
            </a:r>
          </a:p>
          <a:p>
            <a:r>
              <a:rPr lang="en-US" dirty="0" smtClean="0"/>
              <a:t>Build on previous deliverable</a:t>
            </a:r>
          </a:p>
          <a:p>
            <a:r>
              <a:rPr lang="en-US" dirty="0" smtClean="0"/>
              <a:t>Solution will be posted</a:t>
            </a:r>
          </a:p>
          <a:p>
            <a:pPr lvl="1"/>
            <a:r>
              <a:rPr lang="en-US" dirty="0" smtClean="0"/>
              <a:t>May use it for your next assignment</a:t>
            </a:r>
          </a:p>
          <a:p>
            <a:pPr lvl="1"/>
            <a:r>
              <a:rPr lang="en-US" dirty="0" smtClean="0"/>
              <a:t>Cite it!! (Full Disclosure)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91504236"/>
              </p:ext>
            </p:extLst>
          </p:nvPr>
        </p:nvGraphicFramePr>
        <p:xfrm>
          <a:off x="6313713" y="1285723"/>
          <a:ext cx="5712823" cy="2807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387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41691"/>
            <a:ext cx="10018713" cy="47694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Exam 1, Exam2, and Final</a:t>
            </a:r>
          </a:p>
          <a:p>
            <a:pPr lvl="1"/>
            <a:r>
              <a:rPr lang="en-US" dirty="0" smtClean="0"/>
              <a:t>3x5 Note card </a:t>
            </a:r>
          </a:p>
          <a:p>
            <a:r>
              <a:rPr lang="en-US" dirty="0" smtClean="0"/>
              <a:t>Poky and IF</a:t>
            </a:r>
          </a:p>
          <a:p>
            <a:pPr lvl="1"/>
            <a:r>
              <a:rPr lang="en-US" dirty="0" smtClean="0"/>
              <a:t>Take in respective classes</a:t>
            </a:r>
          </a:p>
          <a:p>
            <a:r>
              <a:rPr lang="en-US" dirty="0" smtClean="0"/>
              <a:t>Online</a:t>
            </a:r>
          </a:p>
          <a:p>
            <a:pPr lvl="1"/>
            <a:r>
              <a:rPr lang="en-US" dirty="0" smtClean="0"/>
              <a:t>Take in class</a:t>
            </a:r>
          </a:p>
          <a:p>
            <a:pPr lvl="1"/>
            <a:r>
              <a:rPr lang="en-US" dirty="0" smtClean="0"/>
              <a:t>Provide special times</a:t>
            </a:r>
          </a:p>
          <a:p>
            <a:pPr lvl="1"/>
            <a:r>
              <a:rPr lang="en-US" dirty="0" smtClean="0"/>
              <a:t>Arrange with approved proctor</a:t>
            </a:r>
          </a:p>
          <a:p>
            <a:r>
              <a:rPr lang="en-US" dirty="0" smtClean="0"/>
              <a:t>No Retakes</a:t>
            </a:r>
          </a:p>
          <a:p>
            <a:r>
              <a:rPr lang="en-US" smtClean="0"/>
              <a:t>Final is Comprehensive</a:t>
            </a:r>
            <a:endParaRPr lang="en-US" dirty="0" smtClean="0"/>
          </a:p>
          <a:p>
            <a:r>
              <a:rPr lang="en-US" dirty="0" smtClean="0"/>
              <a:t>Score &gt;= 60% to get a C- or better in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Them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onTheme" id="{3DE42CC9-E1AF-4131-A25A-4FB02EEA6E17}" vid="{0E97BE3A-6307-4DD4-9EDE-71373E951C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JonTheme</Template>
  <TotalTime>562</TotalTime>
  <Words>1040</Words>
  <Application>Microsoft Office PowerPoint</Application>
  <PresentationFormat>Widescreen</PresentationFormat>
  <Paragraphs>227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Corbel</vt:lpstr>
      <vt:lpstr>JonTheme</vt:lpstr>
      <vt:lpstr>Computer Science / Informatics And Programming II</vt:lpstr>
      <vt:lpstr>Introduction (Me)</vt:lpstr>
      <vt:lpstr>Course Objectives</vt:lpstr>
      <vt:lpstr>Required Materials</vt:lpstr>
      <vt:lpstr>Moodle</vt:lpstr>
      <vt:lpstr>Needed Software</vt:lpstr>
      <vt:lpstr>First Assignment</vt:lpstr>
      <vt:lpstr>Project Deliverables</vt:lpstr>
      <vt:lpstr>Exams</vt:lpstr>
      <vt:lpstr>Grades</vt:lpstr>
      <vt:lpstr>Help and Assistance</vt:lpstr>
      <vt:lpstr>Tutors</vt:lpstr>
      <vt:lpstr>Outline (by Week)</vt:lpstr>
      <vt:lpstr>Outline (by Week) cont.</vt:lpstr>
      <vt:lpstr>Grading</vt:lpstr>
      <vt:lpstr>Expectations (Mine)</vt:lpstr>
      <vt:lpstr>Academic Honesty</vt:lpstr>
      <vt:lpstr>Academic Honesty - Definitions</vt:lpstr>
      <vt:lpstr>Academic Honesty - Definitions</vt:lpstr>
      <vt:lpstr>Academic Honesty - Clarification</vt:lpstr>
      <vt:lpstr>Academic Honesty - Acceptable</vt:lpstr>
      <vt:lpstr>Academic Honesty – Short Version</vt:lpstr>
      <vt:lpstr>Cite it</vt:lpstr>
      <vt:lpstr>Expectations (Yours)</vt:lpstr>
      <vt:lpstr>If you miss class?</vt:lpstr>
      <vt:lpstr>Getting Started</vt:lpstr>
      <vt:lpstr>Add a Picture to Moodle</vt:lpstr>
      <vt:lpstr>Introductions (You)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/ Informatics And Programming II</dc:title>
  <dc:creator>Jon Holmes</dc:creator>
  <cp:lastModifiedBy>Jon Holmes</cp:lastModifiedBy>
  <cp:revision>67</cp:revision>
  <dcterms:created xsi:type="dcterms:W3CDTF">2015-08-07T02:50:19Z</dcterms:created>
  <dcterms:modified xsi:type="dcterms:W3CDTF">2017-01-07T03:37:41Z</dcterms:modified>
</cp:coreProperties>
</file>