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9" r:id="rId3"/>
    <p:sldId id="265" r:id="rId4"/>
    <p:sldId id="266" r:id="rId5"/>
    <p:sldId id="257" r:id="rId6"/>
    <p:sldId id="259" r:id="rId7"/>
    <p:sldId id="260" r:id="rId8"/>
    <p:sldId id="262" r:id="rId9"/>
    <p:sldId id="263" r:id="rId10"/>
    <p:sldId id="264" r:id="rId11"/>
    <p:sldId id="267" r:id="rId12"/>
    <p:sldId id="280" r:id="rId13"/>
    <p:sldId id="268" r:id="rId14"/>
    <p:sldId id="269" r:id="rId15"/>
    <p:sldId id="281" r:id="rId16"/>
    <p:sldId id="287" r:id="rId17"/>
    <p:sldId id="270" r:id="rId18"/>
    <p:sldId id="271" r:id="rId19"/>
    <p:sldId id="272" r:id="rId20"/>
    <p:sldId id="273" r:id="rId21"/>
    <p:sldId id="286" r:id="rId22"/>
    <p:sldId id="274" r:id="rId23"/>
    <p:sldId id="275" r:id="rId24"/>
    <p:sldId id="276" r:id="rId25"/>
    <p:sldId id="277" r:id="rId26"/>
    <p:sldId id="282" r:id="rId27"/>
    <p:sldId id="284" r:id="rId28"/>
    <p:sldId id="285" r:id="rId29"/>
    <p:sldId id="283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29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01E6C-1328-412F-BDCC-A92A8880497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926C-3E38-47A5-BD68-DCE23CE2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926C-3E38-47A5-BD68-DCE23CE203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4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1ED6-06FF-4F78-96DB-EF7523F66FF2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CBA-4776-4B5E-90A0-8740F8055DD5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99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CBA-4776-4B5E-90A0-8740F8055DD5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33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CBA-4776-4B5E-90A0-8740F8055DD5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88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CBA-4776-4B5E-90A0-8740F8055DD5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65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CBA-4776-4B5E-90A0-8740F8055DD5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12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1CBA-4776-4B5E-90A0-8740F8055DD5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75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1A7-1FB4-4B78-95F4-4AED6960D68A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86B7-03B9-4669-BB38-299ED889912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529"/>
            <a:ext cx="7514035" cy="102053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6B9A-9110-4862-B813-555A362C039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C8CB-86AB-4B6D-96A9-D669A606DEA4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7D16-F212-42C6-9223-FFC1A6765565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3CA-F3ED-4068-9DD6-A515B6E5AF1E}" type="datetime1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C0-A8FE-4631-9649-7A9E04B3CAB4}" type="datetime1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4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AE5B-7ECB-439B-AABF-B95F226A604B}" type="datetime1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6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DAC9-BCBA-4D7D-9C7E-ECB996F95034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FD5-D2EC-4AF0-8D83-E0BDA6CAB033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1541691"/>
            <a:ext cx="7514035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A11CBA-4776-4B5E-90A0-8740F8055DD5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1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0c899ak8(v=vs.110).aspx" TargetMode="External"/><Relationship Id="rId2" Type="http://schemas.openxmlformats.org/officeDocument/2006/relationships/hyperlink" Target="https://msdn.microsoft.com/en-us/library/dwhawy9k(v=vs.110)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972809"/>
            <a:ext cx="7804150" cy="2073275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C#</a:t>
            </a:r>
            <a:br>
              <a:rPr lang="en-US" altLang="en-US" dirty="0" smtClean="0"/>
            </a:br>
            <a:r>
              <a:rPr lang="en-US" altLang="en-US" dirty="0" smtClean="0"/>
              <a:t>Basic Programming</a:t>
            </a:r>
            <a:br>
              <a:rPr lang="en-US" altLang="en-US" dirty="0" smtClean="0"/>
            </a:br>
            <a:r>
              <a:rPr lang="en-US" altLang="en-US" dirty="0" smtClean="0"/>
              <a:t>Console Applications</a:t>
            </a:r>
            <a:endParaRPr lang="en-US" altLang="en-US" sz="4800" dirty="0" smtClean="0"/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8" name="Rectangle 16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3914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Demotion is not allowed - These would all cause errors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myByte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myInt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       		   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to byte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myFloat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myDouble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         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double to float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myDecimal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myDouble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    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double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to decimal;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myDouble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myDecimal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;    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decimal to double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Must use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casting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for demotion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possible loss of data and truncation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all data types have a cast operator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myByte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r>
              <a:rPr lang="en-US" sz="1600" b="1" dirty="0" smtClean="0"/>
              <a:t>)</a:t>
            </a:r>
            <a:r>
              <a:rPr lang="en-US" sz="1600" dirty="0" err="1" smtClean="0"/>
              <a:t>myInt</a:t>
            </a:r>
            <a:r>
              <a:rPr lang="en-US" sz="1600" b="1" dirty="0" smtClean="0"/>
              <a:t>; 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convert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to byte - will lose data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myInt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(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600" b="1" dirty="0" smtClean="0"/>
              <a:t>)</a:t>
            </a:r>
            <a:r>
              <a:rPr lang="en-US" sz="1600" dirty="0" err="1" smtClean="0"/>
              <a:t>myDouble</a:t>
            </a:r>
            <a:r>
              <a:rPr lang="en-US" sz="1600" b="1" dirty="0" smtClean="0"/>
              <a:t>;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convert double to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- will lose decimal precision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myDecimal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decimal</a:t>
            </a:r>
            <a:r>
              <a:rPr lang="en-US" sz="1600" b="1" dirty="0" smtClean="0"/>
              <a:t>)</a:t>
            </a:r>
            <a:r>
              <a:rPr lang="en-US" sz="1600" dirty="0" err="1" smtClean="0"/>
              <a:t>myDouble</a:t>
            </a:r>
            <a:r>
              <a:rPr lang="en-US" sz="1600" b="1" dirty="0" smtClean="0"/>
              <a:t>;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convert double to decimal - possible loss of data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myDouble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1600" b="1" dirty="0" smtClean="0"/>
              <a:t>)</a:t>
            </a:r>
            <a:r>
              <a:rPr lang="en-US" sz="1600" dirty="0" err="1" smtClean="0"/>
              <a:t>myDecimal</a:t>
            </a:r>
            <a:r>
              <a:rPr lang="en-US" sz="1600" b="1" dirty="0" smtClean="0"/>
              <a:t>;    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convert decimal to double</a:t>
            </a:r>
          </a:p>
        </p:txBody>
      </p:sp>
      <p:sp>
        <p:nvSpPr>
          <p:cNvPr id="4" name="TextBox 3"/>
          <p:cNvSpPr txBox="1"/>
          <p:nvPr/>
        </p:nvSpPr>
        <p:spPr>
          <a:xfrm rot="1960067">
            <a:off x="5660479" y="194474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do not work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Parsing Input to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/*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string to number conversion is often necessary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because input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is normally type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string */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/>
              <a:t>inputData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number1;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number2;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Console.Write</a:t>
            </a:r>
            <a:r>
              <a:rPr lang="en-US" dirty="0"/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"Enter an integer 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inputData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0070C0"/>
                </a:solidFill>
              </a:rPr>
              <a:t>Console</a:t>
            </a:r>
            <a:r>
              <a:rPr lang="en-US" dirty="0" err="1"/>
              <a:t>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number1 =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err="1" smtClean="0"/>
              <a:t>.Parse</a:t>
            </a:r>
            <a:r>
              <a:rPr lang="en-US" dirty="0" smtClean="0"/>
              <a:t>(</a:t>
            </a:r>
            <a:r>
              <a:rPr lang="en-US" dirty="0" err="1" smtClean="0"/>
              <a:t>inputData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5638800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Only works if string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is actually </a:t>
            </a:r>
            <a:r>
              <a:rPr lang="en-US" sz="2400" dirty="0" err="1" smtClean="0">
                <a:solidFill>
                  <a:srgbClr val="FF0000"/>
                </a:solidFill>
              </a:rPr>
              <a:t>parsable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4953000" y="5486399"/>
            <a:ext cx="1371600" cy="762001"/>
          </a:xfrm>
          <a:prstGeom prst="arc">
            <a:avLst>
              <a:gd name="adj1" fmla="val 10844893"/>
              <a:gd name="adj2" fmla="val 207406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Parsing Input to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/* string to number conversion is often necessary because input data is normally type string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"Enter a double "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inputData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Console</a:t>
            </a:r>
            <a:r>
              <a:rPr lang="en-US" dirty="0" err="1" smtClean="0"/>
              <a:t>.ReadLine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number2 = </a:t>
            </a:r>
            <a:r>
              <a:rPr lang="en-US" dirty="0" err="1" smtClean="0">
                <a:solidFill>
                  <a:srgbClr val="0070C0"/>
                </a:solidFill>
              </a:rPr>
              <a:t>double</a:t>
            </a:r>
            <a:r>
              <a:rPr lang="en-US" dirty="0" err="1" smtClean="0"/>
              <a:t>.Parse</a:t>
            </a:r>
            <a:r>
              <a:rPr lang="en-US" dirty="0" smtClean="0"/>
              <a:t>(</a:t>
            </a:r>
            <a:r>
              <a:rPr lang="en-US" dirty="0" err="1" smtClean="0"/>
              <a:t>inputData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"Strings parsed to numbers"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TryParse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0"/>
            <a:ext cx="7086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string</a:t>
            </a:r>
            <a:r>
              <a:rPr lang="en-US" sz="1400" dirty="0" smtClean="0"/>
              <a:t> </a:t>
            </a:r>
            <a:r>
              <a:rPr lang="en-US" sz="1400" dirty="0"/>
              <a:t>testString1 =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"123"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string</a:t>
            </a:r>
            <a:r>
              <a:rPr lang="en-US" sz="1400" dirty="0" smtClean="0"/>
              <a:t> </a:t>
            </a:r>
            <a:r>
              <a:rPr lang="en-US" sz="1400" dirty="0"/>
              <a:t>testString2 =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"12a"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int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/>
              <a:t>x;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int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/>
              <a:t>y;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bool</a:t>
            </a:r>
            <a:r>
              <a:rPr lang="en-US" sz="1400" dirty="0" smtClean="0"/>
              <a:t> </a:t>
            </a:r>
            <a:r>
              <a:rPr lang="en-US" sz="1400" dirty="0"/>
              <a:t>valid;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valid </a:t>
            </a:r>
            <a:r>
              <a:rPr lang="en-US" sz="1400" dirty="0"/>
              <a:t>=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 err="1"/>
              <a:t>.TryParse</a:t>
            </a:r>
            <a:r>
              <a:rPr lang="en-US" sz="1400" dirty="0"/>
              <a:t>(testString1, </a:t>
            </a:r>
            <a:r>
              <a:rPr lang="en-US" sz="1400" dirty="0">
                <a:solidFill>
                  <a:srgbClr val="0070C0"/>
                </a:solidFill>
              </a:rPr>
              <a:t>out</a:t>
            </a:r>
            <a:r>
              <a:rPr lang="en-US" sz="1400" dirty="0"/>
              <a:t> x</a:t>
            </a:r>
            <a:r>
              <a:rPr lang="en-US" sz="1400" dirty="0" smtClean="0"/>
              <a:t>);  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// valid will be true -x will be 123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if(valid){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Console</a:t>
            </a:r>
            <a:r>
              <a:rPr lang="en-US" sz="1400" dirty="0" err="1" smtClean="0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"String 1 is numeric - value of x is "</a:t>
            </a:r>
            <a:r>
              <a:rPr lang="en-US" sz="1400" dirty="0"/>
              <a:t> + x);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valid </a:t>
            </a:r>
            <a:r>
              <a:rPr lang="en-US" sz="1400" dirty="0"/>
              <a:t>=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r>
              <a:rPr lang="en-US" sz="1400" dirty="0" err="1"/>
              <a:t>.TryParse</a:t>
            </a:r>
            <a:r>
              <a:rPr lang="en-US" sz="1400" dirty="0"/>
              <a:t>(testString2, </a:t>
            </a:r>
            <a:r>
              <a:rPr lang="en-US" sz="1400" dirty="0">
                <a:solidFill>
                  <a:srgbClr val="0070C0"/>
                </a:solidFill>
              </a:rPr>
              <a:t>out</a:t>
            </a:r>
            <a:r>
              <a:rPr lang="en-US" sz="1400" dirty="0"/>
              <a:t> y</a:t>
            </a:r>
            <a:r>
              <a:rPr lang="en-US" sz="1400" dirty="0" smtClean="0"/>
              <a:t>);  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// valid will be false - y will be zero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if</a:t>
            </a:r>
            <a:r>
              <a:rPr lang="en-US" sz="1400" dirty="0"/>
              <a:t>(!valid</a:t>
            </a:r>
            <a:r>
              <a:rPr lang="en-US" sz="1400" dirty="0" smtClean="0"/>
              <a:t>) {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Console</a:t>
            </a:r>
            <a:r>
              <a:rPr lang="en-US" sz="1400" dirty="0" err="1" smtClean="0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"String 2 is not numeric - value of y is "</a:t>
            </a:r>
            <a:r>
              <a:rPr lang="en-US" sz="1400" dirty="0"/>
              <a:t> + y);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28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double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>d</a:t>
            </a:r>
            <a:r>
              <a:rPr lang="en-US" sz="2000" b="1" dirty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23.45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>e</a:t>
            </a:r>
            <a:r>
              <a:rPr lang="en-US" sz="2000" b="1" dirty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556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Console</a:t>
            </a:r>
            <a:r>
              <a:rPr lang="en-US" sz="2000" dirty="0" err="1" smtClean="0"/>
              <a:t>.WriteLine</a:t>
            </a:r>
            <a:r>
              <a:rPr lang="en-US" sz="2000" b="1" dirty="0"/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"Double value is "</a:t>
            </a:r>
            <a:r>
              <a:rPr lang="en-US" sz="2000" b="1" dirty="0"/>
              <a:t> </a:t>
            </a:r>
            <a:r>
              <a:rPr lang="en-US" sz="2000" dirty="0"/>
              <a:t>+</a:t>
            </a:r>
            <a:r>
              <a:rPr lang="en-US" sz="2000" b="1" dirty="0"/>
              <a:t> </a:t>
            </a:r>
            <a:r>
              <a:rPr lang="en-US" sz="2000" dirty="0"/>
              <a:t>d</a:t>
            </a:r>
            <a:r>
              <a:rPr lang="en-US" sz="2000" b="1" dirty="0"/>
              <a:t> </a:t>
            </a:r>
            <a:r>
              <a:rPr lang="en-US" sz="2000" dirty="0"/>
              <a:t>+</a:t>
            </a:r>
            <a:r>
              <a:rPr lang="en-US" sz="2000" b="1" dirty="0"/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 "</a:t>
            </a:r>
            <a:r>
              <a:rPr lang="en-US" sz="2000" b="1" dirty="0"/>
              <a:t> </a:t>
            </a:r>
            <a:r>
              <a:rPr lang="en-US" sz="2000" dirty="0"/>
              <a:t>+</a:t>
            </a:r>
            <a:r>
              <a:rPr lang="en-US" sz="2000" b="1" dirty="0"/>
              <a:t> </a:t>
            </a:r>
            <a:r>
              <a:rPr lang="en-US" sz="2000" dirty="0"/>
              <a:t>e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// or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Console</a:t>
            </a:r>
            <a:r>
              <a:rPr lang="en-US" sz="2000" dirty="0" err="1" smtClean="0"/>
              <a:t>.WriteLine</a:t>
            </a:r>
            <a:r>
              <a:rPr lang="en-US" sz="2000" b="1" dirty="0" smtClean="0"/>
              <a:t>(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"Double value is {0} {1}"</a:t>
            </a:r>
            <a:r>
              <a:rPr lang="en-US" sz="2000" b="1" dirty="0" smtClean="0"/>
              <a:t>, </a:t>
            </a:r>
            <a:r>
              <a:rPr lang="en-US" sz="2000" dirty="0" smtClean="0"/>
              <a:t>d</a:t>
            </a:r>
            <a:r>
              <a:rPr lang="en-US" sz="2000" b="1" dirty="0" smtClean="0"/>
              <a:t>, </a:t>
            </a:r>
            <a:r>
              <a:rPr lang="en-US" sz="2000" dirty="0" smtClean="0"/>
              <a:t>e</a:t>
            </a:r>
            <a:r>
              <a:rPr lang="en-US" sz="2000" b="1" dirty="0" smtClean="0"/>
              <a:t>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 rot="19915324">
            <a:off x="5463102" y="4753849"/>
            <a:ext cx="275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Like </a:t>
            </a:r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>
                <a:solidFill>
                  <a:srgbClr val="FF0000"/>
                </a:solidFill>
              </a:rPr>
              <a:t> in Java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 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9831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String </a:t>
            </a:r>
            <a:r>
              <a:rPr lang="en-US" sz="2000" dirty="0" smtClean="0"/>
              <a:t>d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/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abc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sz="2000" b="1" dirty="0" smtClean="0"/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e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  <a:r>
              <a:rPr lang="en-US" sz="2000" dirty="0" smtClean="0"/>
              <a:t>23</a:t>
            </a:r>
            <a:r>
              <a:rPr lang="en-US" sz="2000" b="1" dirty="0" smtClean="0"/>
              <a:t>;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Console</a:t>
            </a:r>
            <a:r>
              <a:rPr lang="en-US" sz="2000" dirty="0" err="1" smtClean="0"/>
              <a:t>.WriteLine</a:t>
            </a:r>
            <a:r>
              <a:rPr lang="en-US" sz="2000" b="1" dirty="0" smtClean="0"/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"I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am printin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{0}-{1}"</a:t>
            </a:r>
            <a:r>
              <a:rPr lang="en-US" sz="2000" b="1" dirty="0" smtClean="0"/>
              <a:t>, </a:t>
            </a:r>
            <a:r>
              <a:rPr lang="en-US" sz="2000" dirty="0" smtClean="0"/>
              <a:t>d</a:t>
            </a:r>
            <a:r>
              <a:rPr lang="en-US" sz="2000" b="1" dirty="0" smtClean="0"/>
              <a:t>, </a:t>
            </a:r>
            <a:r>
              <a:rPr lang="en-US" sz="2000" dirty="0" smtClean="0"/>
              <a:t>e</a:t>
            </a:r>
            <a:r>
              <a:rPr lang="en-US" sz="2000" b="1" dirty="0" smtClean="0"/>
              <a:t>);</a:t>
            </a:r>
          </a:p>
          <a:p>
            <a:pPr marL="0" indent="0">
              <a:buNone/>
            </a:pPr>
            <a:r>
              <a:rPr lang="en-US" sz="2000" b="1" dirty="0" smtClean="0"/>
              <a:t>	Prints :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Console</a:t>
            </a:r>
            <a:r>
              <a:rPr lang="en-US" sz="2000" dirty="0" err="1" smtClean="0"/>
              <a:t>.WriteLine</a:t>
            </a:r>
            <a:r>
              <a:rPr lang="en-US" sz="2000" b="1" dirty="0" smtClean="0"/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I am printing {0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} {1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}|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{1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} {0}"</a:t>
            </a:r>
            <a:r>
              <a:rPr lang="en-US" sz="2000" b="1" dirty="0" smtClean="0"/>
              <a:t>, </a:t>
            </a:r>
            <a:r>
              <a:rPr lang="en-US" sz="2000" dirty="0"/>
              <a:t>d</a:t>
            </a:r>
            <a:r>
              <a:rPr lang="en-US" sz="2000" b="1" dirty="0"/>
              <a:t>, </a:t>
            </a:r>
            <a:r>
              <a:rPr lang="en-US" sz="2000" dirty="0"/>
              <a:t>e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	Prints </a:t>
            </a:r>
            <a:r>
              <a:rPr lang="en-US" sz="2000" b="1" dirty="0" smtClean="0"/>
              <a:t>: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 rot="19915324">
            <a:off x="5531529" y="3128837"/>
            <a:ext cx="275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Like </a:t>
            </a:r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>
                <a:solidFill>
                  <a:srgbClr val="FF0000"/>
                </a:solidFill>
              </a:rPr>
              <a:t> in Java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0722" y="5048012"/>
            <a:ext cx="390683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printing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23|23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7733" y="3390446"/>
            <a:ext cx="294183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printing abc-23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1854927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1  2  3  4  …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9237" y="1625469"/>
            <a:ext cx="531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.WriteLine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FormatString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a,b,c,d,e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formatter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541690"/>
            <a:ext cx="7649767" cy="493530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Standard Numeric Formats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://msdn.microsoft.com/en-us/library/dwhawy9k(v=vs.110).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Custom Numeric Formats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https://msdn.microsoft.com/en-us/library/0c899ak8(v=vs.110).</a:t>
            </a:r>
            <a:r>
              <a:rPr lang="en-US" dirty="0" smtClean="0">
                <a:hlinkClick r:id="rId3"/>
              </a:rPr>
              <a:t>aspx</a:t>
            </a:r>
            <a:r>
              <a:rPr lang="en-US" dirty="0" smtClean="0"/>
              <a:t> 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46211"/>
              </p:ext>
            </p:extLst>
          </p:nvPr>
        </p:nvGraphicFramePr>
        <p:xfrm>
          <a:off x="4614543" y="2185690"/>
          <a:ext cx="4038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13233" y="1676400"/>
            <a:ext cx="6001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“{0,10:f3}”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,1.234567); =&gt; </a:t>
            </a:r>
          </a:p>
        </p:txBody>
      </p:sp>
    </p:spTree>
    <p:extLst>
      <p:ext uri="{BB962C8B-B14F-4D97-AF65-F5344CB8AC3E}">
        <p14:creationId xmlns:p14="http://schemas.microsoft.com/office/powerpoint/2010/main" val="273355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string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/>
              <a:t>m</a:t>
            </a:r>
            <a:r>
              <a:rPr lang="en-US" sz="1800" b="1" dirty="0"/>
              <a:t> </a:t>
            </a:r>
            <a:r>
              <a:rPr lang="en-US" sz="1800" dirty="0"/>
              <a:t>=</a:t>
            </a:r>
            <a:r>
              <a:rPr lang="en-US" sz="1800" b="1" dirty="0"/>
              <a:t>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abc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Console</a:t>
            </a:r>
            <a:r>
              <a:rPr lang="en-US" sz="1800" dirty="0" err="1" smtClean="0"/>
              <a:t>.Write</a:t>
            </a:r>
            <a:r>
              <a:rPr lang="en-US" sz="1800" b="1" dirty="0"/>
              <a:t>(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"Enter a string "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string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/>
              <a:t>n</a:t>
            </a:r>
            <a:r>
              <a:rPr lang="en-US" sz="1800" b="1" dirty="0"/>
              <a:t> </a:t>
            </a:r>
            <a:r>
              <a:rPr lang="en-US" sz="1800" dirty="0"/>
              <a:t>=</a:t>
            </a:r>
            <a:r>
              <a:rPr lang="en-US" sz="1800" b="1" dirty="0"/>
              <a:t> </a:t>
            </a:r>
            <a:r>
              <a:rPr lang="en-US" sz="1800" dirty="0" err="1"/>
              <a:t>Console.ReadLine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Can use == and != with strings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if</a:t>
            </a:r>
            <a:r>
              <a:rPr lang="en-US" sz="1800" b="1" dirty="0" smtClean="0"/>
              <a:t> </a:t>
            </a:r>
            <a:r>
              <a:rPr lang="en-US" sz="1800" b="1" dirty="0"/>
              <a:t>(</a:t>
            </a:r>
            <a:r>
              <a:rPr lang="en-US" sz="1800" dirty="0"/>
              <a:t>m</a:t>
            </a:r>
            <a:r>
              <a:rPr lang="en-US" sz="1800" b="1" dirty="0"/>
              <a:t> </a:t>
            </a:r>
            <a:r>
              <a:rPr lang="en-US" sz="1800" dirty="0"/>
              <a:t>==</a:t>
            </a:r>
            <a:r>
              <a:rPr lang="en-US" sz="1800" b="1" dirty="0"/>
              <a:t> </a:t>
            </a:r>
            <a:r>
              <a:rPr lang="en-US" sz="1800" dirty="0"/>
              <a:t>n</a:t>
            </a:r>
            <a:r>
              <a:rPr lang="en-US" sz="1800" b="1" dirty="0"/>
              <a:t>) { </a:t>
            </a:r>
            <a:r>
              <a:rPr lang="en-US" sz="1800" dirty="0" err="1">
                <a:solidFill>
                  <a:srgbClr val="0070C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b="1" dirty="0"/>
              <a:t>(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"m and n are equal"</a:t>
            </a:r>
            <a:r>
              <a:rPr lang="en-US" sz="1800" b="1" dirty="0"/>
              <a:t>); }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if</a:t>
            </a:r>
            <a:r>
              <a:rPr lang="en-US" sz="1800" b="1" dirty="0" smtClean="0"/>
              <a:t> </a:t>
            </a:r>
            <a:r>
              <a:rPr lang="en-US" sz="1800" b="1" dirty="0"/>
              <a:t>(</a:t>
            </a:r>
            <a:r>
              <a:rPr lang="en-US" sz="1800" dirty="0"/>
              <a:t>m</a:t>
            </a:r>
            <a:r>
              <a:rPr lang="en-US" sz="1800" b="1" dirty="0"/>
              <a:t> </a:t>
            </a:r>
            <a:r>
              <a:rPr lang="en-US" sz="1800" dirty="0"/>
              <a:t>!=</a:t>
            </a:r>
            <a:r>
              <a:rPr lang="en-US" sz="1800" b="1" dirty="0"/>
              <a:t> </a:t>
            </a:r>
            <a:r>
              <a:rPr lang="en-US" sz="1800" dirty="0"/>
              <a:t>n</a:t>
            </a:r>
            <a:r>
              <a:rPr lang="en-US" sz="1800" b="1" dirty="0"/>
              <a:t>) { </a:t>
            </a:r>
            <a:r>
              <a:rPr lang="en-US" sz="1800" dirty="0" err="1">
                <a:solidFill>
                  <a:srgbClr val="0070C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b="1" dirty="0"/>
              <a:t>(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"M and n are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not equal"</a:t>
            </a:r>
            <a:r>
              <a:rPr lang="en-US" sz="1800" b="1" dirty="0" smtClean="0"/>
              <a:t>); </a:t>
            </a:r>
            <a:r>
              <a:rPr lang="en-US" sz="1800" b="1" dirty="0"/>
              <a:t>}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must use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String.Compare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for other string compares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if</a:t>
            </a:r>
            <a:r>
              <a:rPr lang="en-US" sz="1800" b="1" dirty="0" smtClean="0"/>
              <a:t> </a:t>
            </a:r>
            <a:r>
              <a:rPr lang="en-US" sz="1800" b="1" dirty="0"/>
              <a:t>(</a:t>
            </a:r>
            <a:r>
              <a:rPr lang="en-US" sz="1800" dirty="0" err="1">
                <a:solidFill>
                  <a:srgbClr val="0070C0"/>
                </a:solidFill>
              </a:rPr>
              <a:t>String</a:t>
            </a:r>
            <a:r>
              <a:rPr lang="en-US" sz="1800" dirty="0" err="1"/>
              <a:t>.Compare</a:t>
            </a:r>
            <a:r>
              <a:rPr lang="en-US" sz="1800" b="1" dirty="0"/>
              <a:t>(</a:t>
            </a:r>
            <a:r>
              <a:rPr lang="en-US" sz="1800" dirty="0"/>
              <a:t>m</a:t>
            </a:r>
            <a:r>
              <a:rPr lang="en-US" sz="1800" b="1" dirty="0"/>
              <a:t>, </a:t>
            </a:r>
            <a:r>
              <a:rPr lang="en-US" sz="1800" dirty="0"/>
              <a:t>n</a:t>
            </a:r>
            <a:r>
              <a:rPr lang="en-US" sz="1800" b="1" dirty="0"/>
              <a:t>) </a:t>
            </a:r>
            <a:r>
              <a:rPr lang="en-US" sz="1800" dirty="0"/>
              <a:t>&gt;</a:t>
            </a:r>
            <a:r>
              <a:rPr lang="en-US" sz="1800" b="1" dirty="0"/>
              <a:t> </a:t>
            </a:r>
            <a:r>
              <a:rPr lang="en-US" sz="1800" dirty="0"/>
              <a:t>0</a:t>
            </a:r>
            <a:r>
              <a:rPr lang="en-US" sz="1800" b="1" dirty="0"/>
              <a:t>) { }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// true if m is &gt; n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if</a:t>
            </a:r>
            <a:r>
              <a:rPr lang="en-US" sz="1800" b="1" dirty="0" smtClean="0"/>
              <a:t> </a:t>
            </a:r>
            <a:r>
              <a:rPr lang="en-US" sz="1800" b="1" dirty="0"/>
              <a:t>(</a:t>
            </a:r>
            <a:r>
              <a:rPr lang="en-US" sz="1800" dirty="0" err="1">
                <a:solidFill>
                  <a:srgbClr val="0070C0"/>
                </a:solidFill>
              </a:rPr>
              <a:t>String</a:t>
            </a:r>
            <a:r>
              <a:rPr lang="en-US" sz="1800" dirty="0" err="1"/>
              <a:t>.Compare</a:t>
            </a:r>
            <a:r>
              <a:rPr lang="en-US" sz="1800" b="1" dirty="0"/>
              <a:t>(</a:t>
            </a:r>
            <a:r>
              <a:rPr lang="en-US" sz="1800" dirty="0"/>
              <a:t>m</a:t>
            </a:r>
            <a:r>
              <a:rPr lang="en-US" sz="1800" b="1" dirty="0"/>
              <a:t>, </a:t>
            </a:r>
            <a:r>
              <a:rPr lang="en-US" sz="1800" dirty="0"/>
              <a:t>n</a:t>
            </a:r>
            <a:r>
              <a:rPr lang="en-US" sz="1800" b="1" dirty="0"/>
              <a:t>) </a:t>
            </a:r>
            <a:r>
              <a:rPr lang="en-US" sz="1800" dirty="0"/>
              <a:t>&lt;</a:t>
            </a:r>
            <a:r>
              <a:rPr lang="en-US" sz="1800" b="1" dirty="0"/>
              <a:t> </a:t>
            </a:r>
            <a:r>
              <a:rPr lang="en-US" sz="1800" dirty="0"/>
              <a:t>0</a:t>
            </a:r>
            <a:r>
              <a:rPr lang="en-US" sz="1800" b="1" dirty="0"/>
              <a:t>) { }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// true if m is &lt; n</a:t>
            </a:r>
          </a:p>
        </p:txBody>
      </p:sp>
    </p:spTree>
    <p:extLst>
      <p:ext uri="{BB962C8B-B14F-4D97-AF65-F5344CB8AC3E}">
        <p14:creationId xmlns:p14="http://schemas.microsoft.com/office/powerpoint/2010/main" val="12952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0600"/>
            <a:ext cx="73152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switch</a:t>
            </a:r>
            <a:r>
              <a:rPr lang="en-US" sz="2000" b="1" dirty="0" smtClean="0"/>
              <a:t> </a:t>
            </a:r>
            <a:r>
              <a:rPr lang="en-US" sz="2000" b="1" dirty="0"/>
              <a:t>(</a:t>
            </a:r>
            <a:r>
              <a:rPr lang="en-US" sz="2000" dirty="0"/>
              <a:t>x</a:t>
            </a:r>
            <a:r>
              <a:rPr lang="en-US" sz="2000" b="1" dirty="0"/>
              <a:t>) {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expression cannot be float, double or decimal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case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>10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	y</a:t>
            </a:r>
            <a:r>
              <a:rPr lang="en-US" sz="2000" b="1" dirty="0" smtClean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5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break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case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>20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	y</a:t>
            </a:r>
            <a:r>
              <a:rPr lang="en-US" sz="2000" b="1" dirty="0" smtClean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10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break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default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	y</a:t>
            </a:r>
            <a:r>
              <a:rPr lang="en-US" sz="2000" b="1" dirty="0" smtClean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30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break</a:t>
            </a:r>
            <a:r>
              <a:rPr lang="en-US" sz="2000" b="1" dirty="0" smtClean="0">
                <a:solidFill>
                  <a:srgbClr val="FF0000"/>
                </a:solidFill>
              </a:rPr>
              <a:t>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// required in C#, was not in Java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30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5438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this creates a reference variable and array object in two statements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int</a:t>
            </a:r>
            <a:r>
              <a:rPr lang="en-US" sz="1800" b="1" dirty="0"/>
              <a:t>[] </a:t>
            </a:r>
            <a:r>
              <a:rPr lang="en-US" sz="1800" dirty="0"/>
              <a:t>num1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num1</a:t>
            </a:r>
            <a:r>
              <a:rPr lang="en-US" sz="1800" b="1" dirty="0" smtClean="0"/>
              <a:t> </a:t>
            </a:r>
            <a:r>
              <a:rPr lang="en-US" sz="1800" dirty="0"/>
              <a:t>=</a:t>
            </a:r>
            <a:r>
              <a:rPr lang="en-US" sz="1800" b="1" dirty="0"/>
              <a:t> </a:t>
            </a:r>
            <a:r>
              <a:rPr lang="en-US" sz="1800" dirty="0"/>
              <a:t>new</a:t>
            </a:r>
            <a:r>
              <a:rPr lang="en-US" sz="1800" b="1" dirty="0"/>
              <a:t>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b="1" dirty="0"/>
              <a:t>[</a:t>
            </a:r>
            <a:r>
              <a:rPr lang="en-US" sz="1800" dirty="0"/>
              <a:t>6</a:t>
            </a:r>
            <a:r>
              <a:rPr lang="en-US" sz="1800" b="1" dirty="0"/>
              <a:t>];              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// set to zero by default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can create reference variable and array object in one statement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int</a:t>
            </a:r>
            <a:r>
              <a:rPr lang="en-US" sz="1800" b="1" dirty="0"/>
              <a:t>[] </a:t>
            </a:r>
            <a:r>
              <a:rPr lang="en-US" sz="1800" dirty="0"/>
              <a:t>num2</a:t>
            </a:r>
            <a:r>
              <a:rPr lang="en-US" sz="1800" b="1" dirty="0"/>
              <a:t> </a:t>
            </a:r>
            <a:r>
              <a:rPr lang="en-US" sz="1800" dirty="0"/>
              <a:t>=</a:t>
            </a:r>
            <a:r>
              <a:rPr lang="en-US" sz="1800" b="1" dirty="0"/>
              <a:t> </a:t>
            </a:r>
            <a:r>
              <a:rPr lang="en-US" sz="1800" dirty="0"/>
              <a:t>new</a:t>
            </a:r>
            <a:r>
              <a:rPr lang="en-US" sz="1800" b="1" dirty="0"/>
              <a:t>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b="1" dirty="0"/>
              <a:t>[</a:t>
            </a:r>
            <a:r>
              <a:rPr lang="en-US" sz="1800" dirty="0"/>
              <a:t>6</a:t>
            </a:r>
            <a:r>
              <a:rPr lang="en-US" sz="1800" b="1" dirty="0"/>
              <a:t>];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Can iterate using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foreach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- cannot modify array 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sv-SE" sz="1800" dirty="0" smtClean="0">
                <a:solidFill>
                  <a:srgbClr val="0070C0"/>
                </a:solidFill>
              </a:rPr>
              <a:t>foreach</a:t>
            </a:r>
            <a:r>
              <a:rPr lang="sv-SE" sz="1800" b="1" dirty="0" smtClean="0">
                <a:solidFill>
                  <a:srgbClr val="0070C0"/>
                </a:solidFill>
              </a:rPr>
              <a:t> </a:t>
            </a:r>
            <a:r>
              <a:rPr lang="sv-SE" sz="1800" b="1" dirty="0"/>
              <a:t>(</a:t>
            </a:r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b="1" dirty="0"/>
              <a:t> </a:t>
            </a:r>
            <a:r>
              <a:rPr lang="sv-SE" sz="1800" dirty="0"/>
              <a:t>val</a:t>
            </a:r>
            <a:r>
              <a:rPr lang="sv-SE" sz="1800" b="1" dirty="0"/>
              <a:t> </a:t>
            </a:r>
            <a:r>
              <a:rPr lang="sv-SE" sz="1800" dirty="0">
                <a:solidFill>
                  <a:srgbClr val="0070C0"/>
                </a:solidFill>
              </a:rPr>
              <a:t>in</a:t>
            </a:r>
            <a:r>
              <a:rPr lang="sv-SE" sz="1800" b="1" dirty="0"/>
              <a:t> </a:t>
            </a:r>
            <a:r>
              <a:rPr lang="sv-SE" sz="1800" dirty="0"/>
              <a:t>num1</a:t>
            </a:r>
            <a:r>
              <a:rPr lang="sv-SE" sz="1800" b="1" dirty="0" smtClean="0"/>
              <a:t>)</a:t>
            </a:r>
            <a:r>
              <a:rPr lang="en-US" sz="1800" b="1" dirty="0" smtClean="0"/>
              <a:t> {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rgbClr val="0070C0"/>
                </a:solidFill>
              </a:rPr>
              <a:t>Console</a:t>
            </a:r>
            <a:r>
              <a:rPr lang="en-US" sz="1800" dirty="0" err="1" smtClean="0"/>
              <a:t>.WriteLine</a:t>
            </a:r>
            <a:r>
              <a:rPr lang="en-US" sz="1800" b="1" dirty="0" smtClean="0"/>
              <a:t>(</a:t>
            </a:r>
            <a:r>
              <a:rPr lang="en-US" sz="1800" dirty="0" err="1" smtClean="0"/>
              <a:t>val.ToString</a:t>
            </a:r>
            <a:r>
              <a:rPr lang="en-US" sz="1800" b="1" dirty="0"/>
              <a:t>() </a:t>
            </a:r>
            <a:r>
              <a:rPr lang="en-US" sz="1800" dirty="0"/>
              <a:t>+</a:t>
            </a:r>
            <a:r>
              <a:rPr lang="en-US" sz="1800" b="1" dirty="0"/>
              <a:t>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" "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89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to post your picture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5000"/>
            <a:ext cx="1931960" cy="2590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2580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Initialization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create with initialization list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    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b="1" dirty="0"/>
              <a:t>[] </a:t>
            </a:r>
            <a:r>
              <a:rPr lang="en-US" sz="2000" dirty="0"/>
              <a:t>s1</a:t>
            </a:r>
            <a:r>
              <a:rPr lang="en-US" sz="2000" b="1" dirty="0"/>
              <a:t> </a:t>
            </a:r>
            <a:r>
              <a:rPr lang="en-US" sz="2000" dirty="0"/>
              <a:t>=</a:t>
            </a:r>
            <a:r>
              <a:rPr lang="en-US" sz="2000" b="1" dirty="0"/>
              <a:t> {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"Sam"</a:t>
            </a:r>
            <a:r>
              <a:rPr lang="en-US" sz="2000" b="1" dirty="0"/>
              <a:t>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"Pat"</a:t>
            </a:r>
            <a:r>
              <a:rPr lang="en-US" sz="2000" b="1" dirty="0"/>
              <a:t>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"Sal"</a:t>
            </a:r>
            <a:r>
              <a:rPr lang="en-US" sz="2000" b="1" dirty="0"/>
              <a:t> };     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 implied length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// Using Length Property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    </a:t>
            </a:r>
            <a:r>
              <a:rPr lang="en-US" sz="2000" dirty="0" err="1">
                <a:solidFill>
                  <a:srgbClr val="0070C0"/>
                </a:solidFill>
              </a:rPr>
              <a:t>Console</a:t>
            </a:r>
            <a:r>
              <a:rPr lang="en-US" sz="2000" dirty="0" err="1"/>
              <a:t>.WriteLine</a:t>
            </a:r>
            <a:r>
              <a:rPr lang="en-US" sz="2000" b="1" dirty="0"/>
              <a:t>(</a:t>
            </a:r>
            <a:r>
              <a:rPr lang="en-US" sz="2000" dirty="0"/>
              <a:t>s1.Length.ToString</a:t>
            </a:r>
            <a:r>
              <a:rPr lang="en-US" sz="2000" b="1" dirty="0" smtClean="0"/>
              <a:t>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3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same as in Java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 smtClean="0"/>
              <a:t>[,]</a:t>
            </a:r>
            <a:r>
              <a:rPr lang="en-US" b="1" dirty="0" smtClean="0"/>
              <a:t> </a:t>
            </a:r>
            <a:r>
              <a:rPr lang="en-US" dirty="0" smtClean="0"/>
              <a:t>matrix = new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]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a = 0; a &lt; </a:t>
            </a:r>
            <a:r>
              <a:rPr lang="en-US" dirty="0" err="1" smtClean="0"/>
              <a:t>matrix.GetUpperBound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);a++){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= 0; </a:t>
            </a:r>
            <a:r>
              <a:rPr lang="en-US" dirty="0" smtClean="0"/>
              <a:t>b </a:t>
            </a:r>
            <a:r>
              <a:rPr lang="en-US" dirty="0"/>
              <a:t>&lt; </a:t>
            </a:r>
            <a:r>
              <a:rPr lang="en-US" dirty="0" err="1" smtClean="0"/>
              <a:t>matrix.GetUpperBound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);b++){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matrix.Length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74900" y="2375079"/>
            <a:ext cx="2073500" cy="520521"/>
          </a:xfrm>
          <a:custGeom>
            <a:avLst/>
            <a:gdLst>
              <a:gd name="connsiteX0" fmla="*/ 0 w 2434107"/>
              <a:gd name="connsiteY0" fmla="*/ 0 h 695459"/>
              <a:gd name="connsiteX1" fmla="*/ 437882 w 2434107"/>
              <a:gd name="connsiteY1" fmla="*/ 450761 h 695459"/>
              <a:gd name="connsiteX2" fmla="*/ 1815921 w 2434107"/>
              <a:gd name="connsiteY2" fmla="*/ 154547 h 695459"/>
              <a:gd name="connsiteX3" fmla="*/ 2434107 w 2434107"/>
              <a:gd name="connsiteY3" fmla="*/ 695459 h 695459"/>
              <a:gd name="connsiteX0" fmla="*/ 0 w 2789406"/>
              <a:gd name="connsiteY0" fmla="*/ 0 h 678667"/>
              <a:gd name="connsiteX1" fmla="*/ 793181 w 2789406"/>
              <a:gd name="connsiteY1" fmla="*/ 433969 h 678667"/>
              <a:gd name="connsiteX2" fmla="*/ 2171220 w 2789406"/>
              <a:gd name="connsiteY2" fmla="*/ 137755 h 678667"/>
              <a:gd name="connsiteX3" fmla="*/ 2789406 w 2789406"/>
              <a:gd name="connsiteY3" fmla="*/ 678667 h 678667"/>
              <a:gd name="connsiteX0" fmla="*/ 0 w 2789406"/>
              <a:gd name="connsiteY0" fmla="*/ 0 h 678667"/>
              <a:gd name="connsiteX1" fmla="*/ 400483 w 2789406"/>
              <a:gd name="connsiteY1" fmla="*/ 517928 h 678667"/>
              <a:gd name="connsiteX2" fmla="*/ 2171220 w 2789406"/>
              <a:gd name="connsiteY2" fmla="*/ 137755 h 678667"/>
              <a:gd name="connsiteX3" fmla="*/ 2789406 w 2789406"/>
              <a:gd name="connsiteY3" fmla="*/ 678667 h 67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9406" h="678667">
                <a:moveTo>
                  <a:pt x="0" y="0"/>
                </a:moveTo>
                <a:cubicBezTo>
                  <a:pt x="67614" y="212501"/>
                  <a:pt x="38613" y="494969"/>
                  <a:pt x="400483" y="517928"/>
                </a:cubicBezTo>
                <a:cubicBezTo>
                  <a:pt x="762353" y="540887"/>
                  <a:pt x="1773066" y="110965"/>
                  <a:pt x="2171220" y="137755"/>
                </a:cubicBezTo>
                <a:cubicBezTo>
                  <a:pt x="2569374" y="164545"/>
                  <a:pt x="2646665" y="428602"/>
                  <a:pt x="2789406" y="6786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51816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799" y="51816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326047" y="1217898"/>
            <a:ext cx="4147499" cy="3064352"/>
          </a:xfrm>
          <a:custGeom>
            <a:avLst/>
            <a:gdLst>
              <a:gd name="connsiteX0" fmla="*/ 2309884 w 4147499"/>
              <a:gd name="connsiteY0" fmla="*/ 2387451 h 3064352"/>
              <a:gd name="connsiteX1" fmla="*/ 3128490 w 4147499"/>
              <a:gd name="connsiteY1" fmla="*/ 3040593 h 3064352"/>
              <a:gd name="connsiteX2" fmla="*/ 4129976 w 4147499"/>
              <a:gd name="connsiteY2" fmla="*/ 1638513 h 3064352"/>
              <a:gd name="connsiteX3" fmla="*/ 2231507 w 4147499"/>
              <a:gd name="connsiteY3" fmla="*/ 97096 h 3064352"/>
              <a:gd name="connsiteX4" fmla="*/ 298204 w 4147499"/>
              <a:gd name="connsiteY4" fmla="*/ 236433 h 3064352"/>
              <a:gd name="connsiteX5" fmla="*/ 36947 w 4147499"/>
              <a:gd name="connsiteY5" fmla="*/ 863451 h 306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7499" h="3064352">
                <a:moveTo>
                  <a:pt x="2309884" y="2387451"/>
                </a:moveTo>
                <a:cubicBezTo>
                  <a:pt x="2567512" y="2776433"/>
                  <a:pt x="2825141" y="3165416"/>
                  <a:pt x="3128490" y="3040593"/>
                </a:cubicBezTo>
                <a:cubicBezTo>
                  <a:pt x="3431839" y="2915770"/>
                  <a:pt x="4279473" y="2129096"/>
                  <a:pt x="4129976" y="1638513"/>
                </a:cubicBezTo>
                <a:cubicBezTo>
                  <a:pt x="3980479" y="1147930"/>
                  <a:pt x="2870136" y="330776"/>
                  <a:pt x="2231507" y="97096"/>
                </a:cubicBezTo>
                <a:cubicBezTo>
                  <a:pt x="1592878" y="-136584"/>
                  <a:pt x="663964" y="108707"/>
                  <a:pt x="298204" y="236433"/>
                </a:cubicBezTo>
                <a:cubicBezTo>
                  <a:pt x="-67556" y="364159"/>
                  <a:pt x="-15305" y="613805"/>
                  <a:pt x="36947" y="86345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Useful Array Properties/Methods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467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Array</a:t>
            </a:r>
            <a:r>
              <a:rPr lang="en-US" sz="1800" dirty="0" err="1" smtClean="0"/>
              <a:t>.Clear</a:t>
            </a:r>
            <a:r>
              <a:rPr lang="en-US" sz="1800" b="1" dirty="0" smtClean="0"/>
              <a:t>(</a:t>
            </a:r>
            <a:r>
              <a:rPr lang="en-US" sz="1800" dirty="0" smtClean="0"/>
              <a:t>num2</a:t>
            </a:r>
            <a:r>
              <a:rPr lang="en-US" sz="1800" b="1" dirty="0"/>
              <a:t>, </a:t>
            </a:r>
            <a:r>
              <a:rPr lang="en-US" sz="1800" dirty="0"/>
              <a:t>0</a:t>
            </a:r>
            <a:r>
              <a:rPr lang="en-US" sz="1800" b="1" dirty="0"/>
              <a:t>, </a:t>
            </a:r>
            <a:r>
              <a:rPr lang="en-US" sz="1800" dirty="0"/>
              <a:t>num2.Length</a:t>
            </a:r>
            <a:r>
              <a:rPr lang="en-US" sz="1800" b="1" dirty="0"/>
              <a:t>);  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// clear an array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pt-BR" sz="18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pt-BR" sz="1800" dirty="0">
                <a:solidFill>
                  <a:schemeClr val="accent2">
                    <a:lumMod val="50000"/>
                  </a:schemeClr>
                </a:solidFill>
              </a:rPr>
              <a:t>copies first 3 elements of num1 to num2</a:t>
            </a:r>
            <a:endParaRPr lang="pt-BR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Array</a:t>
            </a:r>
            <a:r>
              <a:rPr lang="pt-BR" sz="1800" dirty="0" smtClean="0"/>
              <a:t>.Copy</a:t>
            </a:r>
            <a:r>
              <a:rPr lang="pt-BR" sz="1800" b="1" dirty="0" smtClean="0"/>
              <a:t>(</a:t>
            </a:r>
            <a:r>
              <a:rPr lang="pt-BR" sz="1800" dirty="0" smtClean="0"/>
              <a:t>num1</a:t>
            </a:r>
            <a:r>
              <a:rPr lang="pt-BR" sz="1800" b="1" dirty="0"/>
              <a:t>, </a:t>
            </a:r>
            <a:r>
              <a:rPr lang="pt-BR" sz="1800" dirty="0"/>
              <a:t>num2</a:t>
            </a:r>
            <a:r>
              <a:rPr lang="pt-BR" sz="1800" b="1" dirty="0"/>
              <a:t>, </a:t>
            </a:r>
            <a:r>
              <a:rPr lang="pt-BR" sz="1800" dirty="0"/>
              <a:t>3</a:t>
            </a:r>
            <a:r>
              <a:rPr lang="pt-BR" sz="1800" b="1" dirty="0"/>
              <a:t>);              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int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/>
              <a:t>w</a:t>
            </a:r>
            <a:r>
              <a:rPr lang="en-US" sz="1800" b="1" dirty="0"/>
              <a:t> </a:t>
            </a:r>
            <a:r>
              <a:rPr lang="en-US" sz="1800" dirty="0"/>
              <a:t>=</a:t>
            </a:r>
            <a:r>
              <a:rPr lang="en-US" sz="1800" b="1" dirty="0"/>
              <a:t> </a:t>
            </a:r>
            <a:r>
              <a:rPr lang="en-US" sz="1800" dirty="0" err="1"/>
              <a:t>Array.IndexOf</a:t>
            </a:r>
            <a:r>
              <a:rPr lang="en-US" sz="1800" b="1" dirty="0"/>
              <a:t>(</a:t>
            </a:r>
            <a:r>
              <a:rPr lang="en-US" sz="1800" dirty="0"/>
              <a:t>s1</a:t>
            </a:r>
            <a:r>
              <a:rPr lang="en-US" sz="1800" b="1" dirty="0"/>
              <a:t>,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"Pat"</a:t>
            </a:r>
            <a:r>
              <a:rPr lang="en-US" sz="1800" b="1" dirty="0"/>
              <a:t>);   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// returns index or -1 if not found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Console</a:t>
            </a:r>
            <a:r>
              <a:rPr lang="en-US" sz="1800" dirty="0" err="1" smtClean="0"/>
              <a:t>.WriteLine</a:t>
            </a:r>
            <a:r>
              <a:rPr lang="en-US" sz="1800" b="1" dirty="0" smtClean="0"/>
              <a:t>(</a:t>
            </a:r>
            <a:r>
              <a:rPr lang="en-US" sz="1800" dirty="0" err="1" smtClean="0"/>
              <a:t>w.ToString</a:t>
            </a:r>
            <a:r>
              <a:rPr lang="en-US" sz="1800" b="1" dirty="0"/>
              <a:t>());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resize array - does not lose value </a:t>
            </a:r>
            <a:r>
              <a:rPr lang="en-US" sz="1800" dirty="0">
                <a:solidFill>
                  <a:srgbClr val="FF0000"/>
                </a:solidFill>
              </a:rPr>
              <a:t>but expensive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- should use a list 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Array</a:t>
            </a:r>
            <a:r>
              <a:rPr lang="en-US" sz="1800" dirty="0" err="1" smtClean="0"/>
              <a:t>.Resize</a:t>
            </a:r>
            <a:r>
              <a:rPr lang="en-US" sz="1800" b="1" dirty="0" smtClean="0"/>
              <a:t>(</a:t>
            </a:r>
            <a:r>
              <a:rPr lang="en-US" sz="1800" dirty="0" smtClean="0">
                <a:solidFill>
                  <a:srgbClr val="0070C0"/>
                </a:solidFill>
              </a:rPr>
              <a:t>ref</a:t>
            </a:r>
            <a:r>
              <a:rPr lang="en-US" sz="1800" b="1" dirty="0" smtClean="0"/>
              <a:t> </a:t>
            </a:r>
            <a:r>
              <a:rPr lang="en-US" sz="1800" dirty="0"/>
              <a:t>s1</a:t>
            </a:r>
            <a:r>
              <a:rPr lang="en-US" sz="1800" b="1" dirty="0"/>
              <a:t>, </a:t>
            </a:r>
            <a:r>
              <a:rPr lang="en-US" sz="1800" dirty="0"/>
              <a:t>4</a:t>
            </a:r>
            <a:r>
              <a:rPr lang="en-US" sz="1800" b="1" dirty="0"/>
              <a:t>);             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66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m1</a:t>
            </a:r>
            <a:r>
              <a:rPr lang="en-US" sz="2000" b="1" dirty="0" smtClean="0"/>
              <a:t>(</a:t>
            </a:r>
            <a:r>
              <a:rPr lang="en-US" sz="2000" dirty="0" smtClean="0"/>
              <a:t>10</a:t>
            </a:r>
            <a:r>
              <a:rPr lang="en-US" sz="2000" b="1" dirty="0"/>
              <a:t>); </a:t>
            </a:r>
            <a:r>
              <a:rPr lang="en-US" sz="2000" b="1" dirty="0" smtClean="0"/>
              <a:t>    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method with no return value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>x</a:t>
            </a:r>
            <a:r>
              <a:rPr lang="en-US" sz="2000" b="1" dirty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m2</a:t>
            </a:r>
            <a:r>
              <a:rPr lang="en-US" sz="2000" b="1" dirty="0"/>
              <a:t>();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method with return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value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static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m1</a:t>
            </a:r>
            <a:r>
              <a:rPr lang="en-US" sz="2000" b="1" dirty="0"/>
              <a:t>(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b="1" dirty="0"/>
              <a:t> </a:t>
            </a:r>
            <a:r>
              <a:rPr lang="en-US" sz="2000" dirty="0"/>
              <a:t>x</a:t>
            </a:r>
            <a:r>
              <a:rPr lang="en-US" sz="2000" b="1" dirty="0"/>
              <a:t>) { }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static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m2</a:t>
            </a:r>
            <a:r>
              <a:rPr lang="en-US" sz="2000" b="1" dirty="0"/>
              <a:t>() {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10</a:t>
            </a:r>
            <a:r>
              <a:rPr lang="en-US" sz="2000" b="1" dirty="0"/>
              <a:t>;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8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Pass by Reference - 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//This did not exist in Java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>a</a:t>
            </a:r>
            <a:r>
              <a:rPr lang="en-US" sz="2000" b="1" dirty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0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pass by reference - a must have a value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m3</a:t>
            </a:r>
            <a:r>
              <a:rPr lang="en-US" sz="2000" b="1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ref</a:t>
            </a:r>
            <a:r>
              <a:rPr lang="en-US" sz="2000" b="1" dirty="0" smtClean="0"/>
              <a:t> </a:t>
            </a:r>
            <a:r>
              <a:rPr lang="en-US" sz="2000" dirty="0" smtClean="0"/>
              <a:t>a</a:t>
            </a:r>
            <a:r>
              <a:rPr lang="en-US" sz="2000" b="1" dirty="0"/>
              <a:t>);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Console</a:t>
            </a:r>
            <a:r>
              <a:rPr lang="en-US" sz="2000" dirty="0" err="1" smtClean="0"/>
              <a:t>.WriteLine</a:t>
            </a:r>
            <a:r>
              <a:rPr lang="en-US" sz="2000" b="1" dirty="0"/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"Value of a {0} "</a:t>
            </a:r>
            <a:r>
              <a:rPr lang="en-US" sz="2000" b="1" dirty="0"/>
              <a:t>, </a:t>
            </a:r>
            <a:r>
              <a:rPr lang="en-US" sz="2000" dirty="0"/>
              <a:t>a</a:t>
            </a:r>
            <a:r>
              <a:rPr lang="en-US" sz="2000" b="1" dirty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static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dirty="0"/>
              <a:t>m3</a:t>
            </a:r>
            <a:r>
              <a:rPr lang="en-US" sz="2000" b="1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ref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b="1" dirty="0"/>
              <a:t> </a:t>
            </a:r>
            <a:r>
              <a:rPr lang="en-US" sz="2000" dirty="0"/>
              <a:t>x</a:t>
            </a:r>
            <a:r>
              <a:rPr lang="en-US" sz="2000" b="1" dirty="0" smtClean="0"/>
              <a:t>) {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	x</a:t>
            </a:r>
            <a:r>
              <a:rPr lang="en-US" sz="2000" b="1" dirty="0" smtClean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20</a:t>
            </a:r>
            <a:r>
              <a:rPr lang="en-US" sz="2000" b="1" dirty="0"/>
              <a:t>;  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 changes value of a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89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Pass by Reference -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3914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>b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pass by reference - b does not need a value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m4</a:t>
            </a:r>
            <a:r>
              <a:rPr lang="en-US" sz="2000" b="1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out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>b</a:t>
            </a:r>
            <a:r>
              <a:rPr lang="en-US" sz="2000" b="1" dirty="0"/>
              <a:t>);                 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Console</a:t>
            </a:r>
            <a:r>
              <a:rPr lang="en-US" sz="2000" dirty="0" err="1" smtClean="0"/>
              <a:t>.WriteLine</a:t>
            </a:r>
            <a:r>
              <a:rPr lang="en-US" sz="2000" b="1" dirty="0"/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"Value of b {0} "</a:t>
            </a:r>
            <a:r>
              <a:rPr lang="en-US" sz="2000" b="1" dirty="0"/>
              <a:t>, </a:t>
            </a:r>
            <a:r>
              <a:rPr lang="en-US" sz="2000" dirty="0"/>
              <a:t>b</a:t>
            </a:r>
            <a:r>
              <a:rPr lang="en-US" sz="2000" b="1" dirty="0" smtClean="0"/>
              <a:t>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static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m4</a:t>
            </a:r>
            <a:r>
              <a:rPr lang="en-US" sz="2000" b="1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out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b="1" dirty="0"/>
              <a:t> </a:t>
            </a:r>
            <a:r>
              <a:rPr lang="en-US" sz="2000" dirty="0"/>
              <a:t>x</a:t>
            </a:r>
            <a:r>
              <a:rPr lang="en-US" sz="2000" b="1" dirty="0" smtClean="0"/>
              <a:t>) {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	x</a:t>
            </a:r>
            <a:r>
              <a:rPr lang="en-US" sz="2000" b="1" dirty="0" smtClean="0"/>
              <a:t>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dirty="0"/>
              <a:t>10</a:t>
            </a:r>
            <a:r>
              <a:rPr lang="en-US" sz="2000" b="1" dirty="0"/>
              <a:t>;  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// must assign value to x in method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59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Every Method must have a descriptive comment of what it does. </a:t>
            </a:r>
          </a:p>
          <a:p>
            <a:r>
              <a:rPr lang="en-US" dirty="0" smtClean="0"/>
              <a:t>Single statement </a:t>
            </a:r>
          </a:p>
          <a:p>
            <a:r>
              <a:rPr lang="en-US" dirty="0" smtClean="0"/>
              <a:t>Avoid ANDs or ORs</a:t>
            </a:r>
          </a:p>
          <a:p>
            <a:r>
              <a:rPr lang="en-US" dirty="0" smtClean="0"/>
              <a:t>Summary comments are best and easiest.</a:t>
            </a:r>
          </a:p>
          <a:p>
            <a:r>
              <a:rPr lang="en-US" dirty="0"/>
              <a:t>///   Starts a Summary comment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///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&lt;summary&gt;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/// Summary description of method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/// &lt;/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summary&gt;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///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param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=“param1"&gt;parameter 1 description&lt;/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param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///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param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=“param2"&gt;parameter 2 description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74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 Jon Holmes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 CS/INFO 1182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 12 Jan 2016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 Description – What this file does.</a:t>
            </a:r>
          </a:p>
          <a:p>
            <a:endParaRPr lang="en-US" dirty="0"/>
          </a:p>
          <a:p>
            <a:r>
              <a:rPr lang="en-US" dirty="0" smtClean="0"/>
              <a:t>Place this a the top of every file you code</a:t>
            </a:r>
          </a:p>
          <a:p>
            <a:pPr lvl="1"/>
            <a:r>
              <a:rPr lang="en-US" dirty="0" smtClean="0"/>
              <a:t>Promises to me that this file was your work and your work alone.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73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Cite anything that was not your work or you had help with. </a:t>
            </a:r>
          </a:p>
          <a:p>
            <a:pPr lvl="1"/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Help from others</a:t>
            </a:r>
          </a:p>
          <a:p>
            <a:pPr lvl="1"/>
            <a:r>
              <a:rPr lang="en-US" dirty="0" smtClean="0"/>
              <a:t>Code provided from teacher</a:t>
            </a:r>
          </a:p>
          <a:p>
            <a:pPr lvl="2"/>
            <a:r>
              <a:rPr lang="en-US" dirty="0" smtClean="0"/>
              <a:t>Starting code</a:t>
            </a:r>
          </a:p>
          <a:p>
            <a:pPr lvl="2"/>
            <a:r>
              <a:rPr lang="en-US" dirty="0" smtClean="0"/>
              <a:t>In slides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 NOT claim something is your work that is not your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67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for 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String.split</a:t>
            </a:r>
            <a:r>
              <a:rPr lang="en-US" dirty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File.ReadAllLines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File needs to be in the bin/Debug folder</a:t>
            </a:r>
          </a:p>
          <a:p>
            <a:pPr lvl="1"/>
            <a:r>
              <a:rPr lang="en-US" dirty="0" smtClean="0"/>
              <a:t>This is where the exe file is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Java &amp; C#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620000" cy="5059363"/>
          </a:xfrm>
        </p:spPr>
        <p:txBody>
          <a:bodyPr/>
          <a:lstStyle/>
          <a:p>
            <a:r>
              <a:rPr lang="en-US" u="sng" dirty="0" smtClean="0"/>
              <a:t>Java</a:t>
            </a:r>
          </a:p>
          <a:p>
            <a:pPr lvl="1"/>
            <a:r>
              <a:rPr lang="en-US" dirty="0" smtClean="0"/>
              <a:t>class libraries (e.g. </a:t>
            </a:r>
            <a:r>
              <a:rPr lang="en-US" dirty="0" err="1" smtClean="0"/>
              <a:t>java.util.Scanner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compiles to byte code (.class)</a:t>
            </a:r>
          </a:p>
          <a:p>
            <a:pPr lvl="1"/>
            <a:r>
              <a:rPr lang="en-US" dirty="0" smtClean="0"/>
              <a:t>program executed and managed by Java Virtual Machine (JVM)</a:t>
            </a:r>
          </a:p>
          <a:p>
            <a:r>
              <a:rPr lang="en-US" u="sng" dirty="0" smtClean="0"/>
              <a:t>C# (.NET Framework)</a:t>
            </a:r>
          </a:p>
          <a:p>
            <a:pPr lvl="1"/>
            <a:r>
              <a:rPr lang="en-US" dirty="0" smtClean="0"/>
              <a:t>Class Libraries (e.g. </a:t>
            </a:r>
            <a:r>
              <a:rPr lang="en-US" dirty="0" err="1" smtClean="0"/>
              <a:t>System.Text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compiles to Common Intermediate Language (CIL)</a:t>
            </a:r>
          </a:p>
          <a:p>
            <a:pPr lvl="1"/>
            <a:r>
              <a:rPr lang="en-US" dirty="0" smtClean="0"/>
              <a:t>Program executed and managed by Common Language Runtime (CLR)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Jan 21</a:t>
            </a:r>
            <a:r>
              <a:rPr lang="en-US" baseline="30000" dirty="0" smtClean="0"/>
              <a:t>st</a:t>
            </a:r>
            <a:r>
              <a:rPr lang="en-US" dirty="0" smtClean="0"/>
              <a:t> by 11PM</a:t>
            </a:r>
          </a:p>
          <a:p>
            <a:r>
              <a:rPr lang="en-US" dirty="0" smtClean="0"/>
              <a:t>Console App</a:t>
            </a:r>
          </a:p>
          <a:p>
            <a:r>
              <a:rPr lang="en-US" dirty="0" smtClean="0"/>
              <a:t>Follow instructions</a:t>
            </a:r>
          </a:p>
          <a:p>
            <a:r>
              <a:rPr lang="en-US" dirty="0" smtClean="0"/>
              <a:t>It needs methods!</a:t>
            </a:r>
          </a:p>
          <a:p>
            <a:endParaRPr lang="en-US" dirty="0"/>
          </a:p>
          <a:p>
            <a:r>
              <a:rPr lang="en-US" dirty="0" smtClean="0"/>
              <a:t>Should be a test what you learned in 1181</a:t>
            </a:r>
          </a:p>
          <a:p>
            <a:pPr lvl="1"/>
            <a:r>
              <a:rPr lang="en-US" dirty="0" smtClean="0"/>
              <a:t>Are you ready for this course?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0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Java and C#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696200" cy="4906963"/>
          </a:xfrm>
        </p:spPr>
        <p:txBody>
          <a:bodyPr/>
          <a:lstStyle/>
          <a:p>
            <a:r>
              <a:rPr lang="en-US" dirty="0" smtClean="0"/>
              <a:t>Similar syntax using {curly braces} to delimit code blocks</a:t>
            </a:r>
          </a:p>
          <a:p>
            <a:r>
              <a:rPr lang="en-US" dirty="0" smtClean="0"/>
              <a:t>Similar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comment</a:t>
            </a:r>
            <a:r>
              <a:rPr lang="en-US" dirty="0" smtClean="0"/>
              <a:t> style</a:t>
            </a:r>
          </a:p>
          <a:p>
            <a:pPr lvl="1"/>
            <a:r>
              <a:rPr lang="en-US" dirty="0" smtClean="0"/>
              <a:t>single line or inline use //</a:t>
            </a:r>
          </a:p>
          <a:p>
            <a:pPr lvl="1"/>
            <a:r>
              <a:rPr lang="en-US" dirty="0" smtClean="0"/>
              <a:t>block comments use /*  and  */</a:t>
            </a:r>
            <a:endParaRPr lang="en-US" dirty="0"/>
          </a:p>
          <a:p>
            <a:r>
              <a:rPr lang="en-US" dirty="0" smtClean="0"/>
              <a:t>Both languages using strong typing</a:t>
            </a:r>
          </a:p>
          <a:p>
            <a:r>
              <a:rPr lang="en-US" dirty="0" smtClean="0"/>
              <a:t>Both languages are case sensitive</a:t>
            </a:r>
          </a:p>
          <a:p>
            <a:pPr lvl="1"/>
            <a:r>
              <a:rPr lang="en-US" dirty="0" smtClean="0"/>
              <a:t>Java uses main method</a:t>
            </a:r>
          </a:p>
          <a:p>
            <a:pPr lvl="1"/>
            <a:r>
              <a:rPr lang="en-US" dirty="0" smtClean="0"/>
              <a:t>C# uses Main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Console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Programmer controls user input</a:t>
            </a:r>
          </a:p>
          <a:p>
            <a:pPr lvl="1">
              <a:defRPr/>
            </a:pPr>
            <a:r>
              <a:rPr lang="en-US" dirty="0" smtClean="0"/>
              <a:t>Java</a:t>
            </a:r>
          </a:p>
          <a:p>
            <a:pPr lvl="2">
              <a:defRPr/>
            </a:pPr>
            <a:r>
              <a:rPr lang="en-US" dirty="0" err="1" smtClean="0"/>
              <a:t>System.out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System.in</a:t>
            </a:r>
          </a:p>
          <a:p>
            <a:pPr lvl="1">
              <a:defRPr/>
            </a:pPr>
            <a:r>
              <a:rPr lang="en-US" dirty="0" smtClean="0"/>
              <a:t>C#</a:t>
            </a:r>
          </a:p>
          <a:p>
            <a:pPr lvl="2">
              <a:defRPr/>
            </a:pPr>
            <a:r>
              <a:rPr lang="en-US" dirty="0" smtClean="0"/>
              <a:t>Console</a:t>
            </a:r>
          </a:p>
          <a:p>
            <a:pPr lvl="1">
              <a:defRPr/>
            </a:pPr>
            <a:r>
              <a:rPr lang="en-US" dirty="0" smtClean="0"/>
              <a:t>User input from keyboard (</a:t>
            </a:r>
            <a:r>
              <a:rPr lang="en-US" dirty="0" err="1" smtClean="0">
                <a:solidFill>
                  <a:srgbClr val="0070C0"/>
                </a:solidFill>
              </a:rPr>
              <a:t>Console</a:t>
            </a:r>
            <a:r>
              <a:rPr lang="en-US" dirty="0" err="1" smtClean="0"/>
              <a:t>.ReadLine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User output to monitor (</a:t>
            </a:r>
            <a:r>
              <a:rPr lang="en-US" dirty="0" err="1" smtClean="0">
                <a:solidFill>
                  <a:srgbClr val="0070C0"/>
                </a:solidFill>
              </a:rPr>
              <a:t>Console</a:t>
            </a:r>
            <a:r>
              <a:rPr lang="en-US" dirty="0" err="1" smtClean="0"/>
              <a:t>.WriteLine</a:t>
            </a:r>
            <a:r>
              <a:rPr lang="en-US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112"/>
          </a:xfrm>
        </p:spPr>
        <p:txBody>
          <a:bodyPr/>
          <a:lstStyle/>
          <a:p>
            <a:r>
              <a:rPr lang="en-US" altLang="en-US" dirty="0" smtClean="0"/>
              <a:t>Basic Programming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43000" y="1047750"/>
            <a:ext cx="7543800" cy="5078413"/>
          </a:xfrm>
        </p:spPr>
        <p:txBody>
          <a:bodyPr/>
          <a:lstStyle/>
          <a:p>
            <a:r>
              <a:rPr lang="en-US" altLang="en-US" dirty="0" smtClean="0"/>
              <a:t>Variables</a:t>
            </a:r>
          </a:p>
          <a:p>
            <a:r>
              <a:rPr lang="en-US" altLang="en-US" dirty="0" smtClean="0"/>
              <a:t>Assignment</a:t>
            </a:r>
          </a:p>
          <a:p>
            <a:r>
              <a:rPr lang="en-US" altLang="en-US" dirty="0" smtClean="0"/>
              <a:t>Math Operations</a:t>
            </a:r>
          </a:p>
          <a:p>
            <a:r>
              <a:rPr lang="en-US" altLang="en-US" dirty="0" smtClean="0"/>
              <a:t>Selection</a:t>
            </a:r>
          </a:p>
          <a:p>
            <a:r>
              <a:rPr lang="en-US" altLang="en-US" dirty="0" smtClean="0"/>
              <a:t>Sequence</a:t>
            </a:r>
          </a:p>
          <a:p>
            <a:r>
              <a:rPr lang="en-US" altLang="en-US" dirty="0" smtClean="0"/>
              <a:t>Methods</a:t>
            </a:r>
          </a:p>
          <a:p>
            <a:r>
              <a:rPr lang="en-US" altLang="en-US" dirty="0" smtClean="0"/>
              <a:t>Arrays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312"/>
          </a:xfrm>
        </p:spPr>
        <p:txBody>
          <a:bodyPr/>
          <a:lstStyle/>
          <a:p>
            <a:r>
              <a:rPr lang="en-US" altLang="en-US" smtClean="0"/>
              <a:t>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275791"/>
              </p:ext>
            </p:extLst>
          </p:nvPr>
        </p:nvGraphicFramePr>
        <p:xfrm>
          <a:off x="1595719" y="1057833"/>
          <a:ext cx="5849656" cy="51873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7619"/>
                <a:gridCol w="4782037"/>
              </a:tblGrid>
              <a:tr h="28398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 marL="69056" marR="69056" marT="34528" marB="34528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Range</a:t>
                      </a:r>
                    </a:p>
                  </a:txBody>
                  <a:tcPr marL="69056" marR="69056" marT="34528" marB="34528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 dirty="0"/>
                        <a:t>byte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0 .. 255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sbyte</a:t>
                      </a:r>
                      <a:endParaRPr lang="en-US" sz="1400" dirty="0"/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-128 .. 127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short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-32,768 .. 32,767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ushort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0 .. 65,535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int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-2,147,483,648 .. 2,147,483,647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uint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0 .. 4,294,967,295</a:t>
                      </a:r>
                    </a:p>
                  </a:txBody>
                  <a:tcPr marL="69056" marR="69056" marT="34528" marB="34528" anchor="ctr"/>
                </a:tc>
              </a:tr>
              <a:tr h="498535">
                <a:tc>
                  <a:txBody>
                    <a:bodyPr/>
                    <a:lstStyle/>
                    <a:p>
                      <a:r>
                        <a:rPr lang="en-US" sz="1400"/>
                        <a:t>long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-9,223,372,036,854,775,808 .. 9,223,372,036,854,775,807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ulong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0 .. 18,446,744,073,709,551,615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float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-3.402823e38 .. 3.402823e38</a:t>
                      </a:r>
                    </a:p>
                  </a:txBody>
                  <a:tcPr marL="69056" marR="69056" marT="34528" marB="34528" anchor="ctr"/>
                </a:tc>
              </a:tr>
              <a:tr h="498535"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-1.79769313486232e308 .. 1.79769313486232e308</a:t>
                      </a:r>
                    </a:p>
                  </a:txBody>
                  <a:tcPr marL="69056" marR="69056" marT="34528" marB="34528" anchor="ctr"/>
                </a:tc>
              </a:tr>
              <a:tr h="498535">
                <a:tc>
                  <a:txBody>
                    <a:bodyPr/>
                    <a:lstStyle/>
                    <a:p>
                      <a:r>
                        <a:rPr lang="en-US" sz="1400"/>
                        <a:t>decimal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-79228162514264337593543950335 .. 79228162514264337593543950335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char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Unicode character.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string of Unicode characters.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bool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or False.</a:t>
                      </a:r>
                    </a:p>
                  </a:txBody>
                  <a:tcPr marL="69056" marR="69056" marT="34528" marB="34528" anchor="ctr"/>
                </a:tc>
              </a:tr>
              <a:tr h="283984">
                <a:tc>
                  <a:txBody>
                    <a:bodyPr/>
                    <a:lstStyle/>
                    <a:p>
                      <a:r>
                        <a:rPr lang="en-US" sz="1400"/>
                        <a:t>object</a:t>
                      </a:r>
                    </a:p>
                  </a:txBody>
                  <a:tcPr marL="69056" marR="69056" marT="34528" marB="3452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object.</a:t>
                      </a:r>
                    </a:p>
                  </a:txBody>
                  <a:tcPr marL="69056" marR="69056" marT="34528" marB="3452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Variables &amp;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2390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double</a:t>
            </a:r>
            <a:r>
              <a:rPr lang="en-US" sz="1400" b="1" dirty="0"/>
              <a:t> </a:t>
            </a:r>
            <a:r>
              <a:rPr lang="en-US" sz="1400" dirty="0"/>
              <a:t>PI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3.14159</a:t>
            </a:r>
            <a:r>
              <a:rPr lang="en-US" sz="1400" b="1" dirty="0"/>
              <a:t>;        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// Named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Constant - Can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also use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Math.PI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myByte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0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myShort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200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myInt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3567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uint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myInt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 smtClean="0"/>
              <a:t>3567</a:t>
            </a:r>
            <a:r>
              <a:rPr lang="en-US" sz="1400" b="1" dirty="0" smtClean="0">
                <a:solidFill>
                  <a:srgbClr val="FF0000"/>
                </a:solidFill>
              </a:rPr>
              <a:t>U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myLong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3567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en-US" sz="1400" b="1" dirty="0" smtClean="0"/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ulong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myLong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 smtClean="0"/>
              <a:t>3567</a:t>
            </a:r>
            <a:r>
              <a:rPr lang="en-US" sz="1400" b="1" dirty="0" smtClean="0">
                <a:solidFill>
                  <a:srgbClr val="FF0000"/>
                </a:solidFill>
              </a:rPr>
              <a:t>UL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myFloat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456.78</a:t>
            </a:r>
            <a:r>
              <a:rPr lang="en-US" sz="1400" b="1" dirty="0">
                <a:solidFill>
                  <a:srgbClr val="FF0000"/>
                </a:solidFill>
              </a:rPr>
              <a:t>F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myDouble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56777.22</a:t>
            </a:r>
            <a:r>
              <a:rPr lang="en-US" sz="1400" b="1" dirty="0" smtClean="0"/>
              <a:t>; or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myDouble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 smtClean="0"/>
              <a:t>56777.22</a:t>
            </a:r>
            <a:r>
              <a:rPr lang="en-US" sz="1400" b="1" dirty="0" smtClean="0">
                <a:solidFill>
                  <a:srgbClr val="FF0000"/>
                </a:solidFill>
              </a:rPr>
              <a:t>D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decimal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myDecimal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3456.22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myChar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'a'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myString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"Hello"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/>
              <a:t>myBool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true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Implicit type - once assigned, type cannot be changed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var</a:t>
            </a:r>
            <a:r>
              <a:rPr lang="en-US" sz="1400" b="1" dirty="0" smtClean="0"/>
              <a:t> </a:t>
            </a:r>
            <a:r>
              <a:rPr lang="en-US" sz="1400" dirty="0"/>
              <a:t>myInt2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45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var</a:t>
            </a:r>
            <a:r>
              <a:rPr lang="en-US" sz="1400" b="1" dirty="0" smtClean="0"/>
              <a:t> </a:t>
            </a:r>
            <a:r>
              <a:rPr lang="en-US" sz="1400" dirty="0"/>
              <a:t>myDouble2</a:t>
            </a:r>
            <a:r>
              <a:rPr lang="en-US" sz="1400" b="1" dirty="0"/>
              <a:t> </a:t>
            </a:r>
            <a:r>
              <a:rPr lang="en-US" sz="1400" dirty="0"/>
              <a:t>=</a:t>
            </a:r>
            <a:r>
              <a:rPr lang="en-US" sz="1400" b="1" dirty="0"/>
              <a:t> </a:t>
            </a:r>
            <a:r>
              <a:rPr lang="en-US" sz="1400" dirty="0"/>
              <a:t>1.234</a:t>
            </a:r>
            <a:r>
              <a:rPr lang="en-US" sz="1400" b="1" dirty="0"/>
              <a:t>;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// These must be initialized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33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5438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byte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/>
              <a:t>myByte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/>
              <a:t>10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short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/>
              <a:t>myShort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/>
              <a:t>20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/>
              <a:t>myInt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/>
              <a:t>300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long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/>
              <a:t>myLong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/>
              <a:t>40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float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/>
              <a:t>myFloat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/>
              <a:t>10.55f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double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/>
              <a:t>myDouble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/>
              <a:t>20.55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decimal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/>
              <a:t>myDecimal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/>
              <a:t>30.55m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char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/>
              <a:t>myChar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/>
              <a:t>'a'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string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/>
              <a:t>myString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/>
              <a:t>"22"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Promotion is allowed -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automatic conversion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(coercion)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 err="1" smtClean="0"/>
              <a:t>myInt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 err="1" smtClean="0"/>
              <a:t>myByte</a:t>
            </a:r>
            <a:r>
              <a:rPr lang="en-US" sz="1600" b="1" dirty="0" smtClean="0"/>
              <a:t>;            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byte to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myDouble</a:t>
            </a:r>
            <a:r>
              <a:rPr lang="en-US" sz="1600" b="1" dirty="0" smtClean="0"/>
              <a:t> </a:t>
            </a:r>
            <a:r>
              <a:rPr lang="en-US" sz="1600" dirty="0"/>
              <a:t>=</a:t>
            </a:r>
            <a:r>
              <a:rPr lang="en-US" sz="1600" b="1" dirty="0"/>
              <a:t> </a:t>
            </a:r>
            <a:r>
              <a:rPr lang="en-US" sz="1600" dirty="0" err="1" smtClean="0"/>
              <a:t>myLong</a:t>
            </a:r>
            <a:r>
              <a:rPr lang="en-US" sz="1600" b="1" dirty="0" smtClean="0"/>
              <a:t>;            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// long to double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981200"/>
            <a:ext cx="453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How big is each one of these?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JonTheme</Template>
  <TotalTime>847</TotalTime>
  <Words>1418</Words>
  <Application>Microsoft Office PowerPoint</Application>
  <PresentationFormat>On-screen Show (4:3)</PresentationFormat>
  <Paragraphs>356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Courier New</vt:lpstr>
      <vt:lpstr>Times New Roman</vt:lpstr>
      <vt:lpstr>JonTheme</vt:lpstr>
      <vt:lpstr>C# Basic Programming Console Applications</vt:lpstr>
      <vt:lpstr>Moodle</vt:lpstr>
      <vt:lpstr>Java &amp; C# Development Process</vt:lpstr>
      <vt:lpstr>Java and C# Syntax</vt:lpstr>
      <vt:lpstr>Console Applications</vt:lpstr>
      <vt:lpstr>Basic Programming Concepts</vt:lpstr>
      <vt:lpstr>Data Types</vt:lpstr>
      <vt:lpstr>Variables &amp; Literals</vt:lpstr>
      <vt:lpstr>Coercion</vt:lpstr>
      <vt:lpstr>Casting</vt:lpstr>
      <vt:lpstr>Parsing Input to Numeric</vt:lpstr>
      <vt:lpstr>Parsing Input to Numeric</vt:lpstr>
      <vt:lpstr>TryParse</vt:lpstr>
      <vt:lpstr> Concatenation</vt:lpstr>
      <vt:lpstr> String formatting</vt:lpstr>
      <vt:lpstr>String formatter links</vt:lpstr>
      <vt:lpstr>Comparing Strings</vt:lpstr>
      <vt:lpstr>Switch Statement</vt:lpstr>
      <vt:lpstr>Arrays</vt:lpstr>
      <vt:lpstr>Initialization List</vt:lpstr>
      <vt:lpstr>2D Arrays </vt:lpstr>
      <vt:lpstr>Useful Array Properties/Methods</vt:lpstr>
      <vt:lpstr>Methods</vt:lpstr>
      <vt:lpstr>Pass by Reference - ref</vt:lpstr>
      <vt:lpstr>Pass by Reference - out</vt:lpstr>
      <vt:lpstr>Method Comments</vt:lpstr>
      <vt:lpstr>Comments on Files</vt:lpstr>
      <vt:lpstr>Citing</vt:lpstr>
      <vt:lpstr>Hints for Assignment 1</vt:lpstr>
      <vt:lpstr>Assignment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 Programming Console Applications</dc:title>
  <dc:creator>naasp_000</dc:creator>
  <cp:lastModifiedBy>Jon Holmes</cp:lastModifiedBy>
  <cp:revision>59</cp:revision>
  <dcterms:created xsi:type="dcterms:W3CDTF">2006-08-16T00:00:00Z</dcterms:created>
  <dcterms:modified xsi:type="dcterms:W3CDTF">2016-01-10T01:49:55Z</dcterms:modified>
</cp:coreProperties>
</file>