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73" r:id="rId3"/>
    <p:sldId id="270" r:id="rId4"/>
    <p:sldId id="257" r:id="rId5"/>
    <p:sldId id="274" r:id="rId6"/>
    <p:sldId id="275" r:id="rId7"/>
    <p:sldId id="276" r:id="rId8"/>
    <p:sldId id="277" r:id="rId9"/>
    <p:sldId id="278" r:id="rId10"/>
    <p:sldId id="279" r:id="rId11"/>
    <p:sldId id="259" r:id="rId12"/>
    <p:sldId id="267" r:id="rId13"/>
    <p:sldId id="280" r:id="rId14"/>
    <p:sldId id="268" r:id="rId15"/>
    <p:sldId id="269" r:id="rId16"/>
    <p:sldId id="260" r:id="rId17"/>
    <p:sldId id="271" r:id="rId18"/>
    <p:sldId id="272" r:id="rId19"/>
    <p:sldId id="261" r:id="rId20"/>
    <p:sldId id="282"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4" y="23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BCF8-D4A5-4191-B583-3DA84DDAD6EB}" type="datetimeFigureOut">
              <a:rPr lang="en-US" smtClean="0"/>
              <a:t>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043861-4731-42F3-B1E3-F08132D14428}" type="slidenum">
              <a:rPr lang="en-US" smtClean="0"/>
              <a:t>‹#›</a:t>
            </a:fld>
            <a:endParaRPr lang="en-US"/>
          </a:p>
        </p:txBody>
      </p:sp>
    </p:spTree>
    <p:extLst>
      <p:ext uri="{BB962C8B-B14F-4D97-AF65-F5344CB8AC3E}">
        <p14:creationId xmlns:p14="http://schemas.microsoft.com/office/powerpoint/2010/main" val="383230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past we have used windows form applications this semester we will be doing WPF applications. Most of what you will learn regarding WPF applications can easily be applied to Windows Form Applications.</a:t>
            </a:r>
            <a:endParaRPr lang="en-US" dirty="0"/>
          </a:p>
        </p:txBody>
      </p:sp>
      <p:sp>
        <p:nvSpPr>
          <p:cNvPr id="4" name="Slide Number Placeholder 3"/>
          <p:cNvSpPr>
            <a:spLocks noGrp="1"/>
          </p:cNvSpPr>
          <p:nvPr>
            <p:ph type="sldNum" sz="quarter" idx="10"/>
          </p:nvPr>
        </p:nvSpPr>
        <p:spPr/>
        <p:txBody>
          <a:bodyPr/>
          <a:lstStyle/>
          <a:p>
            <a:fld id="{64043861-4731-42F3-B1E3-F08132D14428}" type="slidenum">
              <a:rPr lang="en-US" smtClean="0"/>
              <a:t>2</a:t>
            </a:fld>
            <a:endParaRPr lang="en-US"/>
          </a:p>
        </p:txBody>
      </p:sp>
    </p:spTree>
    <p:extLst>
      <p:ext uri="{BB962C8B-B14F-4D97-AF65-F5344CB8AC3E}">
        <p14:creationId xmlns:p14="http://schemas.microsoft.com/office/powerpoint/2010/main" val="403900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2503C3-152D-4707-8AD1-D9A3CB40BF2B}" type="datetime1">
              <a:rPr lang="en-US" smtClean="0"/>
              <a:t>1/1/2016</a:t>
            </a:fld>
            <a:endParaRPr lang="en-US"/>
          </a:p>
        </p:txBody>
      </p:sp>
      <p:sp>
        <p:nvSpPr>
          <p:cNvPr id="5" name="Footer Placeholder 4"/>
          <p:cNvSpPr>
            <a:spLocks noGrp="1"/>
          </p:cNvSpPr>
          <p:nvPr>
            <p:ph type="ftr" sz="quarter" idx="11"/>
          </p:nvPr>
        </p:nvSpPr>
        <p:spPr>
          <a:xfrm>
            <a:off x="3999309" y="5883276"/>
            <a:ext cx="3243033"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2223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299609-3076-4F5A-899D-97F5AA6CF01A}" type="datetime1">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2391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99609-3076-4F5A-899D-97F5AA6CF01A}"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0889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99609-3076-4F5A-899D-97F5AA6CF01A}"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88293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99609-3076-4F5A-899D-97F5AA6CF01A}"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65315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99609-3076-4F5A-899D-97F5AA6CF01A}"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13914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299609-3076-4F5A-899D-97F5AA6CF01A}"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65150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B7489-4EA9-4FFA-BCFB-02250A450EA7}"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81229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E8B80-0455-41ED-9B58-7D091D37CBB0}"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120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529"/>
            <a:ext cx="7514035" cy="1020536"/>
          </a:xfrm>
        </p:spPr>
        <p:txBody>
          <a:bodyPr>
            <a:normAutofit/>
          </a:bodyPr>
          <a:lstStyle>
            <a:lvl1pPr>
              <a:defRPr sz="33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3AFFEF-7532-40C7-88D5-05170EC0A257}"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5867132"/>
            <a:ext cx="413375"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703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76C3B-D71C-487F-9998-933E8F68E263}" type="datetime1">
              <a:rPr lang="en-US" smtClean="0"/>
              <a:t>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0327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5FB07F-CE28-49EF-8A20-4A574F892078}" type="datetime1">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11226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E0A169-9788-433E-B06D-6549B96B34E0}" type="datetime1">
              <a:rPr lang="en-US" smtClean="0"/>
              <a:t>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728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6F2462-2278-4554-826E-CF23B97135AA}" type="datetime1">
              <a:rPr lang="en-US" smtClean="0"/>
              <a:t>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94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6E26B-7D47-4F2E-B8B5-7E3F93CBA342}" type="datetime1">
              <a:rPr lang="en-US" smtClean="0"/>
              <a:t>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386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B3DA5E-1BCB-44B1-B186-B5C67FC6A6E5}" type="datetime1">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792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A7C57-907C-4B40-85C7-EADF0C98E025}" type="datetime1">
              <a:rPr lang="en-US" smtClean="0"/>
              <a:t>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661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808264"/>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1541691"/>
            <a:ext cx="7514035" cy="424951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7299609-3076-4F5A-899D-97F5AA6CF01A}" type="datetime1">
              <a:rPr lang="en-US" smtClean="0"/>
              <a:t>1/1/2016</a:t>
            </a:fld>
            <a:endParaRPr lang="en-US"/>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108744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iming>
    <p:tnLst>
      <p:par>
        <p:cTn id="1" dur="indefinite" restart="never" nodeType="tmRoot"/>
      </p:par>
    </p:tnLst>
  </p:timing>
  <p:hf hdr="0" ftr="0" dt="0"/>
  <p:txStyles>
    <p:titleStyle>
      <a:lvl1pPr algn="ctr" defTabSz="342900" rtl="0" eaLnBrk="1" latinLnBrk="0" hangingPunct="1">
        <a:spcBef>
          <a:spcPct val="0"/>
        </a:spcBef>
        <a:buNone/>
        <a:defRPr sz="3000" kern="1200" cap="none">
          <a:ln w="3175" cmpd="sng">
            <a:noFill/>
          </a:ln>
          <a:solidFill>
            <a:schemeClr val="tx1"/>
          </a:solidFill>
          <a:effectLst/>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2400" kern="1200" cap="none">
          <a:solidFill>
            <a:schemeClr val="tx1"/>
          </a:solidFill>
          <a:effectLst/>
          <a:latin typeface="Arial" panose="020B0604020202020204" pitchFamily="34" charset="0"/>
          <a:ea typeface="+mn-ea"/>
          <a:cs typeface="Arial" panose="020B0604020202020204" pitchFamily="34" charset="0"/>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2100" kern="1200" cap="none">
          <a:solidFill>
            <a:schemeClr val="tx1"/>
          </a:solidFill>
          <a:effectLst/>
          <a:latin typeface="Arial" panose="020B0604020202020204" pitchFamily="34" charset="0"/>
          <a:ea typeface="+mn-ea"/>
          <a:cs typeface="Arial" panose="020B0604020202020204" pitchFamily="34" charset="0"/>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Arial" panose="020B0604020202020204" pitchFamily="34" charset="0"/>
          <a:ea typeface="+mn-ea"/>
          <a:cs typeface="Arial" panose="020B0604020202020204" pitchFamily="34" charset="0"/>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Arial" panose="020B0604020202020204" pitchFamily="34" charset="0"/>
          <a:ea typeface="+mn-ea"/>
          <a:cs typeface="Arial" panose="020B0604020202020204" pitchFamily="34" charset="0"/>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Arial" panose="020B0604020202020204" pitchFamily="34" charset="0"/>
          <a:ea typeface="+mn-ea"/>
          <a:cs typeface="Arial" panose="020B0604020202020204" pitchFamily="34" charset="0"/>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Desktop Applications</a:t>
            </a:r>
            <a:endParaRPr lang="en-US" dirty="0"/>
          </a:p>
        </p:txBody>
      </p:sp>
      <p:sp>
        <p:nvSpPr>
          <p:cNvPr id="3" name="Subtitle 2"/>
          <p:cNvSpPr>
            <a:spLocks noGrp="1"/>
          </p:cNvSpPr>
          <p:nvPr>
            <p:ph type="subTitle" idx="1"/>
          </p:nvPr>
        </p:nvSpPr>
        <p:spPr>
          <a:xfrm>
            <a:off x="1371600" y="3886200"/>
            <a:ext cx="6400800" cy="762000"/>
          </a:xfrm>
        </p:spPr>
        <p:txBody>
          <a:bodyPr/>
          <a:lstStyle/>
          <a:p>
            <a:r>
              <a:rPr lang="en-US" dirty="0" smtClean="0"/>
              <a:t>Windows WPF Applications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081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WPF Controls</a:t>
            </a:r>
            <a:r>
              <a:rPr lang="en-US" dirty="0"/>
              <a:t> – Details 4</a:t>
            </a:r>
          </a:p>
        </p:txBody>
      </p:sp>
      <p:sp>
        <p:nvSpPr>
          <p:cNvPr id="3" name="Content Placeholder 2"/>
          <p:cNvSpPr>
            <a:spLocks noGrp="1"/>
          </p:cNvSpPr>
          <p:nvPr>
            <p:ph idx="1"/>
          </p:nvPr>
        </p:nvSpPr>
        <p:spPr>
          <a:xfrm>
            <a:off x="1113233" y="2057399"/>
            <a:ext cx="7514035" cy="3733801"/>
          </a:xfrm>
        </p:spPr>
        <p:txBody>
          <a:bodyPr numCol="1">
            <a:normAutofit lnSpcReduction="10000"/>
          </a:bodyPr>
          <a:lstStyle/>
          <a:p>
            <a:pPr marL="0" indent="0">
              <a:buNone/>
            </a:pPr>
            <a:endParaRPr lang="en-US" dirty="0" smtClean="0"/>
          </a:p>
          <a:p>
            <a:r>
              <a:rPr lang="en-US" dirty="0" smtClean="0"/>
              <a:t>Grid</a:t>
            </a:r>
          </a:p>
          <a:p>
            <a:pPr lvl="1"/>
            <a:r>
              <a:rPr lang="en-US" dirty="0" smtClean="0"/>
              <a:t>Contains Rows and Columns</a:t>
            </a:r>
          </a:p>
          <a:p>
            <a:pPr lvl="1"/>
            <a:endParaRPr lang="en-US" dirty="0"/>
          </a:p>
          <a:p>
            <a:pPr lvl="1"/>
            <a:endParaRPr lang="en-US" dirty="0" smtClean="0"/>
          </a:p>
          <a:p>
            <a:pPr lvl="1"/>
            <a:endParaRPr lang="en-US" dirty="0" smtClean="0"/>
          </a:p>
          <a:p>
            <a:r>
              <a:rPr lang="en-US" dirty="0" err="1" smtClean="0"/>
              <a:t>StackPanel</a:t>
            </a:r>
            <a:endParaRPr lang="en-US" dirty="0" smtClean="0"/>
          </a:p>
          <a:p>
            <a:pPr lvl="1"/>
            <a:r>
              <a:rPr lang="en-US" dirty="0" smtClean="0"/>
              <a:t>Places controls vertically or horizontally</a:t>
            </a:r>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2847099" y="1295400"/>
            <a:ext cx="4046301" cy="584775"/>
          </a:xfrm>
          <a:prstGeom prst="rect">
            <a:avLst/>
          </a:prstGeom>
          <a:noFill/>
        </p:spPr>
        <p:txBody>
          <a:bodyPr wrap="none" rtlCol="0">
            <a:spAutoFit/>
          </a:bodyPr>
          <a:lstStyle/>
          <a:p>
            <a:r>
              <a:rPr lang="en-US" sz="3200" dirty="0" smtClean="0">
                <a:solidFill>
                  <a:schemeClr val="accent6"/>
                </a:solidFill>
              </a:rPr>
              <a:t>Layout-Based Controls</a:t>
            </a:r>
            <a:endParaRPr lang="en-US" sz="3200" dirty="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78582315"/>
              </p:ext>
            </p:extLst>
          </p:nvPr>
        </p:nvGraphicFramePr>
        <p:xfrm>
          <a:off x="5927893" y="2057399"/>
          <a:ext cx="2286000" cy="1803400"/>
        </p:xfrm>
        <a:graphic>
          <a:graphicData uri="http://schemas.openxmlformats.org/drawingml/2006/table">
            <a:tbl>
              <a:tblPr firstRow="1" bandRow="1">
                <a:tableStyleId>{D7AC3CCA-C797-4891-BE02-D94E43425B78}</a:tableStyleId>
              </a:tblPr>
              <a:tblGrid>
                <a:gridCol w="762000"/>
                <a:gridCol w="762000"/>
                <a:gridCol w="762000"/>
              </a:tblGrid>
              <a:tr h="450850">
                <a:tc>
                  <a:txBody>
                    <a:bodyPr/>
                    <a:lstStyle/>
                    <a:p>
                      <a:endParaRPr lang="en-US" dirty="0"/>
                    </a:p>
                  </a:txBody>
                  <a:tcPr/>
                </a:tc>
                <a:tc>
                  <a:txBody>
                    <a:bodyPr/>
                    <a:lstStyle/>
                    <a:p>
                      <a:endParaRPr lang="en-US" dirty="0"/>
                    </a:p>
                  </a:txBody>
                  <a:tcPr/>
                </a:tc>
                <a:tc>
                  <a:txBody>
                    <a:bodyPr/>
                    <a:lstStyle/>
                    <a:p>
                      <a:endParaRPr lang="en-US"/>
                    </a:p>
                  </a:txBody>
                  <a:tcPr/>
                </a:tc>
              </a:tr>
              <a:tr h="450850">
                <a:tc>
                  <a:txBody>
                    <a:bodyPr/>
                    <a:lstStyle/>
                    <a:p>
                      <a:endParaRPr lang="en-US"/>
                    </a:p>
                  </a:txBody>
                  <a:tcPr/>
                </a:tc>
                <a:tc>
                  <a:txBody>
                    <a:bodyPr/>
                    <a:lstStyle/>
                    <a:p>
                      <a:endParaRPr lang="en-US"/>
                    </a:p>
                  </a:txBody>
                  <a:tcPr/>
                </a:tc>
                <a:tc>
                  <a:txBody>
                    <a:bodyPr/>
                    <a:lstStyle/>
                    <a:p>
                      <a:endParaRPr lang="en-US"/>
                    </a:p>
                  </a:txBody>
                  <a:tcPr/>
                </a:tc>
              </a:tr>
              <a:tr h="450850">
                <a:tc>
                  <a:txBody>
                    <a:bodyPr/>
                    <a:lstStyle/>
                    <a:p>
                      <a:endParaRPr lang="en-US"/>
                    </a:p>
                  </a:txBody>
                  <a:tcPr/>
                </a:tc>
                <a:tc>
                  <a:txBody>
                    <a:bodyPr/>
                    <a:lstStyle/>
                    <a:p>
                      <a:endParaRPr lang="en-US"/>
                    </a:p>
                  </a:txBody>
                  <a:tcPr/>
                </a:tc>
                <a:tc>
                  <a:txBody>
                    <a:bodyPr/>
                    <a:lstStyle/>
                    <a:p>
                      <a:endParaRPr lang="en-US"/>
                    </a:p>
                  </a:txBody>
                  <a:tcPr/>
                </a:tc>
              </a:tr>
              <a:tr h="45085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56455883"/>
              </p:ext>
            </p:extLst>
          </p:nvPr>
        </p:nvGraphicFramePr>
        <p:xfrm>
          <a:off x="6781800" y="4343400"/>
          <a:ext cx="762000" cy="1803400"/>
        </p:xfrm>
        <a:graphic>
          <a:graphicData uri="http://schemas.openxmlformats.org/drawingml/2006/table">
            <a:tbl>
              <a:tblPr firstRow="1" bandRow="1">
                <a:tableStyleId>{C4B1156A-380E-4F78-BDF5-A606A8083BF9}</a:tableStyleId>
              </a:tblPr>
              <a:tblGrid>
                <a:gridCol w="762000"/>
              </a:tblGrid>
              <a:tr h="450850">
                <a:tc>
                  <a:txBody>
                    <a:bodyPr/>
                    <a:lstStyle/>
                    <a:p>
                      <a:endParaRPr lang="en-US" dirty="0"/>
                    </a:p>
                  </a:txBody>
                  <a:tcPr/>
                </a:tc>
              </a:tr>
              <a:tr h="450850">
                <a:tc>
                  <a:txBody>
                    <a:bodyPr/>
                    <a:lstStyle/>
                    <a:p>
                      <a:endParaRPr lang="en-US" dirty="0"/>
                    </a:p>
                  </a:txBody>
                  <a:tcPr/>
                </a:tc>
              </a:tr>
              <a:tr h="450850">
                <a:tc>
                  <a:txBody>
                    <a:bodyPr/>
                    <a:lstStyle/>
                    <a:p>
                      <a:endParaRPr lang="en-US" dirty="0"/>
                    </a:p>
                  </a:txBody>
                  <a:tcPr/>
                </a:tc>
              </a:tr>
              <a:tr h="450850">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9139184"/>
              </p:ext>
            </p:extLst>
          </p:nvPr>
        </p:nvGraphicFramePr>
        <p:xfrm>
          <a:off x="3886200" y="5524105"/>
          <a:ext cx="2286000" cy="450850"/>
        </p:xfrm>
        <a:graphic>
          <a:graphicData uri="http://schemas.openxmlformats.org/drawingml/2006/table">
            <a:tbl>
              <a:tblPr firstRow="1" bandRow="1">
                <a:tableStyleId>{69CF1AB2-1976-4502-BF36-3FF5EA218861}</a:tableStyleId>
              </a:tblPr>
              <a:tblGrid>
                <a:gridCol w="762000"/>
                <a:gridCol w="762000"/>
                <a:gridCol w="762000"/>
              </a:tblGrid>
              <a:tr h="45085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71795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Properties 1</a:t>
            </a:r>
            <a:endParaRPr lang="en-US" dirty="0"/>
          </a:p>
        </p:txBody>
      </p:sp>
      <p:sp>
        <p:nvSpPr>
          <p:cNvPr id="3" name="Content Placeholder 2"/>
          <p:cNvSpPr>
            <a:spLocks noGrp="1"/>
          </p:cNvSpPr>
          <p:nvPr>
            <p:ph idx="1"/>
          </p:nvPr>
        </p:nvSpPr>
        <p:spPr/>
        <p:txBody>
          <a:bodyPr>
            <a:normAutofit/>
          </a:bodyPr>
          <a:lstStyle/>
          <a:p>
            <a:r>
              <a:rPr lang="en-US" dirty="0" smtClean="0"/>
              <a:t>Name</a:t>
            </a:r>
          </a:p>
          <a:p>
            <a:pPr lvl="1"/>
            <a:r>
              <a:rPr lang="en-US" dirty="0" smtClean="0"/>
              <a:t>identifies control in code</a:t>
            </a:r>
          </a:p>
          <a:p>
            <a:r>
              <a:rPr lang="en-US" dirty="0" smtClean="0"/>
              <a:t>Text</a:t>
            </a:r>
          </a:p>
          <a:p>
            <a:pPr lvl="1"/>
            <a:r>
              <a:rPr lang="en-US" dirty="0" smtClean="0"/>
              <a:t>Text content of the control </a:t>
            </a:r>
          </a:p>
          <a:p>
            <a:pPr lvl="1"/>
            <a:r>
              <a:rPr lang="en-US" dirty="0" smtClean="0"/>
              <a:t>often what is displayed to the user</a:t>
            </a:r>
          </a:p>
          <a:p>
            <a:r>
              <a:rPr lang="en-US" dirty="0" smtClean="0"/>
              <a:t>Content</a:t>
            </a:r>
          </a:p>
          <a:p>
            <a:pPr lvl="1"/>
            <a:r>
              <a:rPr lang="en-US" dirty="0" smtClean="0"/>
              <a:t>What the control contains </a:t>
            </a:r>
          </a:p>
          <a:p>
            <a:r>
              <a:rPr lang="en-US" dirty="0"/>
              <a:t>Visibility</a:t>
            </a:r>
          </a:p>
          <a:p>
            <a:pPr lvl="1"/>
            <a:r>
              <a:rPr lang="en-US" dirty="0"/>
              <a:t>Control is hidden or </a:t>
            </a:r>
            <a:r>
              <a:rPr lang="en-US" dirty="0" smtClean="0"/>
              <a:t>visible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60250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Properties 2</a:t>
            </a:r>
            <a:endParaRPr lang="en-US" dirty="0"/>
          </a:p>
        </p:txBody>
      </p:sp>
      <p:sp>
        <p:nvSpPr>
          <p:cNvPr id="3" name="Content Placeholder 2"/>
          <p:cNvSpPr>
            <a:spLocks noGrp="1"/>
          </p:cNvSpPr>
          <p:nvPr>
            <p:ph idx="1"/>
          </p:nvPr>
        </p:nvSpPr>
        <p:spPr>
          <a:xfrm>
            <a:off x="1113233" y="1541690"/>
            <a:ext cx="7514035" cy="5011509"/>
          </a:xfrm>
        </p:spPr>
        <p:txBody>
          <a:bodyPr>
            <a:normAutofit/>
          </a:bodyPr>
          <a:lstStyle/>
          <a:p>
            <a:r>
              <a:rPr lang="en-US" dirty="0" smtClean="0"/>
              <a:t>Text</a:t>
            </a:r>
          </a:p>
          <a:p>
            <a:pPr lvl="1"/>
            <a:r>
              <a:rPr lang="en-US" dirty="0" smtClean="0"/>
              <a:t>Settings for Text appearance</a:t>
            </a:r>
          </a:p>
          <a:p>
            <a:r>
              <a:rPr lang="en-US" dirty="0" smtClean="0"/>
              <a:t>In XAML</a:t>
            </a:r>
          </a:p>
          <a:p>
            <a:pPr lvl="1"/>
            <a:r>
              <a:rPr lang="en-US" dirty="0" err="1" smtClean="0"/>
              <a:t>FontFamily</a:t>
            </a:r>
            <a:endParaRPr lang="en-US" dirty="0" smtClean="0"/>
          </a:p>
          <a:p>
            <a:pPr lvl="2"/>
            <a:r>
              <a:rPr lang="en-US" dirty="0" smtClean="0"/>
              <a:t>Name of Font (Arial, Times New Roman, etc.)</a:t>
            </a:r>
          </a:p>
          <a:p>
            <a:pPr lvl="1"/>
            <a:r>
              <a:rPr lang="en-US" dirty="0" err="1" smtClean="0"/>
              <a:t>FontSize</a:t>
            </a:r>
            <a:endParaRPr lang="en-US" dirty="0" smtClean="0"/>
          </a:p>
          <a:p>
            <a:pPr lvl="2"/>
            <a:r>
              <a:rPr lang="en-US" dirty="0" smtClean="0"/>
              <a:t>Size of Font (pixels [default]; </a:t>
            </a:r>
            <a:r>
              <a:rPr lang="en-US" dirty="0" err="1" smtClean="0"/>
              <a:t>pt</a:t>
            </a:r>
            <a:r>
              <a:rPr lang="en-US" dirty="0" smtClean="0"/>
              <a:t> to specify point font)</a:t>
            </a:r>
          </a:p>
          <a:p>
            <a:pPr lvl="1"/>
            <a:r>
              <a:rPr lang="en-US" dirty="0" err="1" smtClean="0"/>
              <a:t>FontWeight</a:t>
            </a:r>
            <a:endParaRPr lang="en-US" dirty="0" smtClean="0"/>
          </a:p>
          <a:p>
            <a:pPr lvl="2"/>
            <a:r>
              <a:rPr lang="en-US" b="1" dirty="0" smtClean="0"/>
              <a:t>Bold</a:t>
            </a:r>
            <a:r>
              <a:rPr lang="en-US" dirty="0" smtClean="0"/>
              <a:t>, Normal, </a:t>
            </a:r>
            <a:r>
              <a:rPr lang="en-US" dirty="0" smtClean="0">
                <a:solidFill>
                  <a:schemeClr val="tx1">
                    <a:lumMod val="65000"/>
                    <a:lumOff val="35000"/>
                  </a:schemeClr>
                </a:solidFill>
              </a:rPr>
              <a:t>Light</a:t>
            </a:r>
            <a:r>
              <a:rPr lang="en-US" dirty="0" smtClean="0"/>
              <a:t>, etc.</a:t>
            </a:r>
          </a:p>
          <a:p>
            <a:pPr lvl="1"/>
            <a:r>
              <a:rPr lang="en-US" dirty="0" err="1" smtClean="0"/>
              <a:t>FontStyle</a:t>
            </a:r>
            <a:endParaRPr lang="en-US" dirty="0" smtClean="0"/>
          </a:p>
          <a:p>
            <a:pPr lvl="2"/>
            <a:r>
              <a:rPr lang="en-US" dirty="0" smtClean="0"/>
              <a:t>Italics,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525071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Properties 3</a:t>
            </a:r>
            <a:endParaRPr lang="en-US" dirty="0"/>
          </a:p>
        </p:txBody>
      </p:sp>
      <p:sp>
        <p:nvSpPr>
          <p:cNvPr id="3" name="Content Placeholder 2"/>
          <p:cNvSpPr>
            <a:spLocks noGrp="1"/>
          </p:cNvSpPr>
          <p:nvPr>
            <p:ph idx="1"/>
          </p:nvPr>
        </p:nvSpPr>
        <p:spPr>
          <a:xfrm>
            <a:off x="1113233" y="1541690"/>
            <a:ext cx="7514035" cy="5011509"/>
          </a:xfrm>
        </p:spPr>
        <p:txBody>
          <a:bodyPr>
            <a:normAutofit fontScale="92500" lnSpcReduction="10000"/>
          </a:bodyPr>
          <a:lstStyle/>
          <a:p>
            <a:r>
              <a:rPr lang="en-US" dirty="0"/>
              <a:t>Background</a:t>
            </a:r>
          </a:p>
          <a:p>
            <a:pPr lvl="1"/>
            <a:r>
              <a:rPr lang="en-US" dirty="0"/>
              <a:t>background color of control</a:t>
            </a:r>
          </a:p>
          <a:p>
            <a:r>
              <a:rPr lang="en-US" dirty="0"/>
              <a:t>Foreground</a:t>
            </a:r>
          </a:p>
          <a:p>
            <a:pPr lvl="1"/>
            <a:r>
              <a:rPr lang="en-US" dirty="0"/>
              <a:t>Color of text in control</a:t>
            </a:r>
          </a:p>
          <a:p>
            <a:r>
              <a:rPr lang="en-US" dirty="0"/>
              <a:t>Enabled/</a:t>
            </a:r>
            <a:r>
              <a:rPr lang="en-US" dirty="0" err="1"/>
              <a:t>isEnabled</a:t>
            </a:r>
            <a:endParaRPr lang="en-US" dirty="0"/>
          </a:p>
          <a:p>
            <a:pPr lvl="1"/>
            <a:r>
              <a:rPr lang="en-US" dirty="0"/>
              <a:t>control can be activated/deactivated</a:t>
            </a:r>
          </a:p>
          <a:p>
            <a:r>
              <a:rPr lang="en-US" dirty="0"/>
              <a:t>Height/Width</a:t>
            </a:r>
          </a:p>
          <a:p>
            <a:pPr lvl="1"/>
            <a:r>
              <a:rPr lang="en-US" dirty="0"/>
              <a:t>Size of control in X and Y </a:t>
            </a:r>
            <a:r>
              <a:rPr lang="en-US" dirty="0" err="1"/>
              <a:t>coords</a:t>
            </a:r>
            <a:r>
              <a:rPr lang="en-US" dirty="0"/>
              <a:t> </a:t>
            </a:r>
          </a:p>
          <a:p>
            <a:pPr lvl="1"/>
            <a:r>
              <a:rPr lang="en-US" dirty="0"/>
              <a:t>Auto – calculated based off of margins</a:t>
            </a:r>
          </a:p>
          <a:p>
            <a:r>
              <a:rPr lang="en-US" dirty="0"/>
              <a:t>Margin</a:t>
            </a:r>
          </a:p>
          <a:p>
            <a:pPr lvl="1"/>
            <a:r>
              <a:rPr lang="en-US" dirty="0"/>
              <a:t>Top, Left, Right, and Bottom distances from parent control edges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882939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Properties 4</a:t>
            </a:r>
            <a:endParaRPr lang="en-US" dirty="0"/>
          </a:p>
        </p:txBody>
      </p:sp>
      <p:sp>
        <p:nvSpPr>
          <p:cNvPr id="3" name="Content Placeholder 2"/>
          <p:cNvSpPr>
            <a:spLocks noGrp="1"/>
          </p:cNvSpPr>
          <p:nvPr>
            <p:ph idx="1"/>
          </p:nvPr>
        </p:nvSpPr>
        <p:spPr/>
        <p:txBody>
          <a:bodyPr/>
          <a:lstStyle/>
          <a:p>
            <a:r>
              <a:rPr lang="en-US" dirty="0" err="1" smtClean="0"/>
              <a:t>TabIndex</a:t>
            </a:r>
            <a:endParaRPr lang="en-US" dirty="0" smtClean="0"/>
          </a:p>
          <a:p>
            <a:pPr lvl="1"/>
            <a:r>
              <a:rPr lang="en-US" dirty="0" smtClean="0"/>
              <a:t>Zero-based index</a:t>
            </a:r>
          </a:p>
          <a:p>
            <a:pPr lvl="1"/>
            <a:r>
              <a:rPr lang="en-US" dirty="0" smtClean="0"/>
              <a:t>user can navigate the focus on a form by using the tab key</a:t>
            </a:r>
          </a:p>
          <a:p>
            <a:pPr lvl="1"/>
            <a:r>
              <a:rPr lang="en-US" dirty="0" smtClean="0"/>
              <a:t>identifies the order the control has in the tab sequence</a:t>
            </a:r>
          </a:p>
          <a:p>
            <a:r>
              <a:rPr lang="en-US" dirty="0" err="1" smtClean="0"/>
              <a:t>TabStop</a:t>
            </a:r>
            <a:endParaRPr lang="en-US" dirty="0" smtClean="0"/>
          </a:p>
          <a:p>
            <a:pPr lvl="1"/>
            <a:r>
              <a:rPr lang="en-US" dirty="0" smtClean="0"/>
              <a:t>set to true if control can receive the focus by using the tab key - otherwise false</a:t>
            </a:r>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63394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Control Methods</a:t>
            </a:r>
            <a:endParaRPr lang="en-US" dirty="0"/>
          </a:p>
        </p:txBody>
      </p:sp>
      <p:sp>
        <p:nvSpPr>
          <p:cNvPr id="3" name="Content Placeholder 2"/>
          <p:cNvSpPr>
            <a:spLocks noGrp="1"/>
          </p:cNvSpPr>
          <p:nvPr>
            <p:ph idx="1"/>
          </p:nvPr>
        </p:nvSpPr>
        <p:spPr/>
        <p:txBody>
          <a:bodyPr/>
          <a:lstStyle/>
          <a:p>
            <a:r>
              <a:rPr lang="en-US" smtClean="0"/>
              <a:t>Clear()</a:t>
            </a:r>
          </a:p>
          <a:p>
            <a:pPr lvl="1"/>
            <a:r>
              <a:rPr lang="en-US" smtClean="0"/>
              <a:t>e.g. clear text in a text box</a:t>
            </a:r>
          </a:p>
          <a:p>
            <a:r>
              <a:rPr lang="en-US" smtClean="0"/>
              <a:t>Focus()</a:t>
            </a:r>
          </a:p>
          <a:p>
            <a:pPr lvl="1"/>
            <a:r>
              <a:rPr lang="en-US" smtClean="0"/>
              <a:t>e.g. set focus to a control</a:t>
            </a:r>
          </a:p>
          <a:p>
            <a:r>
              <a:rPr lang="en-US" smtClean="0"/>
              <a:t>Show()</a:t>
            </a:r>
          </a:p>
          <a:p>
            <a:pPr lvl="1"/>
            <a:r>
              <a:rPr lang="en-US" smtClean="0"/>
              <a:t>e.g. show a form</a:t>
            </a:r>
          </a:p>
          <a:p>
            <a:r>
              <a:rPr lang="en-US" smtClean="0"/>
              <a:t>Close()</a:t>
            </a:r>
          </a:p>
          <a:p>
            <a:pPr lvl="1"/>
            <a:r>
              <a:rPr lang="en-US" smtClean="0"/>
              <a:t>e.g. close a form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3433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 Conventions</a:t>
            </a:r>
            <a:endParaRPr lang="en-US" dirty="0"/>
          </a:p>
        </p:txBody>
      </p:sp>
      <p:sp>
        <p:nvSpPr>
          <p:cNvPr id="3" name="Content Placeholder 2"/>
          <p:cNvSpPr>
            <a:spLocks noGrp="1"/>
          </p:cNvSpPr>
          <p:nvPr>
            <p:ph idx="1"/>
          </p:nvPr>
        </p:nvSpPr>
        <p:spPr>
          <a:xfrm>
            <a:off x="1113233" y="1541690"/>
            <a:ext cx="7514035" cy="5011509"/>
          </a:xfrm>
        </p:spPr>
        <p:txBody>
          <a:bodyPr>
            <a:normAutofit/>
          </a:bodyPr>
          <a:lstStyle/>
          <a:p>
            <a:r>
              <a:rPr lang="en-US" dirty="0" smtClean="0"/>
              <a:t>Prefix - camel case </a:t>
            </a:r>
            <a:r>
              <a:rPr lang="en-US" dirty="0" smtClean="0">
                <a:solidFill>
                  <a:srgbClr val="0070C0"/>
                </a:solidFill>
              </a:rPr>
              <a:t>meaningful </a:t>
            </a:r>
            <a:r>
              <a:rPr lang="en-US" dirty="0" smtClean="0"/>
              <a:t>name, started with the </a:t>
            </a:r>
            <a:r>
              <a:rPr lang="en-US" dirty="0" smtClean="0">
                <a:solidFill>
                  <a:srgbClr val="FF0000"/>
                </a:solidFill>
              </a:rPr>
              <a:t>prefix</a:t>
            </a:r>
            <a:r>
              <a:rPr lang="en-US" dirty="0" smtClean="0"/>
              <a:t> for the type of control</a:t>
            </a:r>
          </a:p>
          <a:p>
            <a:endParaRPr lang="en-US" dirty="0" smtClean="0"/>
          </a:p>
          <a:p>
            <a:r>
              <a:rPr lang="en-US" dirty="0" smtClean="0"/>
              <a:t>Examples:</a:t>
            </a:r>
          </a:p>
          <a:p>
            <a:pPr marL="342900" lvl="1" indent="0">
              <a:buNone/>
            </a:pPr>
            <a:r>
              <a:rPr lang="en-US" dirty="0" err="1" smtClean="0">
                <a:solidFill>
                  <a:srgbClr val="FF0000"/>
                </a:solidFill>
              </a:rPr>
              <a:t>txt</a:t>
            </a:r>
            <a:r>
              <a:rPr lang="en-US" dirty="0" err="1" smtClean="0">
                <a:solidFill>
                  <a:srgbClr val="0070C0"/>
                </a:solidFill>
              </a:rPr>
              <a:t>Name</a:t>
            </a:r>
            <a:endParaRPr lang="en-US" dirty="0" smtClean="0">
              <a:solidFill>
                <a:srgbClr val="0070C0"/>
              </a:solidFill>
            </a:endParaRPr>
          </a:p>
          <a:p>
            <a:pPr marL="342900" lvl="1" indent="0">
              <a:buNone/>
            </a:pPr>
            <a:r>
              <a:rPr lang="en-US" dirty="0" err="1" smtClean="0">
                <a:solidFill>
                  <a:srgbClr val="FF0000"/>
                </a:solidFill>
              </a:rPr>
              <a:t>rb</a:t>
            </a:r>
            <a:r>
              <a:rPr lang="en-US" dirty="0" err="1" smtClean="0">
                <a:solidFill>
                  <a:srgbClr val="0070C0"/>
                </a:solidFill>
              </a:rPr>
              <a:t>Gender</a:t>
            </a:r>
            <a:endParaRPr lang="en-US" dirty="0" smtClean="0">
              <a:solidFill>
                <a:srgbClr val="0070C0"/>
              </a:solidFill>
            </a:endParaRPr>
          </a:p>
          <a:p>
            <a:pPr marL="342900" lvl="1" indent="0">
              <a:buNone/>
            </a:pPr>
            <a:r>
              <a:rPr lang="en-US" dirty="0" err="1" smtClean="0">
                <a:solidFill>
                  <a:srgbClr val="FF0000"/>
                </a:solidFill>
              </a:rPr>
              <a:t>lb</a:t>
            </a:r>
            <a:r>
              <a:rPr lang="en-US" dirty="0" err="1" smtClean="0">
                <a:solidFill>
                  <a:srgbClr val="0070C0"/>
                </a:solidFill>
              </a:rPr>
              <a:t>Sports</a:t>
            </a:r>
            <a:endParaRPr lang="en-US" dirty="0" smtClean="0">
              <a:solidFill>
                <a:srgbClr val="0070C0"/>
              </a:solidFill>
            </a:endParaRPr>
          </a:p>
          <a:p>
            <a:pPr marL="342900" lvl="1" indent="0">
              <a:buNone/>
            </a:pPr>
            <a:r>
              <a:rPr lang="en-US" dirty="0" err="1" smtClean="0">
                <a:solidFill>
                  <a:srgbClr val="FF0000"/>
                </a:solidFill>
              </a:rPr>
              <a:t>btn</a:t>
            </a:r>
            <a:r>
              <a:rPr lang="en-US" dirty="0" err="1" smtClean="0">
                <a:solidFill>
                  <a:srgbClr val="0070C0"/>
                </a:solidFill>
              </a:rPr>
              <a:t>CalculateTax</a:t>
            </a:r>
            <a:endParaRPr lang="en-US" dirty="0" smtClean="0">
              <a:solidFill>
                <a:srgbClr val="0070C0"/>
              </a:solidFill>
            </a:endParaRPr>
          </a:p>
          <a:p>
            <a:pPr marL="342900" lvl="1" indent="0">
              <a:buNone/>
            </a:pPr>
            <a:r>
              <a:rPr lang="en-US" dirty="0" err="1" smtClean="0">
                <a:solidFill>
                  <a:srgbClr val="FF0000"/>
                </a:solidFill>
              </a:rPr>
              <a:t>chk</a:t>
            </a:r>
            <a:r>
              <a:rPr lang="en-US" dirty="0" err="1" smtClean="0">
                <a:solidFill>
                  <a:srgbClr val="0070C0"/>
                </a:solidFill>
              </a:rPr>
              <a:t>IsRealBig</a:t>
            </a:r>
            <a:endParaRPr lang="en-US" dirty="0" smtClean="0">
              <a:solidFill>
                <a:srgbClr val="0070C0"/>
              </a:solidFill>
            </a:endParaRPr>
          </a:p>
          <a:p>
            <a:pPr marL="342900" lvl="1" indent="0">
              <a:buNone/>
            </a:pPr>
            <a:r>
              <a:rPr lang="en-US" dirty="0" err="1" smtClean="0">
                <a:solidFill>
                  <a:srgbClr val="FF0000"/>
                </a:solidFill>
              </a:rPr>
              <a:t>lbl</a:t>
            </a:r>
            <a:r>
              <a:rPr lang="en-US" dirty="0" err="1" smtClean="0">
                <a:solidFill>
                  <a:srgbClr val="0070C0"/>
                </a:solidFill>
              </a:rPr>
              <a:t>NameTitle</a:t>
            </a:r>
            <a:endParaRPr lang="en-US" dirty="0" smtClean="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840272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 </a:t>
            </a:r>
            <a:r>
              <a:rPr lang="en-US" dirty="0" err="1" smtClean="0"/>
              <a:t>shortNames</a:t>
            </a:r>
            <a:endParaRPr lang="en-US" dirty="0"/>
          </a:p>
        </p:txBody>
      </p:sp>
      <p:sp>
        <p:nvSpPr>
          <p:cNvPr id="3" name="Content Placeholder 2"/>
          <p:cNvSpPr>
            <a:spLocks noGrp="1"/>
          </p:cNvSpPr>
          <p:nvPr>
            <p:ph idx="1"/>
          </p:nvPr>
        </p:nvSpPr>
        <p:spPr>
          <a:xfrm>
            <a:off x="1371600" y="1541690"/>
            <a:ext cx="7543800" cy="4935309"/>
          </a:xfrm>
        </p:spPr>
        <p:txBody>
          <a:bodyPr numCol="2">
            <a:normAutofit fontScale="85000" lnSpcReduction="20000"/>
          </a:bodyPr>
          <a:lstStyle/>
          <a:p>
            <a:r>
              <a:rPr lang="en-US" dirty="0" err="1" smtClean="0"/>
              <a:t>TextBox</a:t>
            </a:r>
            <a:r>
              <a:rPr lang="en-US" dirty="0" smtClean="0"/>
              <a:t> – </a:t>
            </a:r>
            <a:r>
              <a:rPr lang="en-US" dirty="0" smtClean="0">
                <a:solidFill>
                  <a:srgbClr val="FF0000"/>
                </a:solidFill>
              </a:rPr>
              <a:t>txt</a:t>
            </a:r>
          </a:p>
          <a:p>
            <a:r>
              <a:rPr lang="en-US" dirty="0" err="1" smtClean="0"/>
              <a:t>TextBlock</a:t>
            </a:r>
            <a:r>
              <a:rPr lang="en-US" dirty="0" smtClean="0"/>
              <a:t> - </a:t>
            </a:r>
            <a:r>
              <a:rPr lang="en-US" dirty="0" err="1" smtClean="0">
                <a:solidFill>
                  <a:srgbClr val="FF0000"/>
                </a:solidFill>
              </a:rPr>
              <a:t>tb</a:t>
            </a:r>
            <a:endParaRPr lang="en-US" dirty="0" smtClean="0">
              <a:solidFill>
                <a:srgbClr val="FF0000"/>
              </a:solidFill>
            </a:endParaRPr>
          </a:p>
          <a:p>
            <a:r>
              <a:rPr lang="en-US" dirty="0" smtClean="0"/>
              <a:t>Label – </a:t>
            </a:r>
            <a:r>
              <a:rPr lang="en-US" dirty="0" err="1" smtClean="0">
                <a:solidFill>
                  <a:srgbClr val="FF0000"/>
                </a:solidFill>
              </a:rPr>
              <a:t>lbl</a:t>
            </a:r>
            <a:endParaRPr lang="en-US" dirty="0" smtClean="0">
              <a:solidFill>
                <a:srgbClr val="FF0000"/>
              </a:solidFill>
            </a:endParaRPr>
          </a:p>
          <a:p>
            <a:r>
              <a:rPr lang="en-US" dirty="0" err="1" smtClean="0"/>
              <a:t>RichTextBox</a:t>
            </a:r>
            <a:r>
              <a:rPr lang="en-US" dirty="0" smtClean="0"/>
              <a:t> </a:t>
            </a:r>
            <a:r>
              <a:rPr lang="en-US" dirty="0"/>
              <a:t>– </a:t>
            </a:r>
            <a:r>
              <a:rPr lang="en-US" dirty="0" err="1" smtClean="0">
                <a:solidFill>
                  <a:srgbClr val="FF0000"/>
                </a:solidFill>
              </a:rPr>
              <a:t>rtb</a:t>
            </a:r>
            <a:endParaRPr lang="en-US" dirty="0" smtClean="0">
              <a:solidFill>
                <a:srgbClr val="FF0000"/>
              </a:solidFill>
            </a:endParaRPr>
          </a:p>
          <a:p>
            <a:r>
              <a:rPr lang="en-US" dirty="0" err="1" smtClean="0"/>
              <a:t>CheckBox</a:t>
            </a:r>
            <a:r>
              <a:rPr lang="en-US" dirty="0" smtClean="0"/>
              <a:t> – </a:t>
            </a:r>
            <a:r>
              <a:rPr lang="en-US" dirty="0" err="1" smtClean="0">
                <a:solidFill>
                  <a:srgbClr val="00B050"/>
                </a:solidFill>
              </a:rPr>
              <a:t>chk</a:t>
            </a:r>
            <a:endParaRPr lang="en-US" dirty="0" smtClean="0">
              <a:solidFill>
                <a:srgbClr val="00B050"/>
              </a:solidFill>
            </a:endParaRPr>
          </a:p>
          <a:p>
            <a:r>
              <a:rPr lang="en-US" dirty="0" err="1" smtClean="0"/>
              <a:t>RadioButton</a:t>
            </a:r>
            <a:r>
              <a:rPr lang="en-US" dirty="0" smtClean="0"/>
              <a:t> - </a:t>
            </a:r>
            <a:r>
              <a:rPr lang="en-US" dirty="0" err="1" smtClean="0">
                <a:solidFill>
                  <a:srgbClr val="00B050"/>
                </a:solidFill>
              </a:rPr>
              <a:t>rb</a:t>
            </a:r>
            <a:endParaRPr lang="en-US" dirty="0" smtClean="0">
              <a:solidFill>
                <a:srgbClr val="00B050"/>
              </a:solidFill>
            </a:endParaRPr>
          </a:p>
          <a:p>
            <a:r>
              <a:rPr lang="en-US" dirty="0" smtClean="0"/>
              <a:t>Button – </a:t>
            </a:r>
            <a:r>
              <a:rPr lang="en-US" dirty="0" err="1" smtClean="0">
                <a:solidFill>
                  <a:srgbClr val="00B050"/>
                </a:solidFill>
              </a:rPr>
              <a:t>btn</a:t>
            </a:r>
            <a:endParaRPr lang="en-US" dirty="0" smtClean="0">
              <a:solidFill>
                <a:srgbClr val="00B050"/>
              </a:solidFill>
            </a:endParaRPr>
          </a:p>
          <a:p>
            <a:r>
              <a:rPr lang="en-US" dirty="0" err="1" smtClean="0"/>
              <a:t>DropDownList</a:t>
            </a:r>
            <a:r>
              <a:rPr lang="en-US" dirty="0" smtClean="0"/>
              <a:t> </a:t>
            </a:r>
            <a:r>
              <a:rPr lang="en-US" dirty="0"/>
              <a:t>– </a:t>
            </a:r>
            <a:r>
              <a:rPr lang="en-US" dirty="0" err="1">
                <a:solidFill>
                  <a:srgbClr val="7030A0"/>
                </a:solidFill>
              </a:rPr>
              <a:t>ddl</a:t>
            </a:r>
            <a:endParaRPr lang="en-US" dirty="0">
              <a:solidFill>
                <a:srgbClr val="7030A0"/>
              </a:solidFill>
            </a:endParaRPr>
          </a:p>
          <a:p>
            <a:r>
              <a:rPr lang="en-US" dirty="0" err="1" smtClean="0"/>
              <a:t>ListBox</a:t>
            </a:r>
            <a:r>
              <a:rPr lang="en-US" dirty="0" smtClean="0"/>
              <a:t> -</a:t>
            </a:r>
            <a:r>
              <a:rPr lang="en-US" dirty="0" err="1" smtClean="0">
                <a:solidFill>
                  <a:srgbClr val="7030A0"/>
                </a:solidFill>
              </a:rPr>
              <a:t>lb</a:t>
            </a:r>
            <a:endParaRPr lang="en-US" dirty="0" smtClean="0">
              <a:solidFill>
                <a:srgbClr val="7030A0"/>
              </a:solidFill>
            </a:endParaRPr>
          </a:p>
          <a:p>
            <a:r>
              <a:rPr lang="en-US" dirty="0" err="1" smtClean="0"/>
              <a:t>ComboBox</a:t>
            </a:r>
            <a:r>
              <a:rPr lang="en-US" dirty="0" smtClean="0"/>
              <a:t> – </a:t>
            </a:r>
            <a:r>
              <a:rPr lang="en-US" dirty="0" err="1" smtClean="0">
                <a:solidFill>
                  <a:srgbClr val="7030A0"/>
                </a:solidFill>
              </a:rPr>
              <a:t>cmb</a:t>
            </a:r>
            <a:endParaRPr lang="en-US" dirty="0" smtClean="0">
              <a:solidFill>
                <a:srgbClr val="7030A0"/>
              </a:solidFill>
            </a:endParaRPr>
          </a:p>
          <a:p>
            <a:r>
              <a:rPr lang="en-US" dirty="0" err="1"/>
              <a:t>ListItem</a:t>
            </a:r>
            <a:r>
              <a:rPr lang="en-US" dirty="0"/>
              <a:t> – </a:t>
            </a:r>
            <a:r>
              <a:rPr lang="en-US" dirty="0" smtClean="0">
                <a:solidFill>
                  <a:srgbClr val="7030A0"/>
                </a:solidFill>
              </a:rPr>
              <a:t>li</a:t>
            </a:r>
          </a:p>
          <a:p>
            <a:r>
              <a:rPr lang="en-US" dirty="0" err="1" smtClean="0"/>
              <a:t>TreeView</a:t>
            </a:r>
            <a:r>
              <a:rPr lang="en-US" dirty="0" smtClean="0"/>
              <a:t> </a:t>
            </a:r>
            <a:r>
              <a:rPr lang="en-US" dirty="0"/>
              <a:t>– </a:t>
            </a:r>
            <a:r>
              <a:rPr lang="en-US" dirty="0" err="1">
                <a:solidFill>
                  <a:srgbClr val="7030A0"/>
                </a:solidFill>
              </a:rPr>
              <a:t>tv</a:t>
            </a:r>
            <a:endParaRPr lang="en-US" dirty="0">
              <a:solidFill>
                <a:srgbClr val="7030A0"/>
              </a:solidFill>
            </a:endParaRPr>
          </a:p>
          <a:p>
            <a:endParaRPr lang="en-US" dirty="0">
              <a:solidFill>
                <a:srgbClr val="7030A0"/>
              </a:solidFill>
            </a:endParaRPr>
          </a:p>
          <a:p>
            <a:r>
              <a:rPr lang="en-US" dirty="0" err="1" smtClean="0"/>
              <a:t>PictureBox</a:t>
            </a:r>
            <a:r>
              <a:rPr lang="en-US" dirty="0" smtClean="0"/>
              <a:t> – </a:t>
            </a:r>
            <a:r>
              <a:rPr lang="en-US" dirty="0" err="1" smtClean="0">
                <a:solidFill>
                  <a:srgbClr val="0070C0"/>
                </a:solidFill>
              </a:rPr>
              <a:t>pb</a:t>
            </a:r>
            <a:endParaRPr lang="en-US" dirty="0" smtClean="0">
              <a:solidFill>
                <a:srgbClr val="0070C0"/>
              </a:solidFill>
            </a:endParaRPr>
          </a:p>
          <a:p>
            <a:r>
              <a:rPr lang="en-US" dirty="0"/>
              <a:t>Image – </a:t>
            </a:r>
            <a:r>
              <a:rPr lang="en-US" dirty="0" err="1">
                <a:solidFill>
                  <a:srgbClr val="0070C0"/>
                </a:solidFill>
              </a:rPr>
              <a:t>img</a:t>
            </a:r>
            <a:endParaRPr lang="en-US" dirty="0">
              <a:solidFill>
                <a:srgbClr val="0070C0"/>
              </a:solidFill>
            </a:endParaRPr>
          </a:p>
          <a:p>
            <a:r>
              <a:rPr lang="en-US" dirty="0" err="1" smtClean="0"/>
              <a:t>GroupBox</a:t>
            </a:r>
            <a:r>
              <a:rPr lang="en-US" dirty="0" smtClean="0"/>
              <a:t> – </a:t>
            </a:r>
            <a:r>
              <a:rPr lang="en-US" dirty="0" err="1" smtClean="0">
                <a:solidFill>
                  <a:schemeClr val="accent3">
                    <a:lumMod val="75000"/>
                  </a:schemeClr>
                </a:solidFill>
              </a:rPr>
              <a:t>gb</a:t>
            </a:r>
            <a:endParaRPr lang="en-US" dirty="0" smtClean="0">
              <a:solidFill>
                <a:schemeClr val="accent3">
                  <a:lumMod val="75000"/>
                </a:schemeClr>
              </a:solidFill>
            </a:endParaRPr>
          </a:p>
          <a:p>
            <a:r>
              <a:rPr lang="en-US" dirty="0" smtClean="0"/>
              <a:t>Border – </a:t>
            </a:r>
            <a:r>
              <a:rPr lang="en-US" dirty="0" err="1" smtClean="0">
                <a:solidFill>
                  <a:schemeClr val="accent3">
                    <a:lumMod val="75000"/>
                  </a:schemeClr>
                </a:solidFill>
              </a:rPr>
              <a:t>brd</a:t>
            </a:r>
            <a:endParaRPr lang="en-US" dirty="0" smtClean="0">
              <a:solidFill>
                <a:schemeClr val="accent3">
                  <a:lumMod val="75000"/>
                </a:schemeClr>
              </a:solidFill>
            </a:endParaRPr>
          </a:p>
          <a:p>
            <a:r>
              <a:rPr lang="en-US" dirty="0" smtClean="0"/>
              <a:t>Frame – </a:t>
            </a:r>
            <a:r>
              <a:rPr lang="en-US" dirty="0" err="1" smtClean="0">
                <a:solidFill>
                  <a:schemeClr val="accent3">
                    <a:lumMod val="75000"/>
                  </a:schemeClr>
                </a:solidFill>
              </a:rPr>
              <a:t>frm</a:t>
            </a:r>
            <a:endParaRPr lang="en-US" dirty="0" smtClean="0">
              <a:solidFill>
                <a:schemeClr val="accent3">
                  <a:lumMod val="75000"/>
                </a:schemeClr>
              </a:solidFill>
            </a:endParaRPr>
          </a:p>
          <a:p>
            <a:r>
              <a:rPr lang="en-US" dirty="0" smtClean="0"/>
              <a:t>Grid – </a:t>
            </a:r>
            <a:r>
              <a:rPr lang="en-US" dirty="0" err="1" smtClean="0">
                <a:solidFill>
                  <a:schemeClr val="accent3">
                    <a:lumMod val="75000"/>
                  </a:schemeClr>
                </a:solidFill>
              </a:rPr>
              <a:t>grd</a:t>
            </a:r>
            <a:endParaRPr lang="en-US" dirty="0" smtClean="0">
              <a:solidFill>
                <a:schemeClr val="accent3">
                  <a:lumMod val="75000"/>
                </a:schemeClr>
              </a:solidFill>
            </a:endParaRPr>
          </a:p>
          <a:p>
            <a:r>
              <a:rPr lang="en-US" dirty="0" err="1" smtClean="0"/>
              <a:t>StackPanel</a:t>
            </a:r>
            <a:r>
              <a:rPr lang="en-US" dirty="0" smtClean="0"/>
              <a:t> – </a:t>
            </a:r>
            <a:r>
              <a:rPr lang="en-US" dirty="0" err="1" smtClean="0">
                <a:solidFill>
                  <a:schemeClr val="accent3">
                    <a:lumMod val="75000"/>
                  </a:schemeClr>
                </a:solidFill>
              </a:rPr>
              <a:t>stk</a:t>
            </a:r>
            <a:endParaRPr lang="en-US" dirty="0" smtClean="0">
              <a:solidFill>
                <a:schemeClr val="accent3">
                  <a:lumMod val="75000"/>
                </a:schemeClr>
              </a:solidFill>
            </a:endParaRPr>
          </a:p>
          <a:p>
            <a:r>
              <a:rPr lang="en-US" dirty="0" err="1" smtClean="0"/>
              <a:t>ViewBox</a:t>
            </a:r>
            <a:r>
              <a:rPr lang="en-US" dirty="0" smtClean="0"/>
              <a:t> – </a:t>
            </a:r>
            <a:r>
              <a:rPr lang="en-US" dirty="0" err="1" smtClean="0">
                <a:solidFill>
                  <a:schemeClr val="accent3">
                    <a:lumMod val="75000"/>
                  </a:schemeClr>
                </a:solidFill>
              </a:rPr>
              <a:t>vb</a:t>
            </a:r>
            <a:endParaRPr lang="en-US" dirty="0" smtClean="0">
              <a:solidFill>
                <a:schemeClr val="accent3">
                  <a:lumMod val="75000"/>
                </a:schemeClr>
              </a:solidFill>
            </a:endParaRPr>
          </a:p>
          <a:p>
            <a:r>
              <a:rPr lang="en-US" dirty="0" smtClean="0"/>
              <a:t>Canvas </a:t>
            </a:r>
            <a:r>
              <a:rPr lang="en-US" dirty="0"/>
              <a:t>– </a:t>
            </a:r>
            <a:r>
              <a:rPr lang="en-US" dirty="0" smtClean="0">
                <a:solidFill>
                  <a:schemeClr val="accent3">
                    <a:lumMod val="75000"/>
                  </a:schemeClr>
                </a:solidFill>
              </a:rPr>
              <a:t>can</a:t>
            </a:r>
          </a:p>
          <a:p>
            <a:r>
              <a:rPr lang="en-US" dirty="0" err="1"/>
              <a:t>MenuItem</a:t>
            </a:r>
            <a:r>
              <a:rPr lang="en-US" dirty="0"/>
              <a:t> – mi</a:t>
            </a:r>
          </a:p>
          <a:p>
            <a:r>
              <a:rPr lang="en-US" dirty="0"/>
              <a:t>ToolTip – </a:t>
            </a:r>
            <a:r>
              <a:rPr lang="en-US" dirty="0" err="1"/>
              <a:t>tt</a:t>
            </a:r>
            <a:endParaRPr lang="en-US" dirty="0"/>
          </a:p>
          <a:p>
            <a:r>
              <a:rPr lang="en-US" dirty="0" smtClean="0"/>
              <a:t>Timer </a:t>
            </a:r>
            <a:r>
              <a:rPr lang="en-US" dirty="0"/>
              <a:t>– </a:t>
            </a:r>
            <a:r>
              <a:rPr lang="en-US" dirty="0" err="1"/>
              <a:t>tmr</a:t>
            </a:r>
            <a:endParaRPr lang="en-US" dirty="0"/>
          </a:p>
          <a:p>
            <a:endParaRPr lang="en-US" dirty="0" smtClean="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729638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2</a:t>
            </a:r>
            <a:endParaRPr lang="en-US" dirty="0"/>
          </a:p>
        </p:txBody>
      </p:sp>
      <p:sp>
        <p:nvSpPr>
          <p:cNvPr id="3" name="Content Placeholder 2"/>
          <p:cNvSpPr>
            <a:spLocks noGrp="1"/>
          </p:cNvSpPr>
          <p:nvPr>
            <p:ph idx="1"/>
          </p:nvPr>
        </p:nvSpPr>
        <p:spPr/>
        <p:txBody>
          <a:bodyPr/>
          <a:lstStyle/>
          <a:p>
            <a:r>
              <a:rPr lang="en-US" dirty="0"/>
              <a:t>Variables do not need </a:t>
            </a:r>
            <a:r>
              <a:rPr lang="en-US" dirty="0" smtClean="0"/>
              <a:t>type</a:t>
            </a:r>
          </a:p>
          <a:p>
            <a:pPr lvl="1"/>
            <a:r>
              <a:rPr lang="en-US" dirty="0" err="1" smtClean="0">
                <a:solidFill>
                  <a:srgbClr val="FF0000"/>
                </a:solidFill>
              </a:rPr>
              <a:t>intHeightOfTower</a:t>
            </a:r>
            <a:r>
              <a:rPr lang="en-US" dirty="0" smtClean="0">
                <a:solidFill>
                  <a:srgbClr val="FF0000"/>
                </a:solidFill>
              </a:rPr>
              <a:t> </a:t>
            </a:r>
            <a:r>
              <a:rPr lang="en-US" dirty="0" smtClean="0"/>
              <a:t>is not needed</a:t>
            </a:r>
          </a:p>
          <a:p>
            <a:pPr lvl="1"/>
            <a:endParaRPr lang="en-US" dirty="0" smtClean="0"/>
          </a:p>
          <a:p>
            <a:r>
              <a:rPr lang="en-US" dirty="0" smtClean="0"/>
              <a:t>Instead just the name</a:t>
            </a:r>
          </a:p>
          <a:p>
            <a:pPr lvl="1"/>
            <a:r>
              <a:rPr lang="en-US" dirty="0" err="1" smtClean="0">
                <a:solidFill>
                  <a:srgbClr val="008000"/>
                </a:solidFill>
              </a:rPr>
              <a:t>heightOfTower</a:t>
            </a:r>
            <a:r>
              <a:rPr lang="en-US" dirty="0" smtClean="0">
                <a:solidFill>
                  <a:srgbClr val="008000"/>
                </a:solidFill>
              </a:rPr>
              <a:t> </a:t>
            </a:r>
            <a:r>
              <a:rPr lang="en-US" dirty="0" smtClean="0"/>
              <a:t>will be fine</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04225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Events</a:t>
            </a:r>
            <a:endParaRPr lang="en-US" dirty="0"/>
          </a:p>
        </p:txBody>
      </p:sp>
      <p:sp>
        <p:nvSpPr>
          <p:cNvPr id="3" name="Content Placeholder 2"/>
          <p:cNvSpPr>
            <a:spLocks noGrp="1"/>
          </p:cNvSpPr>
          <p:nvPr>
            <p:ph idx="1"/>
          </p:nvPr>
        </p:nvSpPr>
        <p:spPr>
          <a:xfrm>
            <a:off x="1113233" y="1541690"/>
            <a:ext cx="7514035" cy="4859109"/>
          </a:xfrm>
        </p:spPr>
        <p:txBody>
          <a:bodyPr>
            <a:normAutofit fontScale="92500" lnSpcReduction="10000"/>
          </a:bodyPr>
          <a:lstStyle/>
          <a:p>
            <a:r>
              <a:rPr lang="en-US" dirty="0" smtClean="0"/>
              <a:t>Click</a:t>
            </a:r>
          </a:p>
          <a:p>
            <a:pPr lvl="1"/>
            <a:r>
              <a:rPr lang="en-US" dirty="0" smtClean="0"/>
              <a:t>e.g. a button's Click event</a:t>
            </a:r>
          </a:p>
          <a:p>
            <a:r>
              <a:rPr lang="en-US" dirty="0" err="1" smtClean="0"/>
              <a:t>TextChanged</a:t>
            </a:r>
            <a:endParaRPr lang="en-US" dirty="0" smtClean="0"/>
          </a:p>
          <a:p>
            <a:pPr lvl="1"/>
            <a:r>
              <a:rPr lang="en-US" dirty="0" smtClean="0"/>
              <a:t>e.g. the text in a text box has been changed</a:t>
            </a:r>
          </a:p>
          <a:p>
            <a:r>
              <a:rPr lang="en-US" dirty="0" err="1" smtClean="0"/>
              <a:t>SelectedIndexChanged</a:t>
            </a:r>
            <a:endParaRPr lang="en-US" dirty="0" smtClean="0"/>
          </a:p>
          <a:p>
            <a:pPr lvl="1"/>
            <a:r>
              <a:rPr lang="en-US" dirty="0" smtClean="0"/>
              <a:t>e.g. the user has selected a different item in a list or combo box</a:t>
            </a:r>
          </a:p>
          <a:p>
            <a:r>
              <a:rPr lang="en-US" dirty="0" err="1" smtClean="0"/>
              <a:t>CheckedChanged</a:t>
            </a:r>
            <a:endParaRPr lang="en-US" dirty="0" smtClean="0"/>
          </a:p>
          <a:p>
            <a:pPr lvl="1"/>
            <a:r>
              <a:rPr lang="en-US" dirty="0" smtClean="0"/>
              <a:t>e.g. the user has changed the selection of a radio button or check box</a:t>
            </a:r>
          </a:p>
          <a:p>
            <a:r>
              <a:rPr lang="en-US" dirty="0" err="1" smtClean="0"/>
              <a:t>MouseEntered</a:t>
            </a:r>
            <a:endParaRPr lang="en-US" dirty="0"/>
          </a:p>
          <a:p>
            <a:pPr lvl="1"/>
            <a:r>
              <a:rPr lang="en-US" dirty="0" smtClean="0"/>
              <a:t>Mouse cursor is over the control</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34415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Direction</a:t>
            </a:r>
            <a:endParaRPr lang="en-US" dirty="0"/>
          </a:p>
        </p:txBody>
      </p:sp>
      <p:sp>
        <p:nvSpPr>
          <p:cNvPr id="3" name="Content Placeholder 2"/>
          <p:cNvSpPr>
            <a:spLocks noGrp="1"/>
          </p:cNvSpPr>
          <p:nvPr>
            <p:ph idx="1"/>
          </p:nvPr>
        </p:nvSpPr>
        <p:spPr/>
        <p:txBody>
          <a:bodyPr/>
          <a:lstStyle/>
          <a:p>
            <a:r>
              <a:rPr lang="en-US" dirty="0" smtClean="0"/>
              <a:t>Windows Forms</a:t>
            </a:r>
          </a:p>
          <a:p>
            <a:pPr lvl="1"/>
            <a:r>
              <a:rPr lang="en-US" dirty="0" smtClean="0"/>
              <a:t>In the past</a:t>
            </a:r>
          </a:p>
          <a:p>
            <a:pPr lvl="1"/>
            <a:r>
              <a:rPr lang="en-US" dirty="0" smtClean="0"/>
              <a:t>Most of what you learn will still apply.</a:t>
            </a:r>
          </a:p>
          <a:p>
            <a:pPr lvl="1"/>
            <a:endParaRPr lang="en-US" dirty="0" smtClean="0"/>
          </a:p>
          <a:p>
            <a:r>
              <a:rPr lang="en-US" dirty="0" smtClean="0"/>
              <a:t>Windows Presentation Framework (WPF)</a:t>
            </a:r>
          </a:p>
          <a:p>
            <a:pPr lvl="1"/>
            <a:r>
              <a:rPr lang="en-US" dirty="0" smtClean="0"/>
              <a:t>XML based</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0367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for Assignment 2</a:t>
            </a:r>
            <a:endParaRPr lang="en-US" dirty="0"/>
          </a:p>
        </p:txBody>
      </p:sp>
      <p:sp>
        <p:nvSpPr>
          <p:cNvPr id="3" name="Content Placeholder 2"/>
          <p:cNvSpPr>
            <a:spLocks noGrp="1"/>
          </p:cNvSpPr>
          <p:nvPr>
            <p:ph idx="1"/>
          </p:nvPr>
        </p:nvSpPr>
        <p:spPr/>
        <p:txBody>
          <a:bodyPr/>
          <a:lstStyle/>
          <a:p>
            <a:r>
              <a:rPr lang="en-US" dirty="0" smtClean="0"/>
              <a:t>Threading</a:t>
            </a:r>
          </a:p>
          <a:p>
            <a:r>
              <a:rPr lang="en-US" smtClean="0"/>
              <a:t>Mono-Spaced Fonts</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62564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Threads</a:t>
            </a:r>
            <a:endParaRPr lang="en-US" dirty="0"/>
          </a:p>
        </p:txBody>
      </p:sp>
      <p:sp>
        <p:nvSpPr>
          <p:cNvPr id="3" name="Content Placeholder 2"/>
          <p:cNvSpPr>
            <a:spLocks noGrp="1"/>
          </p:cNvSpPr>
          <p:nvPr>
            <p:ph idx="1"/>
          </p:nvPr>
        </p:nvSpPr>
        <p:spPr/>
        <p:txBody>
          <a:bodyPr>
            <a:normAutofit/>
          </a:bodyPr>
          <a:lstStyle/>
          <a:p>
            <a:pPr marL="0" indent="0">
              <a:buNone/>
            </a:pPr>
            <a:r>
              <a:rPr lang="en-US" dirty="0" err="1">
                <a:solidFill>
                  <a:srgbClr val="00B050"/>
                </a:solidFill>
              </a:rPr>
              <a:t>ThreadPool</a:t>
            </a:r>
            <a:r>
              <a:rPr lang="en-US" dirty="0" err="1"/>
              <a:t>.QueueUserWorkItem</a:t>
            </a:r>
            <a:r>
              <a:rPr lang="en-US" dirty="0"/>
              <a:t>((o) =&gt; {</a:t>
            </a:r>
          </a:p>
          <a:p>
            <a:pPr marL="0" indent="0">
              <a:buNone/>
            </a:pPr>
            <a:r>
              <a:rPr lang="en-US" dirty="0" smtClean="0"/>
              <a:t>	</a:t>
            </a:r>
            <a:r>
              <a:rPr lang="en-US" dirty="0" smtClean="0">
                <a:solidFill>
                  <a:srgbClr val="7030A0"/>
                </a:solidFill>
              </a:rPr>
              <a:t>// This is a Lambda, do not worry what it does yet.</a:t>
            </a:r>
          </a:p>
          <a:p>
            <a:pPr marL="0" indent="0">
              <a:buNone/>
            </a:pPr>
            <a:r>
              <a:rPr lang="en-US" dirty="0" smtClean="0"/>
              <a:t>    </a:t>
            </a:r>
            <a:r>
              <a:rPr lang="en-US" dirty="0" smtClean="0">
                <a:solidFill>
                  <a:srgbClr val="0070C0"/>
                </a:solidFill>
              </a:rPr>
              <a:t>while</a:t>
            </a:r>
            <a:r>
              <a:rPr lang="en-US" dirty="0" smtClean="0"/>
              <a:t> </a:t>
            </a:r>
            <a:r>
              <a:rPr lang="en-US" dirty="0"/>
              <a:t>(iteration &lt; 100) {</a:t>
            </a:r>
          </a:p>
          <a:p>
            <a:pPr marL="0" indent="0">
              <a:buNone/>
            </a:pPr>
            <a:r>
              <a:rPr lang="en-US" dirty="0"/>
              <a:t>        </a:t>
            </a:r>
            <a:r>
              <a:rPr lang="en-US" dirty="0" err="1" smtClean="0">
                <a:solidFill>
                  <a:srgbClr val="0070C0"/>
                </a:solidFill>
              </a:rPr>
              <a:t>Dispatcher</a:t>
            </a:r>
            <a:r>
              <a:rPr lang="en-US" dirty="0" err="1" smtClean="0"/>
              <a:t>.Invoke</a:t>
            </a:r>
            <a:r>
              <a:rPr lang="en-US" dirty="0" smtClean="0"/>
              <a:t>(new </a:t>
            </a:r>
            <a:r>
              <a:rPr lang="en-US" dirty="0" smtClean="0">
                <a:solidFill>
                  <a:srgbClr val="00B050"/>
                </a:solidFill>
              </a:rPr>
              <a:t>Action</a:t>
            </a:r>
            <a:r>
              <a:rPr lang="en-US" dirty="0" smtClean="0"/>
              <a:t>(</a:t>
            </a:r>
            <a:r>
              <a:rPr lang="en-US" dirty="0" err="1" smtClean="0"/>
              <a:t>MethodToCall</a:t>
            </a:r>
            <a:r>
              <a:rPr lang="en-US" dirty="0" smtClean="0"/>
              <a:t>));</a:t>
            </a:r>
            <a:endParaRPr lang="en-US" dirty="0"/>
          </a:p>
          <a:p>
            <a:pPr marL="0" indent="0">
              <a:buNone/>
            </a:pPr>
            <a:r>
              <a:rPr lang="en-US" dirty="0"/>
              <a:t> </a:t>
            </a:r>
            <a:r>
              <a:rPr lang="en-US" dirty="0" smtClean="0"/>
              <a:t>       </a:t>
            </a:r>
            <a:r>
              <a:rPr lang="en-US" dirty="0" err="1" smtClean="0">
                <a:solidFill>
                  <a:srgbClr val="00B050"/>
                </a:solidFill>
              </a:rPr>
              <a:t>Thread</a:t>
            </a:r>
            <a:r>
              <a:rPr lang="en-US" dirty="0" err="1" smtClean="0"/>
              <a:t>.Sleep</a:t>
            </a:r>
            <a:r>
              <a:rPr lang="en-US" dirty="0" smtClean="0"/>
              <a:t>(100); </a:t>
            </a:r>
            <a:r>
              <a:rPr lang="en-US" dirty="0" smtClean="0">
                <a:solidFill>
                  <a:srgbClr val="7030A0"/>
                </a:solidFill>
              </a:rPr>
              <a:t>// pauses the thread</a:t>
            </a:r>
            <a:endParaRPr lang="en-US" dirty="0">
              <a:solidFill>
                <a:srgbClr val="7030A0"/>
              </a:solidFill>
            </a:endParaRPr>
          </a:p>
          <a:p>
            <a:pPr marL="0" indent="0">
              <a:buNone/>
            </a:pPr>
            <a:r>
              <a:rPr lang="en-US" dirty="0" smtClean="0"/>
              <a:t>    }</a:t>
            </a:r>
          </a:p>
          <a:p>
            <a:pPr marL="0" indent="0">
              <a:buNone/>
            </a:pPr>
            <a:endParaRPr lang="en-US" dirty="0"/>
          </a:p>
          <a:p>
            <a:pPr marL="0" indent="0">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12867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WPF Applications are GUI</a:t>
            </a:r>
            <a:endParaRPr lang="en-US" dirty="0"/>
          </a:p>
        </p:txBody>
      </p:sp>
      <p:sp>
        <p:nvSpPr>
          <p:cNvPr id="3" name="Content Placeholder 2"/>
          <p:cNvSpPr>
            <a:spLocks noGrp="1"/>
          </p:cNvSpPr>
          <p:nvPr>
            <p:ph idx="1"/>
          </p:nvPr>
        </p:nvSpPr>
        <p:spPr>
          <a:xfrm>
            <a:off x="1113233" y="1555843"/>
            <a:ext cx="7514035" cy="4249510"/>
          </a:xfrm>
        </p:spPr>
        <p:txBody>
          <a:bodyPr>
            <a:normAutofit lnSpcReduction="10000"/>
          </a:bodyPr>
          <a:lstStyle/>
          <a:p>
            <a:r>
              <a:rPr lang="en-US" dirty="0" smtClean="0"/>
              <a:t>Text based Interface</a:t>
            </a:r>
          </a:p>
          <a:p>
            <a:endParaRPr lang="en-US" dirty="0"/>
          </a:p>
          <a:p>
            <a:endParaRPr lang="en-US" dirty="0" smtClean="0"/>
          </a:p>
          <a:p>
            <a:endParaRPr lang="en-US" dirty="0" smtClean="0"/>
          </a:p>
          <a:p>
            <a:r>
              <a:rPr lang="en-US" dirty="0" smtClean="0"/>
              <a:t>GUI – Graphical User Interface</a:t>
            </a:r>
          </a:p>
          <a:p>
            <a:pPr lvl="1"/>
            <a:r>
              <a:rPr lang="en-US" dirty="0" smtClean="0"/>
              <a:t>Buttons</a:t>
            </a:r>
          </a:p>
          <a:p>
            <a:pPr lvl="1"/>
            <a:r>
              <a:rPr lang="en-US" dirty="0" smtClean="0"/>
              <a:t>Shapes</a:t>
            </a:r>
          </a:p>
          <a:p>
            <a:pPr lvl="1"/>
            <a:r>
              <a:rPr lang="en-US" dirty="0" smtClean="0"/>
              <a:t>Icons</a:t>
            </a:r>
          </a:p>
          <a:p>
            <a:pPr lvl="1"/>
            <a:r>
              <a:rPr lang="en-US" dirty="0" smtClean="0"/>
              <a:t>Cursors</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3949300" y="4206983"/>
            <a:ext cx="1219200" cy="381000"/>
          </a:xfrm>
          <a:prstGeom prst="rect">
            <a:avLst/>
          </a:prstGeom>
          <a:solidFill>
            <a:schemeClr val="bg2"/>
          </a:solidFill>
          <a:ln w="22225"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Button</a:t>
            </a:r>
            <a:endParaRPr lang="en-US" dirty="0">
              <a:solidFill>
                <a:schemeClr val="tx1"/>
              </a:solidFill>
            </a:endParaRPr>
          </a:p>
        </p:txBody>
      </p:sp>
      <p:sp>
        <p:nvSpPr>
          <p:cNvPr id="6" name="Oval 5"/>
          <p:cNvSpPr/>
          <p:nvPr/>
        </p:nvSpPr>
        <p:spPr>
          <a:xfrm>
            <a:off x="5715000" y="3749783"/>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363" y="4900591"/>
            <a:ext cx="1219200" cy="12192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7026" y="4935245"/>
            <a:ext cx="746951" cy="114989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683" y="1371600"/>
            <a:ext cx="1700157" cy="1700157"/>
          </a:xfrm>
          <a:prstGeom prst="rect">
            <a:avLst/>
          </a:prstGeom>
        </p:spPr>
      </p:pic>
    </p:spTree>
    <p:extLst>
      <p:ext uri="{BB962C8B-B14F-4D97-AF65-F5344CB8AC3E}">
        <p14:creationId xmlns:p14="http://schemas.microsoft.com/office/powerpoint/2010/main" val="3027279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023360" y="1366837"/>
            <a:ext cx="3038475" cy="2600325"/>
          </a:xfrm>
          <a:prstGeom prst="rect">
            <a:avLst/>
          </a:prstGeom>
        </p:spPr>
      </p:pic>
      <p:sp>
        <p:nvSpPr>
          <p:cNvPr id="2" name="Title 1"/>
          <p:cNvSpPr>
            <a:spLocks noGrp="1"/>
          </p:cNvSpPr>
          <p:nvPr>
            <p:ph type="title"/>
          </p:nvPr>
        </p:nvSpPr>
        <p:spPr>
          <a:xfrm>
            <a:off x="457200" y="274638"/>
            <a:ext cx="8229600" cy="639762"/>
          </a:xfrm>
        </p:spPr>
        <p:txBody>
          <a:bodyPr/>
          <a:lstStyle/>
          <a:p>
            <a:r>
              <a:rPr lang="en-US" dirty="0" smtClean="0"/>
              <a:t>Window Form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1295400" y="1600200"/>
            <a:ext cx="19812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Form Object</a:t>
            </a:r>
          </a:p>
          <a:p>
            <a:endParaRPr lang="en-US" dirty="0" smtClean="0">
              <a:solidFill>
                <a:schemeClr val="tx1"/>
              </a:solidFill>
            </a:endParaRPr>
          </a:p>
          <a:p>
            <a:endParaRPr lang="en-US" dirty="0">
              <a:solidFill>
                <a:schemeClr val="tx1"/>
              </a:solidFill>
            </a:endParaRPr>
          </a:p>
          <a:p>
            <a:r>
              <a:rPr lang="en-US" dirty="0" smtClean="0">
                <a:solidFill>
                  <a:schemeClr val="tx1"/>
                </a:solidFill>
              </a:rPr>
              <a:t>Control Objects</a:t>
            </a:r>
          </a:p>
          <a:p>
            <a:endParaRPr lang="en-US" dirty="0">
              <a:solidFill>
                <a:schemeClr val="tx1"/>
              </a:solidFill>
            </a:endParaRPr>
          </a:p>
          <a:p>
            <a:endParaRPr lang="en-US" dirty="0">
              <a:solidFill>
                <a:schemeClr val="tx1"/>
              </a:solidFill>
            </a:endParaRPr>
          </a:p>
          <a:p>
            <a:r>
              <a:rPr lang="en-US" dirty="0" smtClean="0">
                <a:solidFill>
                  <a:schemeClr val="tx1"/>
                </a:solidFill>
              </a:rPr>
              <a:t>Click Event occurs when button is clicked</a:t>
            </a:r>
            <a:endParaRPr lang="en-US" dirty="0">
              <a:solidFill>
                <a:schemeClr val="tx1"/>
              </a:solidFill>
            </a:endParaRPr>
          </a:p>
        </p:txBody>
      </p:sp>
      <p:cxnSp>
        <p:nvCxnSpPr>
          <p:cNvPr id="7" name="Straight Arrow Connector 6"/>
          <p:cNvCxnSpPr/>
          <p:nvPr/>
        </p:nvCxnSpPr>
        <p:spPr>
          <a:xfrm>
            <a:off x="2590800" y="1828800"/>
            <a:ext cx="1447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2609849"/>
            <a:ext cx="1524000" cy="571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971800" y="2362200"/>
            <a:ext cx="2438400" cy="2476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2609850"/>
            <a:ext cx="1834243" cy="830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62743" y="4419600"/>
            <a:ext cx="7086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b="1" dirty="0" smtClean="0">
                <a:solidFill>
                  <a:schemeClr val="tx1"/>
                </a:solidFill>
              </a:rPr>
              <a:t>Form and Control Objects Have:</a:t>
            </a:r>
          </a:p>
          <a:p>
            <a:endParaRPr lang="en-US" dirty="0">
              <a:solidFill>
                <a:schemeClr val="tx1"/>
              </a:solidFill>
            </a:endParaRPr>
          </a:p>
          <a:p>
            <a:r>
              <a:rPr lang="en-US" dirty="0" smtClean="0">
                <a:solidFill>
                  <a:schemeClr val="tx1"/>
                </a:solidFill>
              </a:rPr>
              <a:t>	Properties (Attributes)</a:t>
            </a:r>
          </a:p>
          <a:p>
            <a:r>
              <a:rPr lang="en-US" dirty="0">
                <a:solidFill>
                  <a:schemeClr val="tx1"/>
                </a:solidFill>
              </a:rPr>
              <a:t>	</a:t>
            </a:r>
            <a:r>
              <a:rPr lang="en-US" dirty="0" smtClean="0">
                <a:solidFill>
                  <a:schemeClr val="tx1"/>
                </a:solidFill>
              </a:rPr>
              <a:t>Methods</a:t>
            </a:r>
          </a:p>
          <a:p>
            <a:r>
              <a:rPr lang="en-US" dirty="0">
                <a:solidFill>
                  <a:schemeClr val="tx1"/>
                </a:solidFill>
              </a:rPr>
              <a:t>	</a:t>
            </a:r>
            <a:r>
              <a:rPr lang="en-US" dirty="0" smtClean="0">
                <a:solidFill>
                  <a:schemeClr val="tx1"/>
                </a:solidFill>
              </a:rPr>
              <a:t>Events</a:t>
            </a:r>
          </a:p>
        </p:txBody>
      </p:sp>
    </p:spTree>
    <p:extLst>
      <p:ext uri="{BB962C8B-B14F-4D97-AF65-F5344CB8AC3E}">
        <p14:creationId xmlns:p14="http://schemas.microsoft.com/office/powerpoint/2010/main" val="324468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WPF Controls</a:t>
            </a:r>
            <a:endParaRPr lang="en-US" dirty="0"/>
          </a:p>
        </p:txBody>
      </p:sp>
      <p:sp>
        <p:nvSpPr>
          <p:cNvPr id="3" name="Content Placeholder 2"/>
          <p:cNvSpPr>
            <a:spLocks noGrp="1"/>
          </p:cNvSpPr>
          <p:nvPr>
            <p:ph idx="1"/>
          </p:nvPr>
        </p:nvSpPr>
        <p:spPr/>
        <p:txBody>
          <a:bodyPr numCol="2">
            <a:normAutofit/>
          </a:bodyPr>
          <a:lstStyle/>
          <a:p>
            <a:r>
              <a:rPr lang="en-US" dirty="0" smtClean="0"/>
              <a:t>Border</a:t>
            </a:r>
          </a:p>
          <a:p>
            <a:r>
              <a:rPr lang="en-US" dirty="0" smtClean="0"/>
              <a:t>Button</a:t>
            </a:r>
          </a:p>
          <a:p>
            <a:r>
              <a:rPr lang="en-US" dirty="0" err="1" smtClean="0"/>
              <a:t>CheckBox</a:t>
            </a:r>
            <a:endParaRPr lang="en-US" dirty="0" smtClean="0"/>
          </a:p>
          <a:p>
            <a:r>
              <a:rPr lang="en-US" dirty="0" err="1" smtClean="0"/>
              <a:t>ComboBox</a:t>
            </a:r>
            <a:endParaRPr lang="en-US" dirty="0" smtClean="0"/>
          </a:p>
          <a:p>
            <a:r>
              <a:rPr lang="en-US" dirty="0" smtClean="0"/>
              <a:t>Grid</a:t>
            </a:r>
          </a:p>
          <a:p>
            <a:r>
              <a:rPr lang="en-US" dirty="0" smtClean="0"/>
              <a:t>Image</a:t>
            </a:r>
          </a:p>
          <a:p>
            <a:r>
              <a:rPr lang="en-US" dirty="0" smtClean="0"/>
              <a:t>Label</a:t>
            </a:r>
          </a:p>
          <a:p>
            <a:r>
              <a:rPr lang="en-US" dirty="0" err="1" smtClean="0"/>
              <a:t>ListBox</a:t>
            </a:r>
            <a:endParaRPr lang="en-US" dirty="0" smtClean="0"/>
          </a:p>
          <a:p>
            <a:r>
              <a:rPr lang="en-US" dirty="0" err="1" smtClean="0"/>
              <a:t>RadioButton</a:t>
            </a:r>
            <a:endParaRPr lang="en-US" dirty="0" smtClean="0"/>
          </a:p>
          <a:p>
            <a:r>
              <a:rPr lang="en-US" dirty="0" smtClean="0"/>
              <a:t>Rectangle</a:t>
            </a:r>
          </a:p>
          <a:p>
            <a:r>
              <a:rPr lang="en-US" dirty="0" err="1" smtClean="0"/>
              <a:t>StackPanel</a:t>
            </a:r>
            <a:endParaRPr lang="en-US" dirty="0" smtClean="0"/>
          </a:p>
          <a:p>
            <a:r>
              <a:rPr lang="en-US" dirty="0" err="1" smtClean="0"/>
              <a:t>TextBlock</a:t>
            </a:r>
            <a:endParaRPr lang="en-US" dirty="0" smtClean="0"/>
          </a:p>
          <a:p>
            <a:r>
              <a:rPr lang="en-US" dirty="0" err="1" smtClean="0"/>
              <a:t>TextBox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970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WPF Controls – Details 1</a:t>
            </a:r>
            <a:endParaRPr lang="en-US" dirty="0"/>
          </a:p>
        </p:txBody>
      </p:sp>
      <p:sp>
        <p:nvSpPr>
          <p:cNvPr id="3" name="Content Placeholder 2"/>
          <p:cNvSpPr>
            <a:spLocks noGrp="1"/>
          </p:cNvSpPr>
          <p:nvPr>
            <p:ph idx="1"/>
          </p:nvPr>
        </p:nvSpPr>
        <p:spPr/>
        <p:txBody>
          <a:bodyPr numCol="1">
            <a:normAutofit/>
          </a:bodyPr>
          <a:lstStyle/>
          <a:p>
            <a:r>
              <a:rPr lang="en-US" dirty="0" smtClean="0"/>
              <a:t>Border</a:t>
            </a:r>
          </a:p>
          <a:p>
            <a:pPr lvl="1"/>
            <a:r>
              <a:rPr lang="en-US" dirty="0" smtClean="0"/>
              <a:t>For placing borders and graphics around controls</a:t>
            </a:r>
          </a:p>
          <a:p>
            <a:pPr marL="342900" lvl="1" indent="0">
              <a:buNone/>
            </a:pPr>
            <a:endParaRPr lang="en-US" dirty="0" smtClean="0"/>
          </a:p>
          <a:p>
            <a:pPr marL="342900" lvl="1" indent="0">
              <a:buNone/>
            </a:pPr>
            <a:endParaRPr lang="en-US" dirty="0" smtClean="0"/>
          </a:p>
          <a:p>
            <a:r>
              <a:rPr lang="en-US" dirty="0" smtClean="0"/>
              <a:t>Rectangle</a:t>
            </a:r>
          </a:p>
          <a:p>
            <a:pPr lvl="1"/>
            <a:r>
              <a:rPr lang="en-US" dirty="0" smtClean="0"/>
              <a:t>Draw rectangles</a:t>
            </a:r>
          </a:p>
          <a:p>
            <a:pPr lvl="1"/>
            <a:endParaRPr lang="en-US" dirty="0"/>
          </a:p>
          <a:p>
            <a:r>
              <a:rPr lang="en-US" dirty="0" smtClean="0"/>
              <a:t>Image</a:t>
            </a:r>
          </a:p>
          <a:p>
            <a:pPr lvl="1"/>
            <a:r>
              <a:rPr lang="en-US" dirty="0" smtClean="0"/>
              <a:t>Place images on the form</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p:nvPr/>
        </p:nvSpPr>
        <p:spPr>
          <a:xfrm>
            <a:off x="6248400" y="2371046"/>
            <a:ext cx="1676400" cy="457200"/>
          </a:xfrm>
          <a:prstGeom prst="rect">
            <a:avLst/>
          </a:prstGeom>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4267200" y="3318167"/>
            <a:ext cx="2057400" cy="568033"/>
          </a:xfrm>
          <a:prstGeom prst="rect">
            <a:avLst/>
          </a:prstGeom>
          <a:noFill/>
          <a:ln w="76200" cap="sq">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8620" y="4402246"/>
            <a:ext cx="1194580" cy="1601957"/>
          </a:xfrm>
          <a:prstGeom prst="rect">
            <a:avLst/>
          </a:prstGeom>
          <a:solidFill>
            <a:srgbClr val="FFFFFF">
              <a:shade val="85000"/>
            </a:srgbClr>
          </a:solidFill>
          <a:ln w="88900" cap="sq">
            <a:noFill/>
            <a:miter lim="800000"/>
          </a:ln>
          <a:effectLst/>
        </p:spPr>
      </p:pic>
    </p:spTree>
    <p:extLst>
      <p:ext uri="{BB962C8B-B14F-4D97-AF65-F5344CB8AC3E}">
        <p14:creationId xmlns:p14="http://schemas.microsoft.com/office/powerpoint/2010/main" val="57689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WPF Controls</a:t>
            </a:r>
            <a:r>
              <a:rPr lang="en-US" dirty="0"/>
              <a:t> – Details </a:t>
            </a:r>
            <a:r>
              <a:rPr lang="en-US" dirty="0" smtClean="0"/>
              <a:t>2</a:t>
            </a:r>
            <a:endParaRPr lang="en-US" dirty="0"/>
          </a:p>
        </p:txBody>
      </p:sp>
      <p:sp>
        <p:nvSpPr>
          <p:cNvPr id="3" name="Content Placeholder 2"/>
          <p:cNvSpPr>
            <a:spLocks noGrp="1"/>
          </p:cNvSpPr>
          <p:nvPr>
            <p:ph idx="1"/>
          </p:nvPr>
        </p:nvSpPr>
        <p:spPr/>
        <p:txBody>
          <a:bodyPr numCol="1">
            <a:normAutofit/>
          </a:bodyPr>
          <a:lstStyle/>
          <a:p>
            <a:r>
              <a:rPr lang="en-US" dirty="0" smtClean="0"/>
              <a:t>Label</a:t>
            </a:r>
          </a:p>
          <a:p>
            <a:pPr lvl="1"/>
            <a:r>
              <a:rPr lang="en-US" dirty="0" smtClean="0"/>
              <a:t>Provide non-editable text to identify objects on the form</a:t>
            </a:r>
          </a:p>
          <a:p>
            <a:pPr lvl="1"/>
            <a:endParaRPr lang="en-US" dirty="0" smtClean="0"/>
          </a:p>
          <a:p>
            <a:r>
              <a:rPr lang="en-US" dirty="0" err="1" smtClean="0"/>
              <a:t>TextBlock</a:t>
            </a:r>
            <a:endParaRPr lang="en-US" dirty="0" smtClean="0"/>
          </a:p>
          <a:p>
            <a:pPr lvl="1"/>
            <a:r>
              <a:rPr lang="en-US" dirty="0" smtClean="0"/>
              <a:t>Show large bodies of text that are modified in code</a:t>
            </a:r>
          </a:p>
          <a:p>
            <a:pPr lvl="1"/>
            <a:endParaRPr lang="en-US" dirty="0" smtClean="0"/>
          </a:p>
          <a:p>
            <a:r>
              <a:rPr lang="en-US" dirty="0" err="1" smtClean="0"/>
              <a:t>TextBox</a:t>
            </a:r>
            <a:endParaRPr lang="en-US" dirty="0" smtClean="0"/>
          </a:p>
          <a:p>
            <a:pPr lvl="1"/>
            <a:r>
              <a:rPr lang="en-US" dirty="0" smtClean="0"/>
              <a:t>Allow users to provide input to the program</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p:nvPr/>
        </p:nvSpPr>
        <p:spPr>
          <a:xfrm>
            <a:off x="5559956" y="4673106"/>
            <a:ext cx="2444950" cy="266833"/>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r>
              <a:rPr lang="en-US" dirty="0" smtClean="0"/>
              <a:t>Text Entered Here|</a:t>
            </a:r>
            <a:endParaRPr lang="en-US" dirty="0"/>
          </a:p>
        </p:txBody>
      </p:sp>
      <p:sp>
        <p:nvSpPr>
          <p:cNvPr id="6" name="Rectangle 5"/>
          <p:cNvSpPr/>
          <p:nvPr/>
        </p:nvSpPr>
        <p:spPr>
          <a:xfrm>
            <a:off x="5559956" y="3012215"/>
            <a:ext cx="2667000" cy="457200"/>
          </a:xfrm>
          <a:prstGeom prst="rect">
            <a:avLst/>
          </a:prstGeom>
          <a:noFill/>
          <a:ln w="6350">
            <a:prstDash val="dash"/>
          </a:ln>
          <a:effectLst/>
        </p:spPr>
        <p:style>
          <a:lnRef idx="2">
            <a:schemeClr val="dk1"/>
          </a:lnRef>
          <a:fillRef idx="1">
            <a:schemeClr val="lt1"/>
          </a:fillRef>
          <a:effectRef idx="0">
            <a:schemeClr val="dk1"/>
          </a:effectRef>
          <a:fontRef idx="minor">
            <a:schemeClr val="dk1"/>
          </a:fontRef>
        </p:style>
        <p:txBody>
          <a:bodyPr rtlCol="0" anchor="ctr"/>
          <a:lstStyle/>
          <a:p>
            <a:r>
              <a:rPr lang="en-US" dirty="0" smtClean="0"/>
              <a:t>Text output from code</a:t>
            </a:r>
            <a:endParaRPr lang="en-US" dirty="0"/>
          </a:p>
        </p:txBody>
      </p:sp>
      <p:sp>
        <p:nvSpPr>
          <p:cNvPr id="7" name="Rectangle 6"/>
          <p:cNvSpPr/>
          <p:nvPr/>
        </p:nvSpPr>
        <p:spPr>
          <a:xfrm>
            <a:off x="5594790" y="1541691"/>
            <a:ext cx="1263210" cy="266833"/>
          </a:xfrm>
          <a:prstGeom prst="rect">
            <a:avLst/>
          </a:prstGeom>
          <a:noFill/>
          <a:ln w="6350">
            <a:prstDash val="dash"/>
          </a:ln>
          <a:effectLst/>
        </p:spPr>
        <p:style>
          <a:lnRef idx="2">
            <a:schemeClr val="dk1"/>
          </a:lnRef>
          <a:fillRef idx="1">
            <a:schemeClr val="lt1"/>
          </a:fillRef>
          <a:effectRef idx="0">
            <a:schemeClr val="dk1"/>
          </a:effectRef>
          <a:fontRef idx="minor">
            <a:schemeClr val="dk1"/>
          </a:fontRef>
        </p:style>
        <p:txBody>
          <a:bodyPr rtlCol="0" anchor="ctr"/>
          <a:lstStyle/>
          <a:p>
            <a:r>
              <a:rPr lang="en-US" dirty="0" smtClean="0"/>
              <a:t>Name Field</a:t>
            </a:r>
            <a:endParaRPr lang="en-US" dirty="0"/>
          </a:p>
        </p:txBody>
      </p:sp>
    </p:spTree>
    <p:extLst>
      <p:ext uri="{BB962C8B-B14F-4D97-AF65-F5344CB8AC3E}">
        <p14:creationId xmlns:p14="http://schemas.microsoft.com/office/powerpoint/2010/main" val="372116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WPF Controls</a:t>
            </a:r>
            <a:r>
              <a:rPr lang="en-US" dirty="0"/>
              <a:t> – Details </a:t>
            </a:r>
            <a:r>
              <a:rPr lang="en-US" dirty="0" smtClean="0"/>
              <a:t>3</a:t>
            </a:r>
            <a:endParaRPr lang="en-US" dirty="0"/>
          </a:p>
        </p:txBody>
      </p:sp>
      <p:sp>
        <p:nvSpPr>
          <p:cNvPr id="3" name="Content Placeholder 2"/>
          <p:cNvSpPr>
            <a:spLocks noGrp="1"/>
          </p:cNvSpPr>
          <p:nvPr>
            <p:ph idx="1"/>
          </p:nvPr>
        </p:nvSpPr>
        <p:spPr>
          <a:xfrm>
            <a:off x="1113233" y="1541690"/>
            <a:ext cx="7514035" cy="5011509"/>
          </a:xfrm>
        </p:spPr>
        <p:txBody>
          <a:bodyPr numCol="1">
            <a:normAutofit/>
          </a:bodyPr>
          <a:lstStyle/>
          <a:p>
            <a:r>
              <a:rPr lang="en-US" dirty="0" smtClean="0"/>
              <a:t>Button</a:t>
            </a:r>
          </a:p>
          <a:p>
            <a:pPr lvl="1"/>
            <a:r>
              <a:rPr lang="en-US" dirty="0" smtClean="0"/>
              <a:t>User clicks these to made code happen</a:t>
            </a:r>
          </a:p>
          <a:p>
            <a:pPr lvl="1"/>
            <a:endParaRPr lang="en-US" dirty="0" smtClean="0"/>
          </a:p>
          <a:p>
            <a:pPr lvl="1"/>
            <a:endParaRPr lang="en-US" dirty="0" smtClean="0"/>
          </a:p>
          <a:p>
            <a:r>
              <a:rPr lang="en-US" dirty="0" err="1" smtClean="0"/>
              <a:t>CheckBox</a:t>
            </a:r>
            <a:endParaRPr lang="en-US" dirty="0" smtClean="0"/>
          </a:p>
          <a:p>
            <a:pPr lvl="1"/>
            <a:r>
              <a:rPr lang="en-US" dirty="0" smtClean="0"/>
              <a:t>When multiple items may be selected for a choice</a:t>
            </a:r>
          </a:p>
          <a:p>
            <a:pPr lvl="1"/>
            <a:endParaRPr lang="en-US" dirty="0" smtClean="0"/>
          </a:p>
          <a:p>
            <a:pPr lvl="1"/>
            <a:endParaRPr lang="en-US" dirty="0" smtClean="0"/>
          </a:p>
          <a:p>
            <a:r>
              <a:rPr lang="en-US" dirty="0" err="1" smtClean="0"/>
              <a:t>RadioButton</a:t>
            </a:r>
            <a:endParaRPr lang="en-US" dirty="0" smtClean="0"/>
          </a:p>
          <a:p>
            <a:pPr lvl="1"/>
            <a:r>
              <a:rPr lang="en-US" dirty="0" smtClean="0"/>
              <a:t>When only one item may be selected in a group</a:t>
            </a:r>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6324600" y="1676400"/>
            <a:ext cx="1526644" cy="340585"/>
          </a:xfrm>
          <a:prstGeom prst="rect">
            <a:avLst/>
          </a:prstGeom>
          <a:solidFill>
            <a:schemeClr val="bg1">
              <a:lumMod val="85000"/>
            </a:schemeClr>
          </a:solidFill>
          <a:ln w="6350" cap="sq">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Submit Form</a:t>
            </a:r>
            <a:endParaRPr lang="en-US" b="1" dirty="0"/>
          </a:p>
        </p:txBody>
      </p:sp>
      <p:grpSp>
        <p:nvGrpSpPr>
          <p:cNvPr id="51" name="Group 50"/>
          <p:cNvGrpSpPr/>
          <p:nvPr/>
        </p:nvGrpSpPr>
        <p:grpSpPr>
          <a:xfrm>
            <a:off x="5943600" y="2749034"/>
            <a:ext cx="1263224" cy="1115015"/>
            <a:chOff x="5943600" y="2749034"/>
            <a:chExt cx="1263224" cy="1115015"/>
          </a:xfrm>
        </p:grpSpPr>
        <p:sp>
          <p:nvSpPr>
            <p:cNvPr id="6" name="Rectangle 5"/>
            <p:cNvSpPr/>
            <p:nvPr/>
          </p:nvSpPr>
          <p:spPr>
            <a:xfrm>
              <a:off x="5943600" y="2819400"/>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56663" y="3200400"/>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56663" y="3566298"/>
              <a:ext cx="2286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185263" y="2749034"/>
              <a:ext cx="1003801" cy="369332"/>
            </a:xfrm>
            <a:prstGeom prst="rect">
              <a:avLst/>
            </a:prstGeom>
            <a:noFill/>
          </p:spPr>
          <p:txBody>
            <a:bodyPr wrap="none" rtlCol="0">
              <a:spAutoFit/>
            </a:bodyPr>
            <a:lstStyle/>
            <a:p>
              <a:r>
                <a:rPr lang="en-US" dirty="0" smtClean="0"/>
                <a:t>Option 1</a:t>
              </a:r>
              <a:endParaRPr lang="en-US" dirty="0"/>
            </a:p>
          </p:txBody>
        </p:sp>
        <p:sp>
          <p:nvSpPr>
            <p:cNvPr id="10" name="TextBox 9"/>
            <p:cNvSpPr txBox="1"/>
            <p:nvPr/>
          </p:nvSpPr>
          <p:spPr>
            <a:xfrm>
              <a:off x="6188597" y="3134683"/>
              <a:ext cx="1018227" cy="369332"/>
            </a:xfrm>
            <a:prstGeom prst="rect">
              <a:avLst/>
            </a:prstGeom>
            <a:noFill/>
          </p:spPr>
          <p:txBody>
            <a:bodyPr wrap="none" rtlCol="0">
              <a:spAutoFit/>
            </a:bodyPr>
            <a:lstStyle/>
            <a:p>
              <a:r>
                <a:rPr lang="en-US" dirty="0" smtClean="0"/>
                <a:t>Option 2</a:t>
              </a:r>
              <a:endParaRPr lang="en-US" dirty="0"/>
            </a:p>
          </p:txBody>
        </p:sp>
        <p:sp>
          <p:nvSpPr>
            <p:cNvPr id="11" name="TextBox 10"/>
            <p:cNvSpPr txBox="1"/>
            <p:nvPr/>
          </p:nvSpPr>
          <p:spPr>
            <a:xfrm>
              <a:off x="6185262" y="3494717"/>
              <a:ext cx="1003801" cy="369332"/>
            </a:xfrm>
            <a:prstGeom prst="rect">
              <a:avLst/>
            </a:prstGeom>
            <a:noFill/>
          </p:spPr>
          <p:txBody>
            <a:bodyPr wrap="none" rtlCol="0">
              <a:spAutoFit/>
            </a:bodyPr>
            <a:lstStyle/>
            <a:p>
              <a:r>
                <a:rPr lang="en-US" dirty="0" smtClean="0"/>
                <a:t>Option 3</a:t>
              </a:r>
              <a:endParaRPr lang="en-US" dirty="0"/>
            </a:p>
          </p:txBody>
        </p:sp>
        <p:grpSp>
          <p:nvGrpSpPr>
            <p:cNvPr id="21" name="Group 20"/>
            <p:cNvGrpSpPr/>
            <p:nvPr/>
          </p:nvGrpSpPr>
          <p:grpSpPr>
            <a:xfrm>
              <a:off x="5979523" y="2857500"/>
              <a:ext cx="152400" cy="152400"/>
              <a:chOff x="5257800" y="2819400"/>
              <a:chExt cx="152400" cy="152400"/>
            </a:xfrm>
          </p:grpSpPr>
          <p:cxnSp>
            <p:nvCxnSpPr>
              <p:cNvPr id="13" name="Straight Connector 12"/>
              <p:cNvCxnSpPr/>
              <p:nvPr/>
            </p:nvCxnSpPr>
            <p:spPr>
              <a:xfrm>
                <a:off x="5257800" y="2933700"/>
                <a:ext cx="762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334000" y="2819400"/>
                <a:ext cx="762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994763" y="3604260"/>
              <a:ext cx="152400" cy="152400"/>
              <a:chOff x="5257800" y="2819400"/>
              <a:chExt cx="152400" cy="152400"/>
            </a:xfrm>
          </p:grpSpPr>
          <p:cxnSp>
            <p:nvCxnSpPr>
              <p:cNvPr id="25" name="Straight Connector 24"/>
              <p:cNvCxnSpPr/>
              <p:nvPr/>
            </p:nvCxnSpPr>
            <p:spPr>
              <a:xfrm>
                <a:off x="5257800" y="2933700"/>
                <a:ext cx="7620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34000" y="2819400"/>
                <a:ext cx="76200" cy="152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p:cNvGrpSpPr/>
          <p:nvPr/>
        </p:nvGrpSpPr>
        <p:grpSpPr>
          <a:xfrm>
            <a:off x="5956663" y="4605217"/>
            <a:ext cx="1263224" cy="1115015"/>
            <a:chOff x="5956663" y="4605217"/>
            <a:chExt cx="1263224" cy="1115015"/>
          </a:xfrm>
        </p:grpSpPr>
        <p:grpSp>
          <p:nvGrpSpPr>
            <p:cNvPr id="52" name="Group 51"/>
            <p:cNvGrpSpPr/>
            <p:nvPr/>
          </p:nvGrpSpPr>
          <p:grpSpPr>
            <a:xfrm>
              <a:off x="5956663" y="4605217"/>
              <a:ext cx="1263224" cy="1115015"/>
              <a:chOff x="5943600" y="2749034"/>
              <a:chExt cx="1263224" cy="1115015"/>
            </a:xfrm>
          </p:grpSpPr>
          <p:sp>
            <p:nvSpPr>
              <p:cNvPr id="53" name="Oval 52"/>
              <p:cNvSpPr/>
              <p:nvPr/>
            </p:nvSpPr>
            <p:spPr>
              <a:xfrm>
                <a:off x="5943600" y="2819400"/>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56663" y="3200400"/>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956663" y="3566298"/>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185263" y="2749034"/>
                <a:ext cx="1003801" cy="369332"/>
              </a:xfrm>
              <a:prstGeom prst="rect">
                <a:avLst/>
              </a:prstGeom>
              <a:noFill/>
            </p:spPr>
            <p:txBody>
              <a:bodyPr wrap="none" rtlCol="0">
                <a:spAutoFit/>
              </a:bodyPr>
              <a:lstStyle/>
              <a:p>
                <a:r>
                  <a:rPr lang="en-US" dirty="0" smtClean="0"/>
                  <a:t>Option 1</a:t>
                </a:r>
                <a:endParaRPr lang="en-US" dirty="0"/>
              </a:p>
            </p:txBody>
          </p:sp>
          <p:sp>
            <p:nvSpPr>
              <p:cNvPr id="57" name="TextBox 56"/>
              <p:cNvSpPr txBox="1"/>
              <p:nvPr/>
            </p:nvSpPr>
            <p:spPr>
              <a:xfrm>
                <a:off x="6188597" y="3134683"/>
                <a:ext cx="1018227" cy="369332"/>
              </a:xfrm>
              <a:prstGeom prst="rect">
                <a:avLst/>
              </a:prstGeom>
              <a:noFill/>
            </p:spPr>
            <p:txBody>
              <a:bodyPr wrap="none" rtlCol="0">
                <a:spAutoFit/>
              </a:bodyPr>
              <a:lstStyle/>
              <a:p>
                <a:r>
                  <a:rPr lang="en-US" dirty="0" smtClean="0"/>
                  <a:t>Option 2</a:t>
                </a:r>
                <a:endParaRPr lang="en-US" dirty="0"/>
              </a:p>
            </p:txBody>
          </p:sp>
          <p:sp>
            <p:nvSpPr>
              <p:cNvPr id="58" name="TextBox 57"/>
              <p:cNvSpPr txBox="1"/>
              <p:nvPr/>
            </p:nvSpPr>
            <p:spPr>
              <a:xfrm>
                <a:off x="6185262" y="3494717"/>
                <a:ext cx="1003801" cy="369332"/>
              </a:xfrm>
              <a:prstGeom prst="rect">
                <a:avLst/>
              </a:prstGeom>
              <a:noFill/>
            </p:spPr>
            <p:txBody>
              <a:bodyPr wrap="none" rtlCol="0">
                <a:spAutoFit/>
              </a:bodyPr>
              <a:lstStyle/>
              <a:p>
                <a:r>
                  <a:rPr lang="en-US" dirty="0" smtClean="0"/>
                  <a:t>Option 3</a:t>
                </a:r>
                <a:endParaRPr lang="en-US" dirty="0"/>
              </a:p>
            </p:txBody>
          </p:sp>
        </p:grpSp>
        <p:sp>
          <p:nvSpPr>
            <p:cNvPr id="65" name="Oval 64"/>
            <p:cNvSpPr/>
            <p:nvPr/>
          </p:nvSpPr>
          <p:spPr>
            <a:xfrm>
              <a:off x="6012180" y="5105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648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WPF Controls</a:t>
            </a:r>
            <a:r>
              <a:rPr lang="en-US" dirty="0"/>
              <a:t> – Details 4</a:t>
            </a:r>
          </a:p>
        </p:txBody>
      </p:sp>
      <p:sp>
        <p:nvSpPr>
          <p:cNvPr id="3" name="Content Placeholder 2"/>
          <p:cNvSpPr>
            <a:spLocks noGrp="1"/>
          </p:cNvSpPr>
          <p:nvPr>
            <p:ph idx="1"/>
          </p:nvPr>
        </p:nvSpPr>
        <p:spPr/>
        <p:txBody>
          <a:bodyPr numCol="1">
            <a:normAutofit/>
          </a:bodyPr>
          <a:lstStyle/>
          <a:p>
            <a:r>
              <a:rPr lang="en-US" dirty="0" err="1" smtClean="0"/>
              <a:t>ComboBox</a:t>
            </a:r>
            <a:endParaRPr lang="en-US" dirty="0" smtClean="0"/>
          </a:p>
          <a:p>
            <a:pPr lvl="1"/>
            <a:r>
              <a:rPr lang="en-US" dirty="0" smtClean="0"/>
              <a:t>Selectable list of items where only one item can be selected.</a:t>
            </a:r>
          </a:p>
          <a:p>
            <a:pPr lvl="1"/>
            <a:endParaRPr lang="en-US" dirty="0" smtClean="0"/>
          </a:p>
          <a:p>
            <a:r>
              <a:rPr lang="en-US" dirty="0" err="1" smtClean="0"/>
              <a:t>ListBox</a:t>
            </a:r>
            <a:endParaRPr lang="en-US" dirty="0" smtClean="0"/>
          </a:p>
          <a:p>
            <a:pPr lvl="1"/>
            <a:r>
              <a:rPr lang="en-US" dirty="0" smtClean="0"/>
              <a:t>Selectable list of items where multiple items can be selected.</a:t>
            </a:r>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pSp>
        <p:nvGrpSpPr>
          <p:cNvPr id="17" name="Group 16"/>
          <p:cNvGrpSpPr/>
          <p:nvPr/>
        </p:nvGrpSpPr>
        <p:grpSpPr>
          <a:xfrm>
            <a:off x="6019800" y="1981200"/>
            <a:ext cx="1295400" cy="266833"/>
            <a:chOff x="6019800" y="1981200"/>
            <a:chExt cx="1295400" cy="266833"/>
          </a:xfrm>
        </p:grpSpPr>
        <p:sp>
          <p:nvSpPr>
            <p:cNvPr id="6" name="Rectangle 5"/>
            <p:cNvSpPr/>
            <p:nvPr/>
          </p:nvSpPr>
          <p:spPr>
            <a:xfrm>
              <a:off x="6019800" y="1981200"/>
              <a:ext cx="1295400" cy="266833"/>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r>
                <a:rPr lang="en-US" dirty="0" smtClean="0"/>
                <a:t>Option 1</a:t>
              </a:r>
              <a:endParaRPr lang="en-US" dirty="0"/>
            </a:p>
          </p:txBody>
        </p:sp>
        <p:sp>
          <p:nvSpPr>
            <p:cNvPr id="9" name="Rectangle 8"/>
            <p:cNvSpPr/>
            <p:nvPr/>
          </p:nvSpPr>
          <p:spPr>
            <a:xfrm>
              <a:off x="7010400" y="1981200"/>
              <a:ext cx="304800" cy="2668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10800000">
              <a:off x="7086600" y="2051050"/>
              <a:ext cx="152400" cy="158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019800" y="4700052"/>
            <a:ext cx="1820091" cy="1349642"/>
            <a:chOff x="6019800" y="4700052"/>
            <a:chExt cx="1820091" cy="1349642"/>
          </a:xfrm>
        </p:grpSpPr>
        <p:sp>
          <p:nvSpPr>
            <p:cNvPr id="7" name="Rectangle 6"/>
            <p:cNvSpPr/>
            <p:nvPr/>
          </p:nvSpPr>
          <p:spPr>
            <a:xfrm>
              <a:off x="6019800" y="4703000"/>
              <a:ext cx="1524000" cy="1346694"/>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r>
                <a:rPr lang="en-US" dirty="0" smtClean="0"/>
                <a:t>Option 1</a:t>
              </a:r>
            </a:p>
            <a:p>
              <a:r>
                <a:rPr lang="en-US" dirty="0" smtClean="0"/>
                <a:t>Option 2</a:t>
              </a:r>
            </a:p>
            <a:p>
              <a:r>
                <a:rPr lang="en-US" dirty="0" smtClean="0"/>
                <a:t>Option 3</a:t>
              </a:r>
            </a:p>
            <a:p>
              <a:r>
                <a:rPr lang="en-US" dirty="0" smtClean="0"/>
                <a:t>Option 4</a:t>
              </a:r>
              <a:endParaRPr lang="en-US" dirty="0"/>
            </a:p>
          </p:txBody>
        </p:sp>
        <p:sp>
          <p:nvSpPr>
            <p:cNvPr id="15" name="Rectangle 14"/>
            <p:cNvSpPr/>
            <p:nvPr/>
          </p:nvSpPr>
          <p:spPr>
            <a:xfrm>
              <a:off x="7535091" y="4931600"/>
              <a:ext cx="304800" cy="9294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28560" y="5782861"/>
              <a:ext cx="304800" cy="2668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0800000">
              <a:off x="7604760" y="5852711"/>
              <a:ext cx="152400" cy="158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10800000">
              <a:off x="7528560" y="4700052"/>
              <a:ext cx="304800" cy="2668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604760" y="4769902"/>
              <a:ext cx="152400" cy="158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8009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Them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JonTheme" id="{3DE42CC9-E1AF-4131-A25A-4FB02EEA6E17}" vid="{0E97BE3A-6307-4DD4-9EDE-71373E951C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JonTheme</Template>
  <TotalTime>492</TotalTime>
  <Words>732</Words>
  <Application>Microsoft Office PowerPoint</Application>
  <PresentationFormat>On-screen Show (4:3)</PresentationFormat>
  <Paragraphs>246</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Corbel</vt:lpstr>
      <vt:lpstr>JonTheme</vt:lpstr>
      <vt:lpstr>Windows Desktop Applications</vt:lpstr>
      <vt:lpstr>New Direction</vt:lpstr>
      <vt:lpstr>Windows WPF Applications are GUI</vt:lpstr>
      <vt:lpstr>Window Form Example</vt:lpstr>
      <vt:lpstr>Common WPF Controls</vt:lpstr>
      <vt:lpstr>Common WPF Controls – Details 1</vt:lpstr>
      <vt:lpstr>Common WPF Controls – Details 2</vt:lpstr>
      <vt:lpstr>Common WPF Controls – Details 3</vt:lpstr>
      <vt:lpstr>Common WPF Controls – Details 4</vt:lpstr>
      <vt:lpstr>Common WPF Controls – Details 4</vt:lpstr>
      <vt:lpstr>Common Properties 1</vt:lpstr>
      <vt:lpstr>Common Properties 2</vt:lpstr>
      <vt:lpstr>Common Properties 3</vt:lpstr>
      <vt:lpstr>Common Properties 4</vt:lpstr>
      <vt:lpstr>Some Control Methods</vt:lpstr>
      <vt:lpstr>Name Conventions</vt:lpstr>
      <vt:lpstr>Naming Convention shortNames</vt:lpstr>
      <vt:lpstr>Naming Conventions 2</vt:lpstr>
      <vt:lpstr>Common Events</vt:lpstr>
      <vt:lpstr>Hints for Assignment 2</vt:lpstr>
      <vt:lpstr>GUI Threads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Desktop Applications</dc:title>
  <dc:creator>naasp_000</dc:creator>
  <cp:lastModifiedBy>Jon Holmes</cp:lastModifiedBy>
  <cp:revision>32</cp:revision>
  <dcterms:created xsi:type="dcterms:W3CDTF">2006-08-16T00:00:00Z</dcterms:created>
  <dcterms:modified xsi:type="dcterms:W3CDTF">2016-01-01T18:37:12Z</dcterms:modified>
</cp:coreProperties>
</file>