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9"/>
  </p:notes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82" r:id="rId17"/>
    <p:sldId id="283" r:id="rId18"/>
    <p:sldId id="272" r:id="rId19"/>
    <p:sldId id="273" r:id="rId20"/>
    <p:sldId id="274" r:id="rId21"/>
    <p:sldId id="275" r:id="rId22"/>
    <p:sldId id="276" r:id="rId23"/>
    <p:sldId id="277" r:id="rId24"/>
    <p:sldId id="278" r:id="rId25"/>
    <p:sldId id="279" r:id="rId26"/>
    <p:sldId id="280"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13" autoAdjust="0"/>
    <p:restoredTop sz="67089" autoAdjust="0"/>
  </p:normalViewPr>
  <p:slideViewPr>
    <p:cSldViewPr>
      <p:cViewPr varScale="1">
        <p:scale>
          <a:sx n="78" d="100"/>
          <a:sy n="78" d="100"/>
        </p:scale>
        <p:origin x="1788"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154C82-9052-43E6-9AAF-333AE216EA9F}" type="datetimeFigureOut">
              <a:rPr lang="en-US" smtClean="0"/>
              <a:t>2/1/2016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6F6749-10C8-4DE2-8E6E-5BFC5C517031}" type="slidenum">
              <a:rPr lang="en-US" smtClean="0"/>
              <a:t>‹#›</a:t>
            </a:fld>
            <a:endParaRPr lang="en-US" dirty="0"/>
          </a:p>
        </p:txBody>
      </p:sp>
    </p:spTree>
    <p:extLst>
      <p:ext uri="{BB962C8B-B14F-4D97-AF65-F5344CB8AC3E}">
        <p14:creationId xmlns:p14="http://schemas.microsoft.com/office/powerpoint/2010/main" val="3636630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6F6749-10C8-4DE2-8E6E-5BFC5C517031}" type="slidenum">
              <a:rPr lang="en-US" smtClean="0"/>
              <a:t>1</a:t>
            </a:fld>
            <a:endParaRPr lang="en-US" dirty="0"/>
          </a:p>
        </p:txBody>
      </p:sp>
    </p:spTree>
    <p:extLst>
      <p:ext uri="{BB962C8B-B14F-4D97-AF65-F5344CB8AC3E}">
        <p14:creationId xmlns:p14="http://schemas.microsoft.com/office/powerpoint/2010/main" val="2968033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Encapsulation is the act of grouping into a single object both data and the operations that affect that data.</a:t>
            </a:r>
          </a:p>
          <a:p>
            <a:endParaRPr lang="en-US" dirty="0" smtClean="0"/>
          </a:p>
          <a:p>
            <a:r>
              <a:rPr lang="en-US" dirty="0" smtClean="0"/>
              <a:t>Encapsulation links the data to the operations that can be performed upon the data, and hence insures that data is only used in an appropriate manner.</a:t>
            </a:r>
          </a:p>
          <a:p>
            <a:endParaRPr lang="en-US" dirty="0" smtClean="0"/>
          </a:p>
          <a:p>
            <a:r>
              <a:rPr lang="en-US" dirty="0" smtClean="0"/>
              <a:t>    In effect, encapsulation places a boundary around an object's properties and methods.</a:t>
            </a:r>
          </a:p>
          <a:p>
            <a:endParaRPr lang="en-US" dirty="0" smtClean="0"/>
          </a:p>
          <a:p>
            <a:r>
              <a:rPr lang="en-US" dirty="0" smtClean="0"/>
              <a:t>In object-oriented programming, encapsulation is the inclusion within a program object of all the resources needed for the object to function – basically, related data and the methods that manipulate those data. The collective term for data items and methods bundled together with access restrictions is a class. Each class is a new data type.</a:t>
            </a:r>
          </a:p>
          <a:p>
            <a:endParaRPr lang="en-US" dirty="0" smtClean="0"/>
          </a:p>
          <a:p>
            <a:r>
              <a:rPr lang="en-US" dirty="0" smtClean="0"/>
              <a:t>Classes are useful for the following reasons:</a:t>
            </a:r>
          </a:p>
          <a:p>
            <a:endParaRPr lang="en-US" dirty="0" smtClean="0"/>
          </a:p>
          <a:p>
            <a:r>
              <a:rPr lang="en-US" dirty="0" smtClean="0"/>
              <a:t>    Classes can be used to model real world entities, thereby permitting object-oriented languages to model a wide range of problems.</a:t>
            </a:r>
          </a:p>
          <a:p>
            <a:r>
              <a:rPr lang="en-US" dirty="0" smtClean="0"/>
              <a:t>    Bundling data and functionality together produces self-contained units which are more maintainable, reusable and deployable.</a:t>
            </a:r>
          </a:p>
          <a:p>
            <a:r>
              <a:rPr lang="en-US" dirty="0" smtClean="0"/>
              <a:t>    By enforcing the idea of encapsulation, object-oriented languages make it more difficult for the programmer to produce ‘bad’ code. Encapsulation allows an object- oriented language to enforce the integrity of a type (i.e., to make sure data is used in an appropriate manner) by preventing programmers from accessing data in a non-intended manner (e.g. asking if an Integer is true or false, etc.). Through encapsulation, only a predetermined group of functions can access the data.</a:t>
            </a:r>
          </a:p>
          <a:p>
            <a:endParaRPr lang="en-US" dirty="0" smtClean="0"/>
          </a:p>
          <a:p>
            <a:r>
              <a:rPr lang="en-US" dirty="0" smtClean="0"/>
              <a:t>Consider a </a:t>
            </a:r>
            <a:r>
              <a:rPr lang="en-US" dirty="0" err="1" smtClean="0"/>
              <a:t>clsStudent</a:t>
            </a:r>
            <a:r>
              <a:rPr lang="en-US" dirty="0" smtClean="0"/>
              <a:t> class. An object is an instance of the class, for example </a:t>
            </a:r>
            <a:r>
              <a:rPr lang="en-US" dirty="0" err="1" smtClean="0"/>
              <a:t>testStudent</a:t>
            </a:r>
            <a:r>
              <a:rPr lang="en-US" dirty="0" smtClean="0"/>
              <a:t>. Within the object there are instance variables such as </a:t>
            </a:r>
            <a:r>
              <a:rPr lang="en-US" dirty="0" err="1" smtClean="0"/>
              <a:t>studentID</a:t>
            </a:r>
            <a:r>
              <a:rPr lang="en-US" dirty="0" smtClean="0"/>
              <a:t>, major, and GPA. When a method operates on an object it may change the instance variables for that object. If the </a:t>
            </a:r>
            <a:r>
              <a:rPr lang="en-US" dirty="0" err="1" smtClean="0"/>
              <a:t>changeMajor</a:t>
            </a:r>
            <a:r>
              <a:rPr lang="en-US" dirty="0" smtClean="0"/>
              <a:t> method is called for the object </a:t>
            </a:r>
            <a:r>
              <a:rPr lang="en-US" dirty="0" err="1" smtClean="0"/>
              <a:t>testStudent</a:t>
            </a:r>
            <a:r>
              <a:rPr lang="en-US" dirty="0" smtClean="0"/>
              <a:t>, then the instance variable major that belongs to </a:t>
            </a:r>
            <a:r>
              <a:rPr lang="en-US" dirty="0" err="1" smtClean="0"/>
              <a:t>testStudent</a:t>
            </a:r>
            <a:r>
              <a:rPr lang="en-US" dirty="0" smtClean="0"/>
              <a:t> would be altered accordingly.</a:t>
            </a:r>
            <a:endParaRPr lang="en-US" dirty="0"/>
          </a:p>
        </p:txBody>
      </p:sp>
      <p:sp>
        <p:nvSpPr>
          <p:cNvPr id="4" name="Slide Number Placeholder 3"/>
          <p:cNvSpPr>
            <a:spLocks noGrp="1"/>
          </p:cNvSpPr>
          <p:nvPr>
            <p:ph type="sldNum" sz="quarter" idx="10"/>
          </p:nvPr>
        </p:nvSpPr>
        <p:spPr/>
        <p:txBody>
          <a:bodyPr/>
          <a:lstStyle/>
          <a:p>
            <a:fld id="{D26F6749-10C8-4DE2-8E6E-5BFC5C517031}" type="slidenum">
              <a:rPr lang="en-US" smtClean="0"/>
              <a:t>2</a:t>
            </a:fld>
            <a:endParaRPr lang="en-US" dirty="0"/>
          </a:p>
        </p:txBody>
      </p:sp>
    </p:spTree>
    <p:extLst>
      <p:ext uri="{BB962C8B-B14F-4D97-AF65-F5344CB8AC3E}">
        <p14:creationId xmlns:p14="http://schemas.microsoft.com/office/powerpoint/2010/main" val="2827757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6F6749-10C8-4DE2-8E6E-5BFC5C517031}" type="slidenum">
              <a:rPr lang="en-US" smtClean="0"/>
              <a:t>3</a:t>
            </a:fld>
            <a:endParaRPr lang="en-US" dirty="0"/>
          </a:p>
        </p:txBody>
      </p:sp>
    </p:spTree>
    <p:extLst>
      <p:ext uri="{BB962C8B-B14F-4D97-AF65-F5344CB8AC3E}">
        <p14:creationId xmlns:p14="http://schemas.microsoft.com/office/powerpoint/2010/main" val="3889226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Abstraction involves reducing a real world entity to its essential defining characteristics. It helps to determine which attributes are essential to model the problem at hand, and also helps to determine what behaviors must be associated with those attributes. However, it doesn’t tell us how this will be implemented.</a:t>
            </a:r>
          </a:p>
          <a:p>
            <a:endParaRPr lang="en-US" dirty="0" smtClean="0"/>
          </a:p>
          <a:p>
            <a:r>
              <a:rPr lang="en-US" dirty="0" smtClean="0"/>
              <a:t>In OO design, encapsulation is the approach through which abstraction is accomplished.</a:t>
            </a:r>
          </a:p>
          <a:p>
            <a:endParaRPr lang="en-US" dirty="0" smtClean="0"/>
          </a:p>
          <a:p>
            <a:r>
              <a:rPr lang="en-US" dirty="0" smtClean="0"/>
              <a:t>Encapsulation extends the idea of abstraction by modeling and linking the functionality of that entity.</a:t>
            </a:r>
          </a:p>
          <a:p>
            <a:endParaRPr lang="en-US" dirty="0" smtClean="0"/>
          </a:p>
          <a:p>
            <a:r>
              <a:rPr lang="en-US" dirty="0" smtClean="0"/>
              <a:t>    It deals with the issue of how to best modularize the features of a system into classes, which in turn are modularized into methods and attributes.</a:t>
            </a:r>
          </a:p>
          <a:p>
            <a:endParaRPr lang="en-US" dirty="0" smtClean="0"/>
          </a:p>
          <a:p>
            <a:r>
              <a:rPr lang="en-US" dirty="0" smtClean="0"/>
              <a:t>Encapsulation is basically a design issue that deals with how functionality is compartmentalized within a system.</a:t>
            </a:r>
          </a:p>
          <a:p>
            <a:endParaRPr lang="en-US" dirty="0" smtClean="0"/>
          </a:p>
          <a:p>
            <a:r>
              <a:rPr lang="en-US" dirty="0" smtClean="0"/>
              <a:t>    You shouldn’t be required to know how something is implemented in order to be able to use it.</a:t>
            </a:r>
          </a:p>
          <a:p>
            <a:endParaRPr lang="en-US" dirty="0" smtClean="0"/>
          </a:p>
          <a:p>
            <a:r>
              <a:rPr lang="en-US" dirty="0" smtClean="0"/>
              <a:t>The implication of encapsulation is that you can build anything any way you want, and then the implementation can later be changed and it won’t affect other components within the system, provided that the interface to that component does not change.</a:t>
            </a:r>
            <a:endParaRPr lang="en-US" dirty="0"/>
          </a:p>
        </p:txBody>
      </p:sp>
      <p:sp>
        <p:nvSpPr>
          <p:cNvPr id="4" name="Slide Number Placeholder 3"/>
          <p:cNvSpPr>
            <a:spLocks noGrp="1"/>
          </p:cNvSpPr>
          <p:nvPr>
            <p:ph type="sldNum" sz="quarter" idx="10"/>
          </p:nvPr>
        </p:nvSpPr>
        <p:spPr/>
        <p:txBody>
          <a:bodyPr/>
          <a:lstStyle/>
          <a:p>
            <a:fld id="{D26F6749-10C8-4DE2-8E6E-5BFC5C517031}" type="slidenum">
              <a:rPr lang="en-US" smtClean="0"/>
              <a:t>4</a:t>
            </a:fld>
            <a:endParaRPr lang="en-US" dirty="0"/>
          </a:p>
        </p:txBody>
      </p:sp>
    </p:spTree>
    <p:extLst>
      <p:ext uri="{BB962C8B-B14F-4D97-AF65-F5344CB8AC3E}">
        <p14:creationId xmlns:p14="http://schemas.microsoft.com/office/powerpoint/2010/main" val="524157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encapsulation is used properly, you can change a class's implementation without worrying that any other class can see and therefore depend on, the implementation details.</a:t>
            </a:r>
          </a:p>
          <a:p>
            <a:endParaRPr lang="en-US" dirty="0" smtClean="0"/>
          </a:p>
          <a:p>
            <a:r>
              <a:rPr lang="en-US" dirty="0" smtClean="0"/>
              <a:t>Classes in most object-oriented programming languages are encapsulated modules whose external interface consists of a set of operations that can access or change the values of the instance variables.</a:t>
            </a:r>
          </a:p>
          <a:p>
            <a:endParaRPr lang="en-US" dirty="0" smtClean="0"/>
          </a:p>
          <a:p>
            <a:r>
              <a:rPr lang="en-US" dirty="0" smtClean="0"/>
              <a:t>The class is said to "publish its interfaces." Other classes adhere to these interfaces to use the class without having to be concerned with how the class accomplishes it. Thus, the external interface of a class serves as a contract between the class and its clients, and by extension between the designer of the class and other designers. If clients depend only on the external interface, the class can be </a:t>
            </a:r>
            <a:r>
              <a:rPr lang="en-US" dirty="0" err="1" smtClean="0"/>
              <a:t>reimplemented</a:t>
            </a:r>
            <a:r>
              <a:rPr lang="en-US" dirty="0" smtClean="0"/>
              <a:t> without affecting any clients, so long as the new implementation supports the same (or an upward compatible) external interface. Thus, the effects of changes can be confined and interdependencies among separately written classes are minimized.</a:t>
            </a:r>
          </a:p>
          <a:p>
            <a:endParaRPr lang="en-US" dirty="0" smtClean="0"/>
          </a:p>
          <a:p>
            <a:r>
              <a:rPr lang="en-US" dirty="0" smtClean="0"/>
              <a:t>There is a distinction between the interface and the implementation of a class because it makes programs easier to maintain. The implementation of a class may change, but as long as the interface remains the same, these changes do not require changes to any other classes that may use the class. This isolation of data makes it much easier to change one part of a program without causing problems to cascade into other parts of the program. This facilitates program evolution and maintenance.</a:t>
            </a:r>
          </a:p>
          <a:p>
            <a:endParaRPr lang="en-US" dirty="0" smtClean="0"/>
          </a:p>
          <a:p>
            <a:r>
              <a:rPr lang="en-US" dirty="0" smtClean="0"/>
              <a:t>These benefits are especially important for large systems and long-term data. To maximize the advantages of encapsulation, one should minimize the exposure of implementation details in external interfaces. A programming language supports encapsulation to the degree that it allows minimal external interfaces to be defined and enforced.</a:t>
            </a:r>
          </a:p>
          <a:p>
            <a:endParaRPr lang="en-US" dirty="0" smtClean="0"/>
          </a:p>
          <a:p>
            <a:r>
              <a:rPr lang="en-US" dirty="0" smtClean="0"/>
              <a:t>Another benefit of encapsulation is that it allows the functions that manipulate the data of a class to be bound to the class. This eliminates the need to check to be sure that data are being manipulated by the appropriate set of functions.</a:t>
            </a:r>
          </a:p>
          <a:p>
            <a:endParaRPr lang="en-US" dirty="0" smtClean="0"/>
          </a:p>
          <a:p>
            <a:r>
              <a:rPr lang="en-US" dirty="0" smtClean="0"/>
              <a:t>In summary, encapsulation is significant because</a:t>
            </a:r>
          </a:p>
          <a:p>
            <a:endParaRPr lang="en-US" dirty="0" smtClean="0"/>
          </a:p>
          <a:p>
            <a:r>
              <a:rPr lang="en-US" dirty="0" smtClean="0"/>
              <a:t>    it makes it easier to build classes that are very reliable and consistent because they have complete control over their own attributes, and</a:t>
            </a:r>
          </a:p>
          <a:p>
            <a:r>
              <a:rPr lang="en-US" dirty="0" smtClean="0"/>
              <a:t>    it makes program maintenance and change much easier.</a:t>
            </a:r>
          </a:p>
          <a:p>
            <a:endParaRPr lang="en-US" dirty="0"/>
          </a:p>
        </p:txBody>
      </p:sp>
      <p:sp>
        <p:nvSpPr>
          <p:cNvPr id="4" name="Slide Number Placeholder 3"/>
          <p:cNvSpPr>
            <a:spLocks noGrp="1"/>
          </p:cNvSpPr>
          <p:nvPr>
            <p:ph type="sldNum" sz="quarter" idx="10"/>
          </p:nvPr>
        </p:nvSpPr>
        <p:spPr/>
        <p:txBody>
          <a:bodyPr/>
          <a:lstStyle/>
          <a:p>
            <a:fld id="{D26F6749-10C8-4DE2-8E6E-5BFC5C517031}" type="slidenum">
              <a:rPr lang="en-US" smtClean="0"/>
              <a:t>5</a:t>
            </a:fld>
            <a:endParaRPr lang="en-US" dirty="0"/>
          </a:p>
        </p:txBody>
      </p:sp>
    </p:spTree>
    <p:extLst>
      <p:ext uri="{BB962C8B-B14F-4D97-AF65-F5344CB8AC3E}">
        <p14:creationId xmlns:p14="http://schemas.microsoft.com/office/powerpoint/2010/main" val="3119758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Information hiding is the technique of concealing implementation details within the objects themselves, while the interface remains visible. Information hiding requires the visibility of data to be restricted to within the (encapsulated) module.</a:t>
            </a:r>
          </a:p>
          <a:p>
            <a:endParaRPr lang="en-US" dirty="0" smtClean="0"/>
          </a:p>
          <a:p>
            <a:r>
              <a:rPr lang="en-US" dirty="0" smtClean="0"/>
              <a:t>Data is concealed within a class, so that it cannot be accessed mistakenly by functions outside the class.</a:t>
            </a:r>
          </a:p>
          <a:p>
            <a:endParaRPr lang="en-US" dirty="0" smtClean="0"/>
          </a:p>
          <a:p>
            <a:r>
              <a:rPr lang="en-US" dirty="0" smtClean="0"/>
              <a:t>Access to data within an object is restricted to only those methods defined by the object's class.</a:t>
            </a:r>
          </a:p>
          <a:p>
            <a:endParaRPr lang="en-US" dirty="0" smtClean="0"/>
          </a:p>
          <a:p>
            <a:r>
              <a:rPr lang="en-US" dirty="0" smtClean="0"/>
              <a:t>An object must be directed to change its own data with a message, because outside processes are prohibited from altering the nature of the object.</a:t>
            </a:r>
          </a:p>
          <a:p>
            <a:endParaRPr lang="en-US" dirty="0" smtClean="0"/>
          </a:p>
          <a:p>
            <a:r>
              <a:rPr lang="en-US" dirty="0" smtClean="0"/>
              <a:t>The object defines what services are available to other objects and prevents other objects from access or knowledge of the data and how a service is implemented.</a:t>
            </a:r>
          </a:p>
          <a:p>
            <a:endParaRPr lang="en-US" dirty="0" smtClean="0"/>
          </a:p>
          <a:p>
            <a:r>
              <a:rPr lang="en-US" dirty="0" smtClean="0"/>
              <a:t>Although objects may know how to communicate with each other, they normally are not allowed to know how other objects are implemented.</a:t>
            </a:r>
          </a:p>
          <a:p>
            <a:endParaRPr lang="en-US" dirty="0" smtClean="0"/>
          </a:p>
          <a:p>
            <a:r>
              <a:rPr lang="en-US" dirty="0" smtClean="0"/>
              <a:t>In order to support good design, we want to restrict access to data attributes and some methods. The integral concept is that if one class wants information about another class, it should have to ask for it instead of just taking it. By restricting access to attributes, we prevent programmers from writing highly coupled code.</a:t>
            </a:r>
          </a:p>
          <a:p>
            <a:endParaRPr lang="en-US" dirty="0" smtClean="0"/>
          </a:p>
          <a:p>
            <a:r>
              <a:rPr lang="en-US" dirty="0" smtClean="0"/>
              <a:t>    When code is highly coupled, a change in one part of the code can cascade throughout the program.</a:t>
            </a:r>
          </a:p>
          <a:p>
            <a:endParaRPr lang="en-US" dirty="0" smtClean="0"/>
          </a:p>
          <a:p>
            <a:r>
              <a:rPr lang="en-US" dirty="0" smtClean="0"/>
              <a:t>Information hiding is important because it allows an object complete control over the integrity of the data contained within it. This gives us high cohesion and low coupling concerning the manipulation of data.</a:t>
            </a:r>
          </a:p>
          <a:p>
            <a:endParaRPr lang="en-US" dirty="0" smtClean="0"/>
          </a:p>
          <a:p>
            <a:r>
              <a:rPr lang="en-US" dirty="0" smtClean="0"/>
              <a:t>Information hiding is accomplished through the use of the private access modifier.</a:t>
            </a:r>
            <a:endParaRPr lang="en-US" dirty="0"/>
          </a:p>
        </p:txBody>
      </p:sp>
      <p:sp>
        <p:nvSpPr>
          <p:cNvPr id="4" name="Slide Number Placeholder 3"/>
          <p:cNvSpPr>
            <a:spLocks noGrp="1"/>
          </p:cNvSpPr>
          <p:nvPr>
            <p:ph type="sldNum" sz="quarter" idx="10"/>
          </p:nvPr>
        </p:nvSpPr>
        <p:spPr/>
        <p:txBody>
          <a:bodyPr/>
          <a:lstStyle/>
          <a:p>
            <a:fld id="{D26F6749-10C8-4DE2-8E6E-5BFC5C517031}" type="slidenum">
              <a:rPr lang="en-US" smtClean="0"/>
              <a:t>7</a:t>
            </a:fld>
            <a:endParaRPr lang="en-US" dirty="0"/>
          </a:p>
        </p:txBody>
      </p:sp>
    </p:spTree>
    <p:extLst>
      <p:ext uri="{BB962C8B-B14F-4D97-AF65-F5344CB8AC3E}">
        <p14:creationId xmlns:p14="http://schemas.microsoft.com/office/powerpoint/2010/main" val="821389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Encapsulation is intended to provide a “cover” or “coating” that hides the internal structure of the class from the environment outside. Other classes (and end users) are prevented from doing anything to the insides of the class. They cannot change the data or change the procedure in a method. Only the methods of the class can change its data, so no unexpected changes can be imposed on the class from the outside.</a:t>
            </a:r>
          </a:p>
          <a:p>
            <a:endParaRPr lang="en-US" dirty="0" smtClean="0"/>
          </a:p>
          <a:p>
            <a:r>
              <a:rPr lang="en-US" dirty="0" smtClean="0"/>
              <a:t>However, encapsulation alone does not prevent the data of an object from being manipulated by functions other than the methods bound to the class. Encapsulation is merely the grouping of attributes and methods in a single structure. Clearly, encapsulation is not enough. Data must be protected in such a way that only the object itself can make such changes through its own behavior. Protecting data from manipulation by entities outside the object can be achieved by requiring that access to data be restricted to the services of the object that contains the data.</a:t>
            </a:r>
          </a:p>
          <a:p>
            <a:endParaRPr lang="en-US" dirty="0" smtClean="0"/>
          </a:p>
          <a:p>
            <a:r>
              <a:rPr lang="en-US" smtClean="0"/>
              <a:t>Therefore, realization of encapsulation requires information hiding.</a:t>
            </a:r>
            <a:endParaRPr lang="en-US"/>
          </a:p>
        </p:txBody>
      </p:sp>
      <p:sp>
        <p:nvSpPr>
          <p:cNvPr id="4" name="Slide Number Placeholder 3"/>
          <p:cNvSpPr>
            <a:spLocks noGrp="1"/>
          </p:cNvSpPr>
          <p:nvPr>
            <p:ph type="sldNum" sz="quarter" idx="10"/>
          </p:nvPr>
        </p:nvSpPr>
        <p:spPr/>
        <p:txBody>
          <a:bodyPr/>
          <a:lstStyle/>
          <a:p>
            <a:fld id="{D26F6749-10C8-4DE2-8E6E-5BFC5C517031}" type="slidenum">
              <a:rPr lang="en-US" smtClean="0"/>
              <a:t>8</a:t>
            </a:fld>
            <a:endParaRPr lang="en-US" dirty="0"/>
          </a:p>
        </p:txBody>
      </p:sp>
    </p:spTree>
    <p:extLst>
      <p:ext uri="{BB962C8B-B14F-4D97-AF65-F5344CB8AC3E}">
        <p14:creationId xmlns:p14="http://schemas.microsoft.com/office/powerpoint/2010/main" val="3425812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4763"/>
            <a:ext cx="3761184"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380069"/>
            <a:ext cx="6430967" cy="2616199"/>
          </a:xfrm>
        </p:spPr>
        <p:txBody>
          <a:bodyPr anchor="b">
            <a:normAutofit/>
          </a:bodyPr>
          <a:lstStyle>
            <a:lvl1pPr algn="r">
              <a:defRPr sz="45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386533" y="3996267"/>
            <a:ext cx="5240734" cy="1388534"/>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EE51ED-9A11-41E1-98DC-AB2203625709}" type="datetime1">
              <a:rPr lang="en-US" smtClean="0"/>
              <a:t>2/1/2016</a:t>
            </a:fld>
            <a:endParaRPr lang="en-US" dirty="0"/>
          </a:p>
        </p:txBody>
      </p:sp>
      <p:sp>
        <p:nvSpPr>
          <p:cNvPr id="5" name="Footer Placeholder 4"/>
          <p:cNvSpPr>
            <a:spLocks noGrp="1"/>
          </p:cNvSpPr>
          <p:nvPr>
            <p:ph type="ftr" sz="quarter" idx="11"/>
          </p:nvPr>
        </p:nvSpPr>
        <p:spPr>
          <a:xfrm>
            <a:off x="3999309" y="5883276"/>
            <a:ext cx="3243033" cy="365125"/>
          </a:xfr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5848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4732865"/>
            <a:ext cx="7514033" cy="566738"/>
          </a:xfrm>
        </p:spPr>
        <p:txBody>
          <a:bodyPr anchor="b">
            <a:normAutofit/>
          </a:bodyPr>
          <a:lstStyle>
            <a:lvl1pPr algn="ctr">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509" y="932112"/>
            <a:ext cx="6169458"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113234" y="5299603"/>
            <a:ext cx="7514033" cy="493712"/>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7A8D22-BE2C-4D79-A8BD-28B3F870A806}" type="datetime1">
              <a:rPr lang="en-US" smtClean="0"/>
              <a:t>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1682183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685800"/>
            <a:ext cx="7514033" cy="3048000"/>
          </a:xfrm>
        </p:spPr>
        <p:txBody>
          <a:bodyPr anchor="ctr">
            <a:normAutofit/>
          </a:bodyPr>
          <a:lstStyle>
            <a:lvl1pPr algn="ct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4" y="4343400"/>
            <a:ext cx="7514035" cy="144780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7A8D22-BE2C-4D79-A8BD-28B3F870A806}" type="datetime1">
              <a:rPr lang="en-US" smtClean="0"/>
              <a:t>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775040059"/>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863023"/>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819399"/>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685801"/>
            <a:ext cx="6742509" cy="2743199"/>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827609" y="3428999"/>
            <a:ext cx="6399611" cy="38100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234" y="4343400"/>
            <a:ext cx="7514033" cy="144780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7A8D22-BE2C-4D79-A8BD-28B3F870A806}" type="datetime1">
              <a:rPr lang="en-US" smtClean="0"/>
              <a:t>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95853123"/>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3308581"/>
            <a:ext cx="7514032" cy="1468800"/>
          </a:xfrm>
        </p:spPr>
        <p:txBody>
          <a:bodyPr anchor="b">
            <a:normAutofit/>
          </a:bodyPr>
          <a:lstStyle>
            <a:lvl1pPr algn="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4" y="4777381"/>
            <a:ext cx="7514033" cy="8604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7A8D22-BE2C-4D79-A8BD-28B3F870A806}" type="datetime1">
              <a:rPr lang="en-US" smtClean="0"/>
              <a:t>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92231530"/>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863023"/>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819399"/>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685801"/>
            <a:ext cx="6742509" cy="2743199"/>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235" y="3886200"/>
            <a:ext cx="7514033" cy="88900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234" y="4775200"/>
            <a:ext cx="7514033" cy="1016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7A8D22-BE2C-4D79-A8BD-28B3F870A806}" type="datetime1">
              <a:rPr lang="en-US" smtClean="0"/>
              <a:t>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477349573"/>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685801"/>
            <a:ext cx="7514034"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234" y="3505200"/>
            <a:ext cx="7514035" cy="83820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234" y="4343400"/>
            <a:ext cx="7514035" cy="14478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7A8D22-BE2C-4D79-A8BD-28B3F870A806}" type="datetime1">
              <a:rPr lang="en-US" smtClean="0"/>
              <a:t>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92403381"/>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C3418C-2823-4D5D-B28C-2FC292617D41}" type="datetime1">
              <a:rPr lang="en-US" smtClean="0"/>
              <a:t>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2494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685800"/>
            <a:ext cx="1327777"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234" y="685800"/>
            <a:ext cx="6014807"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34E94C-84CB-475A-8EFC-E972AB418865}" type="datetime1">
              <a:rPr lang="en-US" smtClean="0"/>
              <a:t>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290246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2" y="228600"/>
            <a:ext cx="7514035" cy="762000"/>
          </a:xfrm>
        </p:spPr>
        <p:txBody>
          <a:bodyPr>
            <a:normAutofit/>
          </a:bodyPr>
          <a:lstStyle>
            <a:lvl1pPr>
              <a:defRPr sz="3300"/>
            </a:lvl1pPr>
          </a:lstStyle>
          <a:p>
            <a:r>
              <a:rPr lang="en-US" dirty="0" smtClean="0"/>
              <a:t>Click to edit Master title style</a:t>
            </a:r>
            <a:endParaRPr lang="en-US" dirty="0"/>
          </a:p>
        </p:txBody>
      </p:sp>
      <p:sp>
        <p:nvSpPr>
          <p:cNvPr id="3" name="Content Placeholder 2"/>
          <p:cNvSpPr>
            <a:spLocks noGrp="1"/>
          </p:cNvSpPr>
          <p:nvPr>
            <p:ph idx="1"/>
          </p:nvPr>
        </p:nvSpPr>
        <p:spPr>
          <a:xfrm>
            <a:off x="1113233" y="1066800"/>
            <a:ext cx="7514035" cy="5181599"/>
          </a:xfrm>
        </p:spPr>
        <p:txBody>
          <a:bodyPr ancho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332150" y="6324600"/>
            <a:ext cx="857250" cy="365125"/>
          </a:xfrm>
        </p:spPr>
        <p:txBody>
          <a:bodyPr/>
          <a:lstStyle/>
          <a:p>
            <a:fld id="{5A0C018A-2717-403A-8180-68EFE987B6C7}" type="datetime1">
              <a:rPr lang="en-US" smtClean="0"/>
              <a:t>2/1/2016</a:t>
            </a:fld>
            <a:endParaRPr lang="en-US" dirty="0"/>
          </a:p>
        </p:txBody>
      </p:sp>
      <p:sp>
        <p:nvSpPr>
          <p:cNvPr id="6" name="Slide Number Placeholder 5"/>
          <p:cNvSpPr>
            <a:spLocks noGrp="1"/>
          </p:cNvSpPr>
          <p:nvPr>
            <p:ph type="sldNum" sz="quarter" idx="12"/>
          </p:nvPr>
        </p:nvSpPr>
        <p:spPr>
          <a:xfrm>
            <a:off x="8233423" y="6313446"/>
            <a:ext cx="413375"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503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666999"/>
            <a:ext cx="6698060" cy="2110382"/>
          </a:xfrm>
        </p:spPr>
        <p:txBody>
          <a:bodyPr anchor="b"/>
          <a:lstStyle>
            <a:lvl1pPr algn="r">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29209" y="4777381"/>
            <a:ext cx="6698061" cy="8604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D5307C-5278-4D2A-A641-889DB231DBFF}" type="datetime1">
              <a:rPr lang="en-US" smtClean="0"/>
              <a:t>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33867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13235" y="2667000"/>
            <a:ext cx="3671291" cy="312420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55975" y="2667000"/>
            <a:ext cx="3671292" cy="31242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6FD3A6-C464-46F8-9C93-BDB18069A615}" type="datetime1">
              <a:rPr lang="en-US" smtClean="0"/>
              <a:t>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42751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134" y="2658533"/>
            <a:ext cx="3455391" cy="576262"/>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113233" y="3335337"/>
            <a:ext cx="3671292" cy="2455862"/>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0366" y="2667000"/>
            <a:ext cx="3466903" cy="576262"/>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55975" y="3335337"/>
            <a:ext cx="3671292" cy="2455862"/>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1769B9-D932-4A4E-AA90-5C3B11DF086A}" type="datetime1">
              <a:rPr lang="en-US" smtClean="0"/>
              <a:t>2/1/2016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732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52B994-FCC0-4B0B-A3F0-C9DF30C3F3C1}" type="datetime1">
              <a:rPr lang="en-US" smtClean="0"/>
              <a:t>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223717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ED1ADA-98CA-434C-98F2-9261EA003915}" type="datetime1">
              <a:rPr lang="en-US" smtClean="0"/>
              <a:t>2/1/2016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89637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600200"/>
            <a:ext cx="2661841" cy="1371600"/>
          </a:xfrm>
        </p:spPr>
        <p:txBody>
          <a:bodyPr anchor="b">
            <a:normAutofit/>
          </a:bodyPr>
          <a:lstStyle>
            <a:lvl1pPr algn="ctr">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946525" y="685800"/>
            <a:ext cx="4680743" cy="510540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234" y="2971800"/>
            <a:ext cx="2661841" cy="18288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05972-692C-4D1C-9D5F-84688EB41C34}" type="datetime1">
              <a:rPr lang="en-US" smtClean="0"/>
              <a:t>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696651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752599"/>
            <a:ext cx="4069619" cy="1371600"/>
          </a:xfrm>
        </p:spPr>
        <p:txBody>
          <a:bodyPr anchor="b">
            <a:normAutofit/>
          </a:bodyPr>
          <a:lstStyle>
            <a:lvl1pPr algn="ctr">
              <a:defRPr sz="21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6011" y="914400"/>
            <a:ext cx="246073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112043" y="3124199"/>
            <a:ext cx="4069619" cy="18288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50BD57-1197-48C7-88FE-7C31EC2547BD}" type="datetime1">
              <a:rPr lang="en-US" smtClean="0"/>
              <a:t>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67595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1"/>
            <a:ext cx="1827610"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685801"/>
            <a:ext cx="7514035" cy="808264"/>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13233" y="1541691"/>
            <a:ext cx="7514035" cy="424951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9492" y="5883276"/>
            <a:ext cx="857250" cy="365125"/>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D67A8D22-BE2C-4D79-A8BD-28B3F870A806}" type="datetime1">
              <a:rPr lang="en-US" smtClean="0"/>
              <a:t>2/1/2016</a:t>
            </a:fld>
            <a:endParaRPr lang="en-US" dirty="0"/>
          </a:p>
        </p:txBody>
      </p:sp>
      <p:sp>
        <p:nvSpPr>
          <p:cNvPr id="5" name="Footer Placeholder 4"/>
          <p:cNvSpPr>
            <a:spLocks noGrp="1"/>
          </p:cNvSpPr>
          <p:nvPr>
            <p:ph type="ftr" sz="quarter" idx="3"/>
          </p:nvPr>
        </p:nvSpPr>
        <p:spPr>
          <a:xfrm>
            <a:off x="1929210" y="5883276"/>
            <a:ext cx="5313133" cy="365125"/>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5883276"/>
            <a:ext cx="413375" cy="365125"/>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282900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dt="0"/>
  <p:txStyles>
    <p:titleStyle>
      <a:lvl1pPr algn="ctr" defTabSz="342900" rtl="0" eaLnBrk="1" latinLnBrk="0" hangingPunct="1">
        <a:spcBef>
          <a:spcPct val="0"/>
        </a:spcBef>
        <a:buNone/>
        <a:defRPr sz="3000" kern="1200" cap="none">
          <a:ln w="3175" cmpd="sng">
            <a:noFill/>
          </a:ln>
          <a:solidFill>
            <a:schemeClr val="tx1"/>
          </a:solidFill>
          <a:effectLst/>
          <a:latin typeface="Arial" panose="020B0604020202020204" pitchFamily="34" charset="0"/>
          <a:ea typeface="+mj-ea"/>
          <a:cs typeface="Arial" panose="020B060402020202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2400" kern="1200" cap="none">
          <a:solidFill>
            <a:schemeClr val="tx1"/>
          </a:solidFill>
          <a:effectLst/>
          <a:latin typeface="Arial" panose="020B0604020202020204" pitchFamily="34" charset="0"/>
          <a:ea typeface="+mn-ea"/>
          <a:cs typeface="Arial" panose="020B0604020202020204" pitchFamily="34" charset="0"/>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2100" kern="1200" cap="none">
          <a:solidFill>
            <a:schemeClr val="tx1"/>
          </a:solidFill>
          <a:effectLst/>
          <a:latin typeface="Arial" panose="020B0604020202020204" pitchFamily="34" charset="0"/>
          <a:ea typeface="+mn-ea"/>
          <a:cs typeface="Arial" panose="020B0604020202020204" pitchFamily="34" charset="0"/>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Arial" panose="020B0604020202020204" pitchFamily="34" charset="0"/>
          <a:ea typeface="+mn-ea"/>
          <a:cs typeface="Arial" panose="020B0604020202020204" pitchFamily="34" charset="0"/>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Arial" panose="020B0604020202020204" pitchFamily="34" charset="0"/>
          <a:ea typeface="+mn-ea"/>
          <a:cs typeface="Arial" panose="020B0604020202020204" pitchFamily="34" charset="0"/>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Arial" panose="020B0604020202020204" pitchFamily="34" charset="0"/>
          <a:ea typeface="+mn-ea"/>
          <a:cs typeface="Arial" panose="020B0604020202020204" pitchFamily="34" charset="0"/>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Encapsulation</a:t>
            </a:r>
            <a:endParaRPr lang="en-US" dirty="0"/>
          </a:p>
        </p:txBody>
      </p:sp>
      <p:sp>
        <p:nvSpPr>
          <p:cNvPr id="3" name="Subtitle 2"/>
          <p:cNvSpPr>
            <a:spLocks noGrp="1"/>
          </p:cNvSpPr>
          <p:nvPr>
            <p:ph type="subTitle" idx="1"/>
          </p:nvPr>
        </p:nvSpPr>
        <p:spPr/>
        <p:txBody>
          <a:bodyPr/>
          <a:lstStyle/>
          <a:p>
            <a:r>
              <a:rPr lang="en-US" dirty="0" smtClean="0"/>
              <a:t>Self contained design</a:t>
            </a:r>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398309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Hidden Fields - Instance Variables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 class Invoice</a:t>
            </a:r>
          </a:p>
          <a:p>
            <a:pPr marL="0" indent="0">
              <a:buNone/>
            </a:pPr>
            <a:r>
              <a:rPr lang="en-US" dirty="0" smtClean="0"/>
              <a:t> {</a:t>
            </a:r>
          </a:p>
          <a:p>
            <a:pPr marL="0" indent="0">
              <a:buNone/>
            </a:pPr>
            <a:r>
              <a:rPr lang="en-US" dirty="0" smtClean="0"/>
              <a:t>        private string </a:t>
            </a:r>
            <a:r>
              <a:rPr lang="en-US" dirty="0" err="1" smtClean="0"/>
              <a:t>partNumber</a:t>
            </a:r>
            <a:r>
              <a:rPr lang="en-US" dirty="0" smtClean="0"/>
              <a:t>;</a:t>
            </a:r>
          </a:p>
          <a:p>
            <a:pPr marL="0" indent="0">
              <a:buNone/>
            </a:pPr>
            <a:r>
              <a:rPr lang="en-US" dirty="0" smtClean="0"/>
              <a:t>        private string description;</a:t>
            </a:r>
          </a:p>
          <a:p>
            <a:pPr marL="0" indent="0">
              <a:buNone/>
            </a:pPr>
            <a:r>
              <a:rPr lang="en-US" dirty="0" smtClean="0"/>
              <a:t>        private </a:t>
            </a:r>
            <a:r>
              <a:rPr lang="en-US" dirty="0" err="1" smtClean="0"/>
              <a:t>int</a:t>
            </a:r>
            <a:r>
              <a:rPr lang="en-US" dirty="0" smtClean="0"/>
              <a:t> </a:t>
            </a:r>
            <a:r>
              <a:rPr lang="en-US" dirty="0" err="1" smtClean="0"/>
              <a:t>quantityOnHand</a:t>
            </a:r>
            <a:r>
              <a:rPr lang="en-US" dirty="0" smtClean="0"/>
              <a:t>;</a:t>
            </a:r>
          </a:p>
          <a:p>
            <a:pPr marL="0" indent="0">
              <a:buNone/>
            </a:pPr>
            <a:r>
              <a:rPr lang="en-US" dirty="0" smtClean="0"/>
              <a:t>        private decimal </a:t>
            </a:r>
            <a:r>
              <a:rPr lang="en-US" dirty="0" err="1" smtClean="0"/>
              <a:t>itemPrice</a:t>
            </a:r>
            <a:r>
              <a:rPr lang="en-US" dirty="0" smtClean="0"/>
              <a:t>;</a:t>
            </a:r>
          </a:p>
          <a:p>
            <a:pPr marL="0" indent="0">
              <a:buNone/>
            </a:pPr>
            <a:r>
              <a:rPr lang="en-US" dirty="0" smtClean="0"/>
              <a:t> {</a:t>
            </a:r>
          </a:p>
          <a:p>
            <a:endParaRPr lang="en-US" dirty="0" smtClean="0"/>
          </a:p>
          <a:p>
            <a:r>
              <a:rPr lang="en-US" dirty="0" smtClean="0"/>
              <a:t>Private keyword is optional - default</a:t>
            </a:r>
          </a:p>
          <a:p>
            <a:r>
              <a:rPr lang="en-US" dirty="0" smtClean="0"/>
              <a:t>Some convention such as lower camel case, preceding name with _ or </a:t>
            </a:r>
            <a:r>
              <a:rPr lang="en-US" dirty="0" err="1" smtClean="0"/>
              <a:t>i</a:t>
            </a:r>
            <a:r>
              <a:rPr lang="en-US" dirty="0" smtClean="0"/>
              <a:t>_ should be used</a:t>
            </a:r>
          </a:p>
          <a:p>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5404444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Default Constructor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solidFill>
                  <a:srgbClr val="0070C0"/>
                </a:solidFill>
              </a:rPr>
              <a:t>public</a:t>
            </a:r>
            <a:r>
              <a:rPr lang="en-US" dirty="0" smtClean="0"/>
              <a:t> Invoice(){</a:t>
            </a:r>
          </a:p>
          <a:p>
            <a:pPr marL="0" indent="0">
              <a:buNone/>
            </a:pPr>
            <a:r>
              <a:rPr lang="en-US" dirty="0" smtClean="0"/>
              <a:t>            </a:t>
            </a:r>
            <a:r>
              <a:rPr lang="en-US" dirty="0" err="1" smtClean="0"/>
              <a:t>partNumber</a:t>
            </a:r>
            <a:r>
              <a:rPr lang="en-US" dirty="0" smtClean="0"/>
              <a:t> = null;</a:t>
            </a:r>
          </a:p>
          <a:p>
            <a:pPr marL="0" indent="0">
              <a:buNone/>
            </a:pPr>
            <a:r>
              <a:rPr lang="en-US" dirty="0" smtClean="0"/>
              <a:t>            description = null;</a:t>
            </a:r>
          </a:p>
          <a:p>
            <a:pPr marL="0" indent="0">
              <a:buNone/>
            </a:pPr>
            <a:r>
              <a:rPr lang="en-US" dirty="0" smtClean="0"/>
              <a:t>            </a:t>
            </a:r>
            <a:r>
              <a:rPr lang="en-US" dirty="0" err="1" smtClean="0"/>
              <a:t>quantityOnHand</a:t>
            </a:r>
            <a:r>
              <a:rPr lang="en-US" dirty="0" smtClean="0"/>
              <a:t> = 0;</a:t>
            </a:r>
          </a:p>
          <a:p>
            <a:pPr marL="0" indent="0">
              <a:buNone/>
            </a:pPr>
            <a:r>
              <a:rPr lang="en-US" dirty="0" smtClean="0"/>
              <a:t>            </a:t>
            </a:r>
            <a:r>
              <a:rPr lang="en-US" dirty="0" err="1" smtClean="0"/>
              <a:t>itemPrice</a:t>
            </a:r>
            <a:r>
              <a:rPr lang="en-US" dirty="0" smtClean="0"/>
              <a:t> = 0;</a:t>
            </a:r>
          </a:p>
          <a:p>
            <a:pPr marL="0" indent="0">
              <a:buNone/>
            </a:pPr>
            <a:r>
              <a:rPr lang="en-US" dirty="0" smtClean="0"/>
              <a:t>}</a:t>
            </a:r>
          </a:p>
          <a:p>
            <a:r>
              <a:rPr lang="en-US" dirty="0" smtClean="0"/>
              <a:t>Public and Same name as class</a:t>
            </a:r>
          </a:p>
          <a:p>
            <a:r>
              <a:rPr lang="en-US" dirty="0" smtClean="0"/>
              <a:t>No return type</a:t>
            </a:r>
          </a:p>
          <a:p>
            <a:r>
              <a:rPr lang="en-US" dirty="0" smtClean="0"/>
              <a:t>Used for initialization</a:t>
            </a:r>
          </a:p>
          <a:p>
            <a:r>
              <a:rPr lang="en-US" dirty="0" smtClean="0"/>
              <a:t>Provided by compiler if not explicitly coded(unless an overloaded constructor is coded)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639691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Overloaded Constructor</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solidFill>
                  <a:srgbClr val="0070C0"/>
                </a:solidFill>
              </a:rPr>
              <a:t>public</a:t>
            </a:r>
            <a:r>
              <a:rPr lang="en-US" dirty="0" smtClean="0"/>
              <a:t> Invoice(</a:t>
            </a:r>
            <a:r>
              <a:rPr lang="en-US" dirty="0" smtClean="0">
                <a:solidFill>
                  <a:srgbClr val="0070C0"/>
                </a:solidFill>
              </a:rPr>
              <a:t>string</a:t>
            </a:r>
            <a:r>
              <a:rPr lang="en-US" dirty="0" smtClean="0"/>
              <a:t> part, </a:t>
            </a:r>
            <a:r>
              <a:rPr lang="en-US" dirty="0" smtClean="0">
                <a:solidFill>
                  <a:srgbClr val="0070C0"/>
                </a:solidFill>
              </a:rPr>
              <a:t>string</a:t>
            </a:r>
            <a:r>
              <a:rPr lang="en-US" dirty="0" smtClean="0"/>
              <a:t> description, </a:t>
            </a:r>
            <a:r>
              <a:rPr lang="en-US" dirty="0" err="1" smtClean="0">
                <a:solidFill>
                  <a:srgbClr val="0070C0"/>
                </a:solidFill>
              </a:rPr>
              <a:t>int</a:t>
            </a:r>
            <a:r>
              <a:rPr lang="en-US" dirty="0" smtClean="0">
                <a:solidFill>
                  <a:srgbClr val="0070C0"/>
                </a:solidFill>
              </a:rPr>
              <a:t> </a:t>
            </a:r>
            <a:r>
              <a:rPr lang="en-US" dirty="0" smtClean="0"/>
              <a:t>count, </a:t>
            </a:r>
            <a:r>
              <a:rPr lang="en-US" dirty="0" smtClean="0">
                <a:solidFill>
                  <a:srgbClr val="0070C0"/>
                </a:solidFill>
              </a:rPr>
              <a:t>decimal</a:t>
            </a:r>
            <a:r>
              <a:rPr lang="en-US" dirty="0" smtClean="0"/>
              <a:t> price) {</a:t>
            </a:r>
          </a:p>
          <a:p>
            <a:pPr marL="0" indent="0">
              <a:buNone/>
            </a:pPr>
            <a:r>
              <a:rPr lang="en-US" dirty="0" smtClean="0"/>
              <a:t>            </a:t>
            </a:r>
            <a:r>
              <a:rPr lang="en-US" dirty="0" err="1" smtClean="0"/>
              <a:t>PartNumber</a:t>
            </a:r>
            <a:r>
              <a:rPr lang="en-US" dirty="0" smtClean="0"/>
              <a:t> = part;</a:t>
            </a:r>
          </a:p>
          <a:p>
            <a:pPr marL="0" indent="0">
              <a:buNone/>
            </a:pPr>
            <a:r>
              <a:rPr lang="en-US" dirty="0" smtClean="0"/>
              <a:t>            Description = description;</a:t>
            </a:r>
          </a:p>
          <a:p>
            <a:pPr marL="0" indent="0">
              <a:buNone/>
            </a:pPr>
            <a:r>
              <a:rPr lang="en-US" dirty="0" smtClean="0"/>
              <a:t>            </a:t>
            </a:r>
            <a:r>
              <a:rPr lang="en-US" dirty="0" err="1" smtClean="0"/>
              <a:t>QuantityOnHand</a:t>
            </a:r>
            <a:r>
              <a:rPr lang="en-US" dirty="0" smtClean="0"/>
              <a:t> = count;</a:t>
            </a:r>
          </a:p>
          <a:p>
            <a:pPr marL="0" indent="0">
              <a:buNone/>
            </a:pPr>
            <a:r>
              <a:rPr lang="en-US" dirty="0" smtClean="0"/>
              <a:t>            </a:t>
            </a:r>
            <a:r>
              <a:rPr lang="en-US" dirty="0" err="1" smtClean="0"/>
              <a:t>ItemPrice</a:t>
            </a:r>
            <a:r>
              <a:rPr lang="en-US" dirty="0" smtClean="0"/>
              <a:t> = price;</a:t>
            </a:r>
          </a:p>
          <a:p>
            <a:pPr marL="0" indent="0">
              <a:buNone/>
            </a:pPr>
            <a:r>
              <a:rPr lang="en-US" dirty="0" smtClean="0"/>
              <a:t>}</a:t>
            </a:r>
          </a:p>
          <a:p>
            <a:r>
              <a:rPr lang="en-US" dirty="0" smtClean="0"/>
              <a:t>Allows client to bypass accessors and </a:t>
            </a:r>
            <a:r>
              <a:rPr lang="en-US" dirty="0" err="1" smtClean="0"/>
              <a:t>mutators</a:t>
            </a:r>
            <a:r>
              <a:rPr lang="en-US" dirty="0" smtClean="0"/>
              <a:t> and populate class data when class is instantiated</a:t>
            </a:r>
          </a:p>
          <a:p>
            <a:r>
              <a:rPr lang="en-US" dirty="0" err="1" smtClean="0"/>
              <a:t>Mutators</a:t>
            </a:r>
            <a:r>
              <a:rPr lang="en-US" dirty="0" smtClean="0"/>
              <a:t> or property set methods should be used to set the instance data - validation is performed there</a:t>
            </a:r>
          </a:p>
          <a:p>
            <a:r>
              <a:rPr lang="en-US" dirty="0" smtClean="0"/>
              <a:t>A default constructor will not be provided by the compiler if an overloaded constructor is coded - must be explicitly coded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2110484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Accessors</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0070C0"/>
                </a:solidFill>
              </a:rPr>
              <a:t>public</a:t>
            </a:r>
            <a:r>
              <a:rPr lang="en-US" dirty="0" smtClean="0"/>
              <a:t> </a:t>
            </a:r>
            <a:r>
              <a:rPr lang="en-US" dirty="0" err="1" smtClean="0">
                <a:solidFill>
                  <a:srgbClr val="0070C0"/>
                </a:solidFill>
              </a:rPr>
              <a:t>int</a:t>
            </a:r>
            <a:r>
              <a:rPr lang="en-US" dirty="0" smtClean="0">
                <a:solidFill>
                  <a:srgbClr val="0070C0"/>
                </a:solidFill>
              </a:rPr>
              <a:t> </a:t>
            </a:r>
            <a:r>
              <a:rPr lang="en-US" dirty="0" err="1" smtClean="0"/>
              <a:t>getQuantityOnHand</a:t>
            </a:r>
            <a:r>
              <a:rPr lang="en-US" dirty="0" smtClean="0"/>
              <a:t>() {</a:t>
            </a:r>
          </a:p>
          <a:p>
            <a:pPr marL="0" indent="0">
              <a:buNone/>
            </a:pPr>
            <a:r>
              <a:rPr lang="en-US" dirty="0" smtClean="0"/>
              <a:t>            </a:t>
            </a:r>
            <a:r>
              <a:rPr lang="en-US" dirty="0" smtClean="0">
                <a:solidFill>
                  <a:srgbClr val="0070C0"/>
                </a:solidFill>
              </a:rPr>
              <a:t>return</a:t>
            </a:r>
            <a:r>
              <a:rPr lang="en-US" dirty="0" smtClean="0"/>
              <a:t> </a:t>
            </a:r>
            <a:r>
              <a:rPr lang="en-US" dirty="0" err="1" smtClean="0"/>
              <a:t>quantityOnHand</a:t>
            </a:r>
            <a:r>
              <a:rPr lang="en-US" dirty="0" smtClean="0"/>
              <a:t>;</a:t>
            </a:r>
          </a:p>
          <a:p>
            <a:pPr marL="0" indent="0">
              <a:buNone/>
            </a:pPr>
            <a:r>
              <a:rPr lang="en-US" dirty="0" smtClean="0"/>
              <a:t>}</a:t>
            </a:r>
          </a:p>
          <a:p>
            <a:pPr marL="0" indent="0">
              <a:buNone/>
            </a:pPr>
            <a:endParaRPr lang="en-US" dirty="0" smtClean="0"/>
          </a:p>
          <a:p>
            <a:r>
              <a:rPr lang="en-US" dirty="0" smtClean="0"/>
              <a:t>Provide the interface for client to read the hidden instance data</a:t>
            </a:r>
          </a:p>
          <a:p>
            <a:r>
              <a:rPr lang="en-US" dirty="0" smtClean="0"/>
              <a:t>An accessor should be provided for every attribute unless it is a "write only" attribute</a:t>
            </a:r>
          </a:p>
          <a:p>
            <a:r>
              <a:rPr lang="en-US" dirty="0" smtClean="0"/>
              <a:t>Method name typically begins with "get"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866338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Mutators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solidFill>
                  <a:srgbClr val="0070C0"/>
                </a:solidFill>
              </a:rPr>
              <a:t>public</a:t>
            </a:r>
            <a:r>
              <a:rPr lang="en-US" dirty="0" smtClean="0"/>
              <a:t> </a:t>
            </a:r>
            <a:r>
              <a:rPr lang="en-US" dirty="0" smtClean="0">
                <a:solidFill>
                  <a:srgbClr val="0070C0"/>
                </a:solidFill>
              </a:rPr>
              <a:t>void</a:t>
            </a:r>
            <a:r>
              <a:rPr lang="en-US" dirty="0" smtClean="0"/>
              <a:t> </a:t>
            </a:r>
            <a:r>
              <a:rPr lang="en-US" dirty="0" err="1" smtClean="0"/>
              <a:t>setQuantityOnHand</a:t>
            </a:r>
            <a:r>
              <a:rPr lang="en-US" dirty="0" smtClean="0"/>
              <a:t>(</a:t>
            </a:r>
            <a:r>
              <a:rPr lang="en-US" dirty="0" err="1" smtClean="0"/>
              <a:t>int</a:t>
            </a:r>
            <a:r>
              <a:rPr lang="en-US" dirty="0" smtClean="0"/>
              <a:t> _quantity){</a:t>
            </a:r>
          </a:p>
          <a:p>
            <a:pPr marL="0" indent="0">
              <a:buNone/>
            </a:pPr>
            <a:r>
              <a:rPr lang="en-US" dirty="0" smtClean="0">
                <a:solidFill>
                  <a:srgbClr val="0070C0"/>
                </a:solidFill>
              </a:rPr>
              <a:t>	if</a:t>
            </a:r>
            <a:r>
              <a:rPr lang="en-US" dirty="0" smtClean="0"/>
              <a:t> (_quantity &gt; 0){</a:t>
            </a:r>
          </a:p>
          <a:p>
            <a:pPr marL="0" indent="0">
              <a:buNone/>
            </a:pPr>
            <a:r>
              <a:rPr lang="en-US" dirty="0" smtClean="0"/>
              <a:t>		</a:t>
            </a:r>
            <a:r>
              <a:rPr lang="en-US" dirty="0" err="1" smtClean="0"/>
              <a:t>quantityOnHand</a:t>
            </a:r>
            <a:r>
              <a:rPr lang="en-US" dirty="0" smtClean="0"/>
              <a:t> = _quantity;</a:t>
            </a:r>
          </a:p>
          <a:p>
            <a:pPr marL="0" indent="0">
              <a:buNone/>
            </a:pPr>
            <a:r>
              <a:rPr lang="en-US" dirty="0" smtClean="0"/>
              <a:t>	}</a:t>
            </a:r>
          </a:p>
          <a:p>
            <a:pPr marL="0" indent="0">
              <a:buNone/>
            </a:pPr>
            <a:r>
              <a:rPr lang="en-US" dirty="0" smtClean="0"/>
              <a:t>}</a:t>
            </a:r>
          </a:p>
          <a:p>
            <a:pPr marL="0" indent="0">
              <a:buNone/>
            </a:pPr>
            <a:endParaRPr lang="en-US" dirty="0" smtClean="0"/>
          </a:p>
          <a:p>
            <a:r>
              <a:rPr lang="en-US" dirty="0" smtClean="0"/>
              <a:t>Provide an interface for client to write to the hidden instance data</a:t>
            </a:r>
          </a:p>
          <a:p>
            <a:r>
              <a:rPr lang="en-US" dirty="0" smtClean="0"/>
              <a:t>A </a:t>
            </a:r>
            <a:r>
              <a:rPr lang="en-US" dirty="0" err="1" smtClean="0"/>
              <a:t>mutator</a:t>
            </a:r>
            <a:r>
              <a:rPr lang="en-US" dirty="0" smtClean="0"/>
              <a:t> should be supplied for every attribute unless it is a "read-only" attribute</a:t>
            </a:r>
          </a:p>
          <a:p>
            <a:r>
              <a:rPr lang="en-US" dirty="0" smtClean="0"/>
              <a:t>Data validation should be done.  Action can be performed if data is invalid (e.g. throw an error or set field to invalid value)</a:t>
            </a:r>
          </a:p>
          <a:p>
            <a:r>
              <a:rPr lang="en-US" dirty="0" smtClean="0"/>
              <a:t>Method name typically begins with "set"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154935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Properties - in lieu of Accessors &amp; Mutators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solidFill>
                  <a:srgbClr val="0070C0"/>
                </a:solidFill>
              </a:rPr>
              <a:t>public</a:t>
            </a:r>
            <a:r>
              <a:rPr lang="en-US" dirty="0" smtClean="0"/>
              <a:t> </a:t>
            </a:r>
            <a:r>
              <a:rPr lang="en-US" dirty="0" err="1" smtClean="0">
                <a:solidFill>
                  <a:srgbClr val="0070C0"/>
                </a:solidFill>
              </a:rPr>
              <a:t>int</a:t>
            </a:r>
            <a:r>
              <a:rPr lang="en-US" dirty="0" smtClean="0">
                <a:solidFill>
                  <a:srgbClr val="0070C0"/>
                </a:solidFill>
              </a:rPr>
              <a:t> </a:t>
            </a:r>
            <a:r>
              <a:rPr lang="en-US" dirty="0" err="1" smtClean="0"/>
              <a:t>QuantityOnHand</a:t>
            </a:r>
            <a:r>
              <a:rPr lang="en-US" dirty="0" smtClean="0"/>
              <a:t>{</a:t>
            </a:r>
          </a:p>
          <a:p>
            <a:pPr marL="0" indent="0">
              <a:buNone/>
            </a:pPr>
            <a:r>
              <a:rPr lang="en-US" dirty="0" smtClean="0"/>
              <a:t>      </a:t>
            </a:r>
            <a:r>
              <a:rPr lang="en-US" dirty="0" smtClean="0">
                <a:solidFill>
                  <a:srgbClr val="0070C0"/>
                </a:solidFill>
              </a:rPr>
              <a:t>get</a:t>
            </a:r>
            <a:r>
              <a:rPr lang="en-US" dirty="0" smtClean="0"/>
              <a:t> { </a:t>
            </a:r>
          </a:p>
          <a:p>
            <a:pPr marL="0" indent="0">
              <a:buNone/>
            </a:pPr>
            <a:r>
              <a:rPr lang="en-US" dirty="0" smtClean="0">
                <a:solidFill>
                  <a:srgbClr val="0070C0"/>
                </a:solidFill>
              </a:rPr>
              <a:t>		return</a:t>
            </a:r>
            <a:r>
              <a:rPr lang="en-US" dirty="0" smtClean="0"/>
              <a:t> </a:t>
            </a:r>
            <a:r>
              <a:rPr lang="en-US" dirty="0" err="1" smtClean="0"/>
              <a:t>quantityOnHand</a:t>
            </a:r>
            <a:r>
              <a:rPr lang="en-US" dirty="0" smtClean="0"/>
              <a:t>; </a:t>
            </a:r>
          </a:p>
          <a:p>
            <a:pPr marL="0" indent="0">
              <a:buNone/>
            </a:pPr>
            <a:r>
              <a:rPr lang="en-US" dirty="0" smtClean="0"/>
              <a:t>	}</a:t>
            </a:r>
          </a:p>
          <a:p>
            <a:pPr marL="0" indent="0">
              <a:buNone/>
            </a:pPr>
            <a:r>
              <a:rPr lang="en-US" dirty="0" smtClean="0"/>
              <a:t>      </a:t>
            </a:r>
            <a:r>
              <a:rPr lang="en-US" dirty="0" smtClean="0">
                <a:solidFill>
                  <a:srgbClr val="0070C0"/>
                </a:solidFill>
              </a:rPr>
              <a:t>set </a:t>
            </a:r>
            <a:r>
              <a:rPr lang="en-US" dirty="0" smtClean="0"/>
              <a:t>{</a:t>
            </a:r>
          </a:p>
          <a:p>
            <a:pPr marL="0" indent="0">
              <a:buNone/>
            </a:pPr>
            <a:r>
              <a:rPr lang="en-US" dirty="0" smtClean="0"/>
              <a:t>      	</a:t>
            </a:r>
            <a:r>
              <a:rPr lang="en-US" dirty="0" smtClean="0">
                <a:solidFill>
                  <a:srgbClr val="0070C0"/>
                </a:solidFill>
              </a:rPr>
              <a:t>if</a:t>
            </a:r>
            <a:r>
              <a:rPr lang="en-US" dirty="0" smtClean="0"/>
              <a:t> (</a:t>
            </a:r>
            <a:r>
              <a:rPr lang="en-US" dirty="0" smtClean="0">
                <a:solidFill>
                  <a:srgbClr val="0070C0"/>
                </a:solidFill>
              </a:rPr>
              <a:t>value</a:t>
            </a:r>
            <a:r>
              <a:rPr lang="en-US" dirty="0" smtClean="0"/>
              <a:t> &gt;= 0){</a:t>
            </a:r>
          </a:p>
          <a:p>
            <a:pPr marL="0" indent="0">
              <a:buNone/>
            </a:pPr>
            <a:r>
              <a:rPr lang="en-US" dirty="0" smtClean="0"/>
              <a:t>                    </a:t>
            </a:r>
            <a:r>
              <a:rPr lang="en-US" dirty="0" err="1" smtClean="0"/>
              <a:t>quantityOnHand</a:t>
            </a:r>
            <a:r>
              <a:rPr lang="en-US" dirty="0" smtClean="0"/>
              <a:t> = </a:t>
            </a:r>
            <a:r>
              <a:rPr lang="en-US" dirty="0" smtClean="0">
                <a:solidFill>
                  <a:srgbClr val="0070C0"/>
                </a:solidFill>
              </a:rPr>
              <a:t>value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a:t>
            </a:r>
          </a:p>
          <a:p>
            <a:r>
              <a:rPr lang="en-US" dirty="0" smtClean="0"/>
              <a:t>Microsoft technology</a:t>
            </a:r>
          </a:p>
          <a:p>
            <a:r>
              <a:rPr lang="en-US" dirty="0" smtClean="0"/>
              <a:t>Allows client to treat property like a variable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6763372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Read-only Properties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rgbClr val="0070C0"/>
                </a:solidFill>
              </a:rPr>
              <a:t>public</a:t>
            </a:r>
            <a:r>
              <a:rPr lang="en-US" dirty="0" smtClean="0"/>
              <a:t> </a:t>
            </a:r>
            <a:r>
              <a:rPr lang="en-US" dirty="0" err="1" smtClean="0">
                <a:solidFill>
                  <a:srgbClr val="0070C0"/>
                </a:solidFill>
              </a:rPr>
              <a:t>int</a:t>
            </a:r>
            <a:r>
              <a:rPr lang="en-US" dirty="0" smtClean="0">
                <a:solidFill>
                  <a:srgbClr val="0070C0"/>
                </a:solidFill>
              </a:rPr>
              <a:t> </a:t>
            </a:r>
            <a:r>
              <a:rPr lang="en-US" dirty="0" err="1" smtClean="0"/>
              <a:t>QuantityOnHand</a:t>
            </a:r>
            <a:r>
              <a:rPr lang="en-US" dirty="0" smtClean="0"/>
              <a:t> {</a:t>
            </a:r>
          </a:p>
          <a:p>
            <a:pPr marL="0" indent="0">
              <a:buNone/>
            </a:pPr>
            <a:r>
              <a:rPr lang="en-US" dirty="0" smtClean="0"/>
              <a:t>    </a:t>
            </a:r>
            <a:r>
              <a:rPr lang="en-US" dirty="0" smtClean="0">
                <a:solidFill>
                  <a:srgbClr val="0070C0"/>
                </a:solidFill>
              </a:rPr>
              <a:t>get</a:t>
            </a:r>
            <a:r>
              <a:rPr lang="en-US" dirty="0" smtClean="0"/>
              <a:t> { </a:t>
            </a:r>
          </a:p>
          <a:p>
            <a:pPr marL="0" indent="0">
              <a:buNone/>
            </a:pPr>
            <a:r>
              <a:rPr lang="en-US" dirty="0">
                <a:solidFill>
                  <a:srgbClr val="0070C0"/>
                </a:solidFill>
              </a:rPr>
              <a:t>	</a:t>
            </a:r>
            <a:r>
              <a:rPr lang="en-US" dirty="0" smtClean="0">
                <a:solidFill>
                  <a:srgbClr val="0070C0"/>
                </a:solidFill>
              </a:rPr>
              <a:t>	return</a:t>
            </a:r>
            <a:r>
              <a:rPr lang="en-US" dirty="0" smtClean="0"/>
              <a:t> </a:t>
            </a:r>
            <a:r>
              <a:rPr lang="en-US" dirty="0" err="1" smtClean="0"/>
              <a:t>quantityOnHand</a:t>
            </a:r>
            <a:r>
              <a:rPr lang="en-US" dirty="0" smtClean="0"/>
              <a:t>; </a:t>
            </a:r>
          </a:p>
          <a:p>
            <a:pPr marL="0" indent="0">
              <a:buNone/>
            </a:pPr>
            <a:r>
              <a:rPr lang="en-US" dirty="0"/>
              <a:t>	</a:t>
            </a:r>
            <a:r>
              <a:rPr lang="en-US" dirty="0" smtClean="0"/>
              <a:t>}</a:t>
            </a:r>
          </a:p>
          <a:p>
            <a:pPr marL="0" indent="0">
              <a:buNone/>
            </a:pPr>
            <a:r>
              <a:rPr lang="en-US" dirty="0" smtClean="0"/>
              <a:t>}</a:t>
            </a:r>
          </a:p>
          <a:p>
            <a:pPr marL="0" indent="0">
              <a:buNone/>
            </a:pPr>
            <a:endParaRPr lang="en-US" dirty="0" smtClean="0"/>
          </a:p>
          <a:p>
            <a:pPr marL="0" indent="0">
              <a:buNone/>
            </a:pPr>
            <a:r>
              <a:rPr lang="en-US" dirty="0" smtClean="0"/>
              <a:t>Used when you do not change the value through the property.</a:t>
            </a:r>
          </a:p>
          <a:p>
            <a:pPr marL="0" indent="0">
              <a:buNone/>
            </a:pP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712100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Write-only Properties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rgbClr val="0070C0"/>
                </a:solidFill>
              </a:rPr>
              <a:t>public</a:t>
            </a:r>
            <a:r>
              <a:rPr lang="en-US" dirty="0" smtClean="0"/>
              <a:t> </a:t>
            </a:r>
            <a:r>
              <a:rPr lang="en-US" dirty="0" err="1" smtClean="0"/>
              <a:t>int</a:t>
            </a:r>
            <a:r>
              <a:rPr lang="en-US" dirty="0" smtClean="0"/>
              <a:t> </a:t>
            </a:r>
            <a:r>
              <a:rPr lang="en-US" dirty="0" err="1" smtClean="0"/>
              <a:t>QuantityOnHand</a:t>
            </a:r>
            <a:r>
              <a:rPr lang="en-US" dirty="0" smtClean="0"/>
              <a:t> {</a:t>
            </a:r>
          </a:p>
          <a:p>
            <a:pPr marL="0" indent="0">
              <a:buNone/>
            </a:pPr>
            <a:r>
              <a:rPr lang="en-US" dirty="0" smtClean="0"/>
              <a:t>	</a:t>
            </a:r>
            <a:r>
              <a:rPr lang="en-US" dirty="0" smtClean="0">
                <a:solidFill>
                  <a:srgbClr val="0070C0"/>
                </a:solidFill>
              </a:rPr>
              <a:t>set</a:t>
            </a:r>
            <a:r>
              <a:rPr lang="en-US" dirty="0" smtClean="0"/>
              <a:t> {</a:t>
            </a:r>
          </a:p>
          <a:p>
            <a:pPr marL="0" indent="0">
              <a:buNone/>
            </a:pPr>
            <a:r>
              <a:rPr lang="en-US" dirty="0" smtClean="0"/>
              <a:t>          </a:t>
            </a:r>
            <a:r>
              <a:rPr lang="en-US" dirty="0" smtClean="0">
                <a:solidFill>
                  <a:srgbClr val="0070C0"/>
                </a:solidFill>
              </a:rPr>
              <a:t>if</a:t>
            </a:r>
            <a:r>
              <a:rPr lang="en-US" dirty="0" smtClean="0"/>
              <a:t> (</a:t>
            </a:r>
            <a:r>
              <a:rPr lang="en-US" dirty="0" smtClean="0">
                <a:solidFill>
                  <a:srgbClr val="0070C0"/>
                </a:solidFill>
              </a:rPr>
              <a:t>value</a:t>
            </a:r>
            <a:r>
              <a:rPr lang="en-US" dirty="0" smtClean="0"/>
              <a:t> &gt;= 0) {</a:t>
            </a:r>
          </a:p>
          <a:p>
            <a:pPr marL="0" indent="0">
              <a:buNone/>
            </a:pPr>
            <a:r>
              <a:rPr lang="en-US" dirty="0" smtClean="0"/>
              <a:t>              </a:t>
            </a:r>
            <a:r>
              <a:rPr lang="en-US" dirty="0" err="1" smtClean="0"/>
              <a:t>quantityOnHand</a:t>
            </a:r>
            <a:r>
              <a:rPr lang="en-US" dirty="0" smtClean="0"/>
              <a:t> = </a:t>
            </a:r>
            <a:r>
              <a:rPr lang="en-US" dirty="0" smtClean="0">
                <a:solidFill>
                  <a:srgbClr val="0070C0"/>
                </a:solidFill>
              </a:rPr>
              <a:t>value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a:t>
            </a:r>
          </a:p>
          <a:p>
            <a:pPr marL="0" indent="0">
              <a:buNone/>
            </a:pPr>
            <a:endParaRPr lang="en-US" dirty="0"/>
          </a:p>
          <a:p>
            <a:pPr marL="0" indent="0">
              <a:buNone/>
            </a:pPr>
            <a:r>
              <a:rPr lang="en-US" dirty="0" smtClean="0"/>
              <a:t>Use when only want to set value and will not read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40042273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Auto-Implemented Properties</a:t>
            </a:r>
            <a:endParaRPr lang="en-US" dirty="0"/>
          </a:p>
        </p:txBody>
      </p:sp>
      <p:sp>
        <p:nvSpPr>
          <p:cNvPr id="3" name="Content Placeholder 2"/>
          <p:cNvSpPr>
            <a:spLocks noGrp="1"/>
          </p:cNvSpPr>
          <p:nvPr>
            <p:ph idx="1"/>
          </p:nvPr>
        </p:nvSpPr>
        <p:spPr/>
        <p:txBody>
          <a:bodyPr/>
          <a:lstStyle/>
          <a:p>
            <a:r>
              <a:rPr lang="en-US" dirty="0" smtClean="0"/>
              <a:t>public string </a:t>
            </a:r>
            <a:r>
              <a:rPr lang="en-US" dirty="0" err="1" smtClean="0"/>
              <a:t>PartNumber</a:t>
            </a:r>
            <a:r>
              <a:rPr lang="en-US" dirty="0" smtClean="0"/>
              <a:t> { get; set; }</a:t>
            </a:r>
          </a:p>
          <a:p>
            <a:endParaRPr lang="en-US" dirty="0" smtClean="0"/>
          </a:p>
          <a:p>
            <a:r>
              <a:rPr lang="en-US" dirty="0" smtClean="0"/>
              <a:t>No private instance variable is needed</a:t>
            </a:r>
          </a:p>
          <a:p>
            <a:r>
              <a:rPr lang="en-US" dirty="0" smtClean="0"/>
              <a:t>Instance variable is created by compiler</a:t>
            </a:r>
          </a:p>
          <a:p>
            <a:r>
              <a:rPr lang="en-US" dirty="0" smtClean="0"/>
              <a:t>Useful for a quick prototype design</a:t>
            </a:r>
          </a:p>
          <a:p>
            <a:r>
              <a:rPr lang="en-US" dirty="0" smtClean="0"/>
              <a:t>Or for attributes that will never be validated</a:t>
            </a:r>
          </a:p>
          <a:p>
            <a:endParaRPr lang="en-US" dirty="0"/>
          </a:p>
          <a:p>
            <a:pPr marL="0" indent="0" algn="ctr">
              <a:buNone/>
            </a:pPr>
            <a:r>
              <a:rPr lang="en-US" sz="3600" dirty="0" smtClean="0">
                <a:solidFill>
                  <a:srgbClr val="FF0000"/>
                </a:solidFill>
              </a:rPr>
              <a:t>Do not use these in this class!</a:t>
            </a:r>
            <a:endParaRPr lang="en-US" sz="3600"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5660847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Public Member Methods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public decimal </a:t>
            </a:r>
            <a:r>
              <a:rPr lang="en-US" dirty="0" err="1" smtClean="0"/>
              <a:t>GetInvoiceAmount</a:t>
            </a:r>
            <a:r>
              <a:rPr lang="en-US" dirty="0" smtClean="0"/>
              <a:t>()</a:t>
            </a:r>
          </a:p>
          <a:p>
            <a:pPr marL="0" indent="0">
              <a:buNone/>
            </a:pPr>
            <a:r>
              <a:rPr lang="en-US" dirty="0" smtClean="0"/>
              <a:t> {</a:t>
            </a:r>
          </a:p>
          <a:p>
            <a:pPr marL="0" indent="0">
              <a:buNone/>
            </a:pPr>
            <a:r>
              <a:rPr lang="en-US" dirty="0" smtClean="0"/>
              <a:t>            return </a:t>
            </a:r>
            <a:r>
              <a:rPr lang="en-US" dirty="0" err="1" smtClean="0"/>
              <a:t>getItemPrice</a:t>
            </a:r>
            <a:r>
              <a:rPr lang="en-US" dirty="0" smtClean="0"/>
              <a:t>() * </a:t>
            </a:r>
            <a:r>
              <a:rPr lang="en-US" dirty="0" err="1" smtClean="0"/>
              <a:t>getQuantityOnHand</a:t>
            </a:r>
            <a:r>
              <a:rPr lang="en-US" dirty="0" smtClean="0"/>
              <a:t>();         </a:t>
            </a:r>
          </a:p>
          <a:p>
            <a:pPr marL="0" indent="0">
              <a:buNone/>
            </a:pPr>
            <a:r>
              <a:rPr lang="en-US" dirty="0" smtClean="0"/>
              <a:t> }</a:t>
            </a:r>
          </a:p>
          <a:p>
            <a:endParaRPr lang="en-US" dirty="0" smtClean="0"/>
          </a:p>
          <a:p>
            <a:r>
              <a:rPr lang="en-US" dirty="0" smtClean="0"/>
              <a:t>Implementation logic</a:t>
            </a:r>
          </a:p>
          <a:p>
            <a:r>
              <a:rPr lang="en-US" dirty="0" smtClean="0"/>
              <a:t>Provide as many as needed to complete the class</a:t>
            </a:r>
          </a:p>
          <a:p>
            <a:r>
              <a:rPr lang="en-US" dirty="0" smtClean="0"/>
              <a:t>Examine some methods of the </a:t>
            </a:r>
            <a:r>
              <a:rPr lang="en-US" dirty="0" err="1" smtClean="0"/>
              <a:t>StreamReader</a:t>
            </a:r>
            <a:r>
              <a:rPr lang="en-US" dirty="0" smtClean="0"/>
              <a:t> class:  Read, </a:t>
            </a:r>
            <a:r>
              <a:rPr lang="en-US" dirty="0" err="1" smtClean="0"/>
              <a:t>ReadLine</a:t>
            </a:r>
            <a:r>
              <a:rPr lang="en-US" dirty="0" smtClean="0"/>
              <a:t>, </a:t>
            </a:r>
            <a:r>
              <a:rPr lang="en-US" dirty="0" err="1" smtClean="0"/>
              <a:t>ReadToEnd</a:t>
            </a: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360543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encapsulation	</a:t>
            </a:r>
            <a:endParaRPr lang="en-US" dirty="0"/>
          </a:p>
        </p:txBody>
      </p:sp>
      <p:sp>
        <p:nvSpPr>
          <p:cNvPr id="3" name="Content Placeholder 2"/>
          <p:cNvSpPr>
            <a:spLocks noGrp="1"/>
          </p:cNvSpPr>
          <p:nvPr>
            <p:ph idx="1"/>
          </p:nvPr>
        </p:nvSpPr>
        <p:spPr/>
        <p:txBody>
          <a:bodyPr/>
          <a:lstStyle/>
          <a:p>
            <a:r>
              <a:rPr lang="en-US" dirty="0" smtClean="0"/>
              <a:t>Segmentation and segregation of code</a:t>
            </a:r>
          </a:p>
          <a:p>
            <a:r>
              <a:rPr lang="en-US" dirty="0" smtClean="0"/>
              <a:t>Acts independently</a:t>
            </a:r>
          </a:p>
          <a:p>
            <a:r>
              <a:rPr lang="en-US" dirty="0" smtClean="0"/>
              <a:t>Self-contained</a:t>
            </a:r>
          </a:p>
          <a:p>
            <a:r>
              <a:rPr lang="en-US" dirty="0" smtClean="0"/>
              <a:t>Self-reliant</a:t>
            </a:r>
          </a:p>
          <a:p>
            <a:r>
              <a:rPr lang="en-US" dirty="0" smtClean="0"/>
              <a:t>Strictly Controlled Communication</a:t>
            </a:r>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553332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Stale Data</a:t>
            </a:r>
            <a:endParaRPr lang="en-US" dirty="0"/>
          </a:p>
        </p:txBody>
      </p:sp>
      <p:sp>
        <p:nvSpPr>
          <p:cNvPr id="3" name="Content Placeholder 2"/>
          <p:cNvSpPr>
            <a:spLocks noGrp="1"/>
          </p:cNvSpPr>
          <p:nvPr>
            <p:ph idx="1"/>
          </p:nvPr>
        </p:nvSpPr>
        <p:spPr/>
        <p:txBody>
          <a:bodyPr>
            <a:normAutofit/>
          </a:bodyPr>
          <a:lstStyle/>
          <a:p>
            <a:r>
              <a:rPr lang="en-US" smtClean="0"/>
              <a:t>Do not provide instance fields or accessors and mutators for data that is or can be calculated by the class</a:t>
            </a:r>
          </a:p>
          <a:p>
            <a:r>
              <a:rPr lang="en-US" smtClean="0"/>
              <a:t>Example:</a:t>
            </a:r>
          </a:p>
          <a:p>
            <a:r>
              <a:rPr lang="en-US" smtClean="0"/>
              <a:t>The getInvoiceAmount() method calculates the total price for an item based on the items unit price and the quantity on hand</a:t>
            </a:r>
          </a:p>
          <a:p>
            <a:r>
              <a:rPr lang="en-US" smtClean="0"/>
              <a:t>So an instance variable to hold the total item price should not be created.</a:t>
            </a:r>
          </a:p>
          <a:p>
            <a:r>
              <a:rPr lang="en-US" smtClean="0"/>
              <a:t>This value could become stale if either the quantity on hand or unit price of the item is changed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5442299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Private Member Methods</a:t>
            </a:r>
            <a:endParaRPr lang="en-US" dirty="0"/>
          </a:p>
        </p:txBody>
      </p:sp>
      <p:sp>
        <p:nvSpPr>
          <p:cNvPr id="3" name="Content Placeholder 2"/>
          <p:cNvSpPr>
            <a:spLocks noGrp="1"/>
          </p:cNvSpPr>
          <p:nvPr>
            <p:ph idx="1"/>
          </p:nvPr>
        </p:nvSpPr>
        <p:spPr/>
        <p:txBody>
          <a:bodyPr/>
          <a:lstStyle/>
          <a:p>
            <a:r>
              <a:rPr lang="en-US" smtClean="0"/>
              <a:t>If problem is complex the public methods may need to use private methods</a:t>
            </a:r>
          </a:p>
          <a:p>
            <a:r>
              <a:rPr lang="en-US" smtClean="0"/>
              <a:t>Do not set these types of methods to public.  They are only needed for the logic in one of the public member methods.</a:t>
            </a:r>
          </a:p>
          <a:p>
            <a:r>
              <a:rPr lang="en-US" smtClean="0"/>
              <a:t>Do not put them in the UML diagram.</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2986373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Instantiation</a:t>
            </a:r>
            <a:endParaRPr lang="en-US" dirty="0"/>
          </a:p>
        </p:txBody>
      </p:sp>
      <p:sp>
        <p:nvSpPr>
          <p:cNvPr id="4" name="Content Placeholder 3"/>
          <p:cNvSpPr>
            <a:spLocks noGrp="1"/>
          </p:cNvSpPr>
          <p:nvPr>
            <p:ph idx="1"/>
          </p:nvPr>
        </p:nvSpPr>
        <p:spPr/>
        <p:txBody>
          <a:bodyPr>
            <a:normAutofit/>
          </a:bodyPr>
          <a:lstStyle/>
          <a:p>
            <a:r>
              <a:rPr lang="en-US" dirty="0" smtClean="0"/>
              <a:t>Client can create an object by instantiating the class</a:t>
            </a:r>
          </a:p>
          <a:p>
            <a:pPr lvl="1"/>
            <a:r>
              <a:rPr lang="en-US" dirty="0" smtClean="0"/>
              <a:t>Create Reference variable first</a:t>
            </a:r>
          </a:p>
          <a:p>
            <a:pPr lvl="1"/>
            <a:r>
              <a:rPr lang="en-US" dirty="0" smtClean="0"/>
              <a:t>Then instantiate</a:t>
            </a:r>
          </a:p>
          <a:p>
            <a:pPr marL="685800" lvl="2" indent="0">
              <a:buNone/>
            </a:pPr>
            <a:r>
              <a:rPr lang="en-US" dirty="0" smtClean="0"/>
              <a:t>	Invoice myInvoice1;            </a:t>
            </a:r>
          </a:p>
          <a:p>
            <a:pPr marL="685800" lvl="2" indent="0">
              <a:buNone/>
            </a:pPr>
            <a:r>
              <a:rPr lang="en-US" dirty="0" smtClean="0"/>
              <a:t>	myInvoice1 = new Invoice();</a:t>
            </a:r>
          </a:p>
          <a:p>
            <a:pPr lvl="1"/>
            <a:r>
              <a:rPr lang="en-US" dirty="0" smtClean="0"/>
              <a:t>Create Reference variable and instantiate in one statement</a:t>
            </a:r>
          </a:p>
          <a:p>
            <a:pPr marL="685800" lvl="2" indent="0">
              <a:buNone/>
            </a:pPr>
            <a:r>
              <a:rPr lang="en-US" dirty="0" smtClean="0"/>
              <a:t>	Invoice myInvoice2 = new Invoice("AB10", "</a:t>
            </a:r>
            <a:r>
              <a:rPr lang="en-US" dirty="0" err="1" smtClean="0"/>
              <a:t>Widgit</a:t>
            </a:r>
            <a:r>
              <a:rPr lang="en-US" dirty="0" smtClean="0"/>
              <a:t>", 50, 15.75m);</a:t>
            </a:r>
          </a:p>
          <a:p>
            <a:pPr lvl="1"/>
            <a:r>
              <a:rPr lang="en-US" dirty="0" smtClean="0"/>
              <a:t>Use default constructor</a:t>
            </a:r>
          </a:p>
          <a:p>
            <a:pPr lvl="1"/>
            <a:r>
              <a:rPr lang="en-US" dirty="0" smtClean="0"/>
              <a:t>Use overloaded constructor</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3800505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Mutators</a:t>
            </a:r>
            <a:endParaRPr lang="en-US" dirty="0"/>
          </a:p>
        </p:txBody>
      </p:sp>
      <p:sp>
        <p:nvSpPr>
          <p:cNvPr id="4" name="Content Placeholder 3"/>
          <p:cNvSpPr>
            <a:spLocks noGrp="1"/>
          </p:cNvSpPr>
          <p:nvPr>
            <p:ph idx="1"/>
          </p:nvPr>
        </p:nvSpPr>
        <p:spPr/>
        <p:txBody>
          <a:bodyPr/>
          <a:lstStyle/>
          <a:p>
            <a:r>
              <a:rPr lang="en-US" smtClean="0"/>
              <a:t>After object is created the mutators can be used to write data to the object instance variables</a:t>
            </a:r>
          </a:p>
          <a:p>
            <a:endParaRPr lang="en-US" smtClean="0"/>
          </a:p>
          <a:p>
            <a:pPr lvl="1"/>
            <a:r>
              <a:rPr lang="en-US" smtClean="0"/>
              <a:t>myInvoice1.setPartNumber("BX22");</a:t>
            </a:r>
          </a:p>
          <a:p>
            <a:pPr lvl="1"/>
            <a:r>
              <a:rPr lang="en-US" smtClean="0"/>
              <a:t>myInvoice1.setDescription("Gadget");</a:t>
            </a:r>
          </a:p>
          <a:p>
            <a:pPr lvl="1"/>
            <a:r>
              <a:rPr lang="en-US" smtClean="0"/>
              <a:t>myInvoice1.setQuantityOnHand(25);</a:t>
            </a:r>
          </a:p>
          <a:p>
            <a:pPr lvl="1"/>
            <a:r>
              <a:rPr lang="en-US" smtClean="0"/>
              <a:t>myInvoice1.setItemPrice(33.99m);</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7477403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Accessors</a:t>
            </a:r>
            <a:endParaRPr lang="en-US" dirty="0"/>
          </a:p>
        </p:txBody>
      </p:sp>
      <p:sp>
        <p:nvSpPr>
          <p:cNvPr id="4" name="Content Placeholder 3"/>
          <p:cNvSpPr>
            <a:spLocks noGrp="1"/>
          </p:cNvSpPr>
          <p:nvPr>
            <p:ph idx="1"/>
          </p:nvPr>
        </p:nvSpPr>
        <p:spPr/>
        <p:txBody>
          <a:bodyPr/>
          <a:lstStyle/>
          <a:p>
            <a:r>
              <a:rPr lang="en-US" smtClean="0"/>
              <a:t>After the object is populated with data the accessors can be called to read the data from the private instance variables</a:t>
            </a:r>
          </a:p>
          <a:p>
            <a:pPr lvl="1"/>
            <a:r>
              <a:rPr lang="en-US" smtClean="0"/>
              <a:t> partNumber = myInvoice1.getPartNumber();</a:t>
            </a:r>
          </a:p>
          <a:p>
            <a:pPr lvl="1"/>
            <a:r>
              <a:rPr lang="en-US" smtClean="0"/>
              <a:t> description = myInvoice1.getDescription();</a:t>
            </a:r>
          </a:p>
          <a:p>
            <a:pPr lvl="1"/>
            <a:r>
              <a:rPr lang="en-US" smtClean="0"/>
              <a:t> quantity = myInvoice1.getQuantityOnHand();</a:t>
            </a:r>
          </a:p>
          <a:p>
            <a:pPr lvl="1"/>
            <a:r>
              <a:rPr lang="en-US" smtClean="0"/>
              <a:t> price = myInvoice1.getItemPrice();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3595130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Properties</a:t>
            </a:r>
            <a:endParaRPr lang="en-US" dirty="0"/>
          </a:p>
        </p:txBody>
      </p:sp>
      <p:sp>
        <p:nvSpPr>
          <p:cNvPr id="4" name="Content Placeholder 3"/>
          <p:cNvSpPr>
            <a:spLocks noGrp="1"/>
          </p:cNvSpPr>
          <p:nvPr>
            <p:ph idx="1"/>
          </p:nvPr>
        </p:nvSpPr>
        <p:spPr/>
        <p:txBody>
          <a:bodyPr/>
          <a:lstStyle/>
          <a:p>
            <a:r>
              <a:rPr lang="en-US" smtClean="0"/>
              <a:t>Properties are used like variables even though they call the get and set in the property declaration</a:t>
            </a:r>
          </a:p>
          <a:p>
            <a:r>
              <a:rPr lang="en-US" smtClean="0"/>
              <a:t>To call the set:  write to the property </a:t>
            </a:r>
          </a:p>
          <a:p>
            <a:endParaRPr lang="en-US" smtClean="0"/>
          </a:p>
          <a:p>
            <a:pPr lvl="2"/>
            <a:r>
              <a:rPr lang="en-US" smtClean="0"/>
              <a:t>myInvoice1.PartNumber = "BX22";</a:t>
            </a:r>
          </a:p>
          <a:p>
            <a:pPr lvl="2"/>
            <a:endParaRPr lang="en-US" smtClean="0"/>
          </a:p>
          <a:p>
            <a:r>
              <a:rPr lang="en-US" smtClean="0"/>
              <a:t>To call the get:  read from the property</a:t>
            </a:r>
          </a:p>
          <a:p>
            <a:endParaRPr lang="en-US" smtClean="0"/>
          </a:p>
          <a:p>
            <a:pPr lvl="2"/>
            <a:r>
              <a:rPr lang="en-US" smtClean="0"/>
              <a:t>partNumber = myInvoice1.PartNumber;</a:t>
            </a:r>
          </a:p>
          <a:p>
            <a:endParaRPr lang="en-US" smtClean="0"/>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5311912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Garbage Collection</a:t>
            </a:r>
            <a:endParaRPr lang="en-US" dirty="0"/>
          </a:p>
        </p:txBody>
      </p:sp>
      <p:sp>
        <p:nvSpPr>
          <p:cNvPr id="4" name="Content Placeholder 3"/>
          <p:cNvSpPr>
            <a:spLocks noGrp="1"/>
          </p:cNvSpPr>
          <p:nvPr>
            <p:ph idx="1"/>
          </p:nvPr>
        </p:nvSpPr>
        <p:spPr/>
        <p:txBody>
          <a:bodyPr/>
          <a:lstStyle/>
          <a:p>
            <a:r>
              <a:rPr lang="en-US" smtClean="0"/>
              <a:t>Objects are created on the heap</a:t>
            </a:r>
          </a:p>
          <a:p>
            <a:r>
              <a:rPr lang="en-US" smtClean="0"/>
              <a:t>Reference variables contain the address of the objects</a:t>
            </a:r>
          </a:p>
          <a:p>
            <a:r>
              <a:rPr lang="en-US" smtClean="0"/>
              <a:t>When reference variable goes out of scope the object can no longer be referenced</a:t>
            </a:r>
          </a:p>
          <a:p>
            <a:r>
              <a:rPr lang="en-US" smtClean="0"/>
              <a:t>CLR does housekeeping to determine objects that are no longer referenced and removes these items from the heap</a:t>
            </a:r>
          </a:p>
          <a:p>
            <a:r>
              <a:rPr lang="en-US" smtClean="0"/>
              <a:t>This process is referred to as garbage collection</a:t>
            </a: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4697976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Destructors</a:t>
            </a:r>
            <a:endParaRPr lang="en-US" dirty="0"/>
          </a:p>
        </p:txBody>
      </p:sp>
      <p:sp>
        <p:nvSpPr>
          <p:cNvPr id="4" name="Content Placeholder 3"/>
          <p:cNvSpPr>
            <a:spLocks noGrp="1"/>
          </p:cNvSpPr>
          <p:nvPr>
            <p:ph idx="1"/>
          </p:nvPr>
        </p:nvSpPr>
        <p:spPr/>
        <p:txBody>
          <a:bodyPr/>
          <a:lstStyle/>
          <a:p>
            <a:r>
              <a:rPr lang="en-US" smtClean="0"/>
              <a:t>Like a constructor, every class has a destructor that is invoked by the garbage collector before an object's memory is released</a:t>
            </a:r>
          </a:p>
          <a:p>
            <a:r>
              <a:rPr lang="en-US" smtClean="0"/>
              <a:t>Constructor name is the name of the class preceded by a tilde</a:t>
            </a:r>
          </a:p>
          <a:p>
            <a:r>
              <a:rPr lang="en-US" smtClean="0"/>
              <a:t>	~Invoice()	// no access modifier in header</a:t>
            </a:r>
          </a:p>
          <a:p>
            <a:r>
              <a:rPr lang="en-US" smtClean="0"/>
              <a:t>Code can be written in the destructor method but it is seldom done since there is no guarantee when or if the CLR will call the destructor</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912819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Metaphors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5794" y="1172385"/>
            <a:ext cx="4344786" cy="2862275"/>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5754" y="3733800"/>
            <a:ext cx="2358246" cy="3144328"/>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52600" y="3920668"/>
            <a:ext cx="4419600" cy="2948701"/>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0" y="1905000"/>
            <a:ext cx="3994349" cy="260880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736658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 vs. Encapsulation</a:t>
            </a:r>
            <a:endParaRPr lang="en-US" dirty="0"/>
          </a:p>
        </p:txBody>
      </p:sp>
      <p:sp>
        <p:nvSpPr>
          <p:cNvPr id="3" name="Content Placeholder 2"/>
          <p:cNvSpPr>
            <a:spLocks noGrp="1"/>
          </p:cNvSpPr>
          <p:nvPr>
            <p:ph idx="1"/>
          </p:nvPr>
        </p:nvSpPr>
        <p:spPr/>
        <p:txBody>
          <a:bodyPr/>
          <a:lstStyle/>
          <a:p>
            <a:r>
              <a:rPr lang="en-US" dirty="0"/>
              <a:t>Abstraction is the hiding of data</a:t>
            </a:r>
          </a:p>
          <a:p>
            <a:r>
              <a:rPr lang="en-US" dirty="0"/>
              <a:t>Encapsulation is the process of doing so</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438400"/>
            <a:ext cx="3124200" cy="4165600"/>
          </a:xfrm>
          <a:prstGeom prst="rect">
            <a:avLst/>
          </a:prstGeom>
        </p:spPr>
      </p:pic>
    </p:spTree>
    <p:extLst>
      <p:ext uri="{BB962C8B-B14F-4D97-AF65-F5344CB8AC3E}">
        <p14:creationId xmlns:p14="http://schemas.microsoft.com/office/powerpoint/2010/main" val="2649686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Goal of Encapsulation</a:t>
            </a:r>
            <a:endParaRPr lang="en-US" dirty="0"/>
          </a:p>
        </p:txBody>
      </p:sp>
      <p:sp>
        <p:nvSpPr>
          <p:cNvPr id="3" name="Content Placeholder 2"/>
          <p:cNvSpPr>
            <a:spLocks noGrp="1"/>
          </p:cNvSpPr>
          <p:nvPr>
            <p:ph idx="1"/>
          </p:nvPr>
        </p:nvSpPr>
        <p:spPr/>
        <p:txBody>
          <a:bodyPr/>
          <a:lstStyle/>
          <a:p>
            <a:r>
              <a:rPr lang="en-US" dirty="0" smtClean="0"/>
              <a:t>Group data and operations  into a single object</a:t>
            </a:r>
          </a:p>
          <a:p>
            <a:r>
              <a:rPr lang="en-US" dirty="0" smtClean="0"/>
              <a:t>Create  interface and hide implementation details</a:t>
            </a:r>
          </a:p>
          <a:p>
            <a:r>
              <a:rPr lang="en-US" dirty="0" smtClean="0"/>
              <a:t>Hide data to make it reliable and secure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612039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Encapsulation Creates a New Data Type</a:t>
            </a:r>
            <a:endParaRPr lang="en-US" dirty="0"/>
          </a:p>
        </p:txBody>
      </p:sp>
      <p:sp>
        <p:nvSpPr>
          <p:cNvPr id="3" name="Content Placeholder 2"/>
          <p:cNvSpPr>
            <a:spLocks noGrp="1"/>
          </p:cNvSpPr>
          <p:nvPr>
            <p:ph idx="1"/>
          </p:nvPr>
        </p:nvSpPr>
        <p:spPr/>
        <p:txBody>
          <a:bodyPr/>
          <a:lstStyle/>
          <a:p>
            <a:r>
              <a:rPr lang="en-US" smtClean="0"/>
              <a:t>Class is a programmer defined Abstract Data Type (ADT)</a:t>
            </a:r>
          </a:p>
          <a:p>
            <a:r>
              <a:rPr lang="en-US" smtClean="0"/>
              <a:t>The class enforces the integrity of a type</a:t>
            </a:r>
          </a:p>
          <a:p>
            <a:pPr lvl="1"/>
            <a:r>
              <a:rPr lang="en-US" smtClean="0"/>
              <a:t>make sure data is used in an appropriate manner</a:t>
            </a:r>
          </a:p>
          <a:p>
            <a:pPr lvl="1"/>
            <a:r>
              <a:rPr lang="en-US" smtClean="0"/>
              <a:t>allowing access to only a predetermined group of functions</a:t>
            </a:r>
          </a:p>
          <a:p>
            <a:r>
              <a:rPr lang="en-US" smtClean="0"/>
              <a:t>The data type contains all the resources needed for client to work with the objects</a:t>
            </a:r>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687780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Encapsulation Process</a:t>
            </a:r>
            <a:endParaRPr lang="en-US" dirty="0"/>
          </a:p>
        </p:txBody>
      </p:sp>
      <p:sp>
        <p:nvSpPr>
          <p:cNvPr id="3" name="Content Placeholder 2"/>
          <p:cNvSpPr>
            <a:spLocks noGrp="1"/>
          </p:cNvSpPr>
          <p:nvPr>
            <p:ph idx="1"/>
          </p:nvPr>
        </p:nvSpPr>
        <p:spPr/>
        <p:txBody>
          <a:bodyPr>
            <a:normAutofit/>
          </a:bodyPr>
          <a:lstStyle/>
          <a:p>
            <a:r>
              <a:rPr lang="en-US" dirty="0" smtClean="0"/>
              <a:t>Private Hidden fields</a:t>
            </a:r>
          </a:p>
          <a:p>
            <a:r>
              <a:rPr lang="en-US" dirty="0" smtClean="0"/>
              <a:t>Public Constructors (default and overloaded)</a:t>
            </a:r>
          </a:p>
          <a:p>
            <a:r>
              <a:rPr lang="en-US" dirty="0" smtClean="0"/>
              <a:t>Public Accessors</a:t>
            </a:r>
          </a:p>
          <a:p>
            <a:r>
              <a:rPr lang="en-US" dirty="0" smtClean="0"/>
              <a:t>Public </a:t>
            </a:r>
            <a:r>
              <a:rPr lang="en-US" dirty="0" err="1" smtClean="0"/>
              <a:t>Mutators</a:t>
            </a:r>
            <a:endParaRPr lang="en-US" dirty="0" smtClean="0"/>
          </a:p>
          <a:p>
            <a:r>
              <a:rPr lang="en-US" dirty="0" smtClean="0"/>
              <a:t>Public Properties can be used instead of accessors and </a:t>
            </a:r>
            <a:r>
              <a:rPr lang="en-US" dirty="0" err="1" smtClean="0"/>
              <a:t>mutators</a:t>
            </a:r>
            <a:endParaRPr lang="en-US" dirty="0" smtClean="0"/>
          </a:p>
          <a:p>
            <a:r>
              <a:rPr lang="en-US" dirty="0" smtClean="0"/>
              <a:t>Public Member methods</a:t>
            </a:r>
          </a:p>
          <a:p>
            <a:r>
              <a:rPr lang="en-US" dirty="0" smtClean="0"/>
              <a:t>Public members provide the client interface</a:t>
            </a:r>
          </a:p>
          <a:p>
            <a:r>
              <a:rPr lang="en-US" dirty="0" smtClean="0"/>
              <a:t>Optional private members</a:t>
            </a:r>
          </a:p>
          <a:p>
            <a:r>
              <a:rPr lang="en-US" dirty="0" smtClean="0"/>
              <a:t>Optional Destructor</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9525665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Encapsulation Process - continued</a:t>
            </a:r>
            <a:endParaRPr lang="en-US" dirty="0"/>
          </a:p>
        </p:txBody>
      </p:sp>
      <p:sp>
        <p:nvSpPr>
          <p:cNvPr id="3" name="Content Placeholder 2"/>
          <p:cNvSpPr>
            <a:spLocks noGrp="1"/>
          </p:cNvSpPr>
          <p:nvPr>
            <p:ph idx="1"/>
          </p:nvPr>
        </p:nvSpPr>
        <p:spPr/>
        <p:txBody>
          <a:bodyPr/>
          <a:lstStyle/>
          <a:p>
            <a:r>
              <a:rPr lang="en-US" smtClean="0"/>
              <a:t>Documentation</a:t>
            </a:r>
          </a:p>
          <a:p>
            <a:pPr lvl="1"/>
            <a:r>
              <a:rPr lang="en-US" smtClean="0"/>
              <a:t>UML Class Diagram</a:t>
            </a:r>
          </a:p>
          <a:p>
            <a:pPr lvl="1"/>
            <a:r>
              <a:rPr lang="en-US" smtClean="0"/>
              <a:t>User Instructions</a:t>
            </a:r>
          </a:p>
          <a:p>
            <a:r>
              <a:rPr lang="en-US" smtClean="0"/>
              <a:t>Implementation can later be changed without the need for users of class to modify code</a:t>
            </a:r>
          </a:p>
          <a:p>
            <a:r>
              <a:rPr lang="en-US" smtClean="0"/>
              <a:t>NOTE:  Some classes are implemented without data and do not require this entire process.  They use static methods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478729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Class Diagram in Visual Studio</a:t>
            </a:r>
            <a:endParaRPr lang="en-US" dirty="0"/>
          </a:p>
        </p:txBody>
      </p:sp>
      <p:sp>
        <p:nvSpPr>
          <p:cNvPr id="6" name="Content Placeholder 5"/>
          <p:cNvSpPr>
            <a:spLocks noGrp="1"/>
          </p:cNvSpPr>
          <p:nvPr>
            <p:ph idx="1"/>
          </p:nvPr>
        </p:nvSpPr>
        <p:spPr/>
        <p:txBody>
          <a:bodyPr/>
          <a:lstStyle/>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pic>
        <p:nvPicPr>
          <p:cNvPr id="1026" name="Picture 2" descr="C:\courses\CS2282\Fall 2013\Lectures\Week 3\InvoiceUsingProperties\ClassDiagram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494065"/>
            <a:ext cx="35052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4087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onTheme">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JonTheme" id="{3DE42CC9-E1AF-4131-A25A-4FB02EEA6E17}" vid="{0E97BE3A-6307-4DD4-9EDE-71373E951C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JonTheme</Template>
  <TotalTime>988</TotalTime>
  <Words>2384</Words>
  <Application>Microsoft Office PowerPoint</Application>
  <PresentationFormat>On-screen Show (4:3)</PresentationFormat>
  <Paragraphs>293</Paragraphs>
  <Slides>27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Corbel</vt:lpstr>
      <vt:lpstr>JonTheme</vt:lpstr>
      <vt:lpstr>Encapsulation</vt:lpstr>
      <vt:lpstr>What is encapsulation </vt:lpstr>
      <vt:lpstr>Metaphors</vt:lpstr>
      <vt:lpstr>Abstraction vs. Encapsulation</vt:lpstr>
      <vt:lpstr>Goal of Encapsulation</vt:lpstr>
      <vt:lpstr>Encapsulation Creates a New Data Type</vt:lpstr>
      <vt:lpstr>Encapsulation Process</vt:lpstr>
      <vt:lpstr>Encapsulation Process - continued</vt:lpstr>
      <vt:lpstr>Class Diagram in Visual Studio</vt:lpstr>
      <vt:lpstr>Hidden Fields - Instance Variables</vt:lpstr>
      <vt:lpstr>Default Constructor</vt:lpstr>
      <vt:lpstr>Overloaded Constructor</vt:lpstr>
      <vt:lpstr>Accessors</vt:lpstr>
      <vt:lpstr>Mutators</vt:lpstr>
      <vt:lpstr>Properties - in lieu of Accessors &amp; Mutators</vt:lpstr>
      <vt:lpstr>Read-only Properties</vt:lpstr>
      <vt:lpstr>Write-only Properties</vt:lpstr>
      <vt:lpstr>Auto-Implemented Properties</vt:lpstr>
      <vt:lpstr>Public Member Methods</vt:lpstr>
      <vt:lpstr>Stale Data</vt:lpstr>
      <vt:lpstr>Private Member Methods</vt:lpstr>
      <vt:lpstr>Instantiation</vt:lpstr>
      <vt:lpstr>Using the Mutators</vt:lpstr>
      <vt:lpstr>Using the Accessors</vt:lpstr>
      <vt:lpstr>Using Properties</vt:lpstr>
      <vt:lpstr>Garbage Collection</vt:lpstr>
      <vt:lpstr>Destructors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Basics</dc:title>
  <dc:creator>naasp_000</dc:creator>
  <cp:lastModifiedBy>Jon Holmes</cp:lastModifiedBy>
  <cp:revision>93</cp:revision>
  <dcterms:created xsi:type="dcterms:W3CDTF">2006-08-16T00:00:00Z</dcterms:created>
  <dcterms:modified xsi:type="dcterms:W3CDTF">2016-02-02T04:42:07Z</dcterms:modified>
</cp:coreProperties>
</file>