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6"/>
  </p:notesMasterIdLst>
  <p:sldIdLst>
    <p:sldId id="256" r:id="rId2"/>
    <p:sldId id="311" r:id="rId3"/>
    <p:sldId id="257" r:id="rId4"/>
    <p:sldId id="287" r:id="rId5"/>
    <p:sldId id="281" r:id="rId6"/>
    <p:sldId id="310" r:id="rId7"/>
    <p:sldId id="312" r:id="rId8"/>
    <p:sldId id="279" r:id="rId9"/>
    <p:sldId id="288" r:id="rId10"/>
    <p:sldId id="283" r:id="rId11"/>
    <p:sldId id="290" r:id="rId12"/>
    <p:sldId id="291" r:id="rId13"/>
    <p:sldId id="284" r:id="rId14"/>
    <p:sldId id="292" r:id="rId15"/>
    <p:sldId id="293" r:id="rId16"/>
    <p:sldId id="285" r:id="rId17"/>
    <p:sldId id="286" r:id="rId18"/>
    <p:sldId id="294" r:id="rId19"/>
    <p:sldId id="295" r:id="rId20"/>
    <p:sldId id="296" r:id="rId21"/>
    <p:sldId id="297" r:id="rId22"/>
    <p:sldId id="298" r:id="rId23"/>
    <p:sldId id="305" r:id="rId24"/>
    <p:sldId id="260" r:id="rId25"/>
    <p:sldId id="261" r:id="rId26"/>
    <p:sldId id="299" r:id="rId27"/>
    <p:sldId id="300" r:id="rId28"/>
    <p:sldId id="301" r:id="rId29"/>
    <p:sldId id="302" r:id="rId30"/>
    <p:sldId id="304" r:id="rId31"/>
    <p:sldId id="306" r:id="rId32"/>
    <p:sldId id="307" r:id="rId33"/>
    <p:sldId id="308" r:id="rId34"/>
    <p:sldId id="30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92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1D8FA-5080-41DF-9412-A3D6FD8FCD44}" type="doc">
      <dgm:prSet loTypeId="urn:microsoft.com/office/officeart/2009/3/layout/IncreasingArrowsProcess" loCatId="process" qsTypeId="urn:microsoft.com/office/officeart/2005/8/quickstyle/simple1" qsCatId="simple" csTypeId="urn:microsoft.com/office/officeart/2005/8/colors/colorful3" csCatId="colorful" phldr="1"/>
      <dgm:spPr/>
      <dgm:t>
        <a:bodyPr/>
        <a:lstStyle/>
        <a:p>
          <a:endParaRPr lang="en-US"/>
        </a:p>
      </dgm:t>
    </dgm:pt>
    <dgm:pt modelId="{4A25B6C0-65C0-4EED-9B95-B4F27B152349}">
      <dgm:prSet phldrT="[Text]" custT="1"/>
      <dgm:spPr/>
      <dgm:t>
        <a:bodyPr/>
        <a:lstStyle/>
        <a:p>
          <a:r>
            <a:rPr lang="en-US" sz="1800" dirty="0" smtClean="0"/>
            <a:t>Person</a:t>
          </a:r>
          <a:endParaRPr lang="en-US" sz="1800" dirty="0"/>
        </a:p>
      </dgm:t>
    </dgm:pt>
    <dgm:pt modelId="{2A5CA2BA-540D-4E74-AFC7-7B265FAF0DEA}" type="parTrans" cxnId="{629254C3-6C54-411A-82F5-D86E1FA38DF1}">
      <dgm:prSet/>
      <dgm:spPr/>
      <dgm:t>
        <a:bodyPr/>
        <a:lstStyle/>
        <a:p>
          <a:endParaRPr lang="en-US" sz="3200"/>
        </a:p>
      </dgm:t>
    </dgm:pt>
    <dgm:pt modelId="{FA23EA03-1484-4090-87E9-DAE895AAFC2B}" type="sibTrans" cxnId="{629254C3-6C54-411A-82F5-D86E1FA38DF1}">
      <dgm:prSet/>
      <dgm:spPr/>
      <dgm:t>
        <a:bodyPr/>
        <a:lstStyle/>
        <a:p>
          <a:endParaRPr lang="en-US" sz="3200"/>
        </a:p>
      </dgm:t>
    </dgm:pt>
    <dgm:pt modelId="{D531F77A-9B5F-4AB7-915C-0F6992F51086}">
      <dgm:prSet phldrT="[Text]" custT="1"/>
      <dgm:spPr/>
      <dgm:t>
        <a:bodyPr/>
        <a:lstStyle/>
        <a:p>
          <a:r>
            <a:rPr lang="en-US" sz="1800" dirty="0" smtClean="0"/>
            <a:t>Employee</a:t>
          </a:r>
          <a:endParaRPr lang="en-US" sz="1800" dirty="0"/>
        </a:p>
      </dgm:t>
    </dgm:pt>
    <dgm:pt modelId="{4B8647B2-8842-4CA8-978E-5EBA16A9E4B2}" type="parTrans" cxnId="{AF7B3908-4B92-4132-9719-D7FDF4D9ED1D}">
      <dgm:prSet/>
      <dgm:spPr/>
      <dgm:t>
        <a:bodyPr/>
        <a:lstStyle/>
        <a:p>
          <a:endParaRPr lang="en-US" sz="3200"/>
        </a:p>
      </dgm:t>
    </dgm:pt>
    <dgm:pt modelId="{84B5EBBD-FC1F-4594-80F1-0987142BEC55}" type="sibTrans" cxnId="{AF7B3908-4B92-4132-9719-D7FDF4D9ED1D}">
      <dgm:prSet/>
      <dgm:spPr/>
      <dgm:t>
        <a:bodyPr/>
        <a:lstStyle/>
        <a:p>
          <a:endParaRPr lang="en-US" sz="3200"/>
        </a:p>
      </dgm:t>
    </dgm:pt>
    <dgm:pt modelId="{F716DD49-FBAE-4BD4-9B0A-7A5D24CF3997}">
      <dgm:prSet phldrT="[Text]" custT="1"/>
      <dgm:spPr/>
      <dgm:t>
        <a:bodyPr/>
        <a:lstStyle/>
        <a:p>
          <a:r>
            <a:rPr lang="en-US" sz="1800" dirty="0" smtClean="0"/>
            <a:t>Boss</a:t>
          </a:r>
          <a:endParaRPr lang="en-US" sz="1800" dirty="0"/>
        </a:p>
      </dgm:t>
    </dgm:pt>
    <dgm:pt modelId="{4E1BF250-E38D-47D7-8965-041900AB31DB}" type="parTrans" cxnId="{27179A18-C19B-4CB1-A32D-A6A7081C0DDB}">
      <dgm:prSet/>
      <dgm:spPr/>
      <dgm:t>
        <a:bodyPr/>
        <a:lstStyle/>
        <a:p>
          <a:endParaRPr lang="en-US" sz="3200"/>
        </a:p>
      </dgm:t>
    </dgm:pt>
    <dgm:pt modelId="{0E3B0EAE-A0BC-4820-A128-F566FAA55776}" type="sibTrans" cxnId="{27179A18-C19B-4CB1-A32D-A6A7081C0DDB}">
      <dgm:prSet/>
      <dgm:spPr/>
      <dgm:t>
        <a:bodyPr/>
        <a:lstStyle/>
        <a:p>
          <a:endParaRPr lang="en-US" sz="3200"/>
        </a:p>
      </dgm:t>
    </dgm:pt>
    <dgm:pt modelId="{756704F3-8D68-4828-932A-C687A3661498}" type="pres">
      <dgm:prSet presAssocID="{E361D8FA-5080-41DF-9412-A3D6FD8FCD44}" presName="Name0" presStyleCnt="0">
        <dgm:presLayoutVars>
          <dgm:chMax val="5"/>
          <dgm:chPref val="5"/>
          <dgm:dir/>
          <dgm:animLvl val="lvl"/>
        </dgm:presLayoutVars>
      </dgm:prSet>
      <dgm:spPr/>
    </dgm:pt>
    <dgm:pt modelId="{4986BCED-B1F5-40E8-8CA3-792BC144A302}" type="pres">
      <dgm:prSet presAssocID="{4A25B6C0-65C0-4EED-9B95-B4F27B152349}" presName="parentText1" presStyleLbl="node1" presStyleIdx="0" presStyleCnt="3">
        <dgm:presLayoutVars>
          <dgm:chMax/>
          <dgm:chPref val="3"/>
          <dgm:bulletEnabled val="1"/>
        </dgm:presLayoutVars>
      </dgm:prSet>
      <dgm:spPr/>
    </dgm:pt>
    <dgm:pt modelId="{FA1477A5-A010-4C2F-AECF-5237F3586AD7}" type="pres">
      <dgm:prSet presAssocID="{D531F77A-9B5F-4AB7-915C-0F6992F51086}" presName="parentText2" presStyleLbl="node1" presStyleIdx="1" presStyleCnt="3">
        <dgm:presLayoutVars>
          <dgm:chMax/>
          <dgm:chPref val="3"/>
          <dgm:bulletEnabled val="1"/>
        </dgm:presLayoutVars>
      </dgm:prSet>
      <dgm:spPr/>
    </dgm:pt>
    <dgm:pt modelId="{AFC13B62-6497-4357-AAE9-9C14D6CF16A5}" type="pres">
      <dgm:prSet presAssocID="{F716DD49-FBAE-4BD4-9B0A-7A5D24CF3997}" presName="parentText3" presStyleLbl="node1" presStyleIdx="2" presStyleCnt="3">
        <dgm:presLayoutVars>
          <dgm:chMax/>
          <dgm:chPref val="3"/>
          <dgm:bulletEnabled val="1"/>
        </dgm:presLayoutVars>
      </dgm:prSet>
      <dgm:spPr/>
    </dgm:pt>
  </dgm:ptLst>
  <dgm:cxnLst>
    <dgm:cxn modelId="{0C411463-056F-4C54-BEFE-6825C7E4496D}" type="presOf" srcId="{F716DD49-FBAE-4BD4-9B0A-7A5D24CF3997}" destId="{AFC13B62-6497-4357-AAE9-9C14D6CF16A5}" srcOrd="0" destOrd="0" presId="urn:microsoft.com/office/officeart/2009/3/layout/IncreasingArrowsProcess"/>
    <dgm:cxn modelId="{FD9CFA27-E531-4A5E-819F-EB255EBB33A7}" type="presOf" srcId="{D531F77A-9B5F-4AB7-915C-0F6992F51086}" destId="{FA1477A5-A010-4C2F-AECF-5237F3586AD7}" srcOrd="0" destOrd="0" presId="urn:microsoft.com/office/officeart/2009/3/layout/IncreasingArrowsProcess"/>
    <dgm:cxn modelId="{AF7B3908-4B92-4132-9719-D7FDF4D9ED1D}" srcId="{E361D8FA-5080-41DF-9412-A3D6FD8FCD44}" destId="{D531F77A-9B5F-4AB7-915C-0F6992F51086}" srcOrd="1" destOrd="0" parTransId="{4B8647B2-8842-4CA8-978E-5EBA16A9E4B2}" sibTransId="{84B5EBBD-FC1F-4594-80F1-0987142BEC55}"/>
    <dgm:cxn modelId="{526F4E44-4363-4C82-9700-C862643C3E8D}" type="presOf" srcId="{4A25B6C0-65C0-4EED-9B95-B4F27B152349}" destId="{4986BCED-B1F5-40E8-8CA3-792BC144A302}" srcOrd="0" destOrd="0" presId="urn:microsoft.com/office/officeart/2009/3/layout/IncreasingArrowsProcess"/>
    <dgm:cxn modelId="{629254C3-6C54-411A-82F5-D86E1FA38DF1}" srcId="{E361D8FA-5080-41DF-9412-A3D6FD8FCD44}" destId="{4A25B6C0-65C0-4EED-9B95-B4F27B152349}" srcOrd="0" destOrd="0" parTransId="{2A5CA2BA-540D-4E74-AFC7-7B265FAF0DEA}" sibTransId="{FA23EA03-1484-4090-87E9-DAE895AAFC2B}"/>
    <dgm:cxn modelId="{27179A18-C19B-4CB1-A32D-A6A7081C0DDB}" srcId="{E361D8FA-5080-41DF-9412-A3D6FD8FCD44}" destId="{F716DD49-FBAE-4BD4-9B0A-7A5D24CF3997}" srcOrd="2" destOrd="0" parTransId="{4E1BF250-E38D-47D7-8965-041900AB31DB}" sibTransId="{0E3B0EAE-A0BC-4820-A128-F566FAA55776}"/>
    <dgm:cxn modelId="{BB4754B9-0C81-4BA7-9EA3-73E8855B5B93}" type="presOf" srcId="{E361D8FA-5080-41DF-9412-A3D6FD8FCD44}" destId="{756704F3-8D68-4828-932A-C687A3661498}" srcOrd="0" destOrd="0" presId="urn:microsoft.com/office/officeart/2009/3/layout/IncreasingArrowsProcess"/>
    <dgm:cxn modelId="{727ACF5E-2605-4C4E-9946-88009FB6FE32}" type="presParOf" srcId="{756704F3-8D68-4828-932A-C687A3661498}" destId="{4986BCED-B1F5-40E8-8CA3-792BC144A302}" srcOrd="0" destOrd="0" presId="urn:microsoft.com/office/officeart/2009/3/layout/IncreasingArrowsProcess"/>
    <dgm:cxn modelId="{F429A13F-2A15-4553-BC65-8CA15CD3FAD0}" type="presParOf" srcId="{756704F3-8D68-4828-932A-C687A3661498}" destId="{FA1477A5-A010-4C2F-AECF-5237F3586AD7}" srcOrd="1" destOrd="0" presId="urn:microsoft.com/office/officeart/2009/3/layout/IncreasingArrowsProcess"/>
    <dgm:cxn modelId="{B278A5F8-23FD-4F45-B416-BF16FCF194FD}" type="presParOf" srcId="{756704F3-8D68-4828-932A-C687A3661498}" destId="{AFC13B62-6497-4357-AAE9-9C14D6CF16A5}" srcOrd="2"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6BCED-B1F5-40E8-8CA3-792BC144A302}">
      <dsp:nvSpPr>
        <dsp:cNvPr id="0" name=""/>
        <dsp:cNvSpPr/>
      </dsp:nvSpPr>
      <dsp:spPr>
        <a:xfrm>
          <a:off x="0" y="64367"/>
          <a:ext cx="4267199" cy="621467"/>
        </a:xfrm>
        <a:prstGeom prst="rightArrow">
          <a:avLst>
            <a:gd name="adj1" fmla="val 50000"/>
            <a:gd name="adj2" fmla="val 5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98658" numCol="1" spcCol="1270" anchor="ctr" anchorCtr="0">
          <a:noAutofit/>
        </a:bodyPr>
        <a:lstStyle/>
        <a:p>
          <a:pPr lvl="0" algn="l" defTabSz="800100">
            <a:lnSpc>
              <a:spcPct val="90000"/>
            </a:lnSpc>
            <a:spcBef>
              <a:spcPct val="0"/>
            </a:spcBef>
            <a:spcAft>
              <a:spcPct val="35000"/>
            </a:spcAft>
          </a:pPr>
          <a:r>
            <a:rPr lang="en-US" sz="1800" kern="1200" dirty="0" smtClean="0"/>
            <a:t>Person</a:t>
          </a:r>
          <a:endParaRPr lang="en-US" sz="1800" kern="1200" dirty="0"/>
        </a:p>
      </dsp:txBody>
      <dsp:txXfrm>
        <a:off x="0" y="219734"/>
        <a:ext cx="4111832" cy="310733"/>
      </dsp:txXfrm>
    </dsp:sp>
    <dsp:sp modelId="{FA1477A5-A010-4C2F-AECF-5237F3586AD7}">
      <dsp:nvSpPr>
        <dsp:cNvPr id="0" name=""/>
        <dsp:cNvSpPr/>
      </dsp:nvSpPr>
      <dsp:spPr>
        <a:xfrm>
          <a:off x="1314297" y="271522"/>
          <a:ext cx="2952902" cy="621467"/>
        </a:xfrm>
        <a:prstGeom prst="rightArrow">
          <a:avLst>
            <a:gd name="adj1" fmla="val 50000"/>
            <a:gd name="adj2" fmla="val 50000"/>
          </a:avLst>
        </a:prstGeom>
        <a:solidFill>
          <a:schemeClr val="accent3">
            <a:hueOff val="-868515"/>
            <a:satOff val="-4237"/>
            <a:lumOff val="-14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98658" numCol="1" spcCol="1270" anchor="ctr" anchorCtr="0">
          <a:noAutofit/>
        </a:bodyPr>
        <a:lstStyle/>
        <a:p>
          <a:pPr lvl="0" algn="l" defTabSz="800100">
            <a:lnSpc>
              <a:spcPct val="90000"/>
            </a:lnSpc>
            <a:spcBef>
              <a:spcPct val="0"/>
            </a:spcBef>
            <a:spcAft>
              <a:spcPct val="35000"/>
            </a:spcAft>
          </a:pPr>
          <a:r>
            <a:rPr lang="en-US" sz="1800" kern="1200" dirty="0" smtClean="0"/>
            <a:t>Employee</a:t>
          </a:r>
          <a:endParaRPr lang="en-US" sz="1800" kern="1200" dirty="0"/>
        </a:p>
      </dsp:txBody>
      <dsp:txXfrm>
        <a:off x="1314297" y="426889"/>
        <a:ext cx="2797535" cy="310733"/>
      </dsp:txXfrm>
    </dsp:sp>
    <dsp:sp modelId="{AFC13B62-6497-4357-AAE9-9C14D6CF16A5}">
      <dsp:nvSpPr>
        <dsp:cNvPr id="0" name=""/>
        <dsp:cNvSpPr/>
      </dsp:nvSpPr>
      <dsp:spPr>
        <a:xfrm>
          <a:off x="2628595" y="478678"/>
          <a:ext cx="1638604" cy="621467"/>
        </a:xfrm>
        <a:prstGeom prst="rightArrow">
          <a:avLst>
            <a:gd name="adj1" fmla="val 50000"/>
            <a:gd name="adj2" fmla="val 50000"/>
          </a:avLst>
        </a:prstGeom>
        <a:solidFill>
          <a:schemeClr val="accent3">
            <a:hueOff val="-1737030"/>
            <a:satOff val="-8474"/>
            <a:lumOff val="-2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98658" numCol="1" spcCol="1270" anchor="ctr" anchorCtr="0">
          <a:noAutofit/>
        </a:bodyPr>
        <a:lstStyle/>
        <a:p>
          <a:pPr lvl="0" algn="l" defTabSz="800100">
            <a:lnSpc>
              <a:spcPct val="90000"/>
            </a:lnSpc>
            <a:spcBef>
              <a:spcPct val="0"/>
            </a:spcBef>
            <a:spcAft>
              <a:spcPct val="35000"/>
            </a:spcAft>
          </a:pPr>
          <a:r>
            <a:rPr lang="en-US" sz="1800" kern="1200" dirty="0" smtClean="0"/>
            <a:t>Boss</a:t>
          </a:r>
          <a:endParaRPr lang="en-US" sz="1800" kern="1200" dirty="0"/>
        </a:p>
      </dsp:txBody>
      <dsp:txXfrm>
        <a:off x="2628595" y="634045"/>
        <a:ext cx="1483237" cy="310733"/>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E3FDB3-37B3-4DC5-8BA6-04552D4625AA}" type="datetimeFigureOut">
              <a:rPr lang="en-US" smtClean="0"/>
              <a:t>2/20/2016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F2E91D-1C79-4869-9E68-6F5F52512CD5}" type="slidenum">
              <a:rPr lang="en-US" smtClean="0"/>
              <a:t>‹#›</a:t>
            </a:fld>
            <a:endParaRPr lang="en-US" dirty="0"/>
          </a:p>
        </p:txBody>
      </p:sp>
    </p:spTree>
    <p:extLst>
      <p:ext uri="{BB962C8B-B14F-4D97-AF65-F5344CB8AC3E}">
        <p14:creationId xmlns:p14="http://schemas.microsoft.com/office/powerpoint/2010/main" val="75799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380069"/>
            <a:ext cx="6430967" cy="261619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3996267"/>
            <a:ext cx="5240734" cy="1388534"/>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0C7712-A2EE-41F7-A36B-F1359CA1795B}" type="datetime1">
              <a:rPr lang="en-US" smtClean="0"/>
              <a:t>2/20/2016</a:t>
            </a:fld>
            <a:endParaRPr lang="en-US" dirty="0"/>
          </a:p>
        </p:txBody>
      </p:sp>
      <p:sp>
        <p:nvSpPr>
          <p:cNvPr id="5" name="Footer Placeholder 4"/>
          <p:cNvSpPr>
            <a:spLocks noGrp="1"/>
          </p:cNvSpPr>
          <p:nvPr>
            <p:ph type="ftr" sz="quarter" idx="11"/>
          </p:nvPr>
        </p:nvSpPr>
        <p:spPr>
          <a:xfrm>
            <a:off x="3999309" y="5883276"/>
            <a:ext cx="3243033" cy="365125"/>
          </a:xfr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4623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E545C-6B48-4ECA-9758-F1445790336C}" type="datetime1">
              <a:rPr lang="en-US" smtClean="0"/>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50538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E545C-6B48-4ECA-9758-F1445790336C}" type="datetime1">
              <a:rPr lang="en-US" smtClean="0"/>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948825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E545C-6B48-4ECA-9758-F1445790336C}" type="datetime1">
              <a:rPr lang="en-US" smtClean="0"/>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484862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E545C-6B48-4ECA-9758-F1445790336C}" type="datetime1">
              <a:rPr lang="en-US" smtClean="0"/>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407637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E545C-6B48-4ECA-9758-F1445790336C}" type="datetime1">
              <a:rPr lang="en-US" smtClean="0"/>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4801400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E545C-6B48-4ECA-9758-F1445790336C}" type="datetime1">
              <a:rPr lang="en-US" smtClean="0"/>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109042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222039-6763-4D7A-BA9F-26B762B020A3}" type="datetime1">
              <a:rPr lang="en-US" smtClean="0"/>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0780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BEBBA-7333-4A1C-891B-BB6366B34F03}" type="datetime1">
              <a:rPr lang="en-US" smtClean="0"/>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5639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529"/>
            <a:ext cx="7514035" cy="1020536"/>
          </a:xfrm>
        </p:spPr>
        <p:txBody>
          <a:bodyPr>
            <a:normAutofit/>
          </a:bodyPr>
          <a:lstStyle>
            <a:lvl1pPr>
              <a:defRPr sz="33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98449-7F8A-4F8D-87BB-AE1046EB8D7F}" type="datetime1">
              <a:rPr lang="en-US" smtClean="0"/>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5867132"/>
            <a:ext cx="413375"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7110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A16C4-DC19-4798-A819-B8790F99FDFD}" type="datetime1">
              <a:rPr lang="en-US" smtClean="0"/>
              <a:t>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1235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667000"/>
            <a:ext cx="3671291"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20AF1D-B1CA-4762-B90E-836D60F19C56}" type="datetime1">
              <a:rPr lang="en-US" smtClean="0"/>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1007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667000"/>
            <a:ext cx="3466903"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35A319-0EB8-4C73-91C3-F322534D4161}" type="datetime1">
              <a:rPr lang="en-US" smtClean="0"/>
              <a:t>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3684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3B21C4-1D07-4B56-AFAD-E51AF746A07D}" type="datetime1">
              <a:rPr lang="en-US" smtClean="0"/>
              <a:t>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4654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3F445-CFA9-4B2C-8FE3-B42B19409712}" type="datetime1">
              <a:rPr lang="en-US" smtClean="0"/>
              <a:t>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9462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E0CD3-3550-469C-950E-8265EA07C05B}" type="datetime1">
              <a:rPr lang="en-US" smtClean="0"/>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9500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F03EE-241B-460E-BE1D-376BC8040D42}" type="datetime1">
              <a:rPr lang="en-US" smtClean="0"/>
              <a:t>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6795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685801"/>
            <a:ext cx="7514035" cy="808264"/>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1541691"/>
            <a:ext cx="7514035" cy="424951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5883276"/>
            <a:ext cx="857250"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5E545C-6B48-4ECA-9758-F1445790336C}" type="datetime1">
              <a:rPr lang="en-US" smtClean="0"/>
              <a:t>2/20/2016</a:t>
            </a:fld>
            <a:endParaRPr lang="en-US" dirty="0"/>
          </a:p>
        </p:txBody>
      </p:sp>
      <p:sp>
        <p:nvSpPr>
          <p:cNvPr id="5" name="Footer Placeholder 4"/>
          <p:cNvSpPr>
            <a:spLocks noGrp="1"/>
          </p:cNvSpPr>
          <p:nvPr>
            <p:ph type="ftr" sz="quarter" idx="3"/>
          </p:nvPr>
        </p:nvSpPr>
        <p:spPr>
          <a:xfrm>
            <a:off x="1929210" y="5883276"/>
            <a:ext cx="5313133" cy="3651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5883276"/>
            <a:ext cx="413375"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0064435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ftr="0" dt="0"/>
  <p:txStyles>
    <p:titleStyle>
      <a:lvl1pPr algn="ctr" defTabSz="342900" rtl="0" eaLnBrk="1" latinLnBrk="0" hangingPunct="1">
        <a:spcBef>
          <a:spcPct val="0"/>
        </a:spcBef>
        <a:buNone/>
        <a:defRPr sz="3000" kern="1200" cap="none">
          <a:ln w="3175" cmpd="sng">
            <a:noFill/>
          </a:ln>
          <a:solidFill>
            <a:schemeClr val="tx1"/>
          </a:solidFill>
          <a:effectLst/>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2400" kern="1200" cap="none">
          <a:solidFill>
            <a:schemeClr val="tx1"/>
          </a:solidFill>
          <a:effectLst/>
          <a:latin typeface="Arial" panose="020B0604020202020204" pitchFamily="34" charset="0"/>
          <a:ea typeface="+mn-ea"/>
          <a:cs typeface="Arial" panose="020B0604020202020204" pitchFamily="34" charset="0"/>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2100" kern="1200" cap="none">
          <a:solidFill>
            <a:schemeClr val="tx1"/>
          </a:solidFill>
          <a:effectLst/>
          <a:latin typeface="Arial" panose="020B0604020202020204" pitchFamily="34" charset="0"/>
          <a:ea typeface="+mn-ea"/>
          <a:cs typeface="Arial" panose="020B0604020202020204" pitchFamily="34" charset="0"/>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Arial" panose="020B0604020202020204" pitchFamily="34" charset="0"/>
          <a:ea typeface="+mn-ea"/>
          <a:cs typeface="Arial" panose="020B0604020202020204" pitchFamily="34" charset="0"/>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Arial" panose="020B0604020202020204" pitchFamily="34" charset="0"/>
          <a:ea typeface="+mn-ea"/>
          <a:cs typeface="Arial" panose="020B0604020202020204" pitchFamily="34" charset="0"/>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Arial" panose="020B0604020202020204" pitchFamily="34" charset="0"/>
          <a:ea typeface="+mn-ea"/>
          <a:cs typeface="Arial" panose="020B0604020202020204" pitchFamily="34" charset="0"/>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tackoverflow.com/questions/731802/what-is-the-difference-between-composition-and-association-relationshi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programmers.stackexchange.com/questions/61376/aggregation-vs-composi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Associations</a:t>
            </a:r>
            <a:endParaRPr lang="en-US" dirty="0"/>
          </a:p>
        </p:txBody>
      </p:sp>
      <p:sp>
        <p:nvSpPr>
          <p:cNvPr id="3" name="Subtitle 2"/>
          <p:cNvSpPr>
            <a:spLocks noGrp="1"/>
          </p:cNvSpPr>
          <p:nvPr>
            <p:ph type="subTitle" idx="1"/>
          </p:nvPr>
        </p:nvSpPr>
        <p:spPr/>
        <p:txBody>
          <a:bodyPr/>
          <a:lstStyle/>
          <a:p>
            <a:r>
              <a:rPr lang="en-US" dirty="0" smtClean="0"/>
              <a:t>Relating </a:t>
            </a:r>
            <a:r>
              <a:rPr lang="en-US" dirty="0" smtClean="0"/>
              <a:t>Code</a:t>
            </a:r>
          </a:p>
          <a:p>
            <a:r>
              <a:rPr lang="en-US" dirty="0" smtClean="0"/>
              <a:t>Aggregation</a:t>
            </a:r>
          </a:p>
          <a:p>
            <a:r>
              <a:rPr lang="en-US" dirty="0" smtClean="0"/>
              <a:t>and</a:t>
            </a:r>
          </a:p>
          <a:p>
            <a:r>
              <a:rPr lang="en-US" dirty="0" smtClean="0"/>
              <a:t>Composition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672741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Implementing Aggregation</a:t>
            </a:r>
            <a:endParaRPr lang="en-US" dirty="0"/>
          </a:p>
        </p:txBody>
      </p:sp>
      <p:sp>
        <p:nvSpPr>
          <p:cNvPr id="4" name="Content Placeholder 3"/>
          <p:cNvSpPr>
            <a:spLocks noGrp="1"/>
          </p:cNvSpPr>
          <p:nvPr>
            <p:ph idx="1"/>
          </p:nvPr>
        </p:nvSpPr>
        <p:spPr/>
        <p:txBody>
          <a:bodyPr>
            <a:normAutofit fontScale="55000" lnSpcReduction="20000"/>
          </a:bodyPr>
          <a:lstStyle/>
          <a:p>
            <a:r>
              <a:rPr lang="en-US" smtClean="0"/>
              <a:t>class Book			</a:t>
            </a:r>
          </a:p>
          <a:p>
            <a:r>
              <a:rPr lang="en-US" smtClean="0"/>
              <a:t>    {</a:t>
            </a:r>
          </a:p>
          <a:p>
            <a:r>
              <a:rPr lang="en-US" smtClean="0"/>
              <a:t>        // Book instance data</a:t>
            </a:r>
          </a:p>
          <a:p>
            <a:endParaRPr lang="en-US" smtClean="0"/>
          </a:p>
          <a:p>
            <a:r>
              <a:rPr lang="en-US" smtClean="0"/>
              <a:t>        private string _isbn;</a:t>
            </a:r>
          </a:p>
          <a:p>
            <a:r>
              <a:rPr lang="en-US" smtClean="0"/>
              <a:t>        private string _title;</a:t>
            </a:r>
          </a:p>
          <a:p>
            <a:r>
              <a:rPr lang="en-US" smtClean="0"/>
              <a:t>        private string _author;</a:t>
            </a:r>
          </a:p>
          <a:p>
            <a:endParaRPr lang="en-US" smtClean="0"/>
          </a:p>
          <a:p>
            <a:r>
              <a:rPr lang="en-US" smtClean="0"/>
              <a:t>        // Default constructor</a:t>
            </a:r>
          </a:p>
          <a:p>
            <a:endParaRPr lang="en-US" smtClean="0"/>
          </a:p>
          <a:p>
            <a:r>
              <a:rPr lang="en-US" smtClean="0"/>
              <a:t>        public Book() </a:t>
            </a:r>
          </a:p>
          <a:p>
            <a:r>
              <a:rPr lang="en-US" smtClean="0"/>
              <a:t>        {</a:t>
            </a:r>
          </a:p>
          <a:p>
            <a:r>
              <a:rPr lang="en-US" smtClean="0"/>
              <a:t>            _isbn = null;</a:t>
            </a:r>
          </a:p>
          <a:p>
            <a:r>
              <a:rPr lang="en-US" smtClean="0"/>
              <a:t>            _title = null;</a:t>
            </a:r>
          </a:p>
          <a:p>
            <a:r>
              <a:rPr lang="en-US" smtClean="0"/>
              <a:t>            _author = null;</a:t>
            </a:r>
          </a:p>
          <a:p>
            <a:r>
              <a:rPr lang="en-US"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Rectangle 4"/>
          <p:cNvSpPr/>
          <p:nvPr/>
        </p:nvSpPr>
        <p:spPr>
          <a:xfrm>
            <a:off x="5029200" y="2057400"/>
            <a:ext cx="36576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A Book object will become </a:t>
            </a:r>
            <a:r>
              <a:rPr lang="en-US" sz="2400" u="sng" dirty="0" smtClean="0">
                <a:solidFill>
                  <a:schemeClr val="tx1"/>
                </a:solidFill>
              </a:rPr>
              <a:t>Part Of</a:t>
            </a:r>
            <a:r>
              <a:rPr lang="en-US" sz="2400" dirty="0" smtClean="0">
                <a:solidFill>
                  <a:schemeClr val="tx1"/>
                </a:solidFill>
              </a:rPr>
              <a:t>  a Course Object</a:t>
            </a:r>
          </a:p>
        </p:txBody>
      </p:sp>
    </p:spTree>
    <p:extLst>
      <p:ext uri="{BB962C8B-B14F-4D97-AF65-F5344CB8AC3E}">
        <p14:creationId xmlns:p14="http://schemas.microsoft.com/office/powerpoint/2010/main" val="394646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Book Class - continued</a:t>
            </a:r>
            <a:endParaRPr lang="en-US" dirty="0"/>
          </a:p>
        </p:txBody>
      </p:sp>
      <p:sp>
        <p:nvSpPr>
          <p:cNvPr id="4" name="Content Placeholder 3"/>
          <p:cNvSpPr>
            <a:spLocks noGrp="1"/>
          </p:cNvSpPr>
          <p:nvPr>
            <p:ph idx="1"/>
          </p:nvPr>
        </p:nvSpPr>
        <p:spPr/>
        <p:txBody>
          <a:bodyPr>
            <a:normAutofit fontScale="55000" lnSpcReduction="20000"/>
          </a:bodyPr>
          <a:lstStyle/>
          <a:p>
            <a:r>
              <a:rPr lang="en-US" smtClean="0"/>
              <a:t>// Overloaded Constructor</a:t>
            </a:r>
          </a:p>
          <a:p>
            <a:endParaRPr lang="en-US" smtClean="0"/>
          </a:p>
          <a:p>
            <a:r>
              <a:rPr lang="en-US" smtClean="0"/>
              <a:t>        public Book(string isbn, string title, string author)</a:t>
            </a:r>
          </a:p>
          <a:p>
            <a:r>
              <a:rPr lang="en-US" smtClean="0"/>
              <a:t>        {</a:t>
            </a:r>
          </a:p>
          <a:p>
            <a:r>
              <a:rPr lang="en-US" smtClean="0"/>
              <a:t>            _isbn = isbn;</a:t>
            </a:r>
          </a:p>
          <a:p>
            <a:r>
              <a:rPr lang="en-US" smtClean="0"/>
              <a:t>            _title = title;</a:t>
            </a:r>
          </a:p>
          <a:p>
            <a:r>
              <a:rPr lang="en-US" smtClean="0"/>
              <a:t>            _author = author;</a:t>
            </a:r>
          </a:p>
          <a:p>
            <a:r>
              <a:rPr lang="en-US" smtClean="0"/>
              <a:t>        }</a:t>
            </a:r>
          </a:p>
          <a:p>
            <a:endParaRPr lang="en-US" smtClean="0"/>
          </a:p>
          <a:p>
            <a:r>
              <a:rPr lang="en-US" smtClean="0"/>
              <a:t>        // Properties</a:t>
            </a:r>
          </a:p>
          <a:p>
            <a:endParaRPr lang="en-US" smtClean="0"/>
          </a:p>
          <a:p>
            <a:r>
              <a:rPr lang="en-US" smtClean="0"/>
              <a:t>        public string Isbn</a:t>
            </a:r>
          </a:p>
          <a:p>
            <a:r>
              <a:rPr lang="en-US" smtClean="0"/>
              <a:t>        {</a:t>
            </a:r>
          </a:p>
          <a:p>
            <a:r>
              <a:rPr lang="en-US" smtClean="0"/>
              <a:t>            get{return _isbn;}</a:t>
            </a:r>
          </a:p>
          <a:p>
            <a:r>
              <a:rPr lang="en-US" smtClean="0"/>
              <a:t>            set{_isbn = value;}</a:t>
            </a:r>
          </a:p>
          <a:p>
            <a:r>
              <a:rPr lang="en-US" smtClean="0"/>
              <a:t>        }</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63814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Book Class - continued</a:t>
            </a:r>
            <a:endParaRPr lang="en-US" dirty="0"/>
          </a:p>
        </p:txBody>
      </p:sp>
      <p:sp>
        <p:nvSpPr>
          <p:cNvPr id="4" name="Content Placeholder 3"/>
          <p:cNvSpPr>
            <a:spLocks noGrp="1"/>
          </p:cNvSpPr>
          <p:nvPr>
            <p:ph idx="1"/>
          </p:nvPr>
        </p:nvSpPr>
        <p:spPr/>
        <p:txBody>
          <a:bodyPr>
            <a:normAutofit fontScale="62500" lnSpcReduction="20000"/>
          </a:bodyPr>
          <a:lstStyle/>
          <a:p>
            <a:r>
              <a:rPr lang="en-US" smtClean="0"/>
              <a:t>// Properties</a:t>
            </a:r>
          </a:p>
          <a:p>
            <a:r>
              <a:rPr lang="en-US" smtClean="0"/>
              <a:t> </a:t>
            </a:r>
          </a:p>
          <a:p>
            <a:r>
              <a:rPr lang="en-US" smtClean="0"/>
              <a:t>       public string Title</a:t>
            </a:r>
          </a:p>
          <a:p>
            <a:r>
              <a:rPr lang="en-US" smtClean="0"/>
              <a:t>        {</a:t>
            </a:r>
          </a:p>
          <a:p>
            <a:r>
              <a:rPr lang="en-US" smtClean="0"/>
              <a:t>            get { return _title; }</a:t>
            </a:r>
          </a:p>
          <a:p>
            <a:r>
              <a:rPr lang="en-US" smtClean="0"/>
              <a:t>            set { _title = value; }</a:t>
            </a:r>
          </a:p>
          <a:p>
            <a:r>
              <a:rPr lang="en-US" smtClean="0"/>
              <a:t>        }</a:t>
            </a:r>
          </a:p>
          <a:p>
            <a:endParaRPr lang="en-US" smtClean="0"/>
          </a:p>
          <a:p>
            <a:r>
              <a:rPr lang="en-US" smtClean="0"/>
              <a:t>        public string Author</a:t>
            </a:r>
          </a:p>
          <a:p>
            <a:r>
              <a:rPr lang="en-US" smtClean="0"/>
              <a:t>        {</a:t>
            </a:r>
          </a:p>
          <a:p>
            <a:r>
              <a:rPr lang="en-US" smtClean="0"/>
              <a:t>            get { return _author; }</a:t>
            </a:r>
          </a:p>
          <a:p>
            <a:r>
              <a:rPr lang="en-US" smtClean="0"/>
              <a:t>            set { _author = value; }</a:t>
            </a:r>
          </a:p>
          <a:p>
            <a:r>
              <a:rPr lang="en-US" smtClean="0"/>
              <a:t>        }</a:t>
            </a:r>
          </a:p>
          <a:p>
            <a:r>
              <a:rPr lang="en-US"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458262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 Aggregation - Course Class</a:t>
            </a:r>
            <a:endParaRPr lang="en-US" dirty="0"/>
          </a:p>
        </p:txBody>
      </p:sp>
      <p:sp>
        <p:nvSpPr>
          <p:cNvPr id="4" name="Content Placeholder 3"/>
          <p:cNvSpPr>
            <a:spLocks noGrp="1"/>
          </p:cNvSpPr>
          <p:nvPr>
            <p:ph idx="1"/>
          </p:nvPr>
        </p:nvSpPr>
        <p:spPr/>
        <p:txBody>
          <a:bodyPr>
            <a:normAutofit fontScale="55000" lnSpcReduction="20000"/>
          </a:bodyPr>
          <a:lstStyle/>
          <a:p>
            <a:r>
              <a:rPr lang="en-US" dirty="0" smtClean="0"/>
              <a:t> class Course</a:t>
            </a:r>
          </a:p>
          <a:p>
            <a:r>
              <a:rPr lang="en-US" dirty="0" smtClean="0"/>
              <a:t>    {</a:t>
            </a:r>
          </a:p>
          <a:p>
            <a:r>
              <a:rPr lang="en-US" dirty="0" smtClean="0"/>
              <a:t>        // Instance Data</a:t>
            </a:r>
          </a:p>
          <a:p>
            <a:endParaRPr lang="en-US" dirty="0" smtClean="0"/>
          </a:p>
          <a:p>
            <a:r>
              <a:rPr lang="en-US" dirty="0" smtClean="0"/>
              <a:t>        private string _</a:t>
            </a:r>
            <a:r>
              <a:rPr lang="en-US" dirty="0" err="1" smtClean="0"/>
              <a:t>courseCode</a:t>
            </a:r>
            <a:r>
              <a:rPr lang="en-US" dirty="0" smtClean="0"/>
              <a:t>;</a:t>
            </a:r>
          </a:p>
          <a:p>
            <a:r>
              <a:rPr lang="en-US" dirty="0" smtClean="0"/>
              <a:t>        private string _</a:t>
            </a:r>
            <a:r>
              <a:rPr lang="en-US" dirty="0" err="1" smtClean="0"/>
              <a:t>courseName</a:t>
            </a:r>
            <a:r>
              <a:rPr lang="en-US" dirty="0" smtClean="0"/>
              <a:t>;</a:t>
            </a:r>
          </a:p>
          <a:p>
            <a:r>
              <a:rPr lang="en-US" dirty="0" smtClean="0"/>
              <a:t>        private Book _</a:t>
            </a:r>
            <a:r>
              <a:rPr lang="en-US" dirty="0" err="1" smtClean="0"/>
              <a:t>courseBook</a:t>
            </a:r>
            <a:r>
              <a:rPr lang="en-US" dirty="0" smtClean="0"/>
              <a:t>;           </a:t>
            </a:r>
          </a:p>
          <a:p>
            <a:endParaRPr lang="en-US" dirty="0" smtClean="0"/>
          </a:p>
          <a:p>
            <a:r>
              <a:rPr lang="en-US" dirty="0" smtClean="0"/>
              <a:t>        // Default constructor</a:t>
            </a:r>
          </a:p>
          <a:p>
            <a:endParaRPr lang="en-US" dirty="0" smtClean="0"/>
          </a:p>
          <a:p>
            <a:r>
              <a:rPr lang="en-US" dirty="0" smtClean="0"/>
              <a:t>        public Course()</a:t>
            </a:r>
          </a:p>
          <a:p>
            <a:r>
              <a:rPr lang="en-US" dirty="0" smtClean="0"/>
              <a:t>        {</a:t>
            </a:r>
          </a:p>
          <a:p>
            <a:r>
              <a:rPr lang="en-US" dirty="0" smtClean="0"/>
              <a:t>            _</a:t>
            </a:r>
            <a:r>
              <a:rPr lang="en-US" dirty="0" err="1" smtClean="0"/>
              <a:t>courseCode</a:t>
            </a:r>
            <a:r>
              <a:rPr lang="en-US" dirty="0" smtClean="0"/>
              <a:t> = null;</a:t>
            </a:r>
          </a:p>
          <a:p>
            <a:r>
              <a:rPr lang="en-US" dirty="0" smtClean="0"/>
              <a:t>            _</a:t>
            </a:r>
            <a:r>
              <a:rPr lang="en-US" dirty="0" err="1" smtClean="0"/>
              <a:t>courseName</a:t>
            </a:r>
            <a:r>
              <a:rPr lang="en-US" dirty="0" smtClean="0"/>
              <a:t> = null;</a:t>
            </a:r>
          </a:p>
          <a:p>
            <a:r>
              <a:rPr lang="en-US" dirty="0" smtClean="0"/>
              <a:t>            _</a:t>
            </a:r>
            <a:r>
              <a:rPr lang="en-US" dirty="0" err="1" smtClean="0"/>
              <a:t>courseBook</a:t>
            </a:r>
            <a:r>
              <a:rPr lang="en-US" dirty="0" smtClean="0"/>
              <a:t> = null;</a:t>
            </a:r>
          </a:p>
          <a:p>
            <a:r>
              <a:rPr lang="en-US" dirty="0"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Rectangle 4"/>
          <p:cNvSpPr/>
          <p:nvPr/>
        </p:nvSpPr>
        <p:spPr>
          <a:xfrm>
            <a:off x="5715000" y="2438400"/>
            <a:ext cx="2743200" cy="2819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rPr>
              <a:t>Course Class contains instance data of another class type.</a:t>
            </a:r>
          </a:p>
          <a:p>
            <a:endParaRPr lang="en-US" sz="2400" dirty="0">
              <a:solidFill>
                <a:schemeClr val="tx1"/>
              </a:solidFill>
            </a:endParaRPr>
          </a:p>
          <a:p>
            <a:r>
              <a:rPr lang="en-US" sz="2400" dirty="0" smtClean="0">
                <a:solidFill>
                  <a:schemeClr val="tx1"/>
                </a:solidFill>
              </a:rPr>
              <a:t>A Book is </a:t>
            </a:r>
            <a:r>
              <a:rPr lang="en-US" sz="2400" u="sng" dirty="0" smtClean="0">
                <a:solidFill>
                  <a:schemeClr val="tx1"/>
                </a:solidFill>
              </a:rPr>
              <a:t>Part Of </a:t>
            </a:r>
            <a:r>
              <a:rPr lang="en-US" sz="2400" dirty="0" smtClean="0">
                <a:solidFill>
                  <a:schemeClr val="tx1"/>
                </a:solidFill>
              </a:rPr>
              <a:t>a course</a:t>
            </a:r>
          </a:p>
        </p:txBody>
      </p:sp>
      <p:cxnSp>
        <p:nvCxnSpPr>
          <p:cNvPr id="7" name="Straight Arrow Connector 6"/>
          <p:cNvCxnSpPr/>
          <p:nvPr/>
        </p:nvCxnSpPr>
        <p:spPr>
          <a:xfrm flipH="1">
            <a:off x="3886200" y="2895600"/>
            <a:ext cx="16002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106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Class - Continued</a:t>
            </a:r>
            <a:endParaRPr lang="en-US" dirty="0"/>
          </a:p>
        </p:txBody>
      </p:sp>
      <p:sp>
        <p:nvSpPr>
          <p:cNvPr id="4" name="Content Placeholder 3"/>
          <p:cNvSpPr>
            <a:spLocks noGrp="1"/>
          </p:cNvSpPr>
          <p:nvPr>
            <p:ph idx="1"/>
          </p:nvPr>
        </p:nvSpPr>
        <p:spPr/>
        <p:txBody>
          <a:bodyPr>
            <a:normAutofit fontScale="62500" lnSpcReduction="20000"/>
          </a:bodyPr>
          <a:lstStyle/>
          <a:p>
            <a:r>
              <a:rPr lang="en-US" dirty="0" smtClean="0"/>
              <a:t>       // Overloaded constructor</a:t>
            </a:r>
          </a:p>
          <a:p>
            <a:r>
              <a:rPr lang="en-US" dirty="0" smtClean="0"/>
              <a:t>        </a:t>
            </a:r>
          </a:p>
          <a:p>
            <a:r>
              <a:rPr lang="en-US" dirty="0" smtClean="0"/>
              <a:t>        public Course(string code, string name, Book book)</a:t>
            </a:r>
          </a:p>
          <a:p>
            <a:r>
              <a:rPr lang="en-US" dirty="0" smtClean="0"/>
              <a:t>        {</a:t>
            </a:r>
          </a:p>
          <a:p>
            <a:r>
              <a:rPr lang="en-US" dirty="0" smtClean="0"/>
              <a:t>            </a:t>
            </a:r>
            <a:r>
              <a:rPr lang="en-US" dirty="0" err="1" smtClean="0"/>
              <a:t>CourseCode</a:t>
            </a:r>
            <a:r>
              <a:rPr lang="en-US" dirty="0" smtClean="0"/>
              <a:t> = code;</a:t>
            </a:r>
          </a:p>
          <a:p>
            <a:r>
              <a:rPr lang="en-US" dirty="0" smtClean="0"/>
              <a:t>            </a:t>
            </a:r>
            <a:r>
              <a:rPr lang="en-US" dirty="0" err="1" smtClean="0"/>
              <a:t>CourseName</a:t>
            </a:r>
            <a:r>
              <a:rPr lang="en-US" dirty="0" smtClean="0"/>
              <a:t> = name;</a:t>
            </a:r>
          </a:p>
          <a:p>
            <a:r>
              <a:rPr lang="en-US" dirty="0" smtClean="0"/>
              <a:t>            </a:t>
            </a:r>
            <a:r>
              <a:rPr lang="en-US" dirty="0" err="1" smtClean="0"/>
              <a:t>CourseBook</a:t>
            </a:r>
            <a:r>
              <a:rPr lang="en-US" dirty="0" smtClean="0"/>
              <a:t> = book;</a:t>
            </a:r>
          </a:p>
          <a:p>
            <a:r>
              <a:rPr lang="en-US" dirty="0" smtClean="0"/>
              <a:t>        }</a:t>
            </a:r>
          </a:p>
          <a:p>
            <a:endParaRPr lang="en-US" dirty="0" smtClean="0"/>
          </a:p>
          <a:p>
            <a:r>
              <a:rPr lang="en-US" dirty="0" smtClean="0"/>
              <a:t>        public Book </a:t>
            </a:r>
            <a:r>
              <a:rPr lang="en-US" dirty="0" err="1" smtClean="0"/>
              <a:t>CourseBook</a:t>
            </a:r>
            <a:endParaRPr lang="en-US" dirty="0" smtClean="0"/>
          </a:p>
          <a:p>
            <a:r>
              <a:rPr lang="en-US" dirty="0" smtClean="0"/>
              <a:t>        {</a:t>
            </a:r>
          </a:p>
          <a:p>
            <a:r>
              <a:rPr lang="en-US" dirty="0" smtClean="0"/>
              <a:t>            get { return _</a:t>
            </a:r>
            <a:r>
              <a:rPr lang="en-US" dirty="0" err="1" smtClean="0"/>
              <a:t>courseBook</a:t>
            </a:r>
            <a:r>
              <a:rPr lang="en-US" dirty="0" smtClean="0"/>
              <a:t>; }</a:t>
            </a:r>
          </a:p>
          <a:p>
            <a:r>
              <a:rPr lang="en-US" dirty="0" smtClean="0"/>
              <a:t>            set { _</a:t>
            </a:r>
            <a:r>
              <a:rPr lang="en-US" dirty="0" err="1" smtClean="0"/>
              <a:t>courseBook</a:t>
            </a:r>
            <a:r>
              <a:rPr lang="en-US" dirty="0" smtClean="0"/>
              <a:t> = value; }</a:t>
            </a:r>
          </a:p>
          <a:p>
            <a:r>
              <a:rPr lang="en-US" dirty="0"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Rectangle 4"/>
          <p:cNvSpPr/>
          <p:nvPr/>
        </p:nvSpPr>
        <p:spPr>
          <a:xfrm>
            <a:off x="5257800" y="2895600"/>
            <a:ext cx="2438400" cy="3276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Book object is passed to constructor as a parameter</a:t>
            </a:r>
          </a:p>
          <a:p>
            <a:endParaRPr lang="en-US" dirty="0">
              <a:solidFill>
                <a:schemeClr val="tx1"/>
              </a:solidFill>
            </a:endParaRPr>
          </a:p>
          <a:p>
            <a:r>
              <a:rPr lang="en-US" dirty="0" smtClean="0">
                <a:solidFill>
                  <a:schemeClr val="tx1"/>
                </a:solidFill>
              </a:rPr>
              <a:t>Property accepts a Book object as a parameter</a:t>
            </a:r>
          </a:p>
          <a:p>
            <a:endParaRPr lang="en-US" dirty="0">
              <a:solidFill>
                <a:schemeClr val="tx1"/>
              </a:solidFill>
            </a:endParaRPr>
          </a:p>
          <a:p>
            <a:r>
              <a:rPr lang="en-US" b="1" u="sng" dirty="0" smtClean="0">
                <a:solidFill>
                  <a:schemeClr val="tx1"/>
                </a:solidFill>
              </a:rPr>
              <a:t>NOTE:</a:t>
            </a:r>
            <a:r>
              <a:rPr lang="en-US" dirty="0" smtClean="0">
                <a:solidFill>
                  <a:schemeClr val="tx1"/>
                </a:solidFill>
              </a:rPr>
              <a:t>  Book object is not instantiated in the Course class</a:t>
            </a:r>
          </a:p>
        </p:txBody>
      </p:sp>
      <p:cxnSp>
        <p:nvCxnSpPr>
          <p:cNvPr id="7" name="Straight Arrow Connector 6"/>
          <p:cNvCxnSpPr/>
          <p:nvPr/>
        </p:nvCxnSpPr>
        <p:spPr>
          <a:xfrm flipH="1" flipV="1">
            <a:off x="4876800" y="2438400"/>
            <a:ext cx="381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667000" y="4114800"/>
            <a:ext cx="2590800" cy="152400"/>
          </a:xfrm>
          <a:prstGeom prst="bentConnector3">
            <a:avLst>
              <a:gd name="adj1" fmla="val 999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00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Class - Continued</a:t>
            </a:r>
            <a:endParaRPr lang="en-US" dirty="0"/>
          </a:p>
        </p:txBody>
      </p:sp>
      <p:sp>
        <p:nvSpPr>
          <p:cNvPr id="4" name="Content Placeholder 3"/>
          <p:cNvSpPr>
            <a:spLocks noGrp="1"/>
          </p:cNvSpPr>
          <p:nvPr>
            <p:ph idx="1"/>
          </p:nvPr>
        </p:nvSpPr>
        <p:spPr/>
        <p:txBody>
          <a:bodyPr>
            <a:normAutofit fontScale="70000" lnSpcReduction="20000"/>
          </a:bodyPr>
          <a:lstStyle/>
          <a:p>
            <a:r>
              <a:rPr lang="en-US" smtClean="0"/>
              <a:t>       // Course properties</a:t>
            </a:r>
          </a:p>
          <a:p>
            <a:endParaRPr lang="en-US" smtClean="0"/>
          </a:p>
          <a:p>
            <a:r>
              <a:rPr lang="en-US" smtClean="0"/>
              <a:t>        public string CourseCode</a:t>
            </a:r>
          </a:p>
          <a:p>
            <a:r>
              <a:rPr lang="en-US" smtClean="0"/>
              <a:t>        {</a:t>
            </a:r>
          </a:p>
          <a:p>
            <a:r>
              <a:rPr lang="en-US" smtClean="0"/>
              <a:t>            get { return _courseCode; }</a:t>
            </a:r>
          </a:p>
          <a:p>
            <a:r>
              <a:rPr lang="en-US" smtClean="0"/>
              <a:t>            set { _courseCode = value; }</a:t>
            </a:r>
          </a:p>
          <a:p>
            <a:r>
              <a:rPr lang="en-US" smtClean="0"/>
              <a:t>        }</a:t>
            </a:r>
          </a:p>
          <a:p>
            <a:endParaRPr lang="en-US" smtClean="0"/>
          </a:p>
          <a:p>
            <a:r>
              <a:rPr lang="en-US" smtClean="0"/>
              <a:t>        public string CourseName</a:t>
            </a:r>
          </a:p>
          <a:p>
            <a:r>
              <a:rPr lang="en-US" smtClean="0"/>
              <a:t>        {</a:t>
            </a:r>
          </a:p>
          <a:p>
            <a:r>
              <a:rPr lang="en-US" smtClean="0"/>
              <a:t>            get { return _courseName; }</a:t>
            </a:r>
          </a:p>
          <a:p>
            <a:r>
              <a:rPr lang="en-US" smtClean="0"/>
              <a:t>            set { _courseName = value; }</a:t>
            </a:r>
          </a:p>
          <a:p>
            <a:r>
              <a:rPr lang="en-US"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713935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Classes</a:t>
            </a:r>
            <a:endParaRPr lang="en-US" dirty="0"/>
          </a:p>
        </p:txBody>
      </p:sp>
      <p:sp>
        <p:nvSpPr>
          <p:cNvPr id="4" name="Content Placeholder 3"/>
          <p:cNvSpPr>
            <a:spLocks noGrp="1"/>
          </p:cNvSpPr>
          <p:nvPr>
            <p:ph idx="1"/>
          </p:nvPr>
        </p:nvSpPr>
        <p:spPr/>
        <p:txBody>
          <a:bodyPr>
            <a:normAutofit fontScale="70000" lnSpcReduction="20000"/>
          </a:bodyPr>
          <a:lstStyle/>
          <a:p>
            <a:r>
              <a:rPr lang="en-US" smtClean="0"/>
              <a:t>Form that uses the classes</a:t>
            </a:r>
          </a:p>
          <a:p>
            <a:endParaRPr lang="en-US" smtClean="0"/>
          </a:p>
          <a:p>
            <a:r>
              <a:rPr lang="en-US" smtClean="0"/>
              <a:t>            // create a book object</a:t>
            </a:r>
          </a:p>
          <a:p>
            <a:endParaRPr lang="en-US" smtClean="0"/>
          </a:p>
          <a:p>
            <a:r>
              <a:rPr lang="en-US" smtClean="0"/>
              <a:t>            Book myBook = new Book("123455689", "Ideas", "Fred Jones");</a:t>
            </a:r>
          </a:p>
          <a:p>
            <a:endParaRPr lang="en-US" smtClean="0"/>
          </a:p>
          <a:p>
            <a:r>
              <a:rPr lang="en-US" smtClean="0"/>
              <a:t>            // create a course object - pass the book object as argument</a:t>
            </a:r>
          </a:p>
          <a:p>
            <a:endParaRPr lang="en-US" smtClean="0"/>
          </a:p>
          <a:p>
            <a:r>
              <a:rPr lang="en-US" smtClean="0"/>
              <a:t>            Course myCourse = new Course("PH101", "Philosophy", myBook);</a:t>
            </a:r>
          </a:p>
          <a:p>
            <a:r>
              <a:rPr lang="en-US" smtClean="0"/>
              <a:t>	</a:t>
            </a:r>
          </a:p>
          <a:p>
            <a:r>
              <a:rPr lang="en-US" smtClean="0"/>
              <a:t>            // Get the course title</a:t>
            </a:r>
          </a:p>
          <a:p>
            <a:r>
              <a:rPr lang="en-US" smtClean="0"/>
              <a:t>           string title = myCourse.CourseBook.Title;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Rectangle 4"/>
          <p:cNvSpPr/>
          <p:nvPr/>
        </p:nvSpPr>
        <p:spPr>
          <a:xfrm>
            <a:off x="6705600" y="5181600"/>
            <a:ext cx="2209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rPr>
              <a:t>Book Object passed as argument</a:t>
            </a:r>
            <a:r>
              <a:rPr lang="en-US" dirty="0" smtClean="0">
                <a:solidFill>
                  <a:schemeClr val="tx1"/>
                </a:solidFill>
              </a:rPr>
              <a:t>.</a:t>
            </a:r>
          </a:p>
        </p:txBody>
      </p:sp>
      <p:cxnSp>
        <p:nvCxnSpPr>
          <p:cNvPr id="7" name="Straight Arrow Connector 6"/>
          <p:cNvCxnSpPr/>
          <p:nvPr/>
        </p:nvCxnSpPr>
        <p:spPr>
          <a:xfrm flipH="1" flipV="1">
            <a:off x="7315200" y="4648200"/>
            <a:ext cx="3429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553200" y="1447800"/>
            <a:ext cx="2209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solidFill>
                  <a:schemeClr val="tx1"/>
                </a:solidFill>
              </a:rPr>
              <a:t>Book Object exists as a separate entity.</a:t>
            </a:r>
          </a:p>
        </p:txBody>
      </p:sp>
      <p:cxnSp>
        <p:nvCxnSpPr>
          <p:cNvPr id="10" name="Straight Arrow Connector 9"/>
          <p:cNvCxnSpPr/>
          <p:nvPr/>
        </p:nvCxnSpPr>
        <p:spPr>
          <a:xfrm flipH="1">
            <a:off x="5105400" y="1981200"/>
            <a:ext cx="1295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348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with Multiple Books</a:t>
            </a:r>
            <a:endParaRPr lang="en-US" dirty="0"/>
          </a:p>
        </p:txBody>
      </p:sp>
      <p:sp>
        <p:nvSpPr>
          <p:cNvPr id="4" name="Content Placeholder 3"/>
          <p:cNvSpPr>
            <a:spLocks noGrp="1"/>
          </p:cNvSpPr>
          <p:nvPr>
            <p:ph idx="1"/>
          </p:nvPr>
        </p:nvSpPr>
        <p:spPr/>
        <p:txBody>
          <a:bodyPr/>
          <a:lstStyle/>
          <a:p>
            <a:r>
              <a:rPr lang="en-US" smtClean="0"/>
              <a:t>Course class is modified to accept a list of books </a:t>
            </a:r>
          </a:p>
          <a:p>
            <a:endParaRPr lang="en-US" smtClean="0"/>
          </a:p>
          <a:p>
            <a:r>
              <a:rPr lang="en-US" smtClean="0"/>
              <a:t>class Course</a:t>
            </a:r>
          </a:p>
          <a:p>
            <a:r>
              <a:rPr lang="en-US" smtClean="0"/>
              <a:t>    {</a:t>
            </a:r>
          </a:p>
          <a:p>
            <a:r>
              <a:rPr lang="en-US" smtClean="0"/>
              <a:t>        private string _courseCode;</a:t>
            </a:r>
          </a:p>
          <a:p>
            <a:r>
              <a:rPr lang="en-US" smtClean="0"/>
              <a:t>        private string _courseName;</a:t>
            </a:r>
          </a:p>
          <a:p>
            <a:r>
              <a:rPr lang="en-US" smtClean="0"/>
              <a:t>        private List&lt;Book&gt; _courseBooks;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dirty="0"/>
          </a:p>
        </p:txBody>
      </p:sp>
      <p:sp>
        <p:nvSpPr>
          <p:cNvPr id="5" name="Rectangle 4"/>
          <p:cNvSpPr/>
          <p:nvPr/>
        </p:nvSpPr>
        <p:spPr>
          <a:xfrm>
            <a:off x="2667000" y="5668694"/>
            <a:ext cx="2057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 course can have multiple books</a:t>
            </a:r>
          </a:p>
        </p:txBody>
      </p:sp>
      <p:cxnSp>
        <p:nvCxnSpPr>
          <p:cNvPr id="7" name="Straight Arrow Connector 6"/>
          <p:cNvCxnSpPr/>
          <p:nvPr/>
        </p:nvCxnSpPr>
        <p:spPr>
          <a:xfrm flipV="1">
            <a:off x="4572000" y="5401994"/>
            <a:ext cx="4191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111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Constructor &amp; Property Receives a List</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        public Course(string code, string name, List&lt;Book&gt; books)</a:t>
            </a:r>
          </a:p>
          <a:p>
            <a:r>
              <a:rPr lang="en-US" dirty="0" smtClean="0"/>
              <a:t>        {</a:t>
            </a:r>
          </a:p>
          <a:p>
            <a:r>
              <a:rPr lang="en-US" dirty="0" smtClean="0"/>
              <a:t>            </a:t>
            </a:r>
            <a:r>
              <a:rPr lang="en-US" dirty="0" err="1" smtClean="0"/>
              <a:t>CourseCode</a:t>
            </a:r>
            <a:r>
              <a:rPr lang="en-US" dirty="0" smtClean="0"/>
              <a:t> = code;</a:t>
            </a:r>
          </a:p>
          <a:p>
            <a:r>
              <a:rPr lang="en-US" dirty="0" smtClean="0"/>
              <a:t>            </a:t>
            </a:r>
            <a:r>
              <a:rPr lang="en-US" dirty="0" err="1" smtClean="0"/>
              <a:t>CourseName</a:t>
            </a:r>
            <a:r>
              <a:rPr lang="en-US" dirty="0" smtClean="0"/>
              <a:t> = name;</a:t>
            </a:r>
          </a:p>
          <a:p>
            <a:r>
              <a:rPr lang="en-US" dirty="0" smtClean="0"/>
              <a:t>            </a:t>
            </a:r>
            <a:r>
              <a:rPr lang="en-US" dirty="0" err="1" smtClean="0"/>
              <a:t>CourseBooks</a:t>
            </a:r>
            <a:r>
              <a:rPr lang="en-US" dirty="0" smtClean="0"/>
              <a:t> = books;</a:t>
            </a:r>
          </a:p>
          <a:p>
            <a:r>
              <a:rPr lang="en-US" dirty="0" smtClean="0"/>
              <a:t>        }</a:t>
            </a:r>
          </a:p>
          <a:p>
            <a:endParaRPr lang="en-US" dirty="0" smtClean="0"/>
          </a:p>
          <a:p>
            <a:r>
              <a:rPr lang="en-US" dirty="0" smtClean="0"/>
              <a:t>        public List&lt;Book&gt; </a:t>
            </a:r>
            <a:r>
              <a:rPr lang="en-US" dirty="0" err="1" smtClean="0"/>
              <a:t>CourseBooks</a:t>
            </a:r>
            <a:endParaRPr lang="en-US" dirty="0" smtClean="0"/>
          </a:p>
          <a:p>
            <a:r>
              <a:rPr lang="en-US" dirty="0" smtClean="0"/>
              <a:t>        {</a:t>
            </a:r>
          </a:p>
          <a:p>
            <a:r>
              <a:rPr lang="en-US" dirty="0" smtClean="0"/>
              <a:t>            get { return _</a:t>
            </a:r>
            <a:r>
              <a:rPr lang="en-US" dirty="0" err="1" smtClean="0"/>
              <a:t>courseBooks</a:t>
            </a:r>
            <a:r>
              <a:rPr lang="en-US" dirty="0" smtClean="0"/>
              <a:t>; }</a:t>
            </a:r>
          </a:p>
          <a:p>
            <a:r>
              <a:rPr lang="en-US" dirty="0" smtClean="0"/>
              <a:t>            set { _</a:t>
            </a:r>
            <a:r>
              <a:rPr lang="en-US" dirty="0" err="1" smtClean="0"/>
              <a:t>courseBooks</a:t>
            </a:r>
            <a:r>
              <a:rPr lang="en-US" dirty="0" smtClean="0"/>
              <a:t> = value; }</a:t>
            </a:r>
          </a:p>
          <a:p>
            <a:r>
              <a:rPr lang="en-US" dirty="0"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Rectangle 4"/>
          <p:cNvSpPr/>
          <p:nvPr/>
        </p:nvSpPr>
        <p:spPr>
          <a:xfrm>
            <a:off x="6172200" y="2438400"/>
            <a:ext cx="1905000" cy="2362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List of book objects as parameter</a:t>
            </a:r>
          </a:p>
          <a:p>
            <a:endParaRPr lang="en-US" dirty="0">
              <a:solidFill>
                <a:schemeClr val="tx1"/>
              </a:solidFill>
            </a:endParaRPr>
          </a:p>
          <a:p>
            <a:endParaRPr lang="en-US" dirty="0" smtClean="0">
              <a:solidFill>
                <a:schemeClr val="tx1"/>
              </a:solidFill>
            </a:endParaRPr>
          </a:p>
          <a:p>
            <a:r>
              <a:rPr lang="en-US" dirty="0" smtClean="0">
                <a:solidFill>
                  <a:schemeClr val="tx1"/>
                </a:solidFill>
              </a:rPr>
              <a:t>Getter and setter for a list of books</a:t>
            </a:r>
          </a:p>
        </p:txBody>
      </p:sp>
      <p:cxnSp>
        <p:nvCxnSpPr>
          <p:cNvPr id="7" name="Straight Arrow Connector 6"/>
          <p:cNvCxnSpPr/>
          <p:nvPr/>
        </p:nvCxnSpPr>
        <p:spPr>
          <a:xfrm flipH="1" flipV="1">
            <a:off x="6324600" y="1981200"/>
            <a:ext cx="5334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34000" y="4038600"/>
            <a:ext cx="7620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902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Added Methods to Add and Remove Books</a:t>
            </a:r>
            <a:endParaRPr lang="en-US" dirty="0"/>
          </a:p>
        </p:txBody>
      </p:sp>
      <p:sp>
        <p:nvSpPr>
          <p:cNvPr id="4" name="Content Placeholder 3"/>
          <p:cNvSpPr>
            <a:spLocks noGrp="1"/>
          </p:cNvSpPr>
          <p:nvPr>
            <p:ph idx="1"/>
          </p:nvPr>
        </p:nvSpPr>
        <p:spPr/>
        <p:txBody>
          <a:bodyPr>
            <a:normAutofit fontScale="70000" lnSpcReduction="20000"/>
          </a:bodyPr>
          <a:lstStyle/>
          <a:p>
            <a:r>
              <a:rPr lang="en-US" smtClean="0"/>
              <a:t>        // Add a new book to the list</a:t>
            </a:r>
          </a:p>
          <a:p>
            <a:endParaRPr lang="en-US" smtClean="0"/>
          </a:p>
          <a:p>
            <a:r>
              <a:rPr lang="en-US" smtClean="0"/>
              <a:t>        public void addBook(Book newBook)</a:t>
            </a:r>
          </a:p>
          <a:p>
            <a:r>
              <a:rPr lang="en-US" smtClean="0"/>
              <a:t>        {</a:t>
            </a:r>
          </a:p>
          <a:p>
            <a:r>
              <a:rPr lang="en-US" smtClean="0"/>
              <a:t>            CourseBooks.Add(newBook);</a:t>
            </a:r>
          </a:p>
          <a:p>
            <a:r>
              <a:rPr lang="en-US" smtClean="0"/>
              <a:t>        }</a:t>
            </a:r>
          </a:p>
          <a:p>
            <a:endParaRPr lang="en-US" smtClean="0"/>
          </a:p>
          <a:p>
            <a:r>
              <a:rPr lang="en-US" smtClean="0"/>
              <a:t>        // Remove a book at specified index from the list</a:t>
            </a:r>
          </a:p>
          <a:p>
            <a:endParaRPr lang="en-US" smtClean="0"/>
          </a:p>
          <a:p>
            <a:r>
              <a:rPr lang="en-US" smtClean="0"/>
              <a:t>        public void removeBook(int index)</a:t>
            </a:r>
          </a:p>
          <a:p>
            <a:r>
              <a:rPr lang="en-US" smtClean="0"/>
              <a:t>        {</a:t>
            </a:r>
          </a:p>
          <a:p>
            <a:r>
              <a:rPr lang="en-US" smtClean="0"/>
              <a:t>            CourseBooks.RemoveAt(index);</a:t>
            </a:r>
          </a:p>
          <a:p>
            <a:r>
              <a:rPr lang="en-US"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Rectangle 4"/>
          <p:cNvSpPr/>
          <p:nvPr/>
        </p:nvSpPr>
        <p:spPr>
          <a:xfrm>
            <a:off x="6248400" y="4572000"/>
            <a:ext cx="25146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Note:  A method might also be created to simply remove a book without an index.  It would remove the last book from the list</a:t>
            </a:r>
          </a:p>
        </p:txBody>
      </p:sp>
    </p:spTree>
    <p:extLst>
      <p:ext uri="{BB962C8B-B14F-4D97-AF65-F5344CB8AC3E}">
        <p14:creationId xmlns:p14="http://schemas.microsoft.com/office/powerpoint/2010/main" val="2569426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Employee is a Person</a:t>
            </a:r>
          </a:p>
          <a:p>
            <a:r>
              <a:rPr lang="en-US" dirty="0" smtClean="0"/>
              <a:t>Manager is a Employee</a:t>
            </a:r>
          </a:p>
          <a:p>
            <a:endParaRPr lang="en-US" dirty="0"/>
          </a:p>
          <a:p>
            <a:r>
              <a:rPr lang="en-US" dirty="0" smtClean="0"/>
              <a:t>Person has a Car</a:t>
            </a:r>
          </a:p>
          <a:p>
            <a:r>
              <a:rPr lang="en-US" dirty="0" smtClean="0"/>
              <a:t>Car has an Engine</a:t>
            </a:r>
          </a:p>
        </p:txBody>
      </p:sp>
      <p:sp>
        <p:nvSpPr>
          <p:cNvPr id="2" name="Title 1"/>
          <p:cNvSpPr>
            <a:spLocks noGrp="1"/>
          </p:cNvSpPr>
          <p:nvPr>
            <p:ph type="title"/>
          </p:nvPr>
        </p:nvSpPr>
        <p:spPr/>
        <p:txBody>
          <a:bodyPr/>
          <a:lstStyle/>
          <a:p>
            <a:r>
              <a:rPr lang="en-US" dirty="0" smtClean="0"/>
              <a:t>Is-a vs. Has-a Relationships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grpSp>
        <p:nvGrpSpPr>
          <p:cNvPr id="23" name="Group 22"/>
          <p:cNvGrpSpPr/>
          <p:nvPr/>
        </p:nvGrpSpPr>
        <p:grpSpPr>
          <a:xfrm>
            <a:off x="4179905" y="1604830"/>
            <a:ext cx="4267200" cy="1300032"/>
            <a:chOff x="4648200" y="1350086"/>
            <a:chExt cx="4267200" cy="1300032"/>
          </a:xfrm>
        </p:grpSpPr>
        <p:sp>
          <p:nvSpPr>
            <p:cNvPr id="20" name="Curved Up Arrow 19"/>
            <p:cNvSpPr/>
            <p:nvPr/>
          </p:nvSpPr>
          <p:spPr>
            <a:xfrm flipH="1">
              <a:off x="4850673" y="1932342"/>
              <a:ext cx="1295400" cy="487407"/>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flipH="1">
              <a:off x="6172200" y="2133600"/>
              <a:ext cx="1295400" cy="487407"/>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17" name="Diagram 16"/>
            <p:cNvGraphicFramePr/>
            <p:nvPr>
              <p:extLst>
                <p:ext uri="{D42A27DB-BD31-4B8C-83A1-F6EECF244321}">
                  <p14:modId xmlns:p14="http://schemas.microsoft.com/office/powerpoint/2010/main" val="1262251200"/>
                </p:ext>
              </p:extLst>
            </p:nvPr>
          </p:nvGraphicFramePr>
          <p:xfrm>
            <a:off x="4648200" y="1350086"/>
            <a:ext cx="4267200" cy="116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p:cNvSpPr txBox="1"/>
            <p:nvPr/>
          </p:nvSpPr>
          <p:spPr>
            <a:xfrm>
              <a:off x="5279302" y="2050417"/>
              <a:ext cx="537327" cy="369332"/>
            </a:xfrm>
            <a:prstGeom prst="rect">
              <a:avLst/>
            </a:prstGeom>
            <a:noFill/>
          </p:spPr>
          <p:txBody>
            <a:bodyPr wrap="none" rtlCol="0">
              <a:spAutoFit/>
            </a:bodyPr>
            <a:lstStyle/>
            <a:p>
              <a:r>
                <a:rPr lang="en-US" dirty="0" smtClean="0"/>
                <a:t>is a </a:t>
              </a:r>
              <a:endParaRPr lang="en-US" dirty="0"/>
            </a:p>
          </p:txBody>
        </p:sp>
        <p:sp>
          <p:nvSpPr>
            <p:cNvPr id="22" name="TextBox 21"/>
            <p:cNvSpPr txBox="1"/>
            <p:nvPr/>
          </p:nvSpPr>
          <p:spPr>
            <a:xfrm>
              <a:off x="6589942" y="2280786"/>
              <a:ext cx="537327" cy="369332"/>
            </a:xfrm>
            <a:prstGeom prst="rect">
              <a:avLst/>
            </a:prstGeom>
            <a:noFill/>
          </p:spPr>
          <p:txBody>
            <a:bodyPr wrap="none" rtlCol="0">
              <a:spAutoFit/>
            </a:bodyPr>
            <a:lstStyle/>
            <a:p>
              <a:r>
                <a:rPr lang="en-US" dirty="0" smtClean="0"/>
                <a:t>is a </a:t>
              </a:r>
              <a:endParaRPr lang="en-US" dirty="0"/>
            </a:p>
          </p:txBody>
        </p:sp>
      </p:grpSp>
      <p:grpSp>
        <p:nvGrpSpPr>
          <p:cNvPr id="30" name="Group 29"/>
          <p:cNvGrpSpPr/>
          <p:nvPr/>
        </p:nvGrpSpPr>
        <p:grpSpPr>
          <a:xfrm>
            <a:off x="3632955" y="5029200"/>
            <a:ext cx="4548281" cy="611642"/>
            <a:chOff x="3632955" y="5029200"/>
            <a:chExt cx="4548281" cy="611642"/>
          </a:xfrm>
        </p:grpSpPr>
        <p:sp>
          <p:nvSpPr>
            <p:cNvPr id="28" name="Rounded Rectangle 27"/>
            <p:cNvSpPr/>
            <p:nvPr/>
          </p:nvSpPr>
          <p:spPr>
            <a:xfrm>
              <a:off x="7183408" y="5031242"/>
              <a:ext cx="997828"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29" name="Right Arrow 28"/>
            <p:cNvSpPr/>
            <p:nvPr/>
          </p:nvSpPr>
          <p:spPr>
            <a:xfrm>
              <a:off x="6323706" y="5031242"/>
              <a:ext cx="990600" cy="609600"/>
            </a:xfrm>
            <a:prstGeom prst="rightArrow">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has a</a:t>
              </a:r>
              <a:endParaRPr lang="en-US" dirty="0"/>
            </a:p>
          </p:txBody>
        </p:sp>
        <p:sp>
          <p:nvSpPr>
            <p:cNvPr id="26" name="Rounded Rectangle 25"/>
            <p:cNvSpPr/>
            <p:nvPr/>
          </p:nvSpPr>
          <p:spPr>
            <a:xfrm>
              <a:off x="5559457" y="5029200"/>
              <a:ext cx="800991" cy="609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Car</a:t>
              </a:r>
              <a:endParaRPr lang="en-US" dirty="0"/>
            </a:p>
          </p:txBody>
        </p:sp>
        <p:sp>
          <p:nvSpPr>
            <p:cNvPr id="25" name="Right Arrow 24"/>
            <p:cNvSpPr/>
            <p:nvPr/>
          </p:nvSpPr>
          <p:spPr>
            <a:xfrm>
              <a:off x="4699755" y="5029200"/>
              <a:ext cx="990600" cy="609600"/>
            </a:xfrm>
            <a:prstGeom prst="rightArrow">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has a</a:t>
              </a:r>
              <a:endParaRPr lang="en-US" dirty="0"/>
            </a:p>
          </p:txBody>
        </p:sp>
        <p:sp>
          <p:nvSpPr>
            <p:cNvPr id="24" name="Rounded Rectangle 23"/>
            <p:cNvSpPr/>
            <p:nvPr/>
          </p:nvSpPr>
          <p:spPr>
            <a:xfrm>
              <a:off x="3632955" y="5029200"/>
              <a:ext cx="1103542"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Person</a:t>
              </a:r>
              <a:endParaRPr lang="en-US" dirty="0"/>
            </a:p>
          </p:txBody>
        </p:sp>
      </p:grpSp>
    </p:spTree>
    <p:extLst>
      <p:ext uri="{BB962C8B-B14F-4D97-AF65-F5344CB8AC3E}">
        <p14:creationId xmlns:p14="http://schemas.microsoft.com/office/powerpoint/2010/main" val="1882112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Course Class</a:t>
            </a:r>
            <a:endParaRPr lang="en-US" dirty="0"/>
          </a:p>
        </p:txBody>
      </p:sp>
      <p:sp>
        <p:nvSpPr>
          <p:cNvPr id="4" name="Content Placeholder 3"/>
          <p:cNvSpPr>
            <a:spLocks noGrp="1"/>
          </p:cNvSpPr>
          <p:nvPr>
            <p:ph idx="1"/>
          </p:nvPr>
        </p:nvSpPr>
        <p:spPr/>
        <p:txBody>
          <a:bodyPr>
            <a:normAutofit fontScale="62500" lnSpcReduction="20000"/>
          </a:bodyPr>
          <a:lstStyle/>
          <a:p>
            <a:r>
              <a:rPr lang="en-US" smtClean="0"/>
              <a:t>        List&lt;Book&gt; myBooks = new List&lt;Book&gt;();</a:t>
            </a:r>
          </a:p>
          <a:p>
            <a:endParaRPr lang="en-US" smtClean="0"/>
          </a:p>
          <a:p>
            <a:r>
              <a:rPr lang="en-US" smtClean="0"/>
              <a:t>            Book book1 = new Book("123455689", "Ideas", "Fred Jones");</a:t>
            </a:r>
          </a:p>
          <a:p>
            <a:r>
              <a:rPr lang="en-US" smtClean="0"/>
              <a:t>            Book book2 = new Book("324567765", "Better Ideas", "Maud Furd");</a:t>
            </a:r>
          </a:p>
          <a:p>
            <a:endParaRPr lang="en-US" smtClean="0"/>
          </a:p>
          <a:p>
            <a:r>
              <a:rPr lang="en-US" smtClean="0"/>
              <a:t>            // Add course books to list</a:t>
            </a:r>
          </a:p>
          <a:p>
            <a:endParaRPr lang="en-US" smtClean="0"/>
          </a:p>
          <a:p>
            <a:r>
              <a:rPr lang="en-US" smtClean="0"/>
              <a:t>            myBooks.Add(book1);</a:t>
            </a:r>
          </a:p>
          <a:p>
            <a:r>
              <a:rPr lang="en-US" smtClean="0"/>
              <a:t>            myBooks.Add(book2);</a:t>
            </a:r>
          </a:p>
          <a:p>
            <a:endParaRPr lang="en-US" smtClean="0"/>
          </a:p>
          <a:p>
            <a:r>
              <a:rPr lang="en-US" smtClean="0"/>
              <a:t>            // create a course object - pass the book object as argument</a:t>
            </a:r>
          </a:p>
          <a:p>
            <a:endParaRPr lang="en-US" smtClean="0"/>
          </a:p>
          <a:p>
            <a:r>
              <a:rPr lang="en-US" smtClean="0"/>
              <a:t>            Course myCourse = new Course("PH101", "Philosophy", myBooks);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4212441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Course Class - Continued</a:t>
            </a:r>
            <a:endParaRPr lang="en-US" dirty="0"/>
          </a:p>
        </p:txBody>
      </p:sp>
      <p:sp>
        <p:nvSpPr>
          <p:cNvPr id="4" name="Content Placeholder 3"/>
          <p:cNvSpPr>
            <a:spLocks noGrp="1"/>
          </p:cNvSpPr>
          <p:nvPr>
            <p:ph idx="1"/>
          </p:nvPr>
        </p:nvSpPr>
        <p:spPr/>
        <p:txBody>
          <a:bodyPr>
            <a:normAutofit fontScale="92500" lnSpcReduction="10000"/>
          </a:bodyPr>
          <a:lstStyle/>
          <a:p>
            <a:r>
              <a:rPr lang="en-US" smtClean="0"/>
              <a:t> // Add a new book - technique 1</a:t>
            </a:r>
          </a:p>
          <a:p>
            <a:endParaRPr lang="en-US" smtClean="0"/>
          </a:p>
          <a:p>
            <a:r>
              <a:rPr lang="en-US" smtClean="0"/>
              <a:t>Book book3 = new Book("987654321", "Good Ideas", "Mary Smith");</a:t>
            </a:r>
          </a:p>
          <a:p>
            <a:r>
              <a:rPr lang="en-US" smtClean="0"/>
              <a:t>myCourse.addBook(book3);</a:t>
            </a:r>
          </a:p>
          <a:p>
            <a:endParaRPr lang="en-US" smtClean="0"/>
          </a:p>
          <a:p>
            <a:r>
              <a:rPr lang="en-US" smtClean="0"/>
              <a:t>// Add a new book - technique 2</a:t>
            </a:r>
          </a:p>
          <a:p>
            <a:endParaRPr lang="en-US" smtClean="0"/>
          </a:p>
          <a:p>
            <a:r>
              <a:rPr lang="en-US" smtClean="0"/>
              <a:t>myCourse.addBook(new Book("3245678","Virtues","Sam Brown"));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32064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Course Class - continued</a:t>
            </a:r>
            <a:endParaRPr lang="en-US" dirty="0"/>
          </a:p>
        </p:txBody>
      </p:sp>
      <p:sp>
        <p:nvSpPr>
          <p:cNvPr id="4" name="Content Placeholder 3"/>
          <p:cNvSpPr>
            <a:spLocks noGrp="1"/>
          </p:cNvSpPr>
          <p:nvPr>
            <p:ph idx="1"/>
          </p:nvPr>
        </p:nvSpPr>
        <p:spPr/>
        <p:txBody>
          <a:bodyPr>
            <a:normAutofit fontScale="85000" lnSpcReduction="20000"/>
          </a:bodyPr>
          <a:lstStyle/>
          <a:p>
            <a:r>
              <a:rPr lang="en-US" smtClean="0"/>
              <a:t>// Remove the first book in the list</a:t>
            </a:r>
          </a:p>
          <a:p>
            <a:endParaRPr lang="en-US" smtClean="0"/>
          </a:p>
          <a:p>
            <a:r>
              <a:rPr lang="en-US" smtClean="0"/>
              <a:t>myCourse.removeBook(0);</a:t>
            </a:r>
          </a:p>
          <a:p>
            <a:endParaRPr lang="en-US" smtClean="0"/>
          </a:p>
          <a:p>
            <a:r>
              <a:rPr lang="en-US" smtClean="0"/>
              <a:t>// Work with other properties</a:t>
            </a:r>
          </a:p>
          <a:p>
            <a:endParaRPr lang="en-US" smtClean="0"/>
          </a:p>
          <a:p>
            <a:r>
              <a:rPr lang="en-US" smtClean="0"/>
              <a:t>int bookCount = myCourse.CourseBooks.Count;</a:t>
            </a:r>
          </a:p>
          <a:p>
            <a:endParaRPr lang="en-US" smtClean="0"/>
          </a:p>
          <a:p>
            <a:r>
              <a:rPr lang="en-US" smtClean="0"/>
              <a:t>// Get title of second book</a:t>
            </a:r>
          </a:p>
          <a:p>
            <a:endParaRPr lang="en-US" smtClean="0"/>
          </a:p>
          <a:p>
            <a:r>
              <a:rPr lang="en-US" smtClean="0"/>
              <a:t>string title = myCourse.CourseBooks[1].Title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934216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Another Overloaded Constructor</a:t>
            </a:r>
            <a:endParaRPr lang="en-US" dirty="0"/>
          </a:p>
        </p:txBody>
      </p:sp>
      <p:sp>
        <p:nvSpPr>
          <p:cNvPr id="4" name="Content Placeholder 3"/>
          <p:cNvSpPr>
            <a:spLocks noGrp="1"/>
          </p:cNvSpPr>
          <p:nvPr>
            <p:ph idx="1"/>
          </p:nvPr>
        </p:nvSpPr>
        <p:spPr/>
        <p:txBody>
          <a:bodyPr>
            <a:normAutofit fontScale="85000" lnSpcReduction="20000"/>
          </a:bodyPr>
          <a:lstStyle/>
          <a:p>
            <a:r>
              <a:rPr lang="en-US" smtClean="0"/>
              <a:t>        public Course(string code, string name)</a:t>
            </a:r>
          </a:p>
          <a:p>
            <a:r>
              <a:rPr lang="en-US" smtClean="0"/>
              <a:t>        {</a:t>
            </a:r>
          </a:p>
          <a:p>
            <a:r>
              <a:rPr lang="en-US" smtClean="0"/>
              <a:t>            CourseCode = code;</a:t>
            </a:r>
          </a:p>
          <a:p>
            <a:r>
              <a:rPr lang="en-US" smtClean="0"/>
              <a:t>            CourseName = name;</a:t>
            </a:r>
          </a:p>
          <a:p>
            <a:r>
              <a:rPr lang="en-US" smtClean="0"/>
              <a:t>        }</a:t>
            </a:r>
          </a:p>
          <a:p>
            <a:endParaRPr lang="en-US" smtClean="0"/>
          </a:p>
          <a:p>
            <a:r>
              <a:rPr lang="en-US" smtClean="0"/>
              <a:t>Client can create a course and add books using the addBook method</a:t>
            </a:r>
          </a:p>
          <a:p>
            <a:endParaRPr lang="en-US" smtClean="0"/>
          </a:p>
          <a:p>
            <a:r>
              <a:rPr lang="en-US" smtClean="0"/>
              <a:t> Course myCourse2 = new Course("ENGL101", "English I");</a:t>
            </a:r>
          </a:p>
          <a:p>
            <a:r>
              <a:rPr lang="en-US" smtClean="0"/>
              <a:t> myCourse.addBook(new Book("363636363", "English for Living", "Joe Baker"));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4250967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Content Placeholder 2"/>
          <p:cNvSpPr>
            <a:spLocks noGrp="1"/>
          </p:cNvSpPr>
          <p:nvPr>
            <p:ph idx="1"/>
          </p:nvPr>
        </p:nvSpPr>
        <p:spPr/>
        <p:txBody>
          <a:bodyPr/>
          <a:lstStyle/>
          <a:p>
            <a:r>
              <a:rPr lang="en-US" smtClean="0"/>
              <a:t>Composition is similar to aggregation</a:t>
            </a:r>
          </a:p>
          <a:p>
            <a:r>
              <a:rPr lang="en-US" smtClean="0"/>
              <a:t>The embedded object is an integral part of the class</a:t>
            </a:r>
          </a:p>
          <a:p>
            <a:r>
              <a:rPr lang="en-US" smtClean="0"/>
              <a:t>Embedded object has no use outside the class and often does not exist outside the class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957341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Implementing Composition</a:t>
            </a:r>
            <a:endParaRPr lang="en-US" dirty="0"/>
          </a:p>
        </p:txBody>
      </p:sp>
      <p:sp>
        <p:nvSpPr>
          <p:cNvPr id="3" name="Content Placeholder 2"/>
          <p:cNvSpPr>
            <a:spLocks noGrp="1"/>
          </p:cNvSpPr>
          <p:nvPr>
            <p:ph idx="1"/>
          </p:nvPr>
        </p:nvSpPr>
        <p:spPr/>
        <p:txBody>
          <a:bodyPr/>
          <a:lstStyle/>
          <a:p>
            <a:r>
              <a:rPr lang="en-US" smtClean="0"/>
              <a:t>Equipment class: keep track of information about a company's equipment</a:t>
            </a:r>
          </a:p>
          <a:p>
            <a:endParaRPr lang="en-US" smtClean="0"/>
          </a:p>
          <a:p>
            <a:r>
              <a:rPr lang="en-US" smtClean="0"/>
              <a:t>WriteOffDate Class: keeps track of month and date</a:t>
            </a:r>
          </a:p>
          <a:p>
            <a:endParaRPr lang="en-US" smtClean="0"/>
          </a:p>
          <a:p>
            <a:r>
              <a:rPr lang="en-US" smtClean="0"/>
              <a:t>Equipment class has WriteOffDate class object as instance data</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325324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WriteOffDate Class - No Default Constructor</a:t>
            </a:r>
            <a:endParaRPr lang="en-US" dirty="0"/>
          </a:p>
        </p:txBody>
      </p:sp>
      <p:sp>
        <p:nvSpPr>
          <p:cNvPr id="4" name="Content Placeholder 3"/>
          <p:cNvSpPr>
            <a:spLocks noGrp="1"/>
          </p:cNvSpPr>
          <p:nvPr>
            <p:ph idx="1"/>
          </p:nvPr>
        </p:nvSpPr>
        <p:spPr/>
        <p:txBody>
          <a:bodyPr>
            <a:normAutofit fontScale="70000" lnSpcReduction="20000"/>
          </a:bodyPr>
          <a:lstStyle/>
          <a:p>
            <a:r>
              <a:rPr lang="en-US" smtClean="0"/>
              <a:t> class WriteOffDate</a:t>
            </a:r>
          </a:p>
          <a:p>
            <a:r>
              <a:rPr lang="en-US" smtClean="0"/>
              <a:t>    {</a:t>
            </a:r>
          </a:p>
          <a:p>
            <a:r>
              <a:rPr lang="en-US" smtClean="0"/>
              <a:t>        private int month;</a:t>
            </a:r>
          </a:p>
          <a:p>
            <a:r>
              <a:rPr lang="en-US" smtClean="0"/>
              <a:t>        private int year;</a:t>
            </a:r>
          </a:p>
          <a:p>
            <a:endParaRPr lang="en-US" smtClean="0"/>
          </a:p>
          <a:p>
            <a:r>
              <a:rPr lang="en-US" smtClean="0"/>
              <a:t>        // There is no default constructor - force client to use overloaded</a:t>
            </a:r>
          </a:p>
          <a:p>
            <a:endParaRPr lang="en-US" smtClean="0"/>
          </a:p>
          <a:p>
            <a:r>
              <a:rPr lang="en-US" smtClean="0"/>
              <a:t>        public WriteOffDate(int month, int year)</a:t>
            </a:r>
          </a:p>
          <a:p>
            <a:r>
              <a:rPr lang="en-US" smtClean="0"/>
              <a:t>        {</a:t>
            </a:r>
          </a:p>
          <a:p>
            <a:r>
              <a:rPr lang="en-US" smtClean="0"/>
              <a:t>            Month = month;</a:t>
            </a:r>
          </a:p>
          <a:p>
            <a:r>
              <a:rPr lang="en-US" smtClean="0"/>
              <a:t>            Year = year;</a:t>
            </a:r>
          </a:p>
          <a:p>
            <a:r>
              <a:rPr lang="en-US" smtClean="0"/>
              <a:t>        }</a:t>
            </a:r>
          </a:p>
          <a:p>
            <a:r>
              <a:rPr lang="en-US" smtClean="0"/>
              <a:t>Force client to use overloaded constructor to instantiate object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832417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WriteOffDate Properties - Private Setters</a:t>
            </a:r>
            <a:endParaRPr lang="en-US" dirty="0"/>
          </a:p>
        </p:txBody>
      </p:sp>
      <p:sp>
        <p:nvSpPr>
          <p:cNvPr id="4" name="Content Placeholder 3"/>
          <p:cNvSpPr>
            <a:spLocks noGrp="1"/>
          </p:cNvSpPr>
          <p:nvPr>
            <p:ph idx="1"/>
          </p:nvPr>
        </p:nvSpPr>
        <p:spPr/>
        <p:txBody>
          <a:bodyPr>
            <a:normAutofit fontScale="55000" lnSpcReduction="20000"/>
          </a:bodyPr>
          <a:lstStyle/>
          <a:p>
            <a:r>
              <a:rPr lang="en-US" dirty="0" smtClean="0"/>
              <a:t> public </a:t>
            </a:r>
            <a:r>
              <a:rPr lang="en-US" dirty="0" err="1" smtClean="0"/>
              <a:t>int</a:t>
            </a:r>
            <a:r>
              <a:rPr lang="en-US" dirty="0" smtClean="0"/>
              <a:t> Month</a:t>
            </a:r>
          </a:p>
          <a:p>
            <a:r>
              <a:rPr lang="en-US" dirty="0" smtClean="0"/>
              <a:t>        {</a:t>
            </a:r>
          </a:p>
          <a:p>
            <a:r>
              <a:rPr lang="en-US" dirty="0" smtClean="0"/>
              <a:t>            get { return month; }</a:t>
            </a:r>
          </a:p>
          <a:p>
            <a:r>
              <a:rPr lang="en-US" dirty="0" smtClean="0"/>
              <a:t>            private set</a:t>
            </a:r>
          </a:p>
          <a:p>
            <a:r>
              <a:rPr lang="en-US" dirty="0" smtClean="0"/>
              <a:t>            {</a:t>
            </a:r>
          </a:p>
          <a:p>
            <a:r>
              <a:rPr lang="en-US" dirty="0" smtClean="0"/>
              <a:t>                if (value &lt; 1 || value &gt; 12)</a:t>
            </a:r>
          </a:p>
          <a:p>
            <a:r>
              <a:rPr lang="en-US" dirty="0" smtClean="0"/>
              <a:t>                {</a:t>
            </a:r>
          </a:p>
          <a:p>
            <a:r>
              <a:rPr lang="en-US" dirty="0" smtClean="0"/>
              <a:t>                    throw new </a:t>
            </a:r>
            <a:r>
              <a:rPr lang="en-US" dirty="0" err="1" smtClean="0"/>
              <a:t>ArgumentOutOfRangeException</a:t>
            </a:r>
            <a:r>
              <a:rPr lang="en-US" dirty="0" smtClean="0"/>
              <a:t>("Month", value, "Month out of range");</a:t>
            </a:r>
          </a:p>
          <a:p>
            <a:r>
              <a:rPr lang="en-US" dirty="0" smtClean="0"/>
              <a:t>                }</a:t>
            </a:r>
          </a:p>
          <a:p>
            <a:r>
              <a:rPr lang="en-US" dirty="0" smtClean="0"/>
              <a:t>                else</a:t>
            </a:r>
          </a:p>
          <a:p>
            <a:r>
              <a:rPr lang="en-US" dirty="0" smtClean="0"/>
              <a:t>                {</a:t>
            </a:r>
          </a:p>
          <a:p>
            <a:r>
              <a:rPr lang="en-US" dirty="0" smtClean="0"/>
              <a:t>                    month = value;</a:t>
            </a:r>
          </a:p>
          <a:p>
            <a:r>
              <a:rPr lang="en-US" dirty="0" smtClean="0"/>
              <a:t>                }</a:t>
            </a:r>
          </a:p>
          <a:p>
            <a:r>
              <a:rPr lang="en-US" dirty="0" smtClean="0"/>
              <a:t>            }</a:t>
            </a:r>
          </a:p>
          <a:p>
            <a:r>
              <a:rPr lang="en-US" dirty="0"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Rectangle 4"/>
          <p:cNvSpPr/>
          <p:nvPr/>
        </p:nvSpPr>
        <p:spPr>
          <a:xfrm>
            <a:off x="5105400" y="1981200"/>
            <a:ext cx="3276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Setter is private</a:t>
            </a:r>
          </a:p>
          <a:p>
            <a:r>
              <a:rPr lang="en-US" dirty="0" smtClean="0">
                <a:solidFill>
                  <a:schemeClr val="tx1"/>
                </a:solidFill>
              </a:rPr>
              <a:t>Only way to set Month is in constructor</a:t>
            </a:r>
          </a:p>
        </p:txBody>
      </p:sp>
      <p:cxnSp>
        <p:nvCxnSpPr>
          <p:cNvPr id="7" name="Straight Arrow Connector 6"/>
          <p:cNvCxnSpPr/>
          <p:nvPr/>
        </p:nvCxnSpPr>
        <p:spPr>
          <a:xfrm flipH="1">
            <a:off x="2819400" y="2209800"/>
            <a:ext cx="21336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870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Equipment Class - Composition</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class Equipment</a:t>
            </a:r>
          </a:p>
          <a:p>
            <a:r>
              <a:rPr lang="en-US" dirty="0" smtClean="0"/>
              <a:t>    {</a:t>
            </a:r>
          </a:p>
          <a:p>
            <a:r>
              <a:rPr lang="en-US" dirty="0" smtClean="0"/>
              <a:t>        private </a:t>
            </a:r>
            <a:r>
              <a:rPr lang="en-US" dirty="0" err="1" smtClean="0"/>
              <a:t>int</a:t>
            </a:r>
            <a:r>
              <a:rPr lang="en-US" dirty="0" smtClean="0"/>
              <a:t> </a:t>
            </a:r>
            <a:r>
              <a:rPr lang="en-US" dirty="0" err="1" smtClean="0"/>
              <a:t>equipmentID</a:t>
            </a:r>
            <a:r>
              <a:rPr lang="en-US" dirty="0" smtClean="0"/>
              <a:t>;</a:t>
            </a:r>
          </a:p>
          <a:p>
            <a:r>
              <a:rPr lang="en-US" dirty="0" smtClean="0"/>
              <a:t>        private string </a:t>
            </a:r>
            <a:r>
              <a:rPr lang="en-US" dirty="0" err="1" smtClean="0"/>
              <a:t>equipmentName</a:t>
            </a:r>
            <a:r>
              <a:rPr lang="en-US" dirty="0" smtClean="0"/>
              <a:t>;</a:t>
            </a:r>
          </a:p>
          <a:p>
            <a:r>
              <a:rPr lang="en-US" dirty="0" smtClean="0"/>
              <a:t>        private </a:t>
            </a:r>
            <a:r>
              <a:rPr lang="en-US" dirty="0" err="1" smtClean="0"/>
              <a:t>WriteOffDate</a:t>
            </a:r>
            <a:r>
              <a:rPr lang="en-US" dirty="0" smtClean="0"/>
              <a:t> </a:t>
            </a:r>
            <a:r>
              <a:rPr lang="en-US" dirty="0" err="1" smtClean="0"/>
              <a:t>equipmentWriteOffDate</a:t>
            </a:r>
            <a:r>
              <a:rPr lang="en-US" dirty="0" smtClean="0"/>
              <a:t>;</a:t>
            </a:r>
          </a:p>
          <a:p>
            <a:endParaRPr lang="en-US" dirty="0" smtClean="0"/>
          </a:p>
          <a:p>
            <a:r>
              <a:rPr lang="en-US" dirty="0" smtClean="0"/>
              <a:t>        public Equipment(</a:t>
            </a:r>
            <a:r>
              <a:rPr lang="en-US" dirty="0" err="1" smtClean="0"/>
              <a:t>int</a:t>
            </a:r>
            <a:r>
              <a:rPr lang="en-US" dirty="0" smtClean="0"/>
              <a:t> id, string name, </a:t>
            </a:r>
            <a:r>
              <a:rPr lang="en-US" dirty="0" err="1" smtClean="0"/>
              <a:t>int</a:t>
            </a:r>
            <a:r>
              <a:rPr lang="en-US" dirty="0" smtClean="0"/>
              <a:t> month, </a:t>
            </a:r>
            <a:r>
              <a:rPr lang="en-US" dirty="0" err="1" smtClean="0"/>
              <a:t>int</a:t>
            </a:r>
            <a:r>
              <a:rPr lang="en-US" dirty="0" smtClean="0"/>
              <a:t> year)</a:t>
            </a:r>
          </a:p>
          <a:p>
            <a:r>
              <a:rPr lang="en-US" dirty="0" smtClean="0"/>
              <a:t>        {</a:t>
            </a:r>
          </a:p>
          <a:p>
            <a:r>
              <a:rPr lang="en-US" dirty="0" smtClean="0"/>
              <a:t>            </a:t>
            </a:r>
            <a:r>
              <a:rPr lang="en-US" dirty="0" err="1" smtClean="0"/>
              <a:t>EquipmentID</a:t>
            </a:r>
            <a:r>
              <a:rPr lang="en-US" dirty="0" smtClean="0"/>
              <a:t> = id;</a:t>
            </a:r>
          </a:p>
          <a:p>
            <a:r>
              <a:rPr lang="en-US" dirty="0" smtClean="0"/>
              <a:t>            </a:t>
            </a:r>
            <a:r>
              <a:rPr lang="en-US" dirty="0" err="1" smtClean="0"/>
              <a:t>EquipmentName</a:t>
            </a:r>
            <a:r>
              <a:rPr lang="en-US" dirty="0" smtClean="0"/>
              <a:t> = name;</a:t>
            </a:r>
          </a:p>
          <a:p>
            <a:r>
              <a:rPr lang="en-US" dirty="0" smtClean="0"/>
              <a:t>            </a:t>
            </a:r>
            <a:r>
              <a:rPr lang="en-US" dirty="0" err="1" smtClean="0"/>
              <a:t>equipmentWriteOffDate</a:t>
            </a:r>
            <a:r>
              <a:rPr lang="en-US" dirty="0" smtClean="0"/>
              <a:t> = new </a:t>
            </a:r>
            <a:r>
              <a:rPr lang="en-US" dirty="0" err="1" smtClean="0"/>
              <a:t>WriteOffDate</a:t>
            </a:r>
            <a:r>
              <a:rPr lang="en-US" dirty="0" smtClean="0"/>
              <a:t>(month, year);</a:t>
            </a:r>
          </a:p>
          <a:p>
            <a:r>
              <a:rPr lang="en-US" dirty="0"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dirty="0"/>
          </a:p>
        </p:txBody>
      </p:sp>
      <p:sp>
        <p:nvSpPr>
          <p:cNvPr id="5" name="Rectangle 4"/>
          <p:cNvSpPr/>
          <p:nvPr/>
        </p:nvSpPr>
        <p:spPr>
          <a:xfrm>
            <a:off x="7136674" y="4229100"/>
            <a:ext cx="18288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Class is instantiated here - </a:t>
            </a:r>
          </a:p>
          <a:p>
            <a:endParaRPr lang="en-US" b="1" dirty="0">
              <a:solidFill>
                <a:schemeClr val="tx1"/>
              </a:solidFill>
            </a:endParaRPr>
          </a:p>
          <a:p>
            <a:r>
              <a:rPr lang="en-US" b="1" dirty="0" smtClean="0">
                <a:solidFill>
                  <a:schemeClr val="tx1"/>
                </a:solidFill>
              </a:rPr>
              <a:t>Composition</a:t>
            </a:r>
          </a:p>
        </p:txBody>
      </p:sp>
      <p:cxnSp>
        <p:nvCxnSpPr>
          <p:cNvPr id="7" name="Straight Arrow Connector 6"/>
          <p:cNvCxnSpPr/>
          <p:nvPr/>
        </p:nvCxnSpPr>
        <p:spPr>
          <a:xfrm flipH="1">
            <a:off x="6019800" y="4495800"/>
            <a:ext cx="1116874"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542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Equipment Class</a:t>
            </a:r>
            <a:endParaRPr lang="en-US" dirty="0"/>
          </a:p>
        </p:txBody>
      </p:sp>
      <p:sp>
        <p:nvSpPr>
          <p:cNvPr id="4" name="Content Placeholder 3"/>
          <p:cNvSpPr>
            <a:spLocks noGrp="1"/>
          </p:cNvSpPr>
          <p:nvPr>
            <p:ph idx="1"/>
          </p:nvPr>
        </p:nvSpPr>
        <p:spPr/>
        <p:txBody>
          <a:bodyPr>
            <a:normAutofit fontScale="85000" lnSpcReduction="10000"/>
          </a:bodyPr>
          <a:lstStyle/>
          <a:p>
            <a:r>
              <a:rPr lang="en-US" smtClean="0"/>
              <a:t>The information about the write off date is not instantiated here - it is instantiated in the Equipment class object</a:t>
            </a:r>
          </a:p>
          <a:p>
            <a:endParaRPr lang="en-US" smtClean="0"/>
          </a:p>
          <a:p>
            <a:r>
              <a:rPr lang="en-US" smtClean="0"/>
              <a:t>// Create equipment object</a:t>
            </a:r>
          </a:p>
          <a:p>
            <a:endParaRPr lang="en-US" smtClean="0"/>
          </a:p>
          <a:p>
            <a:r>
              <a:rPr lang="en-US" smtClean="0"/>
              <a:t>Equipment gadget = new Equipment(100, "Gadget", 10, 22);</a:t>
            </a:r>
          </a:p>
          <a:p>
            <a:endParaRPr lang="en-US" smtClean="0"/>
          </a:p>
          <a:p>
            <a:r>
              <a:rPr lang="en-US" smtClean="0"/>
              <a:t>// Use some  properties of the equipment object</a:t>
            </a:r>
          </a:p>
          <a:p>
            <a:endParaRPr lang="en-US" smtClean="0"/>
          </a:p>
          <a:p>
            <a:r>
              <a:rPr lang="en-US" smtClean="0"/>
              <a:t>MessageBox.Show(gadget.EquipmentName);</a:t>
            </a:r>
          </a:p>
          <a:p>
            <a:r>
              <a:rPr lang="en-US" smtClean="0"/>
              <a:t>MessageBox.Show(gadget.WriteOffDate.Month.ToString());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2403375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Associations</a:t>
            </a:r>
            <a:endParaRPr lang="en-US" dirty="0"/>
          </a:p>
        </p:txBody>
      </p:sp>
      <p:sp>
        <p:nvSpPr>
          <p:cNvPr id="3" name="Content Placeholder 2"/>
          <p:cNvSpPr>
            <a:spLocks noGrp="1"/>
          </p:cNvSpPr>
          <p:nvPr>
            <p:ph idx="1"/>
          </p:nvPr>
        </p:nvSpPr>
        <p:spPr/>
        <p:txBody>
          <a:bodyPr>
            <a:normAutofit lnSpcReduction="10000"/>
          </a:bodyPr>
          <a:lstStyle/>
          <a:p>
            <a:r>
              <a:rPr lang="en-US" smtClean="0"/>
              <a:t>Objects are associated when the state of one object depends on another object.  </a:t>
            </a:r>
          </a:p>
          <a:p>
            <a:r>
              <a:rPr lang="en-US" smtClean="0"/>
              <a:t>One object is "part of" another object</a:t>
            </a:r>
          </a:p>
          <a:p>
            <a:endParaRPr lang="en-US" smtClean="0"/>
          </a:p>
          <a:p>
            <a:r>
              <a:rPr lang="en-US" smtClean="0"/>
              <a:t>Examples:</a:t>
            </a:r>
          </a:p>
          <a:p>
            <a:r>
              <a:rPr lang="en-US" smtClean="0"/>
              <a:t>The instance data of a course object contains book objects</a:t>
            </a:r>
          </a:p>
          <a:p>
            <a:r>
              <a:rPr lang="en-US" smtClean="0"/>
              <a:t>The instance data of an employee object contains Date objects for date of birth, date of employment, etc.</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9964511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 is Often Hidden</a:t>
            </a:r>
            <a:endParaRPr lang="en-US" dirty="0"/>
          </a:p>
        </p:txBody>
      </p:sp>
      <p:sp>
        <p:nvSpPr>
          <p:cNvPr id="4" name="Content Placeholder 3"/>
          <p:cNvSpPr>
            <a:spLocks noGrp="1"/>
          </p:cNvSpPr>
          <p:nvPr>
            <p:ph idx="1"/>
          </p:nvPr>
        </p:nvSpPr>
        <p:spPr/>
        <p:txBody>
          <a:bodyPr/>
          <a:lstStyle/>
          <a:p>
            <a:r>
              <a:rPr lang="en-US" smtClean="0"/>
              <a:t>Composition is often hidden from the client who creates the object</a:t>
            </a:r>
          </a:p>
          <a:p>
            <a:r>
              <a:rPr lang="en-US" smtClean="0"/>
              <a:t>Example: A client that creates a class is not involved with creating the Collections class</a:t>
            </a:r>
          </a:p>
          <a:p>
            <a:r>
              <a:rPr lang="en-US" smtClean="0"/>
              <a:t>Client adds and removes items from this collection by adding and removing controls</a:t>
            </a:r>
          </a:p>
          <a:p>
            <a:r>
              <a:rPr lang="en-US" smtClean="0"/>
              <a:t>Form class handles all parts of creating and managing the Collection object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3103609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Aggregation</a:t>
            </a:r>
            <a:endParaRPr lang="en-US" dirty="0"/>
          </a:p>
        </p:txBody>
      </p:sp>
      <p:sp>
        <p:nvSpPr>
          <p:cNvPr id="3" name="Content Placeholder 2"/>
          <p:cNvSpPr>
            <a:spLocks noGrp="1"/>
          </p:cNvSpPr>
          <p:nvPr>
            <p:ph idx="1"/>
          </p:nvPr>
        </p:nvSpPr>
        <p:spPr/>
        <p:txBody>
          <a:bodyPr/>
          <a:lstStyle/>
          <a:p>
            <a:r>
              <a:rPr lang="en-US" dirty="0" smtClean="0"/>
              <a:t>Composition is the use of objects in objects where the objects are composed of other objects. Such as a person may have a name object that defines the name and that name is only in use relative to that containing object. </a:t>
            </a:r>
          </a:p>
          <a:p>
            <a:endParaRPr lang="en-US" dirty="0"/>
          </a:p>
          <a:p>
            <a:r>
              <a:rPr lang="en-US" dirty="0" smtClean="0"/>
              <a:t>Aggregation is when the use of the objects in the object is not relative only to that object. A person has a house. The house would not be destroyed when the object is destroyed.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539803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Composition – Association – Aggregation</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COMPOSITION </a:t>
            </a:r>
          </a:p>
          <a:p>
            <a:pPr lvl="1"/>
            <a:r>
              <a:rPr lang="en-US" dirty="0" smtClean="0"/>
              <a:t>Imagine </a:t>
            </a:r>
            <a:r>
              <a:rPr lang="en-US" dirty="0"/>
              <a:t>a software firm that is composed of different Business Units (or departments) like Storage BU, Networking BU. Automobile BU. The life time of these Business Units is governed by the lifetime of the organization. In other words, these Business Units cannot exist independently without the firm. This is COMPOSITION. (</a:t>
            </a:r>
            <a:r>
              <a:rPr lang="en-US" dirty="0" err="1"/>
              <a:t>ie</a:t>
            </a:r>
            <a:r>
              <a:rPr lang="en-US" dirty="0"/>
              <a:t> the firm is COMPOSED OF business units)</a:t>
            </a:r>
          </a:p>
          <a:p>
            <a:r>
              <a:rPr lang="en-US" b="1" dirty="0"/>
              <a:t>ASSOCIATION</a:t>
            </a:r>
            <a:endParaRPr lang="en-US" dirty="0"/>
          </a:p>
          <a:p>
            <a:pPr lvl="1"/>
            <a:r>
              <a:rPr lang="en-US" dirty="0"/>
              <a:t>The software firm may have external caterers serving food to the employees. These caterers are NOT PART OF the firm. However, they are ASSOCIATED with the firm. The caterers can exist even if our software firm is closed down. They may serve another firm! Thus the lifetime of caterers is not governed by the lifetime of the software firm. This is typical ASSOCIATION</a:t>
            </a:r>
          </a:p>
          <a:p>
            <a:r>
              <a:rPr lang="en-US" b="1" dirty="0"/>
              <a:t>AGGREGATION</a:t>
            </a:r>
            <a:endParaRPr lang="en-US" dirty="0"/>
          </a:p>
          <a:p>
            <a:pPr lvl="1"/>
            <a:r>
              <a:rPr lang="en-US" dirty="0" smtClean="0"/>
              <a:t>Consider </a:t>
            </a:r>
            <a:r>
              <a:rPr lang="en-US" dirty="0"/>
              <a:t>a Car manufacturing unit. We can think of Car as a whole entity and Car Wheel as part of the Car. (at this point, it may look like </a:t>
            </a:r>
            <a:r>
              <a:rPr lang="en-US" dirty="0" err="1"/>
              <a:t>composition..hold</a:t>
            </a:r>
            <a:r>
              <a:rPr lang="en-US" dirty="0"/>
              <a:t> on) The wheel can be created weeks ahead of time, and it can sit in a warehouse before being placed on a car during assembly. In this example, the Wheel class's instance clearly lives independently of the Car class's instance. Thus, unlike composition, in aggregation, life cycles of the objects involved are not tightly coupled.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sp>
        <p:nvSpPr>
          <p:cNvPr id="5" name="Rectangle 4"/>
          <p:cNvSpPr/>
          <p:nvPr/>
        </p:nvSpPr>
        <p:spPr>
          <a:xfrm>
            <a:off x="3604882" y="5770592"/>
            <a:ext cx="4572000" cy="923330"/>
          </a:xfrm>
          <a:prstGeom prst="rect">
            <a:avLst/>
          </a:prstGeom>
        </p:spPr>
        <p:txBody>
          <a:bodyPr>
            <a:spAutoFit/>
          </a:bodyPr>
          <a:lstStyle/>
          <a:p>
            <a:r>
              <a:rPr lang="en-US" dirty="0">
                <a:hlinkClick r:id="rId2"/>
              </a:rPr>
              <a:t>http://</a:t>
            </a:r>
            <a:r>
              <a:rPr lang="en-US" dirty="0" smtClean="0">
                <a:hlinkClick r:id="rId2"/>
              </a:rPr>
              <a:t>stackoverflow.com/questions/731802/what-is-the-difference-between-composition-and-association-relationship</a:t>
            </a:r>
            <a:r>
              <a:rPr lang="en-US" dirty="0" smtClean="0"/>
              <a:t> </a:t>
            </a:r>
            <a:endParaRPr lang="en-US" dirty="0"/>
          </a:p>
        </p:txBody>
      </p:sp>
    </p:spTree>
    <p:extLst>
      <p:ext uri="{BB962C8B-B14F-4D97-AF65-F5344CB8AC3E}">
        <p14:creationId xmlns:p14="http://schemas.microsoft.com/office/powerpoint/2010/main" val="117796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Aggregation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Simple rules:</a:t>
            </a:r>
          </a:p>
          <a:p>
            <a:pPr lvl="1"/>
            <a:r>
              <a:rPr lang="en-US" dirty="0"/>
              <a:t>A "owns" B = Composition : B has no meaning or purpose in the system without A</a:t>
            </a:r>
          </a:p>
          <a:p>
            <a:pPr lvl="1"/>
            <a:r>
              <a:rPr lang="en-US" dirty="0"/>
              <a:t>A "uses" B = Aggregation : B exists independently (conceptually) from A</a:t>
            </a:r>
          </a:p>
          <a:p>
            <a:r>
              <a:rPr lang="en-US" dirty="0"/>
              <a:t>Example 1:</a:t>
            </a:r>
          </a:p>
          <a:p>
            <a:pPr lvl="1"/>
            <a:r>
              <a:rPr lang="en-US" dirty="0"/>
              <a:t>A Company is an aggregation of People. A Company is a composition of Accounts. When a Company ceases to do business its Accounts cease to exist but its People continue to exist.</a:t>
            </a:r>
          </a:p>
          <a:p>
            <a:r>
              <a:rPr lang="en-US" dirty="0"/>
              <a:t>Example 2: (very simplified)</a:t>
            </a:r>
          </a:p>
          <a:p>
            <a:pPr lvl="1"/>
            <a:r>
              <a:rPr lang="en-US" dirty="0"/>
              <a:t>A Text Editor owns a Buffer (composition). A Text Editor uses a File (aggregation). When the Text Editor is closed, the Buffer is destroyed but the File itself is not destroyed.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
        <p:nvSpPr>
          <p:cNvPr id="5" name="Rectangle 4"/>
          <p:cNvSpPr/>
          <p:nvPr/>
        </p:nvSpPr>
        <p:spPr>
          <a:xfrm>
            <a:off x="3200400" y="5909091"/>
            <a:ext cx="4572000" cy="646331"/>
          </a:xfrm>
          <a:prstGeom prst="rect">
            <a:avLst/>
          </a:prstGeom>
        </p:spPr>
        <p:txBody>
          <a:bodyPr>
            <a:spAutoFit/>
          </a:bodyPr>
          <a:lstStyle/>
          <a:p>
            <a:r>
              <a:rPr lang="en-US" dirty="0">
                <a:hlinkClick r:id="rId2"/>
              </a:rPr>
              <a:t>http://</a:t>
            </a:r>
            <a:r>
              <a:rPr lang="en-US" dirty="0" smtClean="0">
                <a:hlinkClick r:id="rId2"/>
              </a:rPr>
              <a:t>programmers.stackexchange.com/questions/61376/aggregation-vs-composition</a:t>
            </a:r>
            <a:r>
              <a:rPr lang="en-US" dirty="0" smtClean="0"/>
              <a:t> </a:t>
            </a:r>
            <a:endParaRPr lang="en-US" dirty="0"/>
          </a:p>
        </p:txBody>
      </p:sp>
    </p:spTree>
    <p:extLst>
      <p:ext uri="{BB962C8B-B14F-4D97-AF65-F5344CB8AC3E}">
        <p14:creationId xmlns:p14="http://schemas.microsoft.com/office/powerpoint/2010/main" val="1607565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Comparing Aggregation &amp; Composition</a:t>
            </a:r>
            <a:endParaRPr lang="en-US" dirty="0"/>
          </a:p>
        </p:txBody>
      </p:sp>
      <p:sp>
        <p:nvSpPr>
          <p:cNvPr id="7" name="Content Placeholder 6"/>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5" name="Picture 4" descr="Image with example of composition."/>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57400"/>
            <a:ext cx="4267200" cy="3448050"/>
          </a:xfrm>
          <a:prstGeom prst="rect">
            <a:avLst/>
          </a:prstGeom>
          <a:noFill/>
          <a:ln>
            <a:noFill/>
          </a:ln>
        </p:spPr>
      </p:pic>
    </p:spTree>
    <p:extLst>
      <p:ext uri="{BB962C8B-B14F-4D97-AF65-F5344CB8AC3E}">
        <p14:creationId xmlns:p14="http://schemas.microsoft.com/office/powerpoint/2010/main" val="3521462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"Has a" Relationships</a:t>
            </a:r>
            <a:endParaRPr lang="en-US" dirty="0"/>
          </a:p>
        </p:txBody>
      </p:sp>
      <p:sp>
        <p:nvSpPr>
          <p:cNvPr id="4" name="Content Placeholder 3"/>
          <p:cNvSpPr>
            <a:spLocks noGrp="1"/>
          </p:cNvSpPr>
          <p:nvPr>
            <p:ph idx="1"/>
          </p:nvPr>
        </p:nvSpPr>
        <p:spPr/>
        <p:txBody>
          <a:bodyPr/>
          <a:lstStyle/>
          <a:p>
            <a:r>
              <a:rPr lang="en-US" dirty="0" smtClean="0"/>
              <a:t>Inheritance uses base and derived classes that are related in a "Is a" relationship.  An employee "Is a" person; an insect "Is a" animal.</a:t>
            </a:r>
          </a:p>
          <a:p>
            <a:endParaRPr lang="en-US" dirty="0" smtClean="0"/>
          </a:p>
          <a:p>
            <a:r>
              <a:rPr lang="en-US" dirty="0" smtClean="0"/>
              <a:t>Associations can normally be expressed using "Has a"</a:t>
            </a:r>
          </a:p>
          <a:p>
            <a:r>
              <a:rPr lang="en-US" dirty="0" smtClean="0"/>
              <a:t>A form "Has a" text box</a:t>
            </a:r>
          </a:p>
          <a:p>
            <a:r>
              <a:rPr lang="en-US" dirty="0" smtClean="0"/>
              <a:t>An employee "Has a" job</a:t>
            </a:r>
          </a:p>
          <a:p>
            <a:r>
              <a:rPr lang="en-US" dirty="0" smtClean="0"/>
              <a:t>A course "Has a" book</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260532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Aggregation and Composition</a:t>
            </a:r>
            <a:endParaRPr lang="en-US" dirty="0"/>
          </a:p>
        </p:txBody>
      </p:sp>
      <p:sp>
        <p:nvSpPr>
          <p:cNvPr id="4" name="Content Placeholder 3"/>
          <p:cNvSpPr>
            <a:spLocks noGrp="1"/>
          </p:cNvSpPr>
          <p:nvPr>
            <p:ph idx="1"/>
          </p:nvPr>
        </p:nvSpPr>
        <p:spPr/>
        <p:txBody>
          <a:bodyPr/>
          <a:lstStyle/>
          <a:p>
            <a:r>
              <a:rPr lang="en-US" dirty="0" smtClean="0"/>
              <a:t>These types of associations refer to classes that have references to other classes.</a:t>
            </a:r>
          </a:p>
          <a:p>
            <a:r>
              <a:rPr lang="en-US" dirty="0" smtClean="0"/>
              <a:t>Both model a system that is composed of multiple parts</a:t>
            </a:r>
          </a:p>
          <a:p>
            <a:r>
              <a:rPr lang="en-US" dirty="0" smtClean="0"/>
              <a:t>This allows the reuse of code by composing existing objects in a way to form a new object</a:t>
            </a:r>
          </a:p>
          <a:p>
            <a:r>
              <a:rPr lang="en-US" dirty="0" smtClean="0"/>
              <a:t>Design principle</a:t>
            </a:r>
          </a:p>
          <a:p>
            <a:pPr lvl="1"/>
            <a:r>
              <a:rPr lang="en-US" dirty="0" smtClean="0"/>
              <a:t>Not visible in the code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595084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793" y="3048000"/>
            <a:ext cx="5410200" cy="5410200"/>
          </a:xfrm>
          <a:prstGeom prst="rect">
            <a:avLst/>
          </a:prstGeom>
        </p:spPr>
      </p:pic>
      <p:sp>
        <p:nvSpPr>
          <p:cNvPr id="2" name="Title 1"/>
          <p:cNvSpPr>
            <a:spLocks noGrp="1"/>
          </p:cNvSpPr>
          <p:nvPr>
            <p:ph type="title"/>
          </p:nvPr>
        </p:nvSpPr>
        <p:spPr/>
        <p:txBody>
          <a:bodyPr/>
          <a:lstStyle/>
          <a:p>
            <a:r>
              <a:rPr lang="en-US" smtClean="0"/>
              <a:t>Aggregation and Composition</a:t>
            </a:r>
            <a:endParaRPr lang="en-US" dirty="0"/>
          </a:p>
        </p:txBody>
      </p:sp>
      <p:sp>
        <p:nvSpPr>
          <p:cNvPr id="4" name="Content Placeholder 3"/>
          <p:cNvSpPr>
            <a:spLocks noGrp="1"/>
          </p:cNvSpPr>
          <p:nvPr>
            <p:ph idx="1"/>
          </p:nvPr>
        </p:nvSpPr>
        <p:spPr>
          <a:xfrm>
            <a:off x="1113233" y="1541690"/>
            <a:ext cx="6430567" cy="5163909"/>
          </a:xfrm>
        </p:spPr>
        <p:txBody>
          <a:bodyPr>
            <a:normAutofit/>
          </a:bodyPr>
          <a:lstStyle/>
          <a:p>
            <a:r>
              <a:rPr lang="en-US" dirty="0"/>
              <a:t>Life </a:t>
            </a:r>
            <a:r>
              <a:rPr lang="en-US" dirty="0" smtClean="0"/>
              <a:t>span: How long to “live”.</a:t>
            </a:r>
          </a:p>
          <a:p>
            <a:endParaRPr lang="en-US" dirty="0"/>
          </a:p>
          <a:p>
            <a:r>
              <a:rPr lang="en-US" dirty="0"/>
              <a:t>Aggregation: objects are </a:t>
            </a:r>
            <a:r>
              <a:rPr lang="en-US" dirty="0" smtClean="0"/>
              <a:t>independent</a:t>
            </a:r>
          </a:p>
          <a:p>
            <a:pPr lvl="1"/>
            <a:r>
              <a:rPr lang="en-US" dirty="0"/>
              <a:t>Aggregate items do “live” past when the object is destroyed</a:t>
            </a:r>
            <a:r>
              <a:rPr lang="en-US" dirty="0" smtClean="0"/>
              <a:t>.</a:t>
            </a:r>
          </a:p>
          <a:p>
            <a:pPr lvl="1"/>
            <a:r>
              <a:rPr lang="en-US" dirty="0" smtClean="0"/>
              <a:t>Door: Door Handle</a:t>
            </a:r>
            <a:endParaRPr lang="en-US" dirty="0"/>
          </a:p>
          <a:p>
            <a:pPr marL="342900" lvl="1" indent="0">
              <a:buNone/>
            </a:pPr>
            <a:endParaRPr lang="en-US" dirty="0" smtClean="0"/>
          </a:p>
          <a:p>
            <a:r>
              <a:rPr lang="en-US" dirty="0" smtClean="0"/>
              <a:t>Composition</a:t>
            </a:r>
            <a:r>
              <a:rPr lang="en-US" dirty="0"/>
              <a:t>: objects are dependent</a:t>
            </a:r>
          </a:p>
          <a:p>
            <a:pPr lvl="1"/>
            <a:r>
              <a:rPr lang="en-US" dirty="0"/>
              <a:t>Items do not “live” past when the object is destroyed</a:t>
            </a:r>
            <a:r>
              <a:rPr lang="en-US" dirty="0" smtClean="0"/>
              <a:t>.</a:t>
            </a:r>
          </a:p>
          <a:p>
            <a:pPr lvl="1"/>
            <a:r>
              <a:rPr lang="en-US" dirty="0" smtClean="0"/>
              <a:t>Door: Doorway</a:t>
            </a:r>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927188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idx="1"/>
          </p:nvPr>
        </p:nvSpPr>
        <p:spPr>
          <a:xfrm>
            <a:off x="1113233" y="2772117"/>
            <a:ext cx="7514035" cy="3019084"/>
          </a:xfrm>
        </p:spPr>
        <p:txBody>
          <a:bodyPr/>
          <a:lstStyle/>
          <a:p>
            <a:r>
              <a:rPr lang="en-US" dirty="0" smtClean="0"/>
              <a:t>Aggregation</a:t>
            </a:r>
          </a:p>
          <a:p>
            <a:pPr lvl="1"/>
            <a:r>
              <a:rPr lang="en-US" dirty="0" smtClean="0"/>
              <a:t>If Person dies, Car will still exist. </a:t>
            </a:r>
          </a:p>
          <a:p>
            <a:pPr lvl="1"/>
            <a:endParaRPr lang="en-US" dirty="0" smtClean="0"/>
          </a:p>
          <a:p>
            <a:r>
              <a:rPr lang="en-US" dirty="0" smtClean="0"/>
              <a:t>Composition</a:t>
            </a:r>
          </a:p>
          <a:p>
            <a:pPr lvl="1"/>
            <a:r>
              <a:rPr lang="en-US" dirty="0" smtClean="0"/>
              <a:t>If Car is destroyed, Engine is destroyed too.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grpSp>
        <p:nvGrpSpPr>
          <p:cNvPr id="5" name="Group 4"/>
          <p:cNvGrpSpPr/>
          <p:nvPr/>
        </p:nvGrpSpPr>
        <p:grpSpPr>
          <a:xfrm>
            <a:off x="1295400" y="1676400"/>
            <a:ext cx="6814829" cy="916442"/>
            <a:chOff x="3632955" y="5029200"/>
            <a:chExt cx="4548281" cy="611642"/>
          </a:xfrm>
        </p:grpSpPr>
        <p:sp>
          <p:nvSpPr>
            <p:cNvPr id="6" name="Rounded Rectangle 5"/>
            <p:cNvSpPr/>
            <p:nvPr/>
          </p:nvSpPr>
          <p:spPr>
            <a:xfrm>
              <a:off x="7183408" y="5031242"/>
              <a:ext cx="997828" cy="609600"/>
            </a:xfrm>
            <a:prstGeom prst="roundRect">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7" name="Right Arrow 6"/>
            <p:cNvSpPr/>
            <p:nvPr/>
          </p:nvSpPr>
          <p:spPr>
            <a:xfrm>
              <a:off x="6323706" y="5031242"/>
              <a:ext cx="990600" cy="609600"/>
            </a:xfrm>
            <a:prstGeom prst="rightArrow">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has a</a:t>
              </a:r>
              <a:endParaRPr lang="en-US" dirty="0"/>
            </a:p>
          </p:txBody>
        </p:sp>
        <p:sp>
          <p:nvSpPr>
            <p:cNvPr id="8" name="Rounded Rectangle 7"/>
            <p:cNvSpPr/>
            <p:nvPr/>
          </p:nvSpPr>
          <p:spPr>
            <a:xfrm>
              <a:off x="5559457" y="5029200"/>
              <a:ext cx="800991" cy="609600"/>
            </a:xfrm>
            <a:prstGeom prst="roundRect">
              <a:avLst/>
            </a:prstGeom>
            <a:ln>
              <a:solidFill>
                <a:schemeClr val="tx1">
                  <a:lumMod val="65000"/>
                  <a:lumOff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Car</a:t>
              </a:r>
              <a:endParaRPr lang="en-US" dirty="0"/>
            </a:p>
          </p:txBody>
        </p:sp>
        <p:sp>
          <p:nvSpPr>
            <p:cNvPr id="9" name="Right Arrow 8"/>
            <p:cNvSpPr/>
            <p:nvPr/>
          </p:nvSpPr>
          <p:spPr>
            <a:xfrm>
              <a:off x="4699755" y="5029200"/>
              <a:ext cx="990600" cy="609600"/>
            </a:xfrm>
            <a:prstGeom prst="rightArrow">
              <a:avLst/>
            </a:prstGeom>
            <a:solidFill>
              <a:schemeClr val="accent2">
                <a:lumMod val="75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has a</a:t>
              </a:r>
              <a:endParaRPr lang="en-US" dirty="0"/>
            </a:p>
          </p:txBody>
        </p:sp>
        <p:sp>
          <p:nvSpPr>
            <p:cNvPr id="10" name="Rounded Rectangle 9"/>
            <p:cNvSpPr/>
            <p:nvPr/>
          </p:nvSpPr>
          <p:spPr>
            <a:xfrm>
              <a:off x="3632955" y="5029200"/>
              <a:ext cx="1103542" cy="609600"/>
            </a:xfrm>
            <a:prstGeom prst="roundRect">
              <a:avLst/>
            </a:prstGeom>
            <a:ln>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Person</a:t>
              </a:r>
              <a:endParaRPr lang="en-US" dirty="0"/>
            </a:p>
          </p:txBody>
        </p:sp>
      </p:grpSp>
    </p:spTree>
    <p:extLst>
      <p:ext uri="{BB962C8B-B14F-4D97-AF65-F5344CB8AC3E}">
        <p14:creationId xmlns:p14="http://schemas.microsoft.com/office/powerpoint/2010/main" val="221256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Aggregation Examples: Independent Objects</a:t>
            </a:r>
            <a:endParaRPr lang="en-US" dirty="0"/>
          </a:p>
        </p:txBody>
      </p:sp>
      <p:sp>
        <p:nvSpPr>
          <p:cNvPr id="4" name="Content Placeholder 3"/>
          <p:cNvSpPr>
            <a:spLocks noGrp="1"/>
          </p:cNvSpPr>
          <p:nvPr>
            <p:ph idx="1"/>
          </p:nvPr>
        </p:nvSpPr>
        <p:spPr/>
        <p:txBody>
          <a:bodyPr>
            <a:normAutofit fontScale="92500" lnSpcReduction="10000"/>
          </a:bodyPr>
          <a:lstStyle/>
          <a:p>
            <a:r>
              <a:rPr lang="it-IT" smtClean="0"/>
              <a:t>A form object "has a" Icon property.  An Icon is an object itself.</a:t>
            </a:r>
          </a:p>
          <a:p>
            <a:endParaRPr lang="it-IT" smtClean="0"/>
          </a:p>
          <a:p>
            <a:pPr lvl="2"/>
            <a:r>
              <a:rPr lang="it-IT" smtClean="0"/>
              <a:t>Icon myIcon = new Icon("C:\\Baseball.ico");</a:t>
            </a:r>
            <a:endParaRPr lang="en-US" smtClean="0"/>
          </a:p>
          <a:p>
            <a:pPr lvl="2"/>
            <a:r>
              <a:rPr lang="en-US" smtClean="0"/>
              <a:t>Form1.Icon = myIcon;</a:t>
            </a:r>
          </a:p>
          <a:p>
            <a:pPr lvl="2"/>
            <a:endParaRPr lang="en-US" smtClean="0"/>
          </a:p>
          <a:p>
            <a:r>
              <a:rPr lang="en-US" smtClean="0"/>
              <a:t>A text box object "has a" Font property</a:t>
            </a:r>
          </a:p>
          <a:p>
            <a:r>
              <a:rPr lang="en-US" smtClean="0"/>
              <a:t>Font is an object</a:t>
            </a:r>
          </a:p>
          <a:p>
            <a:endParaRPr lang="en-US" smtClean="0"/>
          </a:p>
          <a:p>
            <a:pPr lvl="2"/>
            <a:r>
              <a:rPr lang="fr-FR" smtClean="0"/>
              <a:t>Font newFont = new Font("Courier New", 12);</a:t>
            </a:r>
          </a:p>
          <a:p>
            <a:pPr lvl="2"/>
            <a:r>
              <a:rPr lang="en-US" smtClean="0"/>
              <a:t>displayTextBox.Font = newFont;</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779870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 Example : Dependent </a:t>
            </a:r>
            <a:endParaRPr lang="en-US" dirty="0"/>
          </a:p>
        </p:txBody>
      </p:sp>
      <p:sp>
        <p:nvSpPr>
          <p:cNvPr id="3" name="Content Placeholder 2"/>
          <p:cNvSpPr>
            <a:spLocks noGrp="1"/>
          </p:cNvSpPr>
          <p:nvPr>
            <p:ph idx="1"/>
          </p:nvPr>
        </p:nvSpPr>
        <p:spPr/>
        <p:txBody>
          <a:bodyPr/>
          <a:lstStyle/>
          <a:p>
            <a:r>
              <a:rPr lang="en-US" smtClean="0"/>
              <a:t>Every Form has a Controls object</a:t>
            </a:r>
          </a:p>
          <a:p>
            <a:r>
              <a:rPr lang="en-US" smtClean="0"/>
              <a:t>The Controls object is a Container object</a:t>
            </a:r>
          </a:p>
          <a:p>
            <a:r>
              <a:rPr lang="en-US" smtClean="0"/>
              <a:t>This object is part of every Form container and is created when the form container is created</a:t>
            </a:r>
          </a:p>
          <a:p>
            <a:endParaRPr lang="en-US" smtClean="0"/>
          </a:p>
          <a:p>
            <a:pPr lvl="2"/>
            <a:r>
              <a:rPr lang="en-US" smtClean="0"/>
              <a:t>foreach(Control c in Form1.Controls)</a:t>
            </a:r>
          </a:p>
          <a:p>
            <a:pPr lvl="2"/>
            <a:endParaRPr lang="en-US" smtClean="0"/>
          </a:p>
          <a:p>
            <a:r>
              <a:rPr lang="en-US" smtClean="0"/>
              <a:t>The Controls object is dependent on the form object.  It does not exist without a form</a:t>
            </a:r>
          </a:p>
          <a:p>
            <a:endParaRPr lang="en-US" smtClean="0"/>
          </a:p>
          <a:p>
            <a:endParaRPr lang="en-US"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710231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Them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JonTheme" id="{3DE42CC9-E1AF-4131-A25A-4FB02EEA6E17}" vid="{0E97BE3A-6307-4DD4-9EDE-71373E951C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JonTheme</Template>
  <TotalTime>620</TotalTime>
  <Words>2175</Words>
  <Application>Microsoft Office PowerPoint</Application>
  <PresentationFormat>On-screen Show (4:3)</PresentationFormat>
  <Paragraphs>417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Corbel</vt:lpstr>
      <vt:lpstr>JonTheme</vt:lpstr>
      <vt:lpstr>Associations</vt:lpstr>
      <vt:lpstr>Is-a vs. Has-a Relationships</vt:lpstr>
      <vt:lpstr>Associations</vt:lpstr>
      <vt:lpstr>"Has a" Relationships</vt:lpstr>
      <vt:lpstr>Aggregation and Composition</vt:lpstr>
      <vt:lpstr>Aggregation and Composition</vt:lpstr>
      <vt:lpstr>Another example</vt:lpstr>
      <vt:lpstr>Aggregation Examples: Independent Objects</vt:lpstr>
      <vt:lpstr>Composition Example : Dependent </vt:lpstr>
      <vt:lpstr>Implementing Aggregation</vt:lpstr>
      <vt:lpstr>Book Class - continued</vt:lpstr>
      <vt:lpstr>Book Class - continued</vt:lpstr>
      <vt:lpstr>Implement Aggregation - Course Class</vt:lpstr>
      <vt:lpstr>Course Class - Continued</vt:lpstr>
      <vt:lpstr>Course Class - Continued</vt:lpstr>
      <vt:lpstr>Using the Classes</vt:lpstr>
      <vt:lpstr>Course with Multiple Books</vt:lpstr>
      <vt:lpstr>Constructor &amp; Property Receives a List</vt:lpstr>
      <vt:lpstr>Added Methods to Add and Remove Books</vt:lpstr>
      <vt:lpstr>Using the Course Class</vt:lpstr>
      <vt:lpstr>Using Course Class - Continued</vt:lpstr>
      <vt:lpstr>Using Course Class - continued</vt:lpstr>
      <vt:lpstr>Another Overloaded Constructor</vt:lpstr>
      <vt:lpstr>Composition</vt:lpstr>
      <vt:lpstr>Implementing Composition</vt:lpstr>
      <vt:lpstr>WriteOffDate Class - No Default Constructor</vt:lpstr>
      <vt:lpstr>WriteOffDate Properties - Private Setters</vt:lpstr>
      <vt:lpstr>Equipment Class - Composition</vt:lpstr>
      <vt:lpstr>Using Equipment Class</vt:lpstr>
      <vt:lpstr>Composition is Often Hidden</vt:lpstr>
      <vt:lpstr>Composition Vs Aggregation</vt:lpstr>
      <vt:lpstr>Composition – Association – Aggregation</vt:lpstr>
      <vt:lpstr>Composition Vs. Aggregation</vt:lpstr>
      <vt:lpstr>Comparing Aggregation &amp; Composition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naasp_000</dc:creator>
  <cp:lastModifiedBy>Jon Holmes</cp:lastModifiedBy>
  <cp:revision>73</cp:revision>
  <dcterms:created xsi:type="dcterms:W3CDTF">2006-08-16T00:00:00Z</dcterms:created>
  <dcterms:modified xsi:type="dcterms:W3CDTF">2016-02-21T05:01:37Z</dcterms:modified>
</cp:coreProperties>
</file>