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4763"/>
            <a:ext cx="3761184"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380069"/>
            <a:ext cx="6430967" cy="261619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3996267"/>
            <a:ext cx="5240734" cy="1388534"/>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a:xfrm>
            <a:off x="3999309" y="5883276"/>
            <a:ext cx="3243033" cy="365125"/>
          </a:xfrm>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126671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2865"/>
            <a:ext cx="7514033"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932112"/>
            <a:ext cx="6169458"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3234" y="5299603"/>
            <a:ext cx="7514033"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106246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0"/>
            <a:ext cx="7514033" cy="3048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343400"/>
            <a:ext cx="7514035"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4096510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3428999"/>
            <a:ext cx="6399611" cy="3810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4343400"/>
            <a:ext cx="7514033" cy="14478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590295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3308581"/>
            <a:ext cx="7514032" cy="14688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4777381"/>
            <a:ext cx="7514033"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208102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863023"/>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819399"/>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685801"/>
            <a:ext cx="6742509" cy="27431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3886200"/>
            <a:ext cx="7514033" cy="88900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775200"/>
            <a:ext cx="7514033" cy="1016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1189722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685801"/>
            <a:ext cx="7514034"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3505200"/>
            <a:ext cx="7514035"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4343400"/>
            <a:ext cx="7514035"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4270358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414445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685800"/>
            <a:ext cx="1327777"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685800"/>
            <a:ext cx="6014807"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419244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473529"/>
            <a:ext cx="7514035" cy="1020536"/>
          </a:xfrm>
        </p:spPr>
        <p:txBody>
          <a:bodyPr>
            <a:normAutofit/>
          </a:bodyPr>
          <a:lstStyle>
            <a:lvl1pPr>
              <a:defRPr sz="33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5867132"/>
            <a:ext cx="413375" cy="365125"/>
          </a:xfrm>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81264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666999"/>
            <a:ext cx="6698060" cy="2110382"/>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4777381"/>
            <a:ext cx="6698061" cy="8604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54218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667000"/>
            <a:ext cx="3671291" cy="31242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667000"/>
            <a:ext cx="3671292" cy="31242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35491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2658533"/>
            <a:ext cx="3455391"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667000"/>
            <a:ext cx="3466903" cy="576262"/>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3335337"/>
            <a:ext cx="3671292" cy="245586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158222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73699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73421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600200"/>
            <a:ext cx="2661841"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685800"/>
            <a:ext cx="4680743" cy="51054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971800"/>
            <a:ext cx="2661841" cy="18288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33547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752599"/>
            <a:ext cx="4069619" cy="13716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914400"/>
            <a:ext cx="246073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2043" y="3124199"/>
            <a:ext cx="4069619" cy="18288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9A0E40-BF51-40C0-88B3-5FA73637F3BE}" type="datetimeFigureOut">
              <a:rPr lang="en-US" smtClean="0"/>
              <a:t>2/29/2016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69EF80-F191-47FA-A2D1-C6424BD1B1C1}" type="slidenum">
              <a:rPr lang="en-US" smtClean="0"/>
              <a:t>‹#›</a:t>
            </a:fld>
            <a:endParaRPr lang="en-US" dirty="0"/>
          </a:p>
        </p:txBody>
      </p:sp>
    </p:spTree>
    <p:extLst>
      <p:ext uri="{BB962C8B-B14F-4D97-AF65-F5344CB8AC3E}">
        <p14:creationId xmlns:p14="http://schemas.microsoft.com/office/powerpoint/2010/main" val="1400815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1"/>
            <a:ext cx="1827610"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685801"/>
            <a:ext cx="7514035" cy="808264"/>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1541691"/>
            <a:ext cx="7514035" cy="424951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5883276"/>
            <a:ext cx="857250"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F09A0E40-BF51-40C0-88B3-5FA73637F3BE}" type="datetimeFigureOut">
              <a:rPr lang="en-US" smtClean="0"/>
              <a:t>2/29/2016</a:t>
            </a:fld>
            <a:endParaRPr lang="en-US" dirty="0"/>
          </a:p>
        </p:txBody>
      </p:sp>
      <p:sp>
        <p:nvSpPr>
          <p:cNvPr id="5" name="Footer Placeholder 4"/>
          <p:cNvSpPr>
            <a:spLocks noGrp="1"/>
          </p:cNvSpPr>
          <p:nvPr>
            <p:ph type="ftr" sz="quarter" idx="3"/>
          </p:nvPr>
        </p:nvSpPr>
        <p:spPr>
          <a:xfrm>
            <a:off x="1929210" y="5883276"/>
            <a:ext cx="5313133" cy="3651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5883276"/>
            <a:ext cx="413375" cy="3651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3B69EF80-F191-47FA-A2D1-C6424BD1B1C1}" type="slidenum">
              <a:rPr lang="en-US" smtClean="0"/>
              <a:t>‹#›</a:t>
            </a:fld>
            <a:endParaRPr lang="en-US" dirty="0"/>
          </a:p>
        </p:txBody>
      </p:sp>
    </p:spTree>
    <p:extLst>
      <p:ext uri="{BB962C8B-B14F-4D97-AF65-F5344CB8AC3E}">
        <p14:creationId xmlns:p14="http://schemas.microsoft.com/office/powerpoint/2010/main" val="2633712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2400" kern="1200" cap="none">
          <a:solidFill>
            <a:schemeClr val="tx1"/>
          </a:solidFill>
          <a:effectLst/>
          <a:latin typeface="Arial" panose="020B0604020202020204" pitchFamily="34" charset="0"/>
          <a:ea typeface="+mn-ea"/>
          <a:cs typeface="Arial" panose="020B0604020202020204" pitchFamily="34" charset="0"/>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2100" kern="1200" cap="none">
          <a:solidFill>
            <a:schemeClr val="tx1"/>
          </a:solidFill>
          <a:effectLst/>
          <a:latin typeface="Arial" panose="020B0604020202020204" pitchFamily="34" charset="0"/>
          <a:ea typeface="+mn-ea"/>
          <a:cs typeface="Arial" panose="020B0604020202020204" pitchFamily="34" charset="0"/>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Arial" panose="020B0604020202020204" pitchFamily="34" charset="0"/>
          <a:ea typeface="+mn-ea"/>
          <a:cs typeface="Arial" panose="020B0604020202020204" pitchFamily="34" charset="0"/>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Arial" panose="020B0604020202020204" pitchFamily="34" charset="0"/>
          <a:ea typeface="+mn-ea"/>
          <a:cs typeface="Arial" panose="020B0604020202020204" pitchFamily="34" charset="0"/>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Arial" panose="020B0604020202020204" pitchFamily="34" charset="0"/>
          <a:ea typeface="+mn-ea"/>
          <a:cs typeface="Arial" panose="020B0604020202020204" pitchFamily="34" charset="0"/>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blog.bodurov.com/Performance-SortedList-SortedDictionary-Dictionary-Hashtable" TargetMode="Externa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bb397687.aspx" TargetMode="External"/><Relationship Id="rId2" Type="http://schemas.openxmlformats.org/officeDocument/2006/relationships/hyperlink" Target="http://www.dotnetperls.com/lambda" TargetMode="External"/><Relationship Id="rId1" Type="http://schemas.openxmlformats.org/officeDocument/2006/relationships/slideLayout" Target="../slideLayouts/slideLayout2.xml"/><Relationship Id="rId4" Type="http://schemas.openxmlformats.org/officeDocument/2006/relationships/hyperlink" Target="http://www.codeproject.com/Tips/298963/Understand-Lambda-Expressions-in-minut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dn.microsoft.com/en-us/library/vstudio/system.linq.enumerable_methods(v=vs.100).aspx"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regexlib.com/CheatSheet.aspx?AspxAutoDetectCookieSupport=1" TargetMode="External"/><Relationship Id="rId2" Type="http://schemas.openxmlformats.org/officeDocument/2006/relationships/hyperlink" Target="http://www.regexr.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sdn.microsoft.com/en-us/library/ms132319.asp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hyperlink" Target="http://blog.bodurov.com/Performance-SortedList-SortedDictionary-Dictionary-Hash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RegEx</a:t>
            </a:r>
            <a:r>
              <a:rPr lang="en-US" dirty="0" smtClean="0"/>
              <a:t> and Collections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6054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to use?</a:t>
            </a:r>
            <a:endParaRPr lang="en-US" dirty="0"/>
          </a:p>
        </p:txBody>
      </p:sp>
      <p:sp>
        <p:nvSpPr>
          <p:cNvPr id="7" name="Rectangle 6"/>
          <p:cNvSpPr/>
          <p:nvPr/>
        </p:nvSpPr>
        <p:spPr>
          <a:xfrm>
            <a:off x="1985775" y="6137256"/>
            <a:ext cx="6827299" cy="646331"/>
          </a:xfrm>
          <a:prstGeom prst="rect">
            <a:avLst/>
          </a:prstGeom>
        </p:spPr>
        <p:txBody>
          <a:bodyPr wrap="square">
            <a:spAutoFit/>
          </a:bodyPr>
          <a:lstStyle/>
          <a:p>
            <a:r>
              <a:rPr lang="en-US" dirty="0">
                <a:hlinkClick r:id="rId2"/>
              </a:rPr>
              <a:t>http://</a:t>
            </a:r>
            <a:r>
              <a:rPr lang="en-US" dirty="0" smtClean="0">
                <a:hlinkClick r:id="rId2"/>
              </a:rPr>
              <a:t>blog.bodurov.com/Performance-SortedList-SortedDictionary-Dictionary-Hashtable</a:t>
            </a:r>
            <a:r>
              <a:rPr lang="en-US" dirty="0" smtClean="0"/>
              <a:t> </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9215"/>
          <a:stretch/>
        </p:blipFill>
        <p:spPr>
          <a:xfrm>
            <a:off x="1241464" y="1485356"/>
            <a:ext cx="4238625" cy="3147604"/>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8714"/>
          <a:stretch/>
        </p:blipFill>
        <p:spPr>
          <a:xfrm>
            <a:off x="4403722" y="1494065"/>
            <a:ext cx="4267200" cy="313889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89517"/>
          <a:stretch/>
        </p:blipFill>
        <p:spPr>
          <a:xfrm>
            <a:off x="2177363" y="4632960"/>
            <a:ext cx="5517289" cy="470178"/>
          </a:xfrm>
          <a:prstGeom prst="rect">
            <a:avLst/>
          </a:prstGeom>
        </p:spPr>
      </p:pic>
    </p:spTree>
    <p:extLst>
      <p:ext uri="{BB962C8B-B14F-4D97-AF65-F5344CB8AC3E}">
        <p14:creationId xmlns:p14="http://schemas.microsoft.com/office/powerpoint/2010/main" val="356791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Initializations</a:t>
            </a:r>
            <a:endParaRPr lang="en-US" dirty="0"/>
          </a:p>
        </p:txBody>
      </p:sp>
      <p:sp>
        <p:nvSpPr>
          <p:cNvPr id="3" name="Content Placeholder 2"/>
          <p:cNvSpPr>
            <a:spLocks noGrp="1"/>
          </p:cNvSpPr>
          <p:nvPr>
            <p:ph idx="1"/>
          </p:nvPr>
        </p:nvSpPr>
        <p:spPr>
          <a:xfrm>
            <a:off x="1550125" y="1175657"/>
            <a:ext cx="7077143" cy="5286103"/>
          </a:xfrm>
        </p:spPr>
        <p:txBody>
          <a:bodyPr>
            <a:noAutofit/>
          </a:bodyPr>
          <a:lstStyle/>
          <a:p>
            <a:pPr marL="0" indent="0">
              <a:buNone/>
            </a:pPr>
            <a:r>
              <a:rPr lang="en-US" sz="1600" dirty="0">
                <a:solidFill>
                  <a:srgbClr val="0070C0"/>
                </a:solidFill>
              </a:rPr>
              <a:t>List</a:t>
            </a:r>
            <a:r>
              <a:rPr lang="en-US" sz="1600" dirty="0"/>
              <a:t>&lt;</a:t>
            </a:r>
            <a:r>
              <a:rPr lang="en-US" sz="1600" dirty="0" err="1">
                <a:solidFill>
                  <a:schemeClr val="accent6">
                    <a:lumMod val="75000"/>
                  </a:schemeClr>
                </a:solidFill>
              </a:rPr>
              <a:t>int</a:t>
            </a:r>
            <a:r>
              <a:rPr lang="en-US" sz="1600" dirty="0"/>
              <a:t>&gt; </a:t>
            </a:r>
            <a:r>
              <a:rPr lang="en-US" sz="1600" dirty="0" err="1"/>
              <a:t>lstI</a:t>
            </a:r>
            <a:r>
              <a:rPr lang="en-US" sz="1600" dirty="0"/>
              <a:t> = new </a:t>
            </a:r>
            <a:r>
              <a:rPr lang="en-US" sz="1600" dirty="0">
                <a:solidFill>
                  <a:srgbClr val="0070C0"/>
                </a:solidFill>
              </a:rPr>
              <a:t>List</a:t>
            </a:r>
            <a:r>
              <a:rPr lang="en-US" sz="1600" dirty="0"/>
              <a:t>&lt;</a:t>
            </a:r>
            <a:r>
              <a:rPr lang="en-US" sz="1600" dirty="0" err="1">
                <a:solidFill>
                  <a:schemeClr val="accent6">
                    <a:lumMod val="75000"/>
                  </a:schemeClr>
                </a:solidFill>
              </a:rPr>
              <a:t>int</a:t>
            </a:r>
            <a:r>
              <a:rPr lang="en-US" sz="1600" dirty="0"/>
              <a:t>&gt;(); </a:t>
            </a:r>
            <a:r>
              <a:rPr lang="en-US" sz="1600" dirty="0">
                <a:solidFill>
                  <a:schemeClr val="accent2">
                    <a:lumMod val="75000"/>
                  </a:schemeClr>
                </a:solidFill>
              </a:rPr>
              <a:t>// dynamic collection</a:t>
            </a:r>
          </a:p>
          <a:p>
            <a:pPr marL="0" indent="0">
              <a:buNone/>
            </a:pPr>
            <a:r>
              <a:rPr lang="en-US" sz="1600" dirty="0" err="1" smtClean="0">
                <a:solidFill>
                  <a:srgbClr val="0070C0"/>
                </a:solidFill>
              </a:rPr>
              <a:t>HashSet</a:t>
            </a:r>
            <a:r>
              <a:rPr lang="en-US" sz="1600" dirty="0" smtClean="0"/>
              <a:t>&lt;</a:t>
            </a:r>
            <a:r>
              <a:rPr lang="en-US" sz="1600" dirty="0" err="1" smtClean="0">
                <a:solidFill>
                  <a:schemeClr val="accent6">
                    <a:lumMod val="75000"/>
                  </a:schemeClr>
                </a:solidFill>
              </a:rPr>
              <a:t>int</a:t>
            </a:r>
            <a:r>
              <a:rPr lang="en-US" sz="1600" dirty="0"/>
              <a:t>&gt; </a:t>
            </a:r>
            <a:r>
              <a:rPr lang="en-US" sz="1600" dirty="0" err="1"/>
              <a:t>hashI</a:t>
            </a:r>
            <a:r>
              <a:rPr lang="en-US" sz="1600" dirty="0"/>
              <a:t> = new </a:t>
            </a:r>
            <a:r>
              <a:rPr lang="en-US" sz="1600" dirty="0" err="1">
                <a:solidFill>
                  <a:srgbClr val="0070C0"/>
                </a:solidFill>
              </a:rPr>
              <a:t>HashSet</a:t>
            </a:r>
            <a:r>
              <a:rPr lang="en-US" sz="1600" dirty="0"/>
              <a:t>&lt;</a:t>
            </a:r>
            <a:r>
              <a:rPr lang="en-US" sz="1600" dirty="0" err="1">
                <a:solidFill>
                  <a:schemeClr val="accent6">
                    <a:lumMod val="75000"/>
                  </a:schemeClr>
                </a:solidFill>
              </a:rPr>
              <a:t>int</a:t>
            </a:r>
            <a:r>
              <a:rPr lang="en-US" sz="1600" dirty="0"/>
              <a:t>&gt;(); </a:t>
            </a:r>
            <a:r>
              <a:rPr lang="en-US" sz="1600" dirty="0">
                <a:solidFill>
                  <a:schemeClr val="accent2">
                    <a:lumMod val="75000"/>
                  </a:schemeClr>
                </a:solidFill>
              </a:rPr>
              <a:t>// used to removed duplicates</a:t>
            </a:r>
          </a:p>
          <a:p>
            <a:pPr marL="0" indent="0">
              <a:buNone/>
            </a:pPr>
            <a:r>
              <a:rPr lang="en-US" sz="1600" dirty="0" err="1" smtClean="0">
                <a:solidFill>
                  <a:srgbClr val="0070C0"/>
                </a:solidFill>
              </a:rPr>
              <a:t>Hashtable</a:t>
            </a:r>
            <a:r>
              <a:rPr lang="en-US" sz="1600" dirty="0" smtClean="0">
                <a:solidFill>
                  <a:srgbClr val="0070C0"/>
                </a:solidFill>
              </a:rPr>
              <a:t> </a:t>
            </a:r>
            <a:r>
              <a:rPr lang="en-US" sz="1600" dirty="0" err="1"/>
              <a:t>hashT</a:t>
            </a:r>
            <a:r>
              <a:rPr lang="en-US" sz="1600" dirty="0"/>
              <a:t> = new </a:t>
            </a:r>
            <a:r>
              <a:rPr lang="en-US" sz="1600" dirty="0" err="1">
                <a:solidFill>
                  <a:srgbClr val="0070C0"/>
                </a:solidFill>
              </a:rPr>
              <a:t>Hashtable</a:t>
            </a:r>
            <a:r>
              <a:rPr lang="en-US" sz="1600" dirty="0"/>
              <a:t>(); </a:t>
            </a:r>
            <a:r>
              <a:rPr lang="en-US" sz="1600" dirty="0">
                <a:solidFill>
                  <a:schemeClr val="accent2">
                    <a:lumMod val="75000"/>
                  </a:schemeClr>
                </a:solidFill>
              </a:rPr>
              <a:t>// requires Collection Namespace -- Type </a:t>
            </a:r>
            <a:r>
              <a:rPr lang="en-US" sz="1600" dirty="0" err="1">
                <a:solidFill>
                  <a:schemeClr val="accent2">
                    <a:lumMod val="75000"/>
                  </a:schemeClr>
                </a:solidFill>
              </a:rPr>
              <a:t>independant</a:t>
            </a:r>
            <a:endParaRPr lang="en-US" sz="1600" dirty="0">
              <a:solidFill>
                <a:schemeClr val="accent2">
                  <a:lumMod val="75000"/>
                </a:schemeClr>
              </a:solidFill>
            </a:endParaRPr>
          </a:p>
          <a:p>
            <a:pPr marL="0" indent="0">
              <a:buNone/>
            </a:pPr>
            <a:r>
              <a:rPr lang="en-US" sz="1600" dirty="0" smtClean="0">
                <a:solidFill>
                  <a:srgbClr val="0070C0"/>
                </a:solidFill>
              </a:rPr>
              <a:t>Dictionary</a:t>
            </a:r>
            <a:r>
              <a:rPr lang="en-US" sz="1600" dirty="0" smtClean="0"/>
              <a:t>&lt;</a:t>
            </a:r>
            <a:r>
              <a:rPr lang="en-US" sz="1600" dirty="0" err="1" smtClean="0">
                <a:solidFill>
                  <a:schemeClr val="accent6">
                    <a:lumMod val="75000"/>
                  </a:schemeClr>
                </a:solidFill>
              </a:rPr>
              <a:t>int</a:t>
            </a:r>
            <a:r>
              <a:rPr lang="en-US" sz="1600" dirty="0"/>
              <a:t>, </a:t>
            </a:r>
            <a:r>
              <a:rPr lang="en-US" sz="1600" dirty="0" smtClean="0">
                <a:solidFill>
                  <a:schemeClr val="accent6">
                    <a:lumMod val="75000"/>
                  </a:schemeClr>
                </a:solidFill>
              </a:rPr>
              <a:t>string</a:t>
            </a:r>
            <a:r>
              <a:rPr lang="en-US" sz="1600" dirty="0"/>
              <a:t>&gt; </a:t>
            </a:r>
            <a:r>
              <a:rPr lang="en-US" sz="1600" dirty="0" err="1"/>
              <a:t>dictI</a:t>
            </a:r>
            <a:r>
              <a:rPr lang="en-US" sz="1600" dirty="0"/>
              <a:t> = new </a:t>
            </a:r>
            <a:r>
              <a:rPr lang="en-US" sz="1600" dirty="0">
                <a:solidFill>
                  <a:srgbClr val="0070C0"/>
                </a:solidFill>
              </a:rPr>
              <a:t>Dictionary</a:t>
            </a:r>
            <a:r>
              <a:rPr lang="en-US" sz="1600" dirty="0"/>
              <a:t>&lt;</a:t>
            </a:r>
            <a:r>
              <a:rPr lang="en-US" sz="1600" dirty="0" err="1">
                <a:solidFill>
                  <a:schemeClr val="accent6">
                    <a:lumMod val="75000"/>
                  </a:schemeClr>
                </a:solidFill>
              </a:rPr>
              <a:t>int</a:t>
            </a:r>
            <a:r>
              <a:rPr lang="en-US" sz="1600" dirty="0"/>
              <a:t>, </a:t>
            </a:r>
            <a:r>
              <a:rPr lang="en-US" sz="1600" dirty="0" smtClean="0">
                <a:solidFill>
                  <a:schemeClr val="accent6">
                    <a:lumMod val="75000"/>
                  </a:schemeClr>
                </a:solidFill>
              </a:rPr>
              <a:t>string</a:t>
            </a:r>
            <a:r>
              <a:rPr lang="en-US" sz="1600" dirty="0"/>
              <a:t>&gt;(); </a:t>
            </a:r>
            <a:r>
              <a:rPr lang="en-US" sz="1600" dirty="0">
                <a:solidFill>
                  <a:schemeClr val="accent2">
                    <a:lumMod val="75000"/>
                  </a:schemeClr>
                </a:solidFill>
              </a:rPr>
              <a:t>// typed key and value pairs</a:t>
            </a:r>
          </a:p>
          <a:p>
            <a:pPr marL="0" indent="0">
              <a:buNone/>
            </a:pPr>
            <a:r>
              <a:rPr lang="en-US" sz="1600" dirty="0" err="1" smtClean="0">
                <a:solidFill>
                  <a:srgbClr val="0070C0"/>
                </a:solidFill>
              </a:rPr>
              <a:t>SortedDictionary</a:t>
            </a:r>
            <a:r>
              <a:rPr lang="en-US" sz="1600" dirty="0" smtClean="0"/>
              <a:t>&lt;</a:t>
            </a:r>
            <a:r>
              <a:rPr lang="en-US" sz="1600" dirty="0" err="1" smtClean="0">
                <a:solidFill>
                  <a:schemeClr val="accent6">
                    <a:lumMod val="75000"/>
                  </a:schemeClr>
                </a:solidFill>
              </a:rPr>
              <a:t>int</a:t>
            </a:r>
            <a:r>
              <a:rPr lang="en-US" sz="1600" dirty="0"/>
              <a:t>, </a:t>
            </a:r>
            <a:r>
              <a:rPr lang="en-US" sz="1600" dirty="0">
                <a:solidFill>
                  <a:schemeClr val="accent6">
                    <a:lumMod val="75000"/>
                  </a:schemeClr>
                </a:solidFill>
              </a:rPr>
              <a:t>string</a:t>
            </a:r>
            <a:r>
              <a:rPr lang="en-US" sz="1600" dirty="0"/>
              <a:t>&gt; </a:t>
            </a:r>
            <a:r>
              <a:rPr lang="en-US" sz="1600" dirty="0" err="1"/>
              <a:t>sortDict</a:t>
            </a:r>
            <a:r>
              <a:rPr lang="en-US" sz="1600" dirty="0"/>
              <a:t> = new </a:t>
            </a:r>
            <a:r>
              <a:rPr lang="en-US" sz="1600" dirty="0" err="1">
                <a:solidFill>
                  <a:srgbClr val="0070C0"/>
                </a:solidFill>
              </a:rPr>
              <a:t>SortedDictionary</a:t>
            </a:r>
            <a:r>
              <a:rPr lang="en-US" sz="1600" dirty="0"/>
              <a:t>&lt;</a:t>
            </a:r>
            <a:r>
              <a:rPr lang="en-US" sz="1600" dirty="0" err="1">
                <a:solidFill>
                  <a:schemeClr val="accent6">
                    <a:lumMod val="75000"/>
                  </a:schemeClr>
                </a:solidFill>
              </a:rPr>
              <a:t>int</a:t>
            </a:r>
            <a:r>
              <a:rPr lang="en-US" sz="1600" dirty="0"/>
              <a:t>, </a:t>
            </a:r>
            <a:r>
              <a:rPr lang="en-US" sz="1600" dirty="0">
                <a:solidFill>
                  <a:schemeClr val="accent6">
                    <a:lumMod val="75000"/>
                  </a:schemeClr>
                </a:solidFill>
              </a:rPr>
              <a:t>string</a:t>
            </a:r>
            <a:r>
              <a:rPr lang="en-US" sz="1600" dirty="0"/>
              <a:t>&gt;(); </a:t>
            </a:r>
            <a:r>
              <a:rPr lang="en-US" sz="1600" dirty="0">
                <a:solidFill>
                  <a:schemeClr val="accent2">
                    <a:lumMod val="75000"/>
                  </a:schemeClr>
                </a:solidFill>
              </a:rPr>
              <a:t>// </a:t>
            </a:r>
            <a:r>
              <a:rPr lang="en-US" sz="1600" dirty="0" smtClean="0">
                <a:solidFill>
                  <a:schemeClr val="accent2">
                    <a:lumMod val="75000"/>
                  </a:schemeClr>
                </a:solidFill>
              </a:rPr>
              <a:t>stored </a:t>
            </a:r>
            <a:r>
              <a:rPr lang="en-US" sz="1600" dirty="0">
                <a:solidFill>
                  <a:schemeClr val="accent2">
                    <a:lumMod val="75000"/>
                  </a:schemeClr>
                </a:solidFill>
              </a:rPr>
              <a:t>based on Key</a:t>
            </a:r>
          </a:p>
          <a:p>
            <a:pPr marL="0" indent="0">
              <a:buNone/>
            </a:pPr>
            <a:r>
              <a:rPr lang="en-US" sz="1600" dirty="0" err="1" smtClean="0">
                <a:solidFill>
                  <a:srgbClr val="0070C0"/>
                </a:solidFill>
              </a:rPr>
              <a:t>SortedSet</a:t>
            </a:r>
            <a:r>
              <a:rPr lang="en-US" sz="1600" dirty="0" smtClean="0"/>
              <a:t>&lt;</a:t>
            </a:r>
            <a:r>
              <a:rPr lang="en-US" sz="1600" dirty="0" err="1" smtClean="0">
                <a:solidFill>
                  <a:schemeClr val="accent6">
                    <a:lumMod val="75000"/>
                  </a:schemeClr>
                </a:solidFill>
              </a:rPr>
              <a:t>int</a:t>
            </a:r>
            <a:r>
              <a:rPr lang="en-US" sz="1600" dirty="0"/>
              <a:t>&gt; </a:t>
            </a:r>
            <a:r>
              <a:rPr lang="en-US" sz="1600" dirty="0" err="1"/>
              <a:t>sortS</a:t>
            </a:r>
            <a:r>
              <a:rPr lang="en-US" sz="1600" dirty="0"/>
              <a:t> = new </a:t>
            </a:r>
            <a:r>
              <a:rPr lang="en-US" sz="1600" dirty="0" err="1">
                <a:solidFill>
                  <a:srgbClr val="0070C0"/>
                </a:solidFill>
              </a:rPr>
              <a:t>SortedSet</a:t>
            </a:r>
            <a:r>
              <a:rPr lang="en-US" sz="1600" dirty="0"/>
              <a:t>&lt;</a:t>
            </a:r>
            <a:r>
              <a:rPr lang="en-US" sz="1600" dirty="0" err="1">
                <a:solidFill>
                  <a:schemeClr val="accent6">
                    <a:lumMod val="75000"/>
                  </a:schemeClr>
                </a:solidFill>
              </a:rPr>
              <a:t>int</a:t>
            </a:r>
            <a:r>
              <a:rPr lang="en-US" sz="1600" dirty="0"/>
              <a:t>&gt;(); </a:t>
            </a:r>
            <a:r>
              <a:rPr lang="en-US" sz="1600" dirty="0">
                <a:solidFill>
                  <a:schemeClr val="accent2">
                    <a:lumMod val="75000"/>
                  </a:schemeClr>
                </a:solidFill>
              </a:rPr>
              <a:t>// sorted based on value</a:t>
            </a:r>
          </a:p>
          <a:p>
            <a:pPr marL="0" indent="0">
              <a:buNone/>
            </a:pPr>
            <a:r>
              <a:rPr lang="en-US" sz="1600" dirty="0" err="1" smtClean="0">
                <a:solidFill>
                  <a:srgbClr val="0070C0"/>
                </a:solidFill>
              </a:rPr>
              <a:t>SortedList</a:t>
            </a:r>
            <a:r>
              <a:rPr lang="en-US" sz="1600" dirty="0" smtClean="0"/>
              <a:t> </a:t>
            </a:r>
            <a:r>
              <a:rPr lang="en-US" sz="1600" dirty="0" err="1"/>
              <a:t>sList</a:t>
            </a:r>
            <a:r>
              <a:rPr lang="en-US" sz="1600" dirty="0"/>
              <a:t> = new </a:t>
            </a:r>
            <a:r>
              <a:rPr lang="en-US" sz="1600" dirty="0" err="1">
                <a:solidFill>
                  <a:srgbClr val="0070C0"/>
                </a:solidFill>
              </a:rPr>
              <a:t>SortedList</a:t>
            </a:r>
            <a:r>
              <a:rPr lang="en-US" sz="1600" dirty="0"/>
              <a:t>(); </a:t>
            </a:r>
            <a:r>
              <a:rPr lang="en-US" sz="1600" dirty="0">
                <a:solidFill>
                  <a:schemeClr val="accent2">
                    <a:lumMod val="75000"/>
                  </a:schemeClr>
                </a:solidFill>
              </a:rPr>
              <a:t>// generic key value types -- sorts based on key</a:t>
            </a:r>
          </a:p>
          <a:p>
            <a:pPr marL="0" indent="0">
              <a:buNone/>
            </a:pPr>
            <a:r>
              <a:rPr lang="en-US" sz="1600" dirty="0" err="1" smtClean="0">
                <a:solidFill>
                  <a:srgbClr val="0070C0"/>
                </a:solidFill>
              </a:rPr>
              <a:t>SortedList</a:t>
            </a:r>
            <a:r>
              <a:rPr lang="en-US" sz="1600" dirty="0" smtClean="0"/>
              <a:t>&lt;</a:t>
            </a:r>
            <a:r>
              <a:rPr lang="en-US" sz="1600" dirty="0" err="1" smtClean="0">
                <a:solidFill>
                  <a:schemeClr val="accent6">
                    <a:lumMod val="75000"/>
                  </a:schemeClr>
                </a:solidFill>
              </a:rPr>
              <a:t>int</a:t>
            </a:r>
            <a:r>
              <a:rPr lang="en-US" sz="1600" dirty="0"/>
              <a:t>, </a:t>
            </a:r>
            <a:r>
              <a:rPr lang="en-US" sz="1600" dirty="0" err="1">
                <a:solidFill>
                  <a:schemeClr val="accent6">
                    <a:lumMod val="75000"/>
                  </a:schemeClr>
                </a:solidFill>
              </a:rPr>
              <a:t>int</a:t>
            </a:r>
            <a:r>
              <a:rPr lang="en-US" sz="1600" dirty="0"/>
              <a:t>&gt; </a:t>
            </a:r>
            <a:r>
              <a:rPr lang="en-US" sz="1600" dirty="0" err="1"/>
              <a:t>sListI</a:t>
            </a:r>
            <a:r>
              <a:rPr lang="en-US" sz="1600" dirty="0"/>
              <a:t> = new </a:t>
            </a:r>
            <a:r>
              <a:rPr lang="en-US" sz="1600" dirty="0" err="1">
                <a:solidFill>
                  <a:srgbClr val="0070C0"/>
                </a:solidFill>
              </a:rPr>
              <a:t>SortedList</a:t>
            </a:r>
            <a:r>
              <a:rPr lang="en-US" sz="1600" dirty="0"/>
              <a:t>&lt;</a:t>
            </a:r>
            <a:r>
              <a:rPr lang="en-US" sz="1600" dirty="0" err="1">
                <a:solidFill>
                  <a:schemeClr val="accent6">
                    <a:lumMod val="75000"/>
                  </a:schemeClr>
                </a:solidFill>
              </a:rPr>
              <a:t>int</a:t>
            </a:r>
            <a:r>
              <a:rPr lang="en-US" sz="1600" dirty="0" err="1"/>
              <a:t>,</a:t>
            </a:r>
            <a:r>
              <a:rPr lang="en-US" sz="1600" dirty="0" err="1">
                <a:solidFill>
                  <a:schemeClr val="accent6">
                    <a:lumMod val="75000"/>
                  </a:schemeClr>
                </a:solidFill>
              </a:rPr>
              <a:t>int</a:t>
            </a:r>
            <a:r>
              <a:rPr lang="en-US" sz="1600" dirty="0"/>
              <a:t>&gt;(); </a:t>
            </a:r>
            <a:r>
              <a:rPr lang="en-US" sz="1600" dirty="0">
                <a:solidFill>
                  <a:schemeClr val="accent2">
                    <a:lumMod val="75000"/>
                  </a:schemeClr>
                </a:solidFill>
              </a:rPr>
              <a:t>// type specific</a:t>
            </a:r>
          </a:p>
          <a:p>
            <a:pPr marL="0" indent="0">
              <a:buNone/>
            </a:pPr>
            <a:r>
              <a:rPr lang="en-US" sz="1600" dirty="0" smtClean="0">
                <a:solidFill>
                  <a:srgbClr val="0070C0"/>
                </a:solidFill>
              </a:rPr>
              <a:t>Queue</a:t>
            </a:r>
            <a:r>
              <a:rPr lang="en-US" sz="1600" dirty="0" smtClean="0"/>
              <a:t> </a:t>
            </a:r>
            <a:r>
              <a:rPr lang="en-US" sz="1600" dirty="0" err="1"/>
              <a:t>queGen</a:t>
            </a:r>
            <a:r>
              <a:rPr lang="en-US" sz="1600" dirty="0"/>
              <a:t> = new </a:t>
            </a:r>
            <a:r>
              <a:rPr lang="en-US" sz="1600" dirty="0">
                <a:solidFill>
                  <a:srgbClr val="0070C0"/>
                </a:solidFill>
              </a:rPr>
              <a:t>Queue</a:t>
            </a:r>
            <a:r>
              <a:rPr lang="en-US" sz="1600" dirty="0"/>
              <a:t>(); </a:t>
            </a:r>
            <a:r>
              <a:rPr lang="en-US" sz="1600" dirty="0">
                <a:solidFill>
                  <a:schemeClr val="accent2">
                    <a:lumMod val="75000"/>
                  </a:schemeClr>
                </a:solidFill>
              </a:rPr>
              <a:t>// generic </a:t>
            </a:r>
            <a:r>
              <a:rPr lang="en-US" sz="1600" dirty="0" smtClean="0">
                <a:solidFill>
                  <a:schemeClr val="accent2">
                    <a:lumMod val="75000"/>
                  </a:schemeClr>
                </a:solidFill>
              </a:rPr>
              <a:t>objects - FIFO</a:t>
            </a:r>
            <a:endParaRPr lang="en-US" sz="1600" dirty="0">
              <a:solidFill>
                <a:schemeClr val="accent2">
                  <a:lumMod val="75000"/>
                </a:schemeClr>
              </a:solidFill>
            </a:endParaRPr>
          </a:p>
          <a:p>
            <a:pPr marL="0" indent="0">
              <a:buNone/>
            </a:pPr>
            <a:r>
              <a:rPr lang="en-US" sz="1600" dirty="0" smtClean="0">
                <a:solidFill>
                  <a:srgbClr val="0070C0"/>
                </a:solidFill>
              </a:rPr>
              <a:t>Queue</a:t>
            </a:r>
            <a:r>
              <a:rPr lang="en-US" sz="1600" dirty="0" smtClean="0"/>
              <a:t>&lt;</a:t>
            </a:r>
            <a:r>
              <a:rPr lang="en-US" sz="1600" dirty="0" err="1" smtClean="0">
                <a:solidFill>
                  <a:schemeClr val="accent6">
                    <a:lumMod val="75000"/>
                  </a:schemeClr>
                </a:solidFill>
              </a:rPr>
              <a:t>int</a:t>
            </a:r>
            <a:r>
              <a:rPr lang="en-US" sz="1600" dirty="0"/>
              <a:t>&gt; </a:t>
            </a:r>
            <a:r>
              <a:rPr lang="en-US" sz="1600" dirty="0" err="1"/>
              <a:t>queInts</a:t>
            </a:r>
            <a:r>
              <a:rPr lang="en-US" sz="1600" dirty="0"/>
              <a:t> = new </a:t>
            </a:r>
            <a:r>
              <a:rPr lang="en-US" sz="1600" dirty="0">
                <a:solidFill>
                  <a:srgbClr val="0070C0"/>
                </a:solidFill>
              </a:rPr>
              <a:t>Queue</a:t>
            </a:r>
            <a:r>
              <a:rPr lang="en-US" sz="1600" dirty="0"/>
              <a:t>&lt;</a:t>
            </a:r>
            <a:r>
              <a:rPr lang="en-US" sz="1600" dirty="0" err="1">
                <a:solidFill>
                  <a:schemeClr val="accent6">
                    <a:lumMod val="75000"/>
                  </a:schemeClr>
                </a:solidFill>
              </a:rPr>
              <a:t>int</a:t>
            </a:r>
            <a:r>
              <a:rPr lang="en-US" sz="1600" dirty="0"/>
              <a:t>&gt;(); </a:t>
            </a:r>
            <a:r>
              <a:rPr lang="en-US" sz="1600" dirty="0">
                <a:solidFill>
                  <a:schemeClr val="accent2">
                    <a:lumMod val="75000"/>
                  </a:schemeClr>
                </a:solidFill>
              </a:rPr>
              <a:t>// type </a:t>
            </a:r>
            <a:r>
              <a:rPr lang="en-US" sz="1600" dirty="0" smtClean="0">
                <a:solidFill>
                  <a:schemeClr val="accent2">
                    <a:lumMod val="75000"/>
                  </a:schemeClr>
                </a:solidFill>
              </a:rPr>
              <a:t>specific</a:t>
            </a:r>
            <a:r>
              <a:rPr lang="en-US" sz="1600" dirty="0">
                <a:solidFill>
                  <a:schemeClr val="accent2">
                    <a:lumMod val="75000"/>
                  </a:schemeClr>
                </a:solidFill>
              </a:rPr>
              <a:t> - FIFO</a:t>
            </a:r>
          </a:p>
          <a:p>
            <a:pPr marL="0" indent="0">
              <a:buNone/>
            </a:pPr>
            <a:r>
              <a:rPr lang="en-US" sz="1600" dirty="0" smtClean="0">
                <a:solidFill>
                  <a:srgbClr val="0070C0"/>
                </a:solidFill>
              </a:rPr>
              <a:t>Stack </a:t>
            </a:r>
            <a:r>
              <a:rPr lang="en-US" sz="1600" dirty="0" err="1"/>
              <a:t>stkGen</a:t>
            </a:r>
            <a:r>
              <a:rPr lang="en-US" sz="1600" dirty="0"/>
              <a:t> = new </a:t>
            </a:r>
            <a:r>
              <a:rPr lang="en-US" sz="1600" dirty="0">
                <a:solidFill>
                  <a:srgbClr val="0070C0"/>
                </a:solidFill>
              </a:rPr>
              <a:t>Stack</a:t>
            </a:r>
            <a:r>
              <a:rPr lang="en-US" sz="1600" dirty="0"/>
              <a:t>(); </a:t>
            </a:r>
            <a:r>
              <a:rPr lang="en-US" sz="1600" dirty="0">
                <a:solidFill>
                  <a:schemeClr val="accent2">
                    <a:lumMod val="75000"/>
                  </a:schemeClr>
                </a:solidFill>
              </a:rPr>
              <a:t>// generic </a:t>
            </a:r>
            <a:r>
              <a:rPr lang="en-US" sz="1600" dirty="0" smtClean="0">
                <a:solidFill>
                  <a:schemeClr val="accent2">
                    <a:lumMod val="75000"/>
                  </a:schemeClr>
                </a:solidFill>
              </a:rPr>
              <a:t>objects</a:t>
            </a:r>
            <a:r>
              <a:rPr lang="en-US" sz="1600" dirty="0">
                <a:solidFill>
                  <a:schemeClr val="accent2">
                    <a:lumMod val="75000"/>
                  </a:schemeClr>
                </a:solidFill>
              </a:rPr>
              <a:t> - </a:t>
            </a:r>
            <a:r>
              <a:rPr lang="en-US" sz="1600" dirty="0" smtClean="0">
                <a:solidFill>
                  <a:schemeClr val="accent2">
                    <a:lumMod val="75000"/>
                  </a:schemeClr>
                </a:solidFill>
              </a:rPr>
              <a:t>LIFO</a:t>
            </a:r>
            <a:endParaRPr lang="en-US" sz="1600" dirty="0">
              <a:solidFill>
                <a:schemeClr val="accent2">
                  <a:lumMod val="75000"/>
                </a:schemeClr>
              </a:solidFill>
            </a:endParaRPr>
          </a:p>
          <a:p>
            <a:pPr marL="0" indent="0">
              <a:buNone/>
            </a:pPr>
            <a:r>
              <a:rPr lang="en-US" sz="1600" dirty="0" smtClean="0">
                <a:solidFill>
                  <a:srgbClr val="0070C0"/>
                </a:solidFill>
              </a:rPr>
              <a:t>Stack</a:t>
            </a:r>
            <a:r>
              <a:rPr lang="en-US" sz="1600" dirty="0" smtClean="0"/>
              <a:t>&lt;</a:t>
            </a:r>
            <a:r>
              <a:rPr lang="en-US" sz="1600" dirty="0" err="1" smtClean="0">
                <a:solidFill>
                  <a:schemeClr val="accent6">
                    <a:lumMod val="75000"/>
                  </a:schemeClr>
                </a:solidFill>
              </a:rPr>
              <a:t>int</a:t>
            </a:r>
            <a:r>
              <a:rPr lang="en-US" sz="1600" dirty="0"/>
              <a:t>&gt; </a:t>
            </a:r>
            <a:r>
              <a:rPr lang="en-US" sz="1600" dirty="0" err="1"/>
              <a:t>stkInts</a:t>
            </a:r>
            <a:r>
              <a:rPr lang="en-US" sz="1600" dirty="0"/>
              <a:t> = new </a:t>
            </a:r>
            <a:r>
              <a:rPr lang="en-US" sz="1600" dirty="0">
                <a:solidFill>
                  <a:srgbClr val="0070C0"/>
                </a:solidFill>
              </a:rPr>
              <a:t>Stack</a:t>
            </a:r>
            <a:r>
              <a:rPr lang="en-US" sz="1600" dirty="0"/>
              <a:t>&lt;</a:t>
            </a:r>
            <a:r>
              <a:rPr lang="en-US" sz="1600" dirty="0" err="1">
                <a:solidFill>
                  <a:schemeClr val="accent6">
                    <a:lumMod val="75000"/>
                  </a:schemeClr>
                </a:solidFill>
              </a:rPr>
              <a:t>int</a:t>
            </a:r>
            <a:r>
              <a:rPr lang="en-US" sz="1600" dirty="0"/>
              <a:t>&gt;(); </a:t>
            </a:r>
            <a:r>
              <a:rPr lang="en-US" sz="1600" dirty="0">
                <a:solidFill>
                  <a:schemeClr val="accent2">
                    <a:lumMod val="75000"/>
                  </a:schemeClr>
                </a:solidFill>
              </a:rPr>
              <a:t>// type </a:t>
            </a:r>
            <a:r>
              <a:rPr lang="en-US" sz="1600" dirty="0" smtClean="0">
                <a:solidFill>
                  <a:schemeClr val="accent2">
                    <a:lumMod val="75000"/>
                  </a:schemeClr>
                </a:solidFill>
              </a:rPr>
              <a:t>specific</a:t>
            </a:r>
            <a:r>
              <a:rPr lang="en-US" sz="1600" dirty="0">
                <a:solidFill>
                  <a:schemeClr val="accent2">
                    <a:lumMod val="75000"/>
                  </a:schemeClr>
                </a:solidFill>
              </a:rPr>
              <a:t> - </a:t>
            </a:r>
            <a:r>
              <a:rPr lang="en-US" sz="1600" dirty="0" smtClean="0">
                <a:solidFill>
                  <a:schemeClr val="accent2">
                    <a:lumMod val="75000"/>
                  </a:schemeClr>
                </a:solidFill>
              </a:rPr>
              <a:t>LIFO</a:t>
            </a:r>
            <a:endParaRPr lang="en-US" sz="1600" dirty="0">
              <a:solidFill>
                <a:schemeClr val="accent2">
                  <a:lumMod val="75000"/>
                </a:schemeClr>
              </a:solidFill>
            </a:endParaRPr>
          </a:p>
        </p:txBody>
      </p:sp>
    </p:spTree>
    <p:extLst>
      <p:ext uri="{BB962C8B-B14F-4D97-AF65-F5344CB8AC3E}">
        <p14:creationId xmlns:p14="http://schemas.microsoft.com/office/powerpoint/2010/main" val="337678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normAutofit lnSpcReduction="10000"/>
          </a:bodyPr>
          <a:lstStyle/>
          <a:p>
            <a:r>
              <a:rPr lang="en-US" dirty="0" smtClean="0"/>
              <a:t>Using a function as a variable </a:t>
            </a:r>
          </a:p>
          <a:p>
            <a:endParaRPr lang="en-US" dirty="0" smtClean="0"/>
          </a:p>
          <a:p>
            <a:r>
              <a:rPr lang="en-US" dirty="0" smtClean="0"/>
              <a:t>Where(</a:t>
            </a:r>
            <a:r>
              <a:rPr lang="en-US" dirty="0" err="1" smtClean="0">
                <a:solidFill>
                  <a:schemeClr val="accent6">
                    <a:lumMod val="75000"/>
                  </a:schemeClr>
                </a:solidFill>
              </a:rPr>
              <a:t>objectIdentifier</a:t>
            </a:r>
            <a:r>
              <a:rPr lang="en-US" dirty="0" smtClean="0">
                <a:solidFill>
                  <a:schemeClr val="accent6">
                    <a:lumMod val="75000"/>
                  </a:schemeClr>
                </a:solidFill>
              </a:rPr>
              <a:t> </a:t>
            </a:r>
            <a:r>
              <a:rPr lang="en-US" dirty="0"/>
              <a:t>=&gt; </a:t>
            </a:r>
            <a:r>
              <a:rPr lang="en-US" dirty="0">
                <a:solidFill>
                  <a:schemeClr val="accent5">
                    <a:lumMod val="75000"/>
                  </a:schemeClr>
                </a:solidFill>
              </a:rPr>
              <a:t>{condition true if to return}</a:t>
            </a:r>
            <a:r>
              <a:rPr lang="en-US" dirty="0"/>
              <a:t>)</a:t>
            </a:r>
          </a:p>
          <a:p>
            <a:pPr lvl="1"/>
            <a:r>
              <a:rPr lang="en-US" dirty="0" err="1"/>
              <a:t>lstInts.Where</a:t>
            </a:r>
            <a:r>
              <a:rPr lang="en-US" dirty="0"/>
              <a:t>(</a:t>
            </a:r>
            <a:r>
              <a:rPr lang="en-US" dirty="0">
                <a:solidFill>
                  <a:schemeClr val="accent6">
                    <a:lumMod val="75000"/>
                  </a:schemeClr>
                </a:solidFill>
              </a:rPr>
              <a:t>x</a:t>
            </a:r>
            <a:r>
              <a:rPr lang="en-US" dirty="0"/>
              <a:t> =&gt; </a:t>
            </a:r>
            <a:r>
              <a:rPr lang="en-US" dirty="0">
                <a:solidFill>
                  <a:schemeClr val="accent5">
                    <a:lumMod val="75000"/>
                  </a:schemeClr>
                </a:solidFill>
              </a:rPr>
              <a:t>x &gt; 3</a:t>
            </a:r>
            <a:r>
              <a:rPr lang="en-US" dirty="0"/>
              <a:t>)</a:t>
            </a:r>
          </a:p>
          <a:p>
            <a:pPr lvl="1"/>
            <a:r>
              <a:rPr lang="en-US" dirty="0" err="1"/>
              <a:t>lstPeople.Where</a:t>
            </a:r>
            <a:r>
              <a:rPr lang="en-US" dirty="0"/>
              <a:t>(</a:t>
            </a:r>
            <a:r>
              <a:rPr lang="en-US" dirty="0">
                <a:solidFill>
                  <a:schemeClr val="accent6">
                    <a:lumMod val="75000"/>
                  </a:schemeClr>
                </a:solidFill>
              </a:rPr>
              <a:t>x</a:t>
            </a:r>
            <a:r>
              <a:rPr lang="en-US" dirty="0"/>
              <a:t> =&gt; </a:t>
            </a:r>
            <a:r>
              <a:rPr lang="en-US" dirty="0" err="1">
                <a:solidFill>
                  <a:schemeClr val="accent5">
                    <a:lumMod val="75000"/>
                  </a:schemeClr>
                </a:solidFill>
              </a:rPr>
              <a:t>x.Name</a:t>
            </a:r>
            <a:r>
              <a:rPr lang="en-US" dirty="0">
                <a:solidFill>
                  <a:schemeClr val="accent5">
                    <a:lumMod val="75000"/>
                  </a:schemeClr>
                </a:solidFill>
              </a:rPr>
              <a:t> == “Fred”</a:t>
            </a:r>
            <a:r>
              <a:rPr lang="en-US" dirty="0"/>
              <a:t>)</a:t>
            </a:r>
          </a:p>
          <a:p>
            <a:endParaRPr lang="en-US" dirty="0" smtClean="0"/>
          </a:p>
          <a:p>
            <a:r>
              <a:rPr lang="en-US" dirty="0" smtClean="0"/>
              <a:t>Max(</a:t>
            </a:r>
            <a:r>
              <a:rPr lang="en-US" dirty="0" err="1" smtClean="0">
                <a:solidFill>
                  <a:schemeClr val="accent6">
                    <a:lumMod val="75000"/>
                  </a:schemeClr>
                </a:solidFill>
              </a:rPr>
              <a:t>objectIdentifier</a:t>
            </a:r>
            <a:r>
              <a:rPr lang="en-US" dirty="0" smtClean="0">
                <a:solidFill>
                  <a:schemeClr val="accent6">
                    <a:lumMod val="75000"/>
                  </a:schemeClr>
                </a:solidFill>
              </a:rPr>
              <a:t> </a:t>
            </a:r>
            <a:r>
              <a:rPr lang="en-US" dirty="0"/>
              <a:t>=&gt; </a:t>
            </a:r>
            <a:r>
              <a:rPr lang="en-US" dirty="0" smtClean="0">
                <a:solidFill>
                  <a:schemeClr val="accent5">
                    <a:lumMod val="75000"/>
                  </a:schemeClr>
                </a:solidFill>
              </a:rPr>
              <a:t>{value to use}</a:t>
            </a:r>
            <a:r>
              <a:rPr lang="en-US" dirty="0" smtClean="0"/>
              <a:t>) [and Min]</a:t>
            </a:r>
            <a:endParaRPr lang="en-US" dirty="0"/>
          </a:p>
          <a:p>
            <a:pPr lvl="1"/>
            <a:r>
              <a:rPr lang="en-US" dirty="0" err="1" smtClean="0"/>
              <a:t>lstInts.Max</a:t>
            </a:r>
            <a:r>
              <a:rPr lang="en-US" dirty="0" smtClean="0"/>
              <a:t>(</a:t>
            </a:r>
            <a:r>
              <a:rPr lang="en-US" dirty="0" smtClean="0">
                <a:solidFill>
                  <a:schemeClr val="accent6">
                    <a:lumMod val="75000"/>
                  </a:schemeClr>
                </a:solidFill>
              </a:rPr>
              <a:t>x</a:t>
            </a:r>
            <a:r>
              <a:rPr lang="en-US" dirty="0" smtClean="0"/>
              <a:t> =&gt; </a:t>
            </a:r>
            <a:r>
              <a:rPr lang="en-US" dirty="0" smtClean="0">
                <a:solidFill>
                  <a:schemeClr val="accent5">
                    <a:lumMod val="75000"/>
                  </a:schemeClr>
                </a:solidFill>
              </a:rPr>
              <a:t>x</a:t>
            </a:r>
            <a:r>
              <a:rPr lang="en-US" dirty="0" smtClean="0"/>
              <a:t>)</a:t>
            </a:r>
          </a:p>
          <a:p>
            <a:pPr lvl="1"/>
            <a:r>
              <a:rPr lang="en-US" dirty="0" err="1" smtClean="0"/>
              <a:t>lstPeople.Min</a:t>
            </a:r>
            <a:r>
              <a:rPr lang="en-US" dirty="0" smtClean="0"/>
              <a:t>(</a:t>
            </a:r>
            <a:r>
              <a:rPr lang="en-US" dirty="0" smtClean="0">
                <a:solidFill>
                  <a:schemeClr val="accent6">
                    <a:lumMod val="75000"/>
                  </a:schemeClr>
                </a:solidFill>
              </a:rPr>
              <a:t>x</a:t>
            </a:r>
            <a:r>
              <a:rPr lang="en-US" dirty="0" smtClean="0"/>
              <a:t> </a:t>
            </a:r>
            <a:r>
              <a:rPr lang="en-US" dirty="0"/>
              <a:t>=&gt; </a:t>
            </a:r>
            <a:r>
              <a:rPr lang="en-US" dirty="0" err="1" smtClean="0">
                <a:solidFill>
                  <a:schemeClr val="accent5">
                    <a:lumMod val="75000"/>
                  </a:schemeClr>
                </a:solidFill>
              </a:rPr>
              <a:t>x.Age</a:t>
            </a:r>
            <a:r>
              <a:rPr lang="en-US" dirty="0" smtClean="0"/>
              <a:t>)</a:t>
            </a:r>
            <a:endParaRPr lang="en-US" dirty="0"/>
          </a:p>
          <a:p>
            <a:endParaRPr lang="en-US" dirty="0" smtClean="0"/>
          </a:p>
        </p:txBody>
      </p:sp>
      <p:sp>
        <p:nvSpPr>
          <p:cNvPr id="4" name="Rectangle 3"/>
          <p:cNvSpPr/>
          <p:nvPr/>
        </p:nvSpPr>
        <p:spPr>
          <a:xfrm>
            <a:off x="1915885" y="5838827"/>
            <a:ext cx="7106195" cy="784830"/>
          </a:xfrm>
          <a:prstGeom prst="rect">
            <a:avLst/>
          </a:prstGeom>
        </p:spPr>
        <p:txBody>
          <a:bodyPr wrap="square">
            <a:spAutoFit/>
          </a:bodyPr>
          <a:lstStyle/>
          <a:p>
            <a:r>
              <a:rPr lang="en-US" sz="1500" dirty="0">
                <a:hlinkClick r:id="rId2"/>
              </a:rPr>
              <a:t>http://</a:t>
            </a:r>
            <a:r>
              <a:rPr lang="en-US" sz="1500" dirty="0" smtClean="0">
                <a:hlinkClick r:id="rId2"/>
              </a:rPr>
              <a:t>www.dotnetperls.com/lambda</a:t>
            </a:r>
            <a:r>
              <a:rPr lang="en-US" sz="1500" dirty="0" smtClean="0"/>
              <a:t> </a:t>
            </a:r>
          </a:p>
          <a:p>
            <a:r>
              <a:rPr lang="en-US" sz="1500" dirty="0">
                <a:hlinkClick r:id="rId3"/>
              </a:rPr>
              <a:t>https://</a:t>
            </a:r>
            <a:r>
              <a:rPr lang="en-US" sz="1500" dirty="0" smtClean="0">
                <a:hlinkClick r:id="rId3"/>
              </a:rPr>
              <a:t>msdn.microsoft.com/en-us/library/bb397687.aspx</a:t>
            </a:r>
            <a:r>
              <a:rPr lang="en-US" sz="1500" dirty="0" smtClean="0"/>
              <a:t> </a:t>
            </a:r>
          </a:p>
          <a:p>
            <a:r>
              <a:rPr lang="en-US" sz="1500" dirty="0">
                <a:hlinkClick r:id="rId4"/>
              </a:rPr>
              <a:t>http://</a:t>
            </a:r>
            <a:r>
              <a:rPr lang="en-US" sz="1500" dirty="0" smtClean="0">
                <a:hlinkClick r:id="rId4"/>
              </a:rPr>
              <a:t>www.codeproject.com/Tips/298963/Understand-Lambda-Expressions-in-minutes</a:t>
            </a:r>
            <a:r>
              <a:rPr lang="en-US" sz="1500" dirty="0" smtClean="0"/>
              <a:t> </a:t>
            </a:r>
            <a:endParaRPr lang="en-US" sz="1500" dirty="0"/>
          </a:p>
        </p:txBody>
      </p:sp>
    </p:spTree>
    <p:extLst>
      <p:ext uri="{BB962C8B-B14F-4D97-AF65-F5344CB8AC3E}">
        <p14:creationId xmlns:p14="http://schemas.microsoft.com/office/powerpoint/2010/main" val="620561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Enumerable LINQ Methods</a:t>
            </a:r>
            <a:endParaRPr lang="en-US" dirty="0"/>
          </a:p>
        </p:txBody>
      </p:sp>
      <p:sp>
        <p:nvSpPr>
          <p:cNvPr id="3" name="Content Placeholder 2"/>
          <p:cNvSpPr>
            <a:spLocks noGrp="1"/>
          </p:cNvSpPr>
          <p:nvPr>
            <p:ph idx="1"/>
          </p:nvPr>
        </p:nvSpPr>
        <p:spPr>
          <a:xfrm>
            <a:off x="1113233" y="1541691"/>
            <a:ext cx="7514035" cy="4297136"/>
          </a:xfrm>
        </p:spPr>
        <p:txBody>
          <a:bodyPr numCol="3">
            <a:noAutofit/>
          </a:bodyPr>
          <a:lstStyle/>
          <a:p>
            <a:r>
              <a:rPr lang="en-US" dirty="0" smtClean="0"/>
              <a:t>All</a:t>
            </a:r>
          </a:p>
          <a:p>
            <a:r>
              <a:rPr lang="en-US" dirty="0" smtClean="0"/>
              <a:t>Any</a:t>
            </a:r>
          </a:p>
          <a:p>
            <a:r>
              <a:rPr lang="en-US" dirty="0" smtClean="0"/>
              <a:t>Average</a:t>
            </a:r>
          </a:p>
          <a:p>
            <a:r>
              <a:rPr lang="en-US" dirty="0" smtClean="0"/>
              <a:t>Cast</a:t>
            </a:r>
          </a:p>
          <a:p>
            <a:r>
              <a:rPr lang="en-US" dirty="0" smtClean="0"/>
              <a:t>Contains</a:t>
            </a:r>
          </a:p>
          <a:p>
            <a:r>
              <a:rPr lang="en-US" dirty="0" smtClean="0"/>
              <a:t>Distinct</a:t>
            </a:r>
          </a:p>
          <a:p>
            <a:r>
              <a:rPr lang="en-US" dirty="0" err="1" smtClean="0"/>
              <a:t>ElementAt</a:t>
            </a:r>
            <a:endParaRPr lang="en-US" dirty="0" smtClean="0"/>
          </a:p>
          <a:p>
            <a:endParaRPr lang="en-US" dirty="0" smtClean="0"/>
          </a:p>
          <a:p>
            <a:r>
              <a:rPr lang="en-US" dirty="0" smtClean="0"/>
              <a:t>First</a:t>
            </a:r>
          </a:p>
          <a:p>
            <a:r>
              <a:rPr lang="en-US" dirty="0" err="1" smtClean="0"/>
              <a:t>FirstOrDefault</a:t>
            </a:r>
            <a:endParaRPr lang="en-US" dirty="0" smtClean="0"/>
          </a:p>
          <a:p>
            <a:r>
              <a:rPr lang="en-US" dirty="0" err="1" smtClean="0"/>
              <a:t>GroupBy</a:t>
            </a:r>
            <a:endParaRPr lang="en-US" dirty="0" smtClean="0"/>
          </a:p>
          <a:p>
            <a:r>
              <a:rPr lang="en-US" dirty="0" smtClean="0"/>
              <a:t>Join</a:t>
            </a:r>
          </a:p>
          <a:p>
            <a:r>
              <a:rPr lang="en-US" dirty="0" smtClean="0"/>
              <a:t>Max</a:t>
            </a:r>
          </a:p>
          <a:p>
            <a:r>
              <a:rPr lang="en-US" dirty="0" smtClean="0"/>
              <a:t>Min</a:t>
            </a:r>
          </a:p>
          <a:p>
            <a:r>
              <a:rPr lang="en-US" dirty="0" smtClean="0"/>
              <a:t>Range</a:t>
            </a:r>
          </a:p>
          <a:p>
            <a:endParaRPr lang="en-US" dirty="0" smtClean="0"/>
          </a:p>
          <a:p>
            <a:r>
              <a:rPr lang="en-US" dirty="0" smtClean="0"/>
              <a:t>Single</a:t>
            </a:r>
          </a:p>
          <a:p>
            <a:r>
              <a:rPr lang="en-US" dirty="0" smtClean="0"/>
              <a:t>Skip</a:t>
            </a:r>
          </a:p>
          <a:p>
            <a:r>
              <a:rPr lang="en-US" dirty="0" smtClean="0"/>
              <a:t>Sum</a:t>
            </a:r>
          </a:p>
          <a:p>
            <a:r>
              <a:rPr lang="en-US" dirty="0" err="1" smtClean="0"/>
              <a:t>ToArray</a:t>
            </a:r>
            <a:endParaRPr lang="en-US" dirty="0" smtClean="0"/>
          </a:p>
          <a:p>
            <a:r>
              <a:rPr lang="en-US" dirty="0" err="1" smtClean="0"/>
              <a:t>ToDictionary</a:t>
            </a:r>
            <a:endParaRPr lang="en-US" dirty="0" smtClean="0"/>
          </a:p>
          <a:p>
            <a:r>
              <a:rPr lang="en-US" dirty="0" err="1" smtClean="0"/>
              <a:t>ToList</a:t>
            </a:r>
            <a:endParaRPr lang="en-US" dirty="0" smtClean="0"/>
          </a:p>
          <a:p>
            <a:r>
              <a:rPr lang="en-US" dirty="0" smtClean="0"/>
              <a:t>Where</a:t>
            </a:r>
          </a:p>
          <a:p>
            <a:endParaRPr lang="en-US" dirty="0"/>
          </a:p>
        </p:txBody>
      </p:sp>
      <p:sp>
        <p:nvSpPr>
          <p:cNvPr id="4" name="Rectangle 3"/>
          <p:cNvSpPr/>
          <p:nvPr/>
        </p:nvSpPr>
        <p:spPr>
          <a:xfrm>
            <a:off x="1859281" y="5301678"/>
            <a:ext cx="6689610" cy="584775"/>
          </a:xfrm>
          <a:prstGeom prst="rect">
            <a:avLst/>
          </a:prstGeom>
        </p:spPr>
        <p:txBody>
          <a:bodyPr wrap="square">
            <a:spAutoFit/>
          </a:bodyPr>
          <a:lstStyle/>
          <a:p>
            <a:r>
              <a:rPr lang="en-US" sz="1600" dirty="0">
                <a:hlinkClick r:id="rId2"/>
              </a:rPr>
              <a:t>https://</a:t>
            </a:r>
            <a:r>
              <a:rPr lang="en-US" sz="1600" dirty="0" smtClean="0">
                <a:hlinkClick r:id="rId2"/>
              </a:rPr>
              <a:t>msdn.microsoft.com/en-us/library/vstudio/system.linq.enumerable_methods%28v=vs.100%29.aspx</a:t>
            </a:r>
            <a:r>
              <a:rPr lang="en-US" sz="1600" dirty="0" smtClean="0"/>
              <a:t> </a:t>
            </a:r>
            <a:endParaRPr lang="en-US" sz="1600" dirty="0"/>
          </a:p>
        </p:txBody>
      </p:sp>
      <p:pic>
        <p:nvPicPr>
          <p:cNvPr id="2049" name="Picture 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73" name="Picture 2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81" name="Picture 3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3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3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89" name="Picture 4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91" name="Picture 4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93" name="Picture 4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95" name="Picture 4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96" name="Picture 4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97" name="Picture 4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098" name="Picture 5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99" name="Picture 5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00" name="Picture 5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01" name="Picture 5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02" name="Picture 5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03" name="Picture 5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5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05" name="Picture 5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06" name="Picture 5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07" name="Picture 5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08" name="Picture 6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09" name="Picture 6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10" name="Picture 6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6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6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13" name="Picture 6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14" name="Picture 6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15" name="Picture 6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16" name="Picture 6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17" name="Picture 6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18" name="Picture 7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19" name="Picture 7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20" name="Picture 7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21" name="Picture 7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22" name="Picture 7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23" name="Picture 7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24" name="Picture 7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25" name="Picture 7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26" name="Picture 7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27" name="Picture 7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28" name="Picture 8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29" name="Picture 8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30" name="Picture 8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31" name="Picture 8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32" name="Picture 8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33" name="Picture 8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34" name="Picture 8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35" name="Picture 8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36" name="Picture 8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37" name="Picture 8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38" name="Picture 9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39" name="Picture 9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40" name="Picture 9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41" name="Picture 9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42" name="Picture 9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43" name="Picture 9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44" name="Picture 9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45" name="Picture 9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46" name="Picture 9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47" name="Picture 9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48" name="Picture 10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49" name="Picture 10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50" name="Picture 10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51" name="Picture 10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52" name="Picture 10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53" name="Picture 10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54" name="Picture 10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55" name="Picture 10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56" name="Picture 10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57" name="Picture 10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58" name="Picture 11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59" name="Picture 11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60" name="Picture 11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61" name="Picture 11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62" name="Picture 11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63" name="Picture 11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64" name="Picture 11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65" name="Picture 11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66" name="Picture 11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67" name="Picture 11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68" name="Picture 12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69" name="Picture 12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70" name="Picture 12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71" name="Picture 12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72" name="Picture 12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73" name="Picture 12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74" name="Picture 12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75" name="Picture 12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76" name="Picture 12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77" name="Picture 12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78" name="Picture 13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79" name="Picture 13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80" name="Picture 13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81" name="Picture 13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82" name="Picture 13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83" name="Picture 13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84" name="Picture 13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85" name="Picture 13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86" name="Picture 13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87" name="Picture 13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88" name="Picture 14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89" name="Picture 14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90" name="Picture 14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91" name="Picture 14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92" name="Picture 14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93" name="Picture 14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94" name="Picture 14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95" name="Picture 14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96" name="Picture 14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97" name="Picture 14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198" name="Picture 15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99" name="Picture 15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00" name="Picture 15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01" name="Picture 15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02" name="Picture 15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03" name="Picture 15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04" name="Picture 15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05" name="Picture 15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06" name="Picture 15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07" name="Picture 15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08" name="Picture 16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09" name="Picture 16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10" name="Picture 16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11" name="Picture 16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12" name="Picture 16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13" name="Picture 16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14" name="Picture 16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15" name="Picture 16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16" name="Picture 16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18" name="Picture 17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19" name="Picture 17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20" name="Picture 17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21" name="Picture 17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22" name="Picture 17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23" name="Picture 17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24" name="Picture 17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25" name="Picture 17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26" name="Picture 17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27" name="Picture 17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28" name="Picture 18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29" name="Picture 18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30" name="Picture 18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31" name="Picture 18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32" name="Picture 18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33" name="Picture 18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34" name="Picture 18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35" name="Picture 18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36" name="Picture 18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37" name="Picture 18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38" name="Picture 19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39" name="Picture 19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40" name="Picture 19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41" name="Picture 19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42" name="Picture 19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43" name="Picture 19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44" name="Picture 19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45" name="Picture 19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46" name="Picture 19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47" name="Picture 19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48" name="Picture 20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49" name="Picture 20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50" name="Picture 20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51" name="Picture 20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52" name="Picture 20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53" name="Picture 20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54" name="Picture 20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55" name="Picture 20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56" name="Picture 20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57" name="Picture 20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58" name="Picture 21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59" name="Picture 21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60" name="Picture 21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61" name="Picture 21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62" name="Picture 21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63" name="Picture 21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64" name="Picture 21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65" name="Picture 21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66" name="Picture 21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67" name="Picture 21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68" name="Picture 22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69" name="Picture 22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70" name="Picture 22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71" name="Picture 22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72" name="Picture 22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73" name="Picture 22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74" name="Picture 22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75" name="Picture 22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76" name="Picture 22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77" name="Picture 22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78" name="Picture 23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79" name="Picture 23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80" name="Picture 23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81" name="Picture 23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82" name="Picture 23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83" name="Picture 23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84" name="Picture 23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85" name="Picture 23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86" name="Picture 23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87" name="Picture 23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88" name="Picture 24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89" name="Picture 24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90" name="Picture 24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91" name="Picture 24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92" name="Picture 24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93" name="Picture 24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94" name="Picture 24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95" name="Picture 24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96" name="Picture 24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97" name="Picture 24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298" name="Picture 25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99" name="Picture 25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00" name="Picture 25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01" name="Picture 25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02" name="Picture 25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03" name="Picture 25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04" name="Picture 25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05" name="Picture 25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06" name="Picture 25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07" name="Picture 25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08" name="Picture 26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09" name="Picture 26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10" name="Picture 26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11" name="Picture 26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12" name="Picture 26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13" name="Picture 26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14" name="Picture 26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15" name="Picture 26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16" name="Picture 26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17" name="Picture 26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18" name="Picture 27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19" name="Picture 27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20" name="Picture 27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21" name="Picture 27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22" name="Picture 27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23" name="Picture 27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24" name="Picture 27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25" name="Picture 27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26" name="Picture 27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27" name="Picture 27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28" name="Picture 28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29" name="Picture 28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30" name="Picture 28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31" name="Picture 28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32" name="Picture 28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33" name="Picture 28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34" name="Picture 28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35" name="Picture 28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36" name="Picture 28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37" name="Picture 28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38" name="Picture 29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39" name="Picture 29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40" name="Picture 29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41" name="Picture 29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42" name="Picture 29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43" name="Picture 29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44" name="Picture 29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45" name="Picture 29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46" name="Picture 29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47" name="Picture 29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48" name="Picture 30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49" name="Picture 30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50" name="Picture 30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51" name="Picture 30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52" name="Picture 30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53" name="Picture 30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54" name="Picture 30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55" name="Picture 30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56" name="Picture 30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57" name="Picture 30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58" name="Picture 31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59" name="Picture 31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60" name="Picture 31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61" name="Picture 31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62" name="Picture 31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63" name="Picture 31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64" name="Picture 31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65" name="Picture 31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66" name="Picture 31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67" name="Picture 31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68" name="Picture 32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69" name="Picture 32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70" name="Picture 32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71" name="Picture 32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72" name="Picture 32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73" name="Picture 32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74" name="Picture 32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75" name="Picture 32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76" name="Picture 32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77" name="Picture 32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78" name="Picture 33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79" name="Picture 33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80" name="Picture 33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81" name="Picture 33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82" name="Picture 33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83" name="Picture 33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84" name="Picture 33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85" name="Picture 33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86" name="Picture 33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87" name="Picture 33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88" name="Picture 34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89" name="Picture 341"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90" name="Picture 342"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91" name="Picture 343"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92" name="Picture 344"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93" name="Picture 345"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94" name="Picture 346"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95" name="Picture 347"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96" name="Picture 348"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97" name="Picture 349" descr="System_CAPS_pub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2400" cy="104775"/>
          </a:xfrm>
          <a:prstGeom prst="rect">
            <a:avLst/>
          </a:prstGeom>
          <a:noFill/>
          <a:extLst>
            <a:ext uri="{909E8E84-426E-40DD-AFC4-6F175D3DCCD1}">
              <a14:hiddenFill xmlns:a14="http://schemas.microsoft.com/office/drawing/2010/main">
                <a:solidFill>
                  <a:srgbClr val="FFFFFF"/>
                </a:solidFill>
              </a14:hiddenFill>
            </a:ext>
          </a:extLst>
        </p:spPr>
      </p:pic>
      <p:pic>
        <p:nvPicPr>
          <p:cNvPr id="2398" name="Picture 350" descr="System_CAPS_stat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71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LINQ</a:t>
            </a:r>
            <a:endParaRPr lang="en-US" dirty="0"/>
          </a:p>
        </p:txBody>
      </p:sp>
      <p:sp>
        <p:nvSpPr>
          <p:cNvPr id="3" name="Content Placeholder 2"/>
          <p:cNvSpPr>
            <a:spLocks noGrp="1"/>
          </p:cNvSpPr>
          <p:nvPr>
            <p:ph idx="1"/>
          </p:nvPr>
        </p:nvSpPr>
        <p:spPr/>
        <p:txBody>
          <a:bodyPr/>
          <a:lstStyle/>
          <a:p>
            <a:r>
              <a:rPr lang="en-US" smtClean="0"/>
              <a:t>Microsoft Technology</a:t>
            </a:r>
          </a:p>
          <a:p>
            <a:endParaRPr lang="en-US" smtClean="0"/>
          </a:p>
          <a:p>
            <a:r>
              <a:rPr lang="en-US" smtClean="0"/>
              <a:t>Create Query Expressions</a:t>
            </a:r>
          </a:p>
          <a:p>
            <a:endParaRPr lang="en-US" smtClean="0"/>
          </a:p>
          <a:p>
            <a:r>
              <a:rPr lang="en-US" smtClean="0"/>
              <a:t>Retrieve and filter data from data sources</a:t>
            </a:r>
          </a:p>
          <a:p>
            <a:pPr lvl="2"/>
            <a:endParaRPr lang="en-US" smtClean="0"/>
          </a:p>
          <a:p>
            <a:pPr lvl="2"/>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997207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LINQ Providers</a:t>
            </a:r>
            <a:endParaRPr lang="en-US" dirty="0"/>
          </a:p>
        </p:txBody>
      </p:sp>
      <p:sp>
        <p:nvSpPr>
          <p:cNvPr id="4" name="Content Placeholder 3"/>
          <p:cNvSpPr>
            <a:spLocks noGrp="1"/>
          </p:cNvSpPr>
          <p:nvPr>
            <p:ph idx="1"/>
          </p:nvPr>
        </p:nvSpPr>
        <p:spPr/>
        <p:txBody>
          <a:bodyPr>
            <a:normAutofit lnSpcReduction="10000"/>
          </a:bodyPr>
          <a:lstStyle/>
          <a:p>
            <a:r>
              <a:rPr lang="en-US" smtClean="0"/>
              <a:t>Provider is a set of classes the implement LINQ operations such as</a:t>
            </a:r>
          </a:p>
          <a:p>
            <a:r>
              <a:rPr lang="en-US" smtClean="0"/>
              <a:t>Sorting</a:t>
            </a:r>
          </a:p>
          <a:p>
            <a:r>
              <a:rPr lang="en-US" smtClean="0"/>
              <a:t>Grouping Data</a:t>
            </a:r>
          </a:p>
          <a:p>
            <a:r>
              <a:rPr lang="en-US" smtClean="0"/>
              <a:t>Filtering Data (Retrieve data based on a set of conditions)</a:t>
            </a:r>
          </a:p>
          <a:p>
            <a:pPr lvl="1"/>
            <a:r>
              <a:rPr lang="en-US" smtClean="0"/>
              <a:t>LINQ To Entities - databases</a:t>
            </a:r>
          </a:p>
          <a:p>
            <a:pPr lvl="1"/>
            <a:r>
              <a:rPr lang="en-US" smtClean="0"/>
              <a:t>LINQ To XML</a:t>
            </a:r>
          </a:p>
          <a:p>
            <a:pPr lvl="1"/>
            <a:r>
              <a:rPr lang="en-US" smtClean="0"/>
              <a:t>LINQ To Objects</a:t>
            </a:r>
          </a:p>
          <a:p>
            <a:pPr lvl="1"/>
            <a:r>
              <a:rPr lang="en-US" smtClean="0"/>
              <a:t>LINQ To Arrays and Lists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542391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LINQ with Arrays</a:t>
            </a:r>
            <a:endParaRPr lang="en-US" dirty="0"/>
          </a:p>
        </p:txBody>
      </p:sp>
      <p:sp>
        <p:nvSpPr>
          <p:cNvPr id="4" name="Content Placeholder 3"/>
          <p:cNvSpPr>
            <a:spLocks noGrp="1"/>
          </p:cNvSpPr>
          <p:nvPr>
            <p:ph idx="1"/>
          </p:nvPr>
        </p:nvSpPr>
        <p:spPr/>
        <p:txBody>
          <a:bodyPr>
            <a:normAutofit fontScale="77500" lnSpcReduction="20000"/>
          </a:bodyPr>
          <a:lstStyle/>
          <a:p>
            <a:r>
              <a:rPr lang="en-US" smtClean="0"/>
              <a:t>int[] scoresArray = { 75, 59, 92, 17, 66, 95, 89, 92, 93, 75 };</a:t>
            </a:r>
          </a:p>
          <a:p>
            <a:endParaRPr lang="en-US" smtClean="0"/>
          </a:p>
          <a:p>
            <a:r>
              <a:rPr lang="en-US" smtClean="0"/>
              <a:t>// LINQ Query Statement</a:t>
            </a:r>
          </a:p>
          <a:p>
            <a:endParaRPr lang="en-US" smtClean="0"/>
          </a:p>
          <a:p>
            <a:r>
              <a:rPr lang="en-US" smtClean="0"/>
              <a:t>var failingScores =</a:t>
            </a:r>
          </a:p>
          <a:p>
            <a:r>
              <a:rPr lang="en-US" smtClean="0"/>
              <a:t>                from score in scoresArray</a:t>
            </a:r>
          </a:p>
          <a:p>
            <a:r>
              <a:rPr lang="en-US" smtClean="0"/>
              <a:t>                where score &lt; 60</a:t>
            </a:r>
          </a:p>
          <a:p>
            <a:r>
              <a:rPr lang="en-US" smtClean="0"/>
              <a:t>	   select score;</a:t>
            </a:r>
          </a:p>
          <a:p>
            <a:endParaRPr lang="en-US" smtClean="0"/>
          </a:p>
          <a:p>
            <a:r>
              <a:rPr lang="en-US" smtClean="0"/>
              <a:t>Query results are placed in the range variable: failingScores</a:t>
            </a:r>
          </a:p>
          <a:p>
            <a:endParaRPr lang="en-US" smtClean="0"/>
          </a:p>
          <a:p>
            <a:r>
              <a:rPr lang="en-US" smtClean="0"/>
              <a:t>Query is not executed until range variable is referenced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4275039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Range Variable Values</a:t>
            </a:r>
            <a:endParaRPr lang="en-US" dirty="0"/>
          </a:p>
        </p:txBody>
      </p:sp>
      <p:sp>
        <p:nvSpPr>
          <p:cNvPr id="4" name="Content Placeholder 3"/>
          <p:cNvSpPr>
            <a:spLocks noGrp="1"/>
          </p:cNvSpPr>
          <p:nvPr>
            <p:ph idx="1"/>
          </p:nvPr>
        </p:nvSpPr>
        <p:spPr/>
        <p:txBody>
          <a:bodyPr>
            <a:normAutofit fontScale="77500" lnSpcReduction="20000"/>
          </a:bodyPr>
          <a:lstStyle/>
          <a:p>
            <a:r>
              <a:rPr lang="en-US" smtClean="0"/>
              <a:t>// Iterate through all values in the range variable: failingScores</a:t>
            </a:r>
          </a:p>
          <a:p>
            <a:endParaRPr lang="en-US" smtClean="0"/>
          </a:p>
          <a:p>
            <a:r>
              <a:rPr lang="en-US" smtClean="0"/>
              <a:t>foreach (var score in failingScores)</a:t>
            </a:r>
          </a:p>
          <a:p>
            <a:r>
              <a:rPr lang="en-US" smtClean="0"/>
              <a:t> {</a:t>
            </a:r>
          </a:p>
          <a:p>
            <a:r>
              <a:rPr lang="en-US" smtClean="0"/>
              <a:t>        displayTextBox.Text += score.ToString() + "\r\n";</a:t>
            </a:r>
          </a:p>
          <a:p>
            <a:r>
              <a:rPr lang="en-US" smtClean="0"/>
              <a:t> }</a:t>
            </a:r>
          </a:p>
          <a:p>
            <a:endParaRPr lang="en-US" smtClean="0"/>
          </a:p>
          <a:p>
            <a:r>
              <a:rPr lang="en-US" smtClean="0"/>
              <a:t>scoresArray[6] = 52;	// Add another failing score</a:t>
            </a:r>
          </a:p>
          <a:p>
            <a:endParaRPr lang="en-US" smtClean="0"/>
          </a:p>
          <a:p>
            <a:r>
              <a:rPr lang="en-US" smtClean="0"/>
              <a:t>Execute Query Again</a:t>
            </a:r>
          </a:p>
          <a:p>
            <a:endParaRPr lang="en-US" smtClean="0"/>
          </a:p>
          <a:p>
            <a:r>
              <a:rPr lang="en-US" smtClean="0"/>
              <a:t>int count = failingScores.Count();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4103963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LINQ Methods</a:t>
            </a:r>
            <a:endParaRPr lang="en-US" dirty="0"/>
          </a:p>
        </p:txBody>
      </p:sp>
      <p:sp>
        <p:nvSpPr>
          <p:cNvPr id="4" name="Content Placeholder 3"/>
          <p:cNvSpPr>
            <a:spLocks noGrp="1"/>
          </p:cNvSpPr>
          <p:nvPr>
            <p:ph idx="1"/>
          </p:nvPr>
        </p:nvSpPr>
        <p:spPr/>
        <p:txBody>
          <a:bodyPr/>
          <a:lstStyle/>
          <a:p>
            <a:r>
              <a:rPr lang="en-US" smtClean="0"/>
              <a:t>Commonly used LINQ methods</a:t>
            </a:r>
          </a:p>
          <a:p>
            <a:endParaRPr lang="en-US" smtClean="0"/>
          </a:p>
          <a:p>
            <a:r>
              <a:rPr lang="en-US" smtClean="0"/>
              <a:t>double average = failingScores.Average();</a:t>
            </a:r>
          </a:p>
          <a:p>
            <a:r>
              <a:rPr lang="en-US" smtClean="0"/>
              <a:t>int minScore = failingScores.Min();</a:t>
            </a:r>
          </a:p>
          <a:p>
            <a:r>
              <a:rPr lang="en-US" smtClean="0"/>
              <a:t>int maxScore = failingScores.Max();</a:t>
            </a:r>
          </a:p>
          <a:p>
            <a:r>
              <a:rPr lang="en-US" smtClean="0"/>
              <a:t>int sumScores = failingScores.Sum();</a:t>
            </a:r>
          </a:p>
          <a:p>
            <a:r>
              <a:rPr lang="en-US" smtClean="0"/>
              <a:t>int firstScore = failingScores.ElementAt(0);  // access individual item</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170348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Sorting Data with LINQ</a:t>
            </a:r>
            <a:endParaRPr lang="en-US" dirty="0"/>
          </a:p>
        </p:txBody>
      </p:sp>
      <p:sp>
        <p:nvSpPr>
          <p:cNvPr id="4" name="Content Placeholder 3"/>
          <p:cNvSpPr>
            <a:spLocks noGrp="1"/>
          </p:cNvSpPr>
          <p:nvPr>
            <p:ph idx="1"/>
          </p:nvPr>
        </p:nvSpPr>
        <p:spPr/>
        <p:txBody>
          <a:bodyPr>
            <a:normAutofit fontScale="92500" lnSpcReduction="20000"/>
          </a:bodyPr>
          <a:lstStyle/>
          <a:p>
            <a:r>
              <a:rPr lang="en-US" smtClean="0"/>
              <a:t>The orderby clause will sort results in the range variable </a:t>
            </a:r>
          </a:p>
          <a:p>
            <a:endParaRPr lang="en-US" smtClean="0"/>
          </a:p>
          <a:p>
            <a:r>
              <a:rPr lang="en-US" smtClean="0"/>
              <a:t>int[] scoresArray = { 75, 59, 92, 17, 66, 95, 89, 92, 93, 75 };</a:t>
            </a:r>
          </a:p>
          <a:p>
            <a:endParaRPr lang="en-US" smtClean="0"/>
          </a:p>
          <a:p>
            <a:r>
              <a:rPr lang="en-US" smtClean="0"/>
              <a:t>var sortedScores =</a:t>
            </a:r>
          </a:p>
          <a:p>
            <a:r>
              <a:rPr lang="en-US" smtClean="0"/>
              <a:t>      from score in scoresArray</a:t>
            </a:r>
          </a:p>
          <a:p>
            <a:r>
              <a:rPr lang="en-US" smtClean="0"/>
              <a:t>      orderby score descending</a:t>
            </a:r>
          </a:p>
          <a:p>
            <a:r>
              <a:rPr lang="en-US" smtClean="0"/>
              <a:t>      select score;</a:t>
            </a:r>
          </a:p>
          <a:p>
            <a:endParaRPr lang="en-US" smtClean="0"/>
          </a:p>
          <a:p>
            <a:r>
              <a:rPr lang="en-US" smtClean="0"/>
              <a:t>Omit the descending keyword to sort in ascending order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038915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p:txBody>
          <a:bodyPr/>
          <a:lstStyle/>
          <a:p>
            <a:r>
              <a:rPr lang="en-US" dirty="0" smtClean="0"/>
              <a:t>Pattern matching search </a:t>
            </a:r>
          </a:p>
          <a:p>
            <a:endParaRPr lang="en-US" dirty="0" smtClean="0"/>
          </a:p>
          <a:p>
            <a:r>
              <a:rPr lang="en-US" dirty="0">
                <a:hlinkClick r:id="rId2"/>
              </a:rPr>
              <a:t>http://www.regexr.com</a:t>
            </a:r>
            <a:r>
              <a:rPr lang="en-US" dirty="0" smtClean="0">
                <a:hlinkClick r:id="rId2"/>
              </a:rPr>
              <a:t>/</a:t>
            </a:r>
            <a:endParaRPr lang="en-US" dirty="0" smtClean="0"/>
          </a:p>
          <a:p>
            <a:r>
              <a:rPr lang="en-US">
                <a:hlinkClick r:id="rId3"/>
              </a:rPr>
              <a:t>http://</a:t>
            </a:r>
            <a:r>
              <a:rPr lang="en-US" smtClean="0">
                <a:hlinkClick r:id="rId3"/>
              </a:rPr>
              <a:t>regexlib.com/CheatSheet.aspx?AspxAutoDetectCookieSupport=1</a:t>
            </a:r>
            <a:endParaRPr lang="en-US" smtClean="0"/>
          </a:p>
          <a:p>
            <a:endParaRPr lang="en-US" dirty="0"/>
          </a:p>
        </p:txBody>
      </p:sp>
    </p:spTree>
    <p:extLst>
      <p:ext uri="{BB962C8B-B14F-4D97-AF65-F5344CB8AC3E}">
        <p14:creationId xmlns:p14="http://schemas.microsoft.com/office/powerpoint/2010/main" val="2707197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Distinct Values</a:t>
            </a:r>
            <a:endParaRPr lang="en-US" dirty="0"/>
          </a:p>
        </p:txBody>
      </p:sp>
      <p:sp>
        <p:nvSpPr>
          <p:cNvPr id="4" name="Content Placeholder 3"/>
          <p:cNvSpPr>
            <a:spLocks noGrp="1"/>
          </p:cNvSpPr>
          <p:nvPr>
            <p:ph idx="1"/>
          </p:nvPr>
        </p:nvSpPr>
        <p:spPr/>
        <p:txBody>
          <a:bodyPr>
            <a:normAutofit fontScale="92500" lnSpcReduction="10000"/>
          </a:bodyPr>
          <a:lstStyle/>
          <a:p>
            <a:r>
              <a:rPr lang="en-US" smtClean="0"/>
              <a:t>The Distinct method applied to the query will return only distinct values in the array</a:t>
            </a:r>
          </a:p>
          <a:p>
            <a:endParaRPr lang="en-US" smtClean="0"/>
          </a:p>
          <a:p>
            <a:r>
              <a:rPr lang="en-US" smtClean="0"/>
              <a:t>int[] scoresArray = { 75, 59, 92, 17, 66, 95, 89, 92, 93, 75 };</a:t>
            </a:r>
          </a:p>
          <a:p>
            <a:endParaRPr lang="en-US" smtClean="0"/>
          </a:p>
          <a:p>
            <a:r>
              <a:rPr lang="en-US" smtClean="0"/>
              <a:t>var allScores =</a:t>
            </a:r>
          </a:p>
          <a:p>
            <a:r>
              <a:rPr lang="en-US" smtClean="0"/>
              <a:t>       (from score in scoresArray</a:t>
            </a:r>
          </a:p>
          <a:p>
            <a:r>
              <a:rPr lang="en-US" smtClean="0"/>
              <a:t>         orderby score descending</a:t>
            </a:r>
          </a:p>
          <a:p>
            <a:r>
              <a:rPr lang="en-US" smtClean="0"/>
              <a:t>         select score).Distinct();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3591294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Filtering with Where and Lambdas</a:t>
            </a:r>
            <a:endParaRPr lang="en-US" dirty="0"/>
          </a:p>
        </p:txBody>
      </p:sp>
      <p:sp>
        <p:nvSpPr>
          <p:cNvPr id="4" name="Content Placeholder 3"/>
          <p:cNvSpPr>
            <a:spLocks noGrp="1"/>
          </p:cNvSpPr>
          <p:nvPr>
            <p:ph idx="1"/>
          </p:nvPr>
        </p:nvSpPr>
        <p:spPr/>
        <p:txBody>
          <a:bodyPr/>
          <a:lstStyle/>
          <a:p>
            <a:r>
              <a:rPr lang="en-US" smtClean="0"/>
              <a:t>The LINQ Where method can be used with a Lambda expression to filter data.</a:t>
            </a:r>
          </a:p>
          <a:p>
            <a:r>
              <a:rPr lang="en-US" smtClean="0"/>
              <a:t>A lambda expression is an anonymous function that is helpful for writing LINQ query expressions.</a:t>
            </a:r>
          </a:p>
          <a:p>
            <a:r>
              <a:rPr lang="en-US" smtClean="0"/>
              <a:t>For example, the lambda expression x =&gt; x * x specifies a parameter that’s named x and returns the value of x squared</a:t>
            </a:r>
          </a:p>
          <a:p>
            <a:endParaRPr lang="en-US" smtClean="0"/>
          </a:p>
          <a:p>
            <a:r>
              <a:rPr lang="en-US" smtClean="0"/>
              <a:t>=&gt; is called the Lambda Operator</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569371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Where and Lambda Example</a:t>
            </a:r>
            <a:endParaRPr lang="en-US" dirty="0"/>
          </a:p>
        </p:txBody>
      </p:sp>
      <p:sp>
        <p:nvSpPr>
          <p:cNvPr id="4" name="Content Placeholder 3"/>
          <p:cNvSpPr>
            <a:spLocks noGrp="1"/>
          </p:cNvSpPr>
          <p:nvPr>
            <p:ph idx="1"/>
          </p:nvPr>
        </p:nvSpPr>
        <p:spPr/>
        <p:txBody>
          <a:bodyPr>
            <a:normAutofit fontScale="77500" lnSpcReduction="20000"/>
          </a:bodyPr>
          <a:lstStyle/>
          <a:p>
            <a:r>
              <a:rPr lang="en-US" smtClean="0"/>
              <a:t>Linq Query with no Where method</a:t>
            </a:r>
          </a:p>
          <a:p>
            <a:endParaRPr lang="en-US" smtClean="0"/>
          </a:p>
          <a:p>
            <a:r>
              <a:rPr lang="en-US" smtClean="0"/>
              <a:t>int[] ary = { 1, 2, 3, 4, 5, 6, 7, 8, 9 };</a:t>
            </a:r>
          </a:p>
          <a:p>
            <a:endParaRPr lang="en-US" smtClean="0"/>
          </a:p>
          <a:p>
            <a:r>
              <a:rPr lang="en-US" smtClean="0"/>
              <a:t>var oddNumbers =</a:t>
            </a:r>
          </a:p>
          <a:p>
            <a:r>
              <a:rPr lang="en-US" smtClean="0"/>
              <a:t>       from num in ary</a:t>
            </a:r>
          </a:p>
          <a:p>
            <a:r>
              <a:rPr lang="en-US" smtClean="0"/>
              <a:t>       where num % 2 == 1</a:t>
            </a:r>
          </a:p>
          <a:p>
            <a:r>
              <a:rPr lang="en-US" smtClean="0"/>
              <a:t>       select num;</a:t>
            </a:r>
          </a:p>
          <a:p>
            <a:endParaRPr lang="en-US" smtClean="0"/>
          </a:p>
          <a:p>
            <a:r>
              <a:rPr lang="en-US" smtClean="0"/>
              <a:t>Same Query using Where method with Lambda Expression</a:t>
            </a:r>
          </a:p>
          <a:p>
            <a:endParaRPr lang="en-US" smtClean="0"/>
          </a:p>
          <a:p>
            <a:r>
              <a:rPr lang="pt-BR" smtClean="0"/>
              <a:t>var oddNums = ary.Where(num =&gt; num % 2 == 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059169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Lambda Examples</a:t>
            </a:r>
            <a:endParaRPr lang="en-US" dirty="0"/>
          </a:p>
        </p:txBody>
      </p:sp>
      <p:sp>
        <p:nvSpPr>
          <p:cNvPr id="4" name="Content Placeholder 3"/>
          <p:cNvSpPr>
            <a:spLocks noGrp="1"/>
          </p:cNvSpPr>
          <p:nvPr>
            <p:ph idx="1"/>
          </p:nvPr>
        </p:nvSpPr>
        <p:spPr/>
        <p:txBody>
          <a:bodyPr>
            <a:normAutofit fontScale="92500" lnSpcReduction="10000"/>
          </a:bodyPr>
          <a:lstStyle/>
          <a:p>
            <a:r>
              <a:rPr lang="en-US" smtClean="0"/>
              <a:t>// Return an IEnumerable&lt;string&gt; with null values removed</a:t>
            </a:r>
          </a:p>
          <a:p>
            <a:endParaRPr lang="en-US" smtClean="0"/>
          </a:p>
          <a:p>
            <a:r>
              <a:rPr lang="en-US" smtClean="0"/>
              <a:t>string[] array = { "dot", null, "net", null, null, "perls", null };</a:t>
            </a:r>
          </a:p>
          <a:p>
            <a:r>
              <a:rPr lang="en-US" smtClean="0"/>
              <a:t>var noNulls = array.Where(item =&gt; item != null);</a:t>
            </a:r>
          </a:p>
          <a:p>
            <a:endParaRPr lang="en-US" smtClean="0"/>
          </a:p>
          <a:p>
            <a:r>
              <a:rPr lang="en-US" smtClean="0"/>
              <a:t>// Return an IEnumerable&lt;int&gt; with only even numbers</a:t>
            </a:r>
          </a:p>
          <a:p>
            <a:endParaRPr lang="en-US" smtClean="0"/>
          </a:p>
          <a:p>
            <a:r>
              <a:rPr lang="en-US" smtClean="0"/>
              <a:t>int[] numbers = { 1, 2, 3, 4, 5, 6, 7, 8, 9 };</a:t>
            </a:r>
          </a:p>
          <a:p>
            <a:r>
              <a:rPr lang="en-US" smtClean="0"/>
              <a:t>var evenNumbers = numbers.Where(n =&gt; n % 2 == 0);</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1969802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Data Type of Multi-Valued Range Variable</a:t>
            </a:r>
            <a:endParaRPr lang="en-US" dirty="0"/>
          </a:p>
        </p:txBody>
      </p:sp>
      <p:sp>
        <p:nvSpPr>
          <p:cNvPr id="4" name="Content Placeholder 3"/>
          <p:cNvSpPr>
            <a:spLocks noGrp="1"/>
          </p:cNvSpPr>
          <p:nvPr>
            <p:ph idx="1"/>
          </p:nvPr>
        </p:nvSpPr>
        <p:spPr/>
        <p:txBody>
          <a:bodyPr>
            <a:normAutofit fontScale="70000" lnSpcReduction="20000"/>
          </a:bodyPr>
          <a:lstStyle/>
          <a:p>
            <a:r>
              <a:rPr lang="en-US" smtClean="0"/>
              <a:t>A range variable can be passed to a method.  It's data type is IOrderedEnumerable&lt;datatype&gt;</a:t>
            </a:r>
          </a:p>
          <a:p>
            <a:endParaRPr lang="en-US" smtClean="0"/>
          </a:p>
          <a:p>
            <a:r>
              <a:rPr lang="en-US" smtClean="0"/>
              <a:t>This method will accept an int range variable as a parameter</a:t>
            </a:r>
          </a:p>
          <a:p>
            <a:endParaRPr lang="en-US" smtClean="0"/>
          </a:p>
          <a:p>
            <a:r>
              <a:rPr lang="en-US" smtClean="0"/>
              <a:t>private void displayRangeVariable(IOrderedEnumerable&lt;int&gt; values)</a:t>
            </a:r>
          </a:p>
          <a:p>
            <a:r>
              <a:rPr lang="en-US" smtClean="0"/>
              <a:t>{</a:t>
            </a:r>
          </a:p>
          <a:p>
            <a:r>
              <a:rPr lang="en-US" smtClean="0"/>
              <a:t>     foreach (var item in values)</a:t>
            </a:r>
          </a:p>
          <a:p>
            <a:r>
              <a:rPr lang="en-US" smtClean="0"/>
              <a:t>     {</a:t>
            </a:r>
          </a:p>
          <a:p>
            <a:r>
              <a:rPr lang="en-US" smtClean="0"/>
              <a:t>           displayTextBox.Text += item.ToString() + "\r\n";</a:t>
            </a:r>
          </a:p>
          <a:p>
            <a:r>
              <a:rPr lang="en-US" smtClean="0"/>
              <a:t>     }</a:t>
            </a:r>
          </a:p>
          <a:p>
            <a:r>
              <a:rPr lang="en-US"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73068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Type of Scalar Range Variable</a:t>
            </a:r>
            <a:endParaRPr lang="en-US" dirty="0"/>
          </a:p>
        </p:txBody>
      </p:sp>
      <p:sp>
        <p:nvSpPr>
          <p:cNvPr id="4" name="Content Placeholder 3"/>
          <p:cNvSpPr>
            <a:spLocks noGrp="1"/>
          </p:cNvSpPr>
          <p:nvPr>
            <p:ph idx="1"/>
          </p:nvPr>
        </p:nvSpPr>
        <p:spPr/>
        <p:txBody>
          <a:bodyPr>
            <a:normAutofit fontScale="92500" lnSpcReduction="10000"/>
          </a:bodyPr>
          <a:lstStyle/>
          <a:p>
            <a:r>
              <a:rPr lang="en-US" smtClean="0"/>
              <a:t>The range variable has only one value - an integer</a:t>
            </a:r>
          </a:p>
          <a:p>
            <a:endParaRPr lang="en-US" smtClean="0"/>
          </a:p>
          <a:p>
            <a:r>
              <a:rPr lang="en-US" smtClean="0"/>
              <a:t>int[] scoresArray = { 75, 59, 92, 17, 66, 95, 89, 92, 93, 75 };</a:t>
            </a:r>
          </a:p>
          <a:p>
            <a:endParaRPr lang="en-US" smtClean="0"/>
          </a:p>
          <a:p>
            <a:r>
              <a:rPr lang="en-US" smtClean="0"/>
              <a:t>var highScore =</a:t>
            </a:r>
          </a:p>
          <a:p>
            <a:r>
              <a:rPr lang="en-US" smtClean="0"/>
              <a:t>       (from score in scoresArray</a:t>
            </a:r>
          </a:p>
          <a:p>
            <a:r>
              <a:rPr lang="en-US" smtClean="0"/>
              <a:t>         select score).Max();</a:t>
            </a:r>
          </a:p>
          <a:p>
            <a:endParaRPr lang="en-US" smtClean="0"/>
          </a:p>
          <a:p>
            <a:r>
              <a:rPr lang="en-US" smtClean="0"/>
              <a:t>int h = highScore;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92944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LINQ To Objects</a:t>
            </a:r>
            <a:endParaRPr lang="en-US" dirty="0"/>
          </a:p>
        </p:txBody>
      </p:sp>
      <p:sp>
        <p:nvSpPr>
          <p:cNvPr id="4" name="Content Placeholder 3"/>
          <p:cNvSpPr>
            <a:spLocks noGrp="1"/>
          </p:cNvSpPr>
          <p:nvPr>
            <p:ph idx="1"/>
          </p:nvPr>
        </p:nvSpPr>
        <p:spPr/>
        <p:txBody>
          <a:bodyPr>
            <a:normAutofit fontScale="85000" lnSpcReduction="20000"/>
          </a:bodyPr>
          <a:lstStyle/>
          <a:p>
            <a:r>
              <a:rPr lang="en-US" smtClean="0"/>
              <a:t>Clear all text boxes on a form</a:t>
            </a:r>
          </a:p>
          <a:p>
            <a:endParaRPr lang="en-US" smtClean="0"/>
          </a:p>
          <a:p>
            <a:r>
              <a:rPr lang="en-US" smtClean="0"/>
              <a:t> var textBoxes =</a:t>
            </a:r>
          </a:p>
          <a:p>
            <a:r>
              <a:rPr lang="en-US" smtClean="0"/>
              <a:t>        from Control tbox in this.Controls </a:t>
            </a:r>
          </a:p>
          <a:p>
            <a:r>
              <a:rPr lang="en-US" smtClean="0"/>
              <a:t>        where  tbox is TextBox</a:t>
            </a:r>
          </a:p>
          <a:p>
            <a:r>
              <a:rPr lang="en-US" smtClean="0"/>
              <a:t>        select tbox;</a:t>
            </a:r>
          </a:p>
          <a:p>
            <a:r>
              <a:rPr lang="en-US" smtClean="0"/>
              <a:t>           </a:t>
            </a:r>
          </a:p>
          <a:p>
            <a:r>
              <a:rPr lang="en-US" smtClean="0"/>
              <a:t>foreach (TextBox tb in textBoxes)</a:t>
            </a:r>
          </a:p>
          <a:p>
            <a:r>
              <a:rPr lang="en-US" smtClean="0"/>
              <a:t>{</a:t>
            </a:r>
          </a:p>
          <a:p>
            <a:r>
              <a:rPr lang="en-US" smtClean="0"/>
              <a:t>        tb.Clear();</a:t>
            </a:r>
          </a:p>
          <a:p>
            <a:r>
              <a:rPr lang="en-US"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108984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Student Object</a:t>
            </a:r>
            <a:endParaRPr lang="en-US" dirty="0"/>
          </a:p>
        </p:txBody>
      </p:sp>
      <p:sp>
        <p:nvSpPr>
          <p:cNvPr id="7" name="Content Placeholder 6"/>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719263"/>
            <a:ext cx="5486400" cy="4148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910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LINQ With List of Objects</a:t>
            </a:r>
            <a:endParaRPr lang="en-US" dirty="0"/>
          </a:p>
        </p:txBody>
      </p:sp>
      <p:sp>
        <p:nvSpPr>
          <p:cNvPr id="4" name="Content Placeholder 3"/>
          <p:cNvSpPr>
            <a:spLocks noGrp="1"/>
          </p:cNvSpPr>
          <p:nvPr>
            <p:ph idx="1"/>
          </p:nvPr>
        </p:nvSpPr>
        <p:spPr/>
        <p:txBody>
          <a:bodyPr>
            <a:normAutofit fontScale="55000" lnSpcReduction="20000"/>
          </a:bodyPr>
          <a:lstStyle/>
          <a:p>
            <a:r>
              <a:rPr lang="en-US" smtClean="0"/>
              <a:t>List&lt;Student&gt; myStudents = new List&lt;Student&gt;();</a:t>
            </a:r>
          </a:p>
          <a:p>
            <a:r>
              <a:rPr lang="en-US" smtClean="0"/>
              <a:t>myStudents.Add(new Student(7000, "Mary", "Poppins", 4.00));</a:t>
            </a:r>
          </a:p>
          <a:p>
            <a:r>
              <a:rPr lang="en-US" smtClean="0"/>
              <a:t>myStudents.Add(new Student(9802, "Sally", "Poppins", 3.85));</a:t>
            </a:r>
          </a:p>
          <a:p>
            <a:r>
              <a:rPr lang="en-US" smtClean="0"/>
              <a:t>myStudents.Add(new Student(2700, "Fred", "Flintstone", 1.75));</a:t>
            </a:r>
          </a:p>
          <a:p>
            <a:r>
              <a:rPr lang="en-US" smtClean="0"/>
              <a:t>myStudents.Add(new Student(3367, "Wilma", "Flintstone", 3.94));</a:t>
            </a:r>
          </a:p>
          <a:p>
            <a:r>
              <a:rPr lang="en-US" smtClean="0"/>
              <a:t>myStudents.Add(new Student(4478, "Barney", "Fife", 2.13));</a:t>
            </a:r>
          </a:p>
          <a:p>
            <a:r>
              <a:rPr lang="en-US" smtClean="0"/>
              <a:t>myStudents.Add(new Student(6255, "Roy", "Rogers", 2.87));</a:t>
            </a:r>
          </a:p>
          <a:p>
            <a:r>
              <a:rPr lang="en-US" smtClean="0"/>
              <a:t>myStudents.Add(new Student(1890, "Dale", "Evans", 3.87));</a:t>
            </a:r>
          </a:p>
          <a:p>
            <a:r>
              <a:rPr lang="en-US" smtClean="0"/>
              <a:t>myStudents.Add(new Student(8739, "Mo", "Davis", 1.25));</a:t>
            </a:r>
          </a:p>
          <a:p>
            <a:r>
              <a:rPr lang="en-US" smtClean="0"/>
              <a:t>myStudents.Add(new Student(1222, "Larry", "Fine", 1.97));</a:t>
            </a:r>
          </a:p>
          <a:p>
            <a:r>
              <a:rPr lang="en-US" smtClean="0"/>
              <a:t>myStudents.Add(new Student(1395, "Curly", "Evans", 1.86));</a:t>
            </a:r>
          </a:p>
          <a:p>
            <a:r>
              <a:rPr lang="en-US" smtClean="0"/>
              <a:t>myStudents.Add(new Student(6591, "Willy", "Mays", 3.99));</a:t>
            </a:r>
          </a:p>
          <a:p>
            <a:r>
              <a:rPr lang="en-US" smtClean="0"/>
              <a:t>myStudents.Add(new Student(6991, "Babe", "Ruth", 3.22));</a:t>
            </a:r>
          </a:p>
          <a:p>
            <a:r>
              <a:rPr lang="en-US" smtClean="0"/>
              <a:t>myStudents.Add(new Student(7233, "Hank", "Aaron", 3.54));</a:t>
            </a:r>
          </a:p>
          <a:p>
            <a:r>
              <a:rPr lang="en-US" smtClean="0"/>
              <a:t>myStudents.Add(new Student(1568, "Harry", "Truman", 3.21));</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1001432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Display Students in GPA Range</a:t>
            </a:r>
            <a:endParaRPr lang="en-US" dirty="0"/>
          </a:p>
        </p:txBody>
      </p:sp>
      <p:sp>
        <p:nvSpPr>
          <p:cNvPr id="4" name="Content Placeholder 3"/>
          <p:cNvSpPr>
            <a:spLocks noGrp="1"/>
          </p:cNvSpPr>
          <p:nvPr>
            <p:ph idx="1"/>
          </p:nvPr>
        </p:nvSpPr>
        <p:spPr/>
        <p:txBody>
          <a:bodyPr>
            <a:normAutofit fontScale="92500" lnSpcReduction="20000"/>
          </a:bodyPr>
          <a:lstStyle/>
          <a:p>
            <a:r>
              <a:rPr lang="en-US" smtClean="0"/>
              <a:t>var gpaRange =</a:t>
            </a:r>
          </a:p>
          <a:p>
            <a:r>
              <a:rPr lang="en-US" smtClean="0"/>
              <a:t>      from student in myStudents</a:t>
            </a:r>
          </a:p>
          <a:p>
            <a:r>
              <a:rPr lang="en-US" smtClean="0"/>
              <a:t>      where student.GPA &gt;= 1.5 &amp;&amp; student.GPA &lt;= 3.00</a:t>
            </a:r>
          </a:p>
          <a:p>
            <a:r>
              <a:rPr lang="en-US" smtClean="0"/>
              <a:t>       orderby student.LastName, student.FirstName</a:t>
            </a:r>
          </a:p>
          <a:p>
            <a:r>
              <a:rPr lang="en-US" smtClean="0"/>
              <a:t>       select student;</a:t>
            </a:r>
          </a:p>
          <a:p>
            <a:endParaRPr lang="en-US" smtClean="0"/>
          </a:p>
          <a:p>
            <a:r>
              <a:rPr lang="sv-SE" smtClean="0"/>
              <a:t>foreach (var student in gpaRange)</a:t>
            </a:r>
          </a:p>
          <a:p>
            <a:r>
              <a:rPr lang="en-US" smtClean="0"/>
              <a:t>{</a:t>
            </a:r>
          </a:p>
          <a:p>
            <a:r>
              <a:rPr lang="en-US" smtClean="0"/>
              <a:t>        displayTextBox.Text += student + "\r\n"; </a:t>
            </a:r>
          </a:p>
          <a:p>
            <a:r>
              <a:rPr lang="en-US"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dirty="0"/>
          </a:p>
        </p:txBody>
      </p:sp>
      <p:sp>
        <p:nvSpPr>
          <p:cNvPr id="5" name="Rectangle 4"/>
          <p:cNvSpPr/>
          <p:nvPr/>
        </p:nvSpPr>
        <p:spPr>
          <a:xfrm>
            <a:off x="4343400" y="5181600"/>
            <a:ext cx="25908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Call </a:t>
            </a:r>
            <a:r>
              <a:rPr lang="en-US" dirty="0" err="1" smtClean="0">
                <a:solidFill>
                  <a:schemeClr val="tx1"/>
                </a:solidFill>
              </a:rPr>
              <a:t>toString</a:t>
            </a:r>
            <a:r>
              <a:rPr lang="en-US" dirty="0" smtClean="0">
                <a:solidFill>
                  <a:schemeClr val="tx1"/>
                </a:solidFill>
              </a:rPr>
              <a:t>() method</a:t>
            </a:r>
          </a:p>
        </p:txBody>
      </p:sp>
      <p:cxnSp>
        <p:nvCxnSpPr>
          <p:cNvPr id="7" name="Straight Arrow Connector 6"/>
          <p:cNvCxnSpPr/>
          <p:nvPr/>
        </p:nvCxnSpPr>
        <p:spPr>
          <a:xfrm flipH="1" flipV="1">
            <a:off x="4419600" y="48768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68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RegEx</a:t>
            </a:r>
            <a:r>
              <a:rPr lang="en-US" dirty="0" smtClean="0"/>
              <a:t> Code Snippets</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chemeClr val="accent1">
                    <a:lumMod val="50000"/>
                  </a:schemeClr>
                </a:solidFill>
              </a:rPr>
              <a:t>Regex</a:t>
            </a:r>
            <a:r>
              <a:rPr lang="en-US" dirty="0"/>
              <a:t> </a:t>
            </a:r>
            <a:r>
              <a:rPr lang="en-US" dirty="0" err="1" smtClean="0"/>
              <a:t>reg</a:t>
            </a:r>
            <a:r>
              <a:rPr lang="en-US" dirty="0" smtClean="0"/>
              <a:t> = </a:t>
            </a:r>
            <a:r>
              <a:rPr lang="en-US" dirty="0"/>
              <a:t>new Regex(</a:t>
            </a:r>
            <a:r>
              <a:rPr lang="en-US" dirty="0">
                <a:solidFill>
                  <a:schemeClr val="accent3">
                    <a:lumMod val="75000"/>
                  </a:schemeClr>
                </a:solidFill>
              </a:rPr>
              <a:t>@"[a-z]"</a:t>
            </a:r>
            <a:r>
              <a:rPr lang="en-US" dirty="0"/>
              <a:t>);</a:t>
            </a:r>
          </a:p>
          <a:p>
            <a:pPr marL="0" indent="0">
              <a:buNone/>
            </a:pPr>
            <a:endParaRPr lang="en-US" dirty="0" smtClean="0"/>
          </a:p>
          <a:p>
            <a:pPr marL="0" indent="0">
              <a:buNone/>
            </a:pPr>
            <a:r>
              <a:rPr lang="en-US" dirty="0" err="1" smtClean="0">
                <a:solidFill>
                  <a:schemeClr val="accent1">
                    <a:lumMod val="50000"/>
                  </a:schemeClr>
                </a:solidFill>
              </a:rPr>
              <a:t>String</a:t>
            </a:r>
            <a:r>
              <a:rPr lang="en-US" dirty="0" err="1" smtClean="0"/>
              <a:t>.Format</a:t>
            </a:r>
            <a:r>
              <a:rPr lang="en-US" dirty="0"/>
              <a:t>(</a:t>
            </a:r>
            <a:r>
              <a:rPr lang="en-US" dirty="0">
                <a:solidFill>
                  <a:schemeClr val="accent3">
                    <a:lumMod val="75000"/>
                  </a:schemeClr>
                </a:solidFill>
              </a:rPr>
              <a:t>"</a:t>
            </a:r>
            <a:r>
              <a:rPr lang="en-US" dirty="0" err="1">
                <a:solidFill>
                  <a:schemeClr val="accent3">
                    <a:lumMod val="75000"/>
                  </a:schemeClr>
                </a:solidFill>
              </a:rPr>
              <a:t>IsMatch</a:t>
            </a:r>
            <a:r>
              <a:rPr lang="en-US" dirty="0">
                <a:solidFill>
                  <a:schemeClr val="accent3">
                    <a:lumMod val="75000"/>
                  </a:schemeClr>
                </a:solidFill>
              </a:rPr>
              <a:t>: {</a:t>
            </a:r>
            <a:r>
              <a:rPr lang="en-US" dirty="0" smtClean="0">
                <a:solidFill>
                  <a:schemeClr val="accent3">
                    <a:lumMod val="75000"/>
                  </a:schemeClr>
                </a:solidFill>
              </a:rPr>
              <a:t>0}"</a:t>
            </a:r>
            <a:r>
              <a:rPr lang="en-US" dirty="0" smtClean="0"/>
              <a:t>, </a:t>
            </a:r>
            <a:r>
              <a:rPr lang="en-US" dirty="0" err="1" smtClean="0"/>
              <a:t>reg.IsMatch</a:t>
            </a:r>
            <a:r>
              <a:rPr lang="en-US" dirty="0" smtClean="0"/>
              <a:t>(</a:t>
            </a:r>
            <a:r>
              <a:rPr lang="en-US" dirty="0">
                <a:solidFill>
                  <a:schemeClr val="accent3">
                    <a:lumMod val="75000"/>
                  </a:schemeClr>
                </a:solidFill>
              </a:rPr>
              <a:t>"</a:t>
            </a:r>
            <a:r>
              <a:rPr lang="en-US" dirty="0" err="1" smtClean="0">
                <a:solidFill>
                  <a:schemeClr val="accent3">
                    <a:lumMod val="75000"/>
                  </a:schemeClr>
                </a:solidFill>
              </a:rPr>
              <a:t>abc</a:t>
            </a:r>
            <a:r>
              <a:rPr lang="en-US" dirty="0">
                <a:solidFill>
                  <a:schemeClr val="accent3">
                    <a:lumMod val="75000"/>
                  </a:schemeClr>
                </a:solidFill>
              </a:rPr>
              <a:t>"</a:t>
            </a:r>
            <a:r>
              <a:rPr lang="en-US" dirty="0" smtClean="0"/>
              <a:t>));</a:t>
            </a:r>
          </a:p>
          <a:p>
            <a:pPr marL="0" indent="0">
              <a:buNone/>
            </a:pPr>
            <a:endParaRPr lang="en-US" dirty="0"/>
          </a:p>
          <a:p>
            <a:pPr marL="0" indent="0">
              <a:buNone/>
            </a:pPr>
            <a:r>
              <a:rPr lang="en-US" dirty="0" err="1">
                <a:solidFill>
                  <a:schemeClr val="accent1">
                    <a:lumMod val="50000"/>
                  </a:schemeClr>
                </a:solidFill>
              </a:rPr>
              <a:t>String</a:t>
            </a:r>
            <a:r>
              <a:rPr lang="en-US" dirty="0" err="1"/>
              <a:t>.Format</a:t>
            </a:r>
            <a:r>
              <a:rPr lang="en-US" dirty="0"/>
              <a:t>(</a:t>
            </a:r>
            <a:r>
              <a:rPr lang="en-US" dirty="0">
                <a:solidFill>
                  <a:schemeClr val="accent3">
                    <a:lumMod val="75000"/>
                  </a:schemeClr>
                </a:solidFill>
              </a:rPr>
              <a:t>"Match: {</a:t>
            </a:r>
            <a:r>
              <a:rPr lang="en-US" dirty="0" smtClean="0">
                <a:solidFill>
                  <a:schemeClr val="accent3">
                    <a:lumMod val="75000"/>
                  </a:schemeClr>
                </a:solidFill>
              </a:rPr>
              <a:t>0}"</a:t>
            </a:r>
            <a:r>
              <a:rPr lang="en-US" dirty="0" smtClean="0"/>
              <a:t>, </a:t>
            </a:r>
            <a:r>
              <a:rPr lang="en-US" dirty="0" err="1" smtClean="0"/>
              <a:t>reg.Match</a:t>
            </a:r>
            <a:r>
              <a:rPr lang="en-US" dirty="0" smtClean="0"/>
              <a:t>(</a:t>
            </a:r>
            <a:r>
              <a:rPr lang="en-US" dirty="0">
                <a:solidFill>
                  <a:schemeClr val="accent3">
                    <a:lumMod val="75000"/>
                  </a:schemeClr>
                </a:solidFill>
              </a:rPr>
              <a:t>"</a:t>
            </a:r>
            <a:r>
              <a:rPr lang="en-US" dirty="0" err="1" smtClean="0">
                <a:solidFill>
                  <a:schemeClr val="accent3">
                    <a:lumMod val="75000"/>
                  </a:schemeClr>
                </a:solidFill>
              </a:rPr>
              <a:t>abc</a:t>
            </a:r>
            <a:r>
              <a:rPr lang="en-US" dirty="0">
                <a:solidFill>
                  <a:schemeClr val="accent3">
                    <a:lumMod val="75000"/>
                  </a:schemeClr>
                </a:solidFill>
              </a:rPr>
              <a:t>"</a:t>
            </a:r>
            <a:r>
              <a:rPr lang="en-US" dirty="0" smtClean="0"/>
              <a:t>));</a:t>
            </a:r>
          </a:p>
          <a:p>
            <a:pPr marL="0" indent="0">
              <a:buNone/>
            </a:pPr>
            <a:endParaRPr lang="en-US" dirty="0"/>
          </a:p>
          <a:p>
            <a:pPr marL="0" indent="0">
              <a:buNone/>
            </a:pPr>
            <a:r>
              <a:rPr lang="en-US" dirty="0" err="1">
                <a:solidFill>
                  <a:schemeClr val="accent1">
                    <a:lumMod val="50000"/>
                  </a:schemeClr>
                </a:solidFill>
              </a:rPr>
              <a:t>foreach</a:t>
            </a:r>
            <a:r>
              <a:rPr lang="en-US" dirty="0"/>
              <a:t> (</a:t>
            </a:r>
            <a:r>
              <a:rPr lang="en-US" dirty="0">
                <a:solidFill>
                  <a:schemeClr val="accent1">
                    <a:lumMod val="50000"/>
                  </a:schemeClr>
                </a:solidFill>
              </a:rPr>
              <a:t>Match</a:t>
            </a:r>
            <a:r>
              <a:rPr lang="en-US" dirty="0"/>
              <a:t> m in </a:t>
            </a:r>
            <a:r>
              <a:rPr lang="en-US" dirty="0" err="1"/>
              <a:t>reg.Matches</a:t>
            </a:r>
            <a:r>
              <a:rPr lang="en-US" dirty="0" smtClean="0"/>
              <a:t>(</a:t>
            </a:r>
            <a:r>
              <a:rPr lang="en-US" dirty="0">
                <a:solidFill>
                  <a:schemeClr val="accent3">
                    <a:lumMod val="75000"/>
                  </a:schemeClr>
                </a:solidFill>
              </a:rPr>
              <a:t>"</a:t>
            </a:r>
            <a:r>
              <a:rPr lang="en-US" dirty="0" err="1" smtClean="0">
                <a:solidFill>
                  <a:schemeClr val="accent3">
                    <a:lumMod val="75000"/>
                  </a:schemeClr>
                </a:solidFill>
              </a:rPr>
              <a:t>abc</a:t>
            </a:r>
            <a:r>
              <a:rPr lang="en-US" dirty="0">
                <a:solidFill>
                  <a:schemeClr val="accent3">
                    <a:lumMod val="75000"/>
                  </a:schemeClr>
                </a:solidFill>
              </a:rPr>
              <a:t>"</a:t>
            </a:r>
            <a:r>
              <a:rPr lang="en-US" dirty="0" smtClean="0"/>
              <a:t>)) </a:t>
            </a:r>
            <a:endParaRPr lang="en-US" dirty="0"/>
          </a:p>
          <a:p>
            <a:pPr marL="0" indent="0">
              <a:buNone/>
            </a:pPr>
            <a:r>
              <a:rPr lang="en-US" dirty="0"/>
              <a:t>            </a:t>
            </a:r>
            <a:r>
              <a:rPr lang="en-US" dirty="0" err="1"/>
              <a:t>String.Format</a:t>
            </a:r>
            <a:r>
              <a:rPr lang="en-US" dirty="0"/>
              <a:t>(</a:t>
            </a:r>
            <a:r>
              <a:rPr lang="en-US" dirty="0">
                <a:solidFill>
                  <a:schemeClr val="accent3">
                    <a:lumMod val="75000"/>
                  </a:schemeClr>
                </a:solidFill>
              </a:rPr>
              <a:t>"</a:t>
            </a:r>
            <a:r>
              <a:rPr lang="en-US" dirty="0" smtClean="0">
                <a:solidFill>
                  <a:schemeClr val="accent3">
                    <a:lumMod val="75000"/>
                  </a:schemeClr>
                </a:solidFill>
              </a:rPr>
              <a:t>Matches: {0}</a:t>
            </a:r>
            <a:r>
              <a:rPr lang="en-US" dirty="0">
                <a:solidFill>
                  <a:schemeClr val="accent3">
                    <a:lumMod val="75000"/>
                  </a:schemeClr>
                </a:solidFill>
              </a:rPr>
              <a:t> </a:t>
            </a:r>
            <a:r>
              <a:rPr lang="en-US" dirty="0" smtClean="0">
                <a:solidFill>
                  <a:schemeClr val="accent3">
                    <a:lumMod val="75000"/>
                  </a:schemeClr>
                </a:solidFill>
              </a:rPr>
              <a:t>"</a:t>
            </a:r>
            <a:r>
              <a:rPr lang="en-US" dirty="0" smtClean="0"/>
              <a:t>,</a:t>
            </a:r>
            <a:r>
              <a:rPr lang="en-US" dirty="0" err="1" smtClean="0"/>
              <a:t>m.Value</a:t>
            </a:r>
            <a:r>
              <a:rPr lang="en-US" dirty="0" smtClean="0"/>
              <a:t>);</a:t>
            </a:r>
            <a:endParaRPr lang="en-US" dirty="0"/>
          </a:p>
        </p:txBody>
      </p:sp>
    </p:spTree>
    <p:extLst>
      <p:ext uri="{BB962C8B-B14F-4D97-AF65-F5344CB8AC3E}">
        <p14:creationId xmlns:p14="http://schemas.microsoft.com/office/powerpoint/2010/main" val="3379000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 Object Properties</a:t>
            </a:r>
            <a:endParaRPr lang="en-US" dirty="0"/>
          </a:p>
        </p:txBody>
      </p:sp>
      <p:sp>
        <p:nvSpPr>
          <p:cNvPr id="4" name="Content Placeholder 3"/>
          <p:cNvSpPr>
            <a:spLocks noGrp="1"/>
          </p:cNvSpPr>
          <p:nvPr>
            <p:ph idx="1"/>
          </p:nvPr>
        </p:nvSpPr>
        <p:spPr/>
        <p:txBody>
          <a:bodyPr>
            <a:normAutofit fontScale="85000" lnSpcReduction="20000"/>
          </a:bodyPr>
          <a:lstStyle/>
          <a:p>
            <a:r>
              <a:rPr lang="en-US" smtClean="0"/>
              <a:t>var lowGPA =</a:t>
            </a:r>
          </a:p>
          <a:p>
            <a:r>
              <a:rPr lang="en-US" smtClean="0"/>
              <a:t>       from student in myStudents</a:t>
            </a:r>
          </a:p>
          <a:p>
            <a:r>
              <a:rPr lang="en-US" smtClean="0"/>
              <a:t>       where student.GPA &lt;= 2.00</a:t>
            </a:r>
          </a:p>
          <a:p>
            <a:r>
              <a:rPr lang="en-US" smtClean="0"/>
              <a:t>       orderby student.LastName, student.FirstName</a:t>
            </a:r>
          </a:p>
          <a:p>
            <a:r>
              <a:rPr lang="en-US" smtClean="0"/>
              <a:t>       select student;</a:t>
            </a:r>
          </a:p>
          <a:p>
            <a:endParaRPr lang="en-US" smtClean="0"/>
          </a:p>
          <a:p>
            <a:r>
              <a:rPr lang="sv-SE" smtClean="0"/>
              <a:t>foreach (var student in lowGPA)</a:t>
            </a:r>
          </a:p>
          <a:p>
            <a:r>
              <a:rPr lang="en-US" smtClean="0"/>
              <a:t>{</a:t>
            </a:r>
          </a:p>
          <a:p>
            <a:r>
              <a:rPr lang="en-US" smtClean="0"/>
              <a:t>       displayTextBox.Text += student.LastName + " ";</a:t>
            </a:r>
          </a:p>
          <a:p>
            <a:r>
              <a:rPr lang="en-US" smtClean="0"/>
              <a:t>       displayTextBox.Text += student.GPA.ToString() + "\r\n";</a:t>
            </a:r>
          </a:p>
          <a:p>
            <a:r>
              <a:rPr lang="en-US"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dirty="0"/>
          </a:p>
        </p:txBody>
      </p:sp>
    </p:spTree>
    <p:extLst>
      <p:ext uri="{BB962C8B-B14F-4D97-AF65-F5344CB8AC3E}">
        <p14:creationId xmlns:p14="http://schemas.microsoft.com/office/powerpoint/2010/main" val="29900598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Projecting Data</a:t>
            </a:r>
            <a:endParaRPr lang="en-US" dirty="0"/>
          </a:p>
        </p:txBody>
      </p:sp>
      <p:sp>
        <p:nvSpPr>
          <p:cNvPr id="4" name="Content Placeholder 3"/>
          <p:cNvSpPr>
            <a:spLocks noGrp="1"/>
          </p:cNvSpPr>
          <p:nvPr>
            <p:ph idx="1"/>
          </p:nvPr>
        </p:nvSpPr>
        <p:spPr/>
        <p:txBody>
          <a:bodyPr>
            <a:normAutofit fontScale="92500" lnSpcReduction="20000"/>
          </a:bodyPr>
          <a:lstStyle/>
          <a:p>
            <a:r>
              <a:rPr lang="en-US" smtClean="0"/>
              <a:t>Using Linq to project fields</a:t>
            </a:r>
          </a:p>
          <a:p>
            <a:endParaRPr lang="en-US" smtClean="0"/>
          </a:p>
          <a:p>
            <a:r>
              <a:rPr lang="en-US" smtClean="0"/>
              <a:t>var increaseGPA =</a:t>
            </a:r>
          </a:p>
          <a:p>
            <a:r>
              <a:rPr lang="en-US" smtClean="0"/>
              <a:t>      from student in myStudents</a:t>
            </a:r>
          </a:p>
          <a:p>
            <a:r>
              <a:rPr lang="en-US" smtClean="0"/>
              <a:t>      select new </a:t>
            </a:r>
          </a:p>
          <a:p>
            <a:r>
              <a:rPr lang="en-US" smtClean="0"/>
              <a:t>      {</a:t>
            </a:r>
          </a:p>
          <a:p>
            <a:r>
              <a:rPr lang="en-US" smtClean="0"/>
              <a:t>           student.LastName, </a:t>
            </a:r>
          </a:p>
          <a:p>
            <a:r>
              <a:rPr lang="en-US" smtClean="0"/>
              <a:t>           student.FirstName, </a:t>
            </a:r>
          </a:p>
          <a:p>
            <a:r>
              <a:rPr lang="en-US" smtClean="0"/>
              <a:t>           OldGPA = student.GPA, </a:t>
            </a:r>
          </a:p>
          <a:p>
            <a:r>
              <a:rPr lang="en-US" smtClean="0"/>
              <a:t>           NewGPA = student.GPA * 1.05 };</a:t>
            </a:r>
          </a:p>
          <a:p>
            <a:endParaRPr lang="en-US" smtClean="0"/>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2434229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Display Projected Data</a:t>
            </a:r>
            <a:endParaRPr lang="en-US" dirty="0"/>
          </a:p>
        </p:txBody>
      </p:sp>
      <p:sp>
        <p:nvSpPr>
          <p:cNvPr id="4" name="Content Placeholder 3"/>
          <p:cNvSpPr>
            <a:spLocks noGrp="1"/>
          </p:cNvSpPr>
          <p:nvPr>
            <p:ph idx="1"/>
          </p:nvPr>
        </p:nvSpPr>
        <p:spPr/>
        <p:txBody>
          <a:bodyPr>
            <a:normAutofit fontScale="92500" lnSpcReduction="10000"/>
          </a:bodyPr>
          <a:lstStyle/>
          <a:p>
            <a:r>
              <a:rPr lang="en-US" smtClean="0"/>
              <a:t>displayTextBox.Text = "Student Increased GPA\r\n\r\n";</a:t>
            </a:r>
          </a:p>
          <a:p>
            <a:endParaRPr lang="en-US" smtClean="0"/>
          </a:p>
          <a:p>
            <a:r>
              <a:rPr lang="en-US" smtClean="0"/>
              <a:t>foreach (var student in increaseGPA)</a:t>
            </a:r>
          </a:p>
          <a:p>
            <a:r>
              <a:rPr lang="en-US" smtClean="0"/>
              <a:t>{</a:t>
            </a:r>
          </a:p>
          <a:p>
            <a:r>
              <a:rPr lang="en-US" smtClean="0"/>
              <a:t>   displayTextBox.Text += string.Format("{0,-10} {1,-10} {2,5} {3,5}\r\n", </a:t>
            </a:r>
          </a:p>
          <a:p>
            <a:r>
              <a:rPr lang="en-US" smtClean="0"/>
              <a:t>   student.FirstName, student.LastName,</a:t>
            </a:r>
          </a:p>
          <a:p>
            <a:r>
              <a:rPr lang="en-US" smtClean="0"/>
              <a:t>   student.OldGPA.ToString("f2"), </a:t>
            </a:r>
          </a:p>
          <a:p>
            <a:r>
              <a:rPr lang="en-US" smtClean="0"/>
              <a:t>   student.NewGPA.ToString("f2"));</a:t>
            </a:r>
          </a:p>
          <a:p>
            <a:r>
              <a:rPr lang="en-US"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dirty="0"/>
          </a:p>
        </p:txBody>
      </p:sp>
    </p:spTree>
    <p:extLst>
      <p:ext uri="{BB962C8B-B14F-4D97-AF65-F5344CB8AC3E}">
        <p14:creationId xmlns:p14="http://schemas.microsoft.com/office/powerpoint/2010/main" val="2170619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Dynamic groups of objects</a:t>
            </a:r>
          </a:p>
          <a:p>
            <a:endParaRPr lang="en-US" dirty="0"/>
          </a:p>
          <a:p>
            <a:r>
              <a:rPr lang="en-US" dirty="0" smtClean="0"/>
              <a:t>Lists</a:t>
            </a:r>
          </a:p>
          <a:p>
            <a:r>
              <a:rPr lang="en-US" dirty="0" err="1" smtClean="0"/>
              <a:t>SortedSets</a:t>
            </a:r>
            <a:endParaRPr lang="en-US" dirty="0" smtClean="0"/>
          </a:p>
          <a:p>
            <a:r>
              <a:rPr lang="en-US" dirty="0" smtClean="0"/>
              <a:t>Queues </a:t>
            </a:r>
          </a:p>
          <a:p>
            <a:r>
              <a:rPr lang="en-US" dirty="0" smtClean="0"/>
              <a:t>Stacks</a:t>
            </a:r>
          </a:p>
          <a:p>
            <a:r>
              <a:rPr lang="en-US" dirty="0" smtClean="0"/>
              <a:t>Dictionaries</a:t>
            </a:r>
          </a:p>
          <a:p>
            <a:r>
              <a:rPr lang="en-US" dirty="0" err="1"/>
              <a:t>SortedLists</a:t>
            </a:r>
            <a:endParaRPr lang="en-US" dirty="0"/>
          </a:p>
          <a:p>
            <a:r>
              <a:rPr lang="en-US" dirty="0" err="1" smtClean="0"/>
              <a:t>Hashtables</a:t>
            </a:r>
            <a:endParaRPr lang="en-US" dirty="0" smtClean="0"/>
          </a:p>
          <a:p>
            <a:r>
              <a:rPr lang="en-US" dirty="0" err="1" smtClean="0"/>
              <a:t>HashSets</a:t>
            </a:r>
            <a:endParaRPr lang="en-US" dirty="0" smtClean="0"/>
          </a:p>
          <a:p>
            <a:endParaRPr lang="en-US" dirty="0"/>
          </a:p>
        </p:txBody>
      </p:sp>
    </p:spTree>
    <p:extLst>
      <p:ext uri="{BB962C8B-B14F-4D97-AF65-F5344CB8AC3E}">
        <p14:creationId xmlns:p14="http://schemas.microsoft.com/office/powerpoint/2010/main" val="211396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and </a:t>
            </a:r>
            <a:r>
              <a:rPr lang="en-US" dirty="0" err="1" smtClean="0"/>
              <a:t>SortedSets</a:t>
            </a:r>
            <a:endParaRPr lang="en-US" dirty="0"/>
          </a:p>
        </p:txBody>
      </p:sp>
      <p:sp>
        <p:nvSpPr>
          <p:cNvPr id="3" name="Content Placeholder 2"/>
          <p:cNvSpPr>
            <a:spLocks noGrp="1"/>
          </p:cNvSpPr>
          <p:nvPr>
            <p:ph idx="1"/>
          </p:nvPr>
        </p:nvSpPr>
        <p:spPr/>
        <p:txBody>
          <a:bodyPr/>
          <a:lstStyle/>
          <a:p>
            <a:r>
              <a:rPr lang="en-US" dirty="0" smtClean="0"/>
              <a:t>Collection of Objects</a:t>
            </a:r>
          </a:p>
          <a:p>
            <a:pPr lvl="1"/>
            <a:r>
              <a:rPr lang="en-US" dirty="0" smtClean="0"/>
              <a:t>Type specific</a:t>
            </a:r>
          </a:p>
          <a:p>
            <a:pPr lvl="1"/>
            <a:endParaRPr lang="en-US" dirty="0" smtClean="0"/>
          </a:p>
          <a:p>
            <a:r>
              <a:rPr lang="en-US" dirty="0" smtClean="0"/>
              <a:t>Lists</a:t>
            </a:r>
          </a:p>
          <a:p>
            <a:pPr lvl="1"/>
            <a:r>
              <a:rPr lang="en-US" dirty="0" smtClean="0"/>
              <a:t>List&lt;T&gt; name = new List&lt;T&gt;();</a:t>
            </a:r>
          </a:p>
          <a:p>
            <a:endParaRPr lang="en-US" dirty="0" smtClean="0"/>
          </a:p>
          <a:p>
            <a:r>
              <a:rPr lang="en-US" dirty="0" smtClean="0"/>
              <a:t>Sorted Sets are …. Sorted!</a:t>
            </a:r>
          </a:p>
          <a:p>
            <a:pPr lvl="1"/>
            <a:r>
              <a:rPr lang="en-US" dirty="0" err="1" smtClean="0"/>
              <a:t>SortedSet</a:t>
            </a:r>
            <a:r>
              <a:rPr lang="en-US" dirty="0" smtClean="0"/>
              <a:t>&lt;T&gt; name = new </a:t>
            </a:r>
            <a:r>
              <a:rPr lang="en-US" dirty="0" err="1" smtClean="0"/>
              <a:t>SortedSet</a:t>
            </a:r>
            <a:r>
              <a:rPr lang="en-US" dirty="0" smtClean="0"/>
              <a:t>&lt;T&gt;();</a:t>
            </a:r>
            <a:endParaRPr lang="en-US" dirty="0"/>
          </a:p>
        </p:txBody>
      </p:sp>
    </p:spTree>
    <p:extLst>
      <p:ext uri="{BB962C8B-B14F-4D97-AF65-F5344CB8AC3E}">
        <p14:creationId xmlns:p14="http://schemas.microsoft.com/office/powerpoint/2010/main" val="261293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and Stacks</a:t>
            </a:r>
            <a:endParaRPr lang="en-US" dirty="0"/>
          </a:p>
        </p:txBody>
      </p:sp>
      <p:sp>
        <p:nvSpPr>
          <p:cNvPr id="3" name="Content Placeholder 2"/>
          <p:cNvSpPr>
            <a:spLocks noGrp="1"/>
          </p:cNvSpPr>
          <p:nvPr>
            <p:ph idx="1"/>
          </p:nvPr>
        </p:nvSpPr>
        <p:spPr/>
        <p:txBody>
          <a:bodyPr/>
          <a:lstStyle/>
          <a:p>
            <a:pPr lvl="1"/>
            <a:r>
              <a:rPr lang="en-US" dirty="0" smtClean="0"/>
              <a:t>Ordered </a:t>
            </a:r>
          </a:p>
          <a:p>
            <a:pPr lvl="1"/>
            <a:r>
              <a:rPr lang="en-US" dirty="0" smtClean="0"/>
              <a:t>Can be type specific or not</a:t>
            </a:r>
          </a:p>
          <a:p>
            <a:pPr lvl="1"/>
            <a:endParaRPr lang="en-US" dirty="0" smtClean="0"/>
          </a:p>
          <a:p>
            <a:r>
              <a:rPr lang="en-US" dirty="0" smtClean="0"/>
              <a:t>Queues </a:t>
            </a:r>
          </a:p>
          <a:p>
            <a:pPr lvl="1"/>
            <a:r>
              <a:rPr lang="en-US" dirty="0" smtClean="0"/>
              <a:t>FIFO (First In First out)</a:t>
            </a:r>
          </a:p>
          <a:p>
            <a:pPr lvl="1"/>
            <a:r>
              <a:rPr lang="en-US" dirty="0" smtClean="0"/>
              <a:t>Queue&lt;T&gt; name = new Queue&lt;T&gt;();</a:t>
            </a:r>
          </a:p>
          <a:p>
            <a:r>
              <a:rPr lang="en-US" dirty="0" smtClean="0"/>
              <a:t>Stacks</a:t>
            </a:r>
          </a:p>
          <a:p>
            <a:pPr lvl="1"/>
            <a:r>
              <a:rPr lang="en-US" dirty="0" smtClean="0"/>
              <a:t>LIFO (Last in First out)</a:t>
            </a:r>
          </a:p>
          <a:p>
            <a:pPr lvl="1"/>
            <a:r>
              <a:rPr lang="en-US" dirty="0" smtClean="0"/>
              <a:t>Stack&lt;T&gt; </a:t>
            </a:r>
            <a:r>
              <a:rPr lang="en-US" dirty="0"/>
              <a:t>name = new </a:t>
            </a:r>
            <a:r>
              <a:rPr lang="en-US" dirty="0" smtClean="0"/>
              <a:t>Stack&lt;T&gt;();</a:t>
            </a:r>
            <a:endParaRPr lang="en-US" dirty="0"/>
          </a:p>
        </p:txBody>
      </p:sp>
    </p:spTree>
    <p:extLst>
      <p:ext uri="{BB962C8B-B14F-4D97-AF65-F5344CB8AC3E}">
        <p14:creationId xmlns:p14="http://schemas.microsoft.com/office/powerpoint/2010/main" val="393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Arrow 6"/>
          <p:cNvSpPr/>
          <p:nvPr/>
        </p:nvSpPr>
        <p:spPr>
          <a:xfrm>
            <a:off x="4815840" y="1428207"/>
            <a:ext cx="1684486" cy="2090056"/>
          </a:xfrm>
          <a:prstGeom prst="rightArrow">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a:ln w="1905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992776" y="1524000"/>
            <a:ext cx="2817223" cy="4525963"/>
          </a:xfrm>
        </p:spPr>
        <p:txBody>
          <a:bodyPr/>
          <a:lstStyle/>
          <a:p>
            <a:r>
              <a:rPr lang="en-US" dirty="0" smtClean="0"/>
              <a:t>Keyed Collections:</a:t>
            </a:r>
          </a:p>
          <a:p>
            <a:pPr lvl="1"/>
            <a:r>
              <a:rPr lang="en-US" dirty="0" smtClean="0"/>
              <a:t>Hash Tables</a:t>
            </a:r>
          </a:p>
          <a:p>
            <a:pPr lvl="2"/>
            <a:r>
              <a:rPr lang="en-US" dirty="0" smtClean="0"/>
              <a:t>Use a hash of a key to associate a value for quick look up.</a:t>
            </a:r>
          </a:p>
          <a:p>
            <a:pPr lvl="2"/>
            <a:endParaRPr lang="en-US" dirty="0" smtClean="0"/>
          </a:p>
          <a:p>
            <a:pPr lvl="1"/>
            <a:r>
              <a:rPr lang="en-US" dirty="0" smtClean="0"/>
              <a:t>Dictionaries</a:t>
            </a:r>
          </a:p>
          <a:p>
            <a:pPr lvl="2"/>
            <a:r>
              <a:rPr lang="en-US" dirty="0" smtClean="0"/>
              <a:t>Use typed keys for look up.</a:t>
            </a:r>
          </a:p>
          <a:p>
            <a:pPr lvl="2"/>
            <a:endParaRPr lang="en-US" dirty="0" smtClean="0"/>
          </a:p>
        </p:txBody>
      </p:sp>
      <p:sp>
        <p:nvSpPr>
          <p:cNvPr id="3" name="Title 2"/>
          <p:cNvSpPr>
            <a:spLocks noGrp="1"/>
          </p:cNvSpPr>
          <p:nvPr>
            <p:ph type="title"/>
          </p:nvPr>
        </p:nvSpPr>
        <p:spPr/>
        <p:txBody>
          <a:bodyPr>
            <a:normAutofit/>
          </a:bodyPr>
          <a:lstStyle/>
          <a:p>
            <a:r>
              <a:rPr lang="en-US" dirty="0" err="1" smtClean="0"/>
              <a:t>HashTables</a:t>
            </a:r>
            <a:r>
              <a:rPr lang="en-US" dirty="0" smtClean="0"/>
              <a:t> and Dictionaries</a:t>
            </a:r>
            <a:endParaRPr lang="en-US" dirty="0"/>
          </a:p>
        </p:txBody>
      </p:sp>
      <p:sp>
        <p:nvSpPr>
          <p:cNvPr id="4" name="TextBox 3"/>
          <p:cNvSpPr txBox="1"/>
          <p:nvPr/>
        </p:nvSpPr>
        <p:spPr>
          <a:xfrm>
            <a:off x="3733800" y="4114800"/>
            <a:ext cx="2608406" cy="2031325"/>
          </a:xfrm>
          <a:prstGeom prst="rect">
            <a:avLst/>
          </a:prstGeom>
          <a:noFill/>
        </p:spPr>
        <p:txBody>
          <a:bodyPr wrap="none" rtlCol="0">
            <a:spAutoFit/>
          </a:bodyPr>
          <a:lstStyle/>
          <a:p>
            <a:r>
              <a:rPr lang="en-US" dirty="0" smtClean="0"/>
              <a:t>[“Apple”] = “red”</a:t>
            </a:r>
          </a:p>
          <a:p>
            <a:r>
              <a:rPr lang="en-US" dirty="0" smtClean="0"/>
              <a:t>[“Banana”] = “yellow”</a:t>
            </a:r>
          </a:p>
          <a:p>
            <a:r>
              <a:rPr lang="en-US" dirty="0" smtClean="0"/>
              <a:t>[“Pear”] = “green”</a:t>
            </a:r>
          </a:p>
          <a:p>
            <a:r>
              <a:rPr lang="en-US" dirty="0" smtClean="0"/>
              <a:t>[“Kiwi”] = “brown”</a:t>
            </a:r>
          </a:p>
          <a:p>
            <a:r>
              <a:rPr lang="en-US" dirty="0" smtClean="0"/>
              <a:t>[“Orange”] = “orange”</a:t>
            </a:r>
          </a:p>
          <a:p>
            <a:r>
              <a:rPr lang="en-US" dirty="0" smtClean="0"/>
              <a:t>[“Grape”] = “purple”</a:t>
            </a:r>
          </a:p>
          <a:p>
            <a:endParaRPr lang="en-US" dirty="0"/>
          </a:p>
        </p:txBody>
      </p:sp>
      <p:sp>
        <p:nvSpPr>
          <p:cNvPr id="5" name="TextBox 4"/>
          <p:cNvSpPr txBox="1"/>
          <p:nvPr/>
        </p:nvSpPr>
        <p:spPr>
          <a:xfrm>
            <a:off x="3733800" y="1588175"/>
            <a:ext cx="2446504" cy="2031325"/>
          </a:xfrm>
          <a:prstGeom prst="rect">
            <a:avLst/>
          </a:prstGeom>
          <a:noFill/>
        </p:spPr>
        <p:txBody>
          <a:bodyPr wrap="none" rtlCol="0">
            <a:spAutoFit/>
          </a:bodyPr>
          <a:lstStyle/>
          <a:p>
            <a:r>
              <a:rPr lang="en-US" dirty="0" smtClean="0"/>
              <a:t>[“Apple”] = “value1”</a:t>
            </a:r>
          </a:p>
          <a:p>
            <a:r>
              <a:rPr lang="en-US" dirty="0" smtClean="0"/>
              <a:t>[2] = “value2”</a:t>
            </a:r>
          </a:p>
          <a:p>
            <a:r>
              <a:rPr lang="en-US" dirty="0" smtClean="0"/>
              <a:t>[132.32] = “value3”</a:t>
            </a:r>
          </a:p>
          <a:p>
            <a:r>
              <a:rPr lang="en-US" dirty="0" smtClean="0"/>
              <a:t>[555] = “value4”</a:t>
            </a:r>
          </a:p>
          <a:p>
            <a:r>
              <a:rPr lang="en-US" dirty="0" smtClean="0"/>
              <a:t>[“Frog”] = “value5”</a:t>
            </a:r>
          </a:p>
          <a:p>
            <a:r>
              <a:rPr lang="en-US" dirty="0" smtClean="0"/>
              <a:t>[TRUE] = “value6”</a:t>
            </a:r>
          </a:p>
          <a:p>
            <a:endParaRPr lang="en-US" dirty="0"/>
          </a:p>
        </p:txBody>
      </p:sp>
      <p:sp>
        <p:nvSpPr>
          <p:cNvPr id="6" name="TextBox 5"/>
          <p:cNvSpPr txBox="1"/>
          <p:nvPr/>
        </p:nvSpPr>
        <p:spPr>
          <a:xfrm>
            <a:off x="6400800" y="1600200"/>
            <a:ext cx="2340705" cy="2031325"/>
          </a:xfrm>
          <a:prstGeom prst="rect">
            <a:avLst/>
          </a:prstGeom>
          <a:noFill/>
        </p:spPr>
        <p:txBody>
          <a:bodyPr wrap="none" rtlCol="0">
            <a:spAutoFit/>
          </a:bodyPr>
          <a:lstStyle/>
          <a:p>
            <a:r>
              <a:rPr lang="en-US" dirty="0" smtClean="0"/>
              <a:t>[</a:t>
            </a:r>
            <a:r>
              <a:rPr lang="en-US" dirty="0" smtClean="0">
                <a:solidFill>
                  <a:srgbClr val="00B0F0"/>
                </a:solidFill>
              </a:rPr>
              <a:t>D7281</a:t>
            </a:r>
            <a:r>
              <a:rPr lang="en-US" dirty="0" smtClean="0"/>
              <a:t>] = “value1”</a:t>
            </a:r>
          </a:p>
          <a:p>
            <a:r>
              <a:rPr lang="en-US" dirty="0" smtClean="0"/>
              <a:t>[</a:t>
            </a:r>
            <a:r>
              <a:rPr lang="en-US" dirty="0" smtClean="0">
                <a:solidFill>
                  <a:srgbClr val="00B0F0"/>
                </a:solidFill>
              </a:rPr>
              <a:t>43F67</a:t>
            </a:r>
            <a:r>
              <a:rPr lang="en-US" dirty="0" smtClean="0"/>
              <a:t>] = “value2”</a:t>
            </a:r>
          </a:p>
          <a:p>
            <a:r>
              <a:rPr lang="en-US" dirty="0" smtClean="0"/>
              <a:t>[</a:t>
            </a:r>
            <a:r>
              <a:rPr lang="en-US" dirty="0" smtClean="0">
                <a:solidFill>
                  <a:srgbClr val="00B0F0"/>
                </a:solidFill>
              </a:rPr>
              <a:t>782E4</a:t>
            </a:r>
            <a:r>
              <a:rPr lang="en-US" dirty="0" smtClean="0"/>
              <a:t>] = “value3”</a:t>
            </a:r>
          </a:p>
          <a:p>
            <a:r>
              <a:rPr lang="en-US" dirty="0" smtClean="0"/>
              <a:t>[</a:t>
            </a:r>
            <a:r>
              <a:rPr lang="en-US" dirty="0" smtClean="0">
                <a:solidFill>
                  <a:srgbClr val="00B0F0"/>
                </a:solidFill>
              </a:rPr>
              <a:t>72345</a:t>
            </a:r>
            <a:r>
              <a:rPr lang="en-US" dirty="0" smtClean="0"/>
              <a:t>] = “value4”</a:t>
            </a:r>
          </a:p>
          <a:p>
            <a:r>
              <a:rPr lang="en-US" dirty="0" smtClean="0"/>
              <a:t>[</a:t>
            </a:r>
            <a:r>
              <a:rPr lang="en-US" dirty="0" smtClean="0">
                <a:solidFill>
                  <a:srgbClr val="00B0F0"/>
                </a:solidFill>
              </a:rPr>
              <a:t>A452B</a:t>
            </a:r>
            <a:r>
              <a:rPr lang="en-US" dirty="0" smtClean="0"/>
              <a:t>] = “value5”</a:t>
            </a:r>
          </a:p>
          <a:p>
            <a:r>
              <a:rPr lang="en-US" dirty="0" smtClean="0"/>
              <a:t>[</a:t>
            </a:r>
            <a:r>
              <a:rPr lang="en-US" dirty="0" smtClean="0">
                <a:solidFill>
                  <a:srgbClr val="00B0F0"/>
                </a:solidFill>
              </a:rPr>
              <a:t>AF45D</a:t>
            </a:r>
            <a:r>
              <a:rPr lang="en-US" dirty="0" smtClean="0"/>
              <a:t>] = “value6”</a:t>
            </a:r>
          </a:p>
          <a:p>
            <a:endParaRPr lang="en-US" dirty="0"/>
          </a:p>
        </p:txBody>
      </p:sp>
    </p:spTree>
    <p:extLst>
      <p:ext uri="{BB962C8B-B14F-4D97-AF65-F5344CB8AC3E}">
        <p14:creationId xmlns:p14="http://schemas.microsoft.com/office/powerpoint/2010/main" val="2277353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SortedLists</a:t>
            </a:r>
            <a:r>
              <a:rPr lang="en-US" dirty="0" smtClean="0"/>
              <a:t>, Sorted Dictionaries</a:t>
            </a:r>
            <a:endParaRPr lang="en-US" dirty="0"/>
          </a:p>
        </p:txBody>
      </p:sp>
      <p:sp>
        <p:nvSpPr>
          <p:cNvPr id="3" name="Content Placeholder 2"/>
          <p:cNvSpPr>
            <a:spLocks noGrp="1"/>
          </p:cNvSpPr>
          <p:nvPr>
            <p:ph idx="1"/>
          </p:nvPr>
        </p:nvSpPr>
        <p:spPr>
          <a:xfrm>
            <a:off x="1113233" y="1541691"/>
            <a:ext cx="7514035" cy="2586172"/>
          </a:xfrm>
        </p:spPr>
        <p:txBody>
          <a:bodyPr>
            <a:normAutofit fontScale="92500" lnSpcReduction="10000"/>
          </a:bodyPr>
          <a:lstStyle/>
          <a:p>
            <a:r>
              <a:rPr lang="en-US" dirty="0" smtClean="0"/>
              <a:t>Sorted Lists</a:t>
            </a:r>
          </a:p>
          <a:p>
            <a:pPr lvl="1"/>
            <a:r>
              <a:rPr lang="en-US" dirty="0" smtClean="0"/>
              <a:t>Sorted based on key</a:t>
            </a:r>
          </a:p>
          <a:p>
            <a:pPr lvl="1"/>
            <a:r>
              <a:rPr lang="en-US" dirty="0" err="1" smtClean="0"/>
              <a:t>SortedList</a:t>
            </a:r>
            <a:r>
              <a:rPr lang="en-US" dirty="0" smtClean="0"/>
              <a:t>&lt;T,T&gt; name = new </a:t>
            </a:r>
            <a:r>
              <a:rPr lang="en-US" dirty="0" err="1" smtClean="0"/>
              <a:t>SortedList</a:t>
            </a:r>
            <a:r>
              <a:rPr lang="en-US" dirty="0" smtClean="0"/>
              <a:t>&lt;T,T&gt;();</a:t>
            </a:r>
          </a:p>
          <a:p>
            <a:r>
              <a:rPr lang="en-US" dirty="0" smtClean="0"/>
              <a:t>Sorted Dictionary</a:t>
            </a:r>
          </a:p>
          <a:p>
            <a:pPr lvl="1"/>
            <a:r>
              <a:rPr lang="en-US" dirty="0" smtClean="0"/>
              <a:t>Sorted based on key</a:t>
            </a:r>
          </a:p>
          <a:p>
            <a:pPr lvl="1"/>
            <a:r>
              <a:rPr lang="en-US" dirty="0" err="1" smtClean="0"/>
              <a:t>SortedDictionary</a:t>
            </a:r>
            <a:r>
              <a:rPr lang="en-US" dirty="0" smtClean="0"/>
              <a:t>&lt;T,T</a:t>
            </a:r>
            <a:r>
              <a:rPr lang="en-US" dirty="0"/>
              <a:t>&gt; name = new </a:t>
            </a:r>
            <a:r>
              <a:rPr lang="en-US" dirty="0" err="1" smtClean="0"/>
              <a:t>SortedDictionary</a:t>
            </a:r>
            <a:r>
              <a:rPr lang="en-US" dirty="0" smtClean="0"/>
              <a:t>&lt;T,T</a:t>
            </a:r>
            <a:r>
              <a:rPr lang="en-US" dirty="0"/>
              <a:t>&gt;();</a:t>
            </a:r>
          </a:p>
          <a:p>
            <a:pPr marL="342900" lvl="1" indent="0">
              <a:buNone/>
            </a:pPr>
            <a:endParaRPr lang="en-US" dirty="0"/>
          </a:p>
        </p:txBody>
      </p:sp>
      <p:sp>
        <p:nvSpPr>
          <p:cNvPr id="4" name="Rectangle 3"/>
          <p:cNvSpPr/>
          <p:nvPr/>
        </p:nvSpPr>
        <p:spPr>
          <a:xfrm>
            <a:off x="191595" y="3887775"/>
            <a:ext cx="8694044" cy="2977738"/>
          </a:xfrm>
          <a:prstGeom prst="rect">
            <a:avLst/>
          </a:prstGeom>
          <a:solidFill>
            <a:schemeClr val="bg1"/>
          </a:solidFill>
        </p:spPr>
        <p:txBody>
          <a:bodyPr wrap="square">
            <a:spAutoFit/>
          </a:bodyPr>
          <a:lstStyle/>
          <a:p>
            <a:r>
              <a:rPr lang="en-US" sz="1250" dirty="0" smtClean="0"/>
              <a:t>The </a:t>
            </a:r>
            <a:r>
              <a:rPr lang="en-US" sz="1250" dirty="0" err="1"/>
              <a:t>SortedList</a:t>
            </a:r>
            <a:r>
              <a:rPr lang="en-US" sz="1250" dirty="0"/>
              <a:t>&lt;</a:t>
            </a:r>
            <a:r>
              <a:rPr lang="en-US" sz="1250" dirty="0" err="1"/>
              <a:t>TKey</a:t>
            </a:r>
            <a:r>
              <a:rPr lang="en-US" sz="1250" dirty="0"/>
              <a:t>, TValue&gt; generic class is an array of key/value pairs with O(log </a:t>
            </a:r>
            <a:r>
              <a:rPr lang="en-US" sz="1250" i="1" dirty="0"/>
              <a:t>n</a:t>
            </a:r>
            <a:r>
              <a:rPr lang="en-US" sz="1250" dirty="0"/>
              <a:t>) retrieval, where n is the number of elements in the dictionary. In this, it is similar to the </a:t>
            </a:r>
            <a:r>
              <a:rPr lang="en-US" sz="1250" dirty="0" err="1"/>
              <a:t>SortedDictionary</a:t>
            </a:r>
            <a:r>
              <a:rPr lang="en-US" sz="1250" dirty="0"/>
              <a:t>&lt;</a:t>
            </a:r>
            <a:r>
              <a:rPr lang="en-US" sz="1250" dirty="0" err="1"/>
              <a:t>TKey</a:t>
            </a:r>
            <a:r>
              <a:rPr lang="en-US" sz="1250" dirty="0"/>
              <a:t>, TValue&gt; generic class. The two classes have similar object models, and both have O(log </a:t>
            </a:r>
            <a:r>
              <a:rPr lang="en-US" sz="1250" i="1" dirty="0"/>
              <a:t>n</a:t>
            </a:r>
            <a:r>
              <a:rPr lang="en-US" sz="1250" dirty="0"/>
              <a:t>) retrieval. Where the two classes differ is in memory use and speed of insertion and removal:</a:t>
            </a:r>
          </a:p>
          <a:p>
            <a:pPr marL="628650" lvl="1" indent="-171450">
              <a:buFont typeface="Arial" panose="020B0604020202020204" pitchFamily="34" charset="0"/>
              <a:buChar char="•"/>
            </a:pPr>
            <a:r>
              <a:rPr lang="en-US" sz="1250" dirty="0" err="1" smtClean="0"/>
              <a:t>SortedList</a:t>
            </a:r>
            <a:r>
              <a:rPr lang="en-US" sz="1250" dirty="0" smtClean="0"/>
              <a:t>&lt;</a:t>
            </a:r>
            <a:r>
              <a:rPr lang="en-US" sz="1250" dirty="0" err="1" smtClean="0"/>
              <a:t>TKey</a:t>
            </a:r>
            <a:r>
              <a:rPr lang="en-US" sz="1250" dirty="0"/>
              <a:t>, TValue&gt; uses less memory than </a:t>
            </a:r>
            <a:r>
              <a:rPr lang="en-US" sz="1250" dirty="0" err="1"/>
              <a:t>SortedDictionary</a:t>
            </a:r>
            <a:r>
              <a:rPr lang="en-US" sz="1250" dirty="0"/>
              <a:t>&lt;</a:t>
            </a:r>
            <a:r>
              <a:rPr lang="en-US" sz="1250" dirty="0" err="1"/>
              <a:t>TKey</a:t>
            </a:r>
            <a:r>
              <a:rPr lang="en-US" sz="1250" dirty="0"/>
              <a:t>, TValue&gt;.</a:t>
            </a:r>
          </a:p>
          <a:p>
            <a:pPr marL="628650" lvl="1" indent="-171450">
              <a:buFont typeface="Arial" panose="020B0604020202020204" pitchFamily="34" charset="0"/>
              <a:buChar char="•"/>
            </a:pPr>
            <a:r>
              <a:rPr lang="en-US" sz="1250" dirty="0" err="1" smtClean="0"/>
              <a:t>SortedDictionary</a:t>
            </a:r>
            <a:r>
              <a:rPr lang="en-US" sz="1250" dirty="0" smtClean="0"/>
              <a:t>&lt;</a:t>
            </a:r>
            <a:r>
              <a:rPr lang="en-US" sz="1250" dirty="0" err="1" smtClean="0"/>
              <a:t>TKey</a:t>
            </a:r>
            <a:r>
              <a:rPr lang="en-US" sz="1250" dirty="0"/>
              <a:t>, TValue&gt; has faster insertion and removal operations for unsorted data, O(log </a:t>
            </a:r>
            <a:r>
              <a:rPr lang="en-US" sz="1250" i="1" dirty="0"/>
              <a:t>n</a:t>
            </a:r>
            <a:r>
              <a:rPr lang="en-US" sz="1250" dirty="0"/>
              <a:t>) as opposed to O(</a:t>
            </a:r>
            <a:r>
              <a:rPr lang="en-US" sz="1250" i="1" dirty="0"/>
              <a:t>n</a:t>
            </a:r>
            <a:r>
              <a:rPr lang="en-US" sz="1250" dirty="0"/>
              <a:t>) for </a:t>
            </a:r>
            <a:r>
              <a:rPr lang="en-US" sz="1250" dirty="0" err="1"/>
              <a:t>SortedList</a:t>
            </a:r>
            <a:r>
              <a:rPr lang="en-US" sz="1250" dirty="0"/>
              <a:t>&lt;</a:t>
            </a:r>
            <a:r>
              <a:rPr lang="en-US" sz="1250" dirty="0" err="1"/>
              <a:t>TKey</a:t>
            </a:r>
            <a:r>
              <a:rPr lang="en-US" sz="1250" dirty="0"/>
              <a:t>, TValue&gt;.</a:t>
            </a:r>
          </a:p>
          <a:p>
            <a:pPr marL="628650" lvl="1" indent="-171450">
              <a:buFont typeface="Arial" panose="020B0604020202020204" pitchFamily="34" charset="0"/>
              <a:buChar char="•"/>
            </a:pPr>
            <a:r>
              <a:rPr lang="en-US" sz="1250" dirty="0" smtClean="0"/>
              <a:t>If </a:t>
            </a:r>
            <a:r>
              <a:rPr lang="en-US" sz="1250" dirty="0"/>
              <a:t>the list is populated all at once from sorted data, </a:t>
            </a:r>
            <a:r>
              <a:rPr lang="en-US" sz="1250" dirty="0" err="1"/>
              <a:t>SortedList</a:t>
            </a:r>
            <a:r>
              <a:rPr lang="en-US" sz="1250" dirty="0"/>
              <a:t>&lt;</a:t>
            </a:r>
            <a:r>
              <a:rPr lang="en-US" sz="1250" dirty="0" err="1"/>
              <a:t>TKey</a:t>
            </a:r>
            <a:r>
              <a:rPr lang="en-US" sz="1250" dirty="0"/>
              <a:t>, TValue&gt; is faster than </a:t>
            </a:r>
            <a:r>
              <a:rPr lang="en-US" sz="1250" dirty="0" err="1"/>
              <a:t>SortedDictionary</a:t>
            </a:r>
            <a:r>
              <a:rPr lang="en-US" sz="1250" dirty="0"/>
              <a:t>&lt;</a:t>
            </a:r>
            <a:r>
              <a:rPr lang="en-US" sz="1250" dirty="0" err="1"/>
              <a:t>TKey</a:t>
            </a:r>
            <a:r>
              <a:rPr lang="en-US" sz="1250" dirty="0"/>
              <a:t>, TValue</a:t>
            </a:r>
            <a:r>
              <a:rPr lang="en-US" sz="1250" dirty="0" smtClean="0"/>
              <a:t>&gt;.</a:t>
            </a:r>
          </a:p>
          <a:p>
            <a:pPr marL="628650" lvl="1" indent="-171450">
              <a:buFont typeface="Arial" panose="020B0604020202020204" pitchFamily="34" charset="0"/>
              <a:buChar char="•"/>
            </a:pPr>
            <a:endParaRPr lang="en-US" sz="1250" dirty="0"/>
          </a:p>
          <a:p>
            <a:r>
              <a:rPr lang="en-US" sz="1250" dirty="0"/>
              <a:t>Another difference between the </a:t>
            </a:r>
            <a:r>
              <a:rPr lang="en-US" sz="1250" dirty="0" err="1"/>
              <a:t>SortedDictionary</a:t>
            </a:r>
            <a:r>
              <a:rPr lang="en-US" sz="1250" dirty="0"/>
              <a:t>&lt;</a:t>
            </a:r>
            <a:r>
              <a:rPr lang="en-US" sz="1250" dirty="0" err="1"/>
              <a:t>TKey</a:t>
            </a:r>
            <a:r>
              <a:rPr lang="en-US" sz="1250" dirty="0"/>
              <a:t>, TValue&gt; and </a:t>
            </a:r>
            <a:r>
              <a:rPr lang="en-US" sz="1250" dirty="0" err="1"/>
              <a:t>SortedList</a:t>
            </a:r>
            <a:r>
              <a:rPr lang="en-US" sz="1250" dirty="0"/>
              <a:t>&lt;</a:t>
            </a:r>
            <a:r>
              <a:rPr lang="en-US" sz="1250" dirty="0" err="1"/>
              <a:t>TKey</a:t>
            </a:r>
            <a:r>
              <a:rPr lang="en-US" sz="1250" dirty="0"/>
              <a:t>, TValue&gt; classes is that </a:t>
            </a:r>
            <a:r>
              <a:rPr lang="en-US" sz="1250" dirty="0" err="1"/>
              <a:t>SortedList</a:t>
            </a:r>
            <a:r>
              <a:rPr lang="en-US" sz="1250" dirty="0"/>
              <a:t>&lt;</a:t>
            </a:r>
            <a:r>
              <a:rPr lang="en-US" sz="1250" dirty="0" err="1"/>
              <a:t>TKey</a:t>
            </a:r>
            <a:r>
              <a:rPr lang="en-US" sz="1250" dirty="0"/>
              <a:t>, TValue&gt; supports efficient indexed retrieval of keys and values through the collections returned by the Keys and Values properties. It is not necessary to regenerate the lists when the properties are accessed, because the lists are just wrappers for the internal arrays of keys and values. The following code shows the use of the Values property for indexed retrieval of values from a sorted list of strings</a:t>
            </a:r>
            <a:r>
              <a:rPr lang="en-US" sz="1250" dirty="0" smtClean="0"/>
              <a:t>:</a:t>
            </a:r>
          </a:p>
          <a:p>
            <a:endParaRPr lang="en-US" sz="1250" dirty="0"/>
          </a:p>
        </p:txBody>
      </p:sp>
      <p:sp>
        <p:nvSpPr>
          <p:cNvPr id="5" name="Rectangle 4"/>
          <p:cNvSpPr/>
          <p:nvPr/>
        </p:nvSpPr>
        <p:spPr>
          <a:xfrm>
            <a:off x="3256259" y="6473947"/>
            <a:ext cx="5629380" cy="369332"/>
          </a:xfrm>
          <a:prstGeom prst="rect">
            <a:avLst/>
          </a:prstGeom>
        </p:spPr>
        <p:txBody>
          <a:bodyPr wrap="square">
            <a:spAutoFit/>
          </a:bodyPr>
          <a:lstStyle/>
          <a:p>
            <a:r>
              <a:rPr lang="en-US" dirty="0">
                <a:hlinkClick r:id="rId2"/>
              </a:rPr>
              <a:t>https://</a:t>
            </a:r>
            <a:r>
              <a:rPr lang="en-US" dirty="0" smtClean="0">
                <a:hlinkClick r:id="rId2"/>
              </a:rPr>
              <a:t>msdn.microsoft.com/en-us/library/ms132319.aspx</a:t>
            </a:r>
            <a:r>
              <a:rPr lang="en-US" dirty="0" smtClean="0"/>
              <a:t> </a:t>
            </a:r>
            <a:endParaRPr lang="en-US" dirty="0"/>
          </a:p>
        </p:txBody>
      </p:sp>
    </p:spTree>
    <p:extLst>
      <p:ext uri="{BB962C8B-B14F-4D97-AF65-F5344CB8AC3E}">
        <p14:creationId xmlns:p14="http://schemas.microsoft.com/office/powerpoint/2010/main" val="194735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to use?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9711"/>
          <a:stretch/>
        </p:blipFill>
        <p:spPr>
          <a:xfrm>
            <a:off x="1113234" y="1494065"/>
            <a:ext cx="4314825" cy="3147604"/>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891" b="9463"/>
          <a:stretch/>
        </p:blipFill>
        <p:spPr>
          <a:xfrm>
            <a:off x="4350544" y="1494066"/>
            <a:ext cx="3896473" cy="314760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9517"/>
          <a:stretch/>
        </p:blipFill>
        <p:spPr>
          <a:xfrm>
            <a:off x="1985775" y="4580709"/>
            <a:ext cx="5517289" cy="470178"/>
          </a:xfrm>
          <a:prstGeom prst="rect">
            <a:avLst/>
          </a:prstGeom>
        </p:spPr>
      </p:pic>
      <p:sp>
        <p:nvSpPr>
          <p:cNvPr id="7" name="Rectangle 6"/>
          <p:cNvSpPr/>
          <p:nvPr/>
        </p:nvSpPr>
        <p:spPr>
          <a:xfrm>
            <a:off x="1985775" y="6137256"/>
            <a:ext cx="6827299" cy="646331"/>
          </a:xfrm>
          <a:prstGeom prst="rect">
            <a:avLst/>
          </a:prstGeom>
        </p:spPr>
        <p:txBody>
          <a:bodyPr wrap="square">
            <a:spAutoFit/>
          </a:bodyPr>
          <a:lstStyle/>
          <a:p>
            <a:r>
              <a:rPr lang="en-US" dirty="0">
                <a:hlinkClick r:id="rId4"/>
              </a:rPr>
              <a:t>http://</a:t>
            </a:r>
            <a:r>
              <a:rPr lang="en-US" dirty="0" smtClean="0">
                <a:hlinkClick r:id="rId4"/>
              </a:rPr>
              <a:t>blog.bodurov.com/Performance-SortedList-SortedDictionary-Dictionary-Hashtable</a:t>
            </a:r>
            <a:r>
              <a:rPr lang="en-US" dirty="0" smtClean="0"/>
              <a:t> </a:t>
            </a:r>
            <a:endParaRPr lang="en-US" dirty="0"/>
          </a:p>
        </p:txBody>
      </p:sp>
    </p:spTree>
    <p:extLst>
      <p:ext uri="{BB962C8B-B14F-4D97-AF65-F5344CB8AC3E}">
        <p14:creationId xmlns:p14="http://schemas.microsoft.com/office/powerpoint/2010/main" val="546360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onThem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JonTheme" id="{3DE42CC9-E1AF-4131-A25A-4FB02EEA6E17}" vid="{0E97BE3A-6307-4DD4-9EDE-71373E951CE9}"/>
    </a:ext>
  </a:extLst>
</a:theme>
</file>

<file path=docProps/app.xml><?xml version="1.0" encoding="utf-8"?>
<Properties xmlns="http://schemas.openxmlformats.org/officeDocument/2006/extended-properties" xmlns:vt="http://schemas.openxmlformats.org/officeDocument/2006/docPropsVTypes">
  <Template>JonTheme</Template>
  <TotalTime>162</TotalTime>
  <Words>1674</Words>
  <Application>Microsoft Office PowerPoint</Application>
  <PresentationFormat>On-screen Show (4:3)</PresentationFormat>
  <Paragraphs>352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Corbel</vt:lpstr>
      <vt:lpstr>JonTheme</vt:lpstr>
      <vt:lpstr>RegEx and Collections</vt:lpstr>
      <vt:lpstr>Regular Expressions</vt:lpstr>
      <vt:lpstr>RegEx Code Snippets</vt:lpstr>
      <vt:lpstr>Collections</vt:lpstr>
      <vt:lpstr>Lists and SortedSets</vt:lpstr>
      <vt:lpstr>Queues and Stacks</vt:lpstr>
      <vt:lpstr>HashTables and Dictionaries</vt:lpstr>
      <vt:lpstr>SortedLists, Sorted Dictionaries</vt:lpstr>
      <vt:lpstr>Which to use?</vt:lpstr>
      <vt:lpstr>Which to use?</vt:lpstr>
      <vt:lpstr>Summary Initializations</vt:lpstr>
      <vt:lpstr>Lambdas</vt:lpstr>
      <vt:lpstr>Common Enumerable LINQ Methods</vt:lpstr>
      <vt:lpstr>LINQ</vt:lpstr>
      <vt:lpstr>LINQ Providers</vt:lpstr>
      <vt:lpstr>LINQ with Arrays</vt:lpstr>
      <vt:lpstr>Using Range Variable Values</vt:lpstr>
      <vt:lpstr>Other LINQ Methods</vt:lpstr>
      <vt:lpstr>Sorting Data with LINQ</vt:lpstr>
      <vt:lpstr>Distinct Values</vt:lpstr>
      <vt:lpstr>Filtering with Where and Lambdas</vt:lpstr>
      <vt:lpstr>Where and Lambda Example</vt:lpstr>
      <vt:lpstr>More Lambda Examples</vt:lpstr>
      <vt:lpstr>Data Type of Multi-Valued Range Variable</vt:lpstr>
      <vt:lpstr>Data Type of Scalar Range Variable</vt:lpstr>
      <vt:lpstr>LINQ To Objects</vt:lpstr>
      <vt:lpstr>Student Object</vt:lpstr>
      <vt:lpstr>Using LINQ With List of Objects</vt:lpstr>
      <vt:lpstr>Display Students in GPA Range</vt:lpstr>
      <vt:lpstr>Access Object Properties</vt:lpstr>
      <vt:lpstr>Projecting Data</vt:lpstr>
      <vt:lpstr>Display Projected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RegEx and Collections</dc:title>
  <dc:creator>Jon Holmes</dc:creator>
  <cp:lastModifiedBy>Jon Holmes</cp:lastModifiedBy>
  <cp:revision>15</cp:revision>
  <dcterms:created xsi:type="dcterms:W3CDTF">2015-09-23T22:06:37Z</dcterms:created>
  <dcterms:modified xsi:type="dcterms:W3CDTF">2016-03-01T04:27:18Z</dcterms:modified>
</cp:coreProperties>
</file>