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8" r:id="rId5"/>
    <p:sldId id="269" r:id="rId6"/>
    <p:sldId id="258" r:id="rId7"/>
    <p:sldId id="259" r:id="rId8"/>
    <p:sldId id="271" r:id="rId9"/>
    <p:sldId id="270" r:id="rId10"/>
    <p:sldId id="272" r:id="rId11"/>
    <p:sldId id="281" r:id="rId12"/>
    <p:sldId id="274" r:id="rId13"/>
    <p:sldId id="275" r:id="rId14"/>
    <p:sldId id="273" r:id="rId15"/>
    <p:sldId id="276" r:id="rId16"/>
    <p:sldId id="277" r:id="rId17"/>
    <p:sldId id="278" r:id="rId18"/>
    <p:sldId id="279" r:id="rId19"/>
    <p:sldId id="28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9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9575" y="-4763"/>
            <a:ext cx="3761184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301" y="1380069"/>
            <a:ext cx="6430967" cy="2616199"/>
          </a:xfrm>
        </p:spPr>
        <p:txBody>
          <a:bodyPr anchor="b">
            <a:normAutofit/>
          </a:bodyPr>
          <a:lstStyle>
            <a:lvl1pPr algn="r">
              <a:defRPr sz="45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3" y="3996267"/>
            <a:ext cx="5240734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0E40-BF51-40C0-88B3-5FA73637F3BE}" type="datetimeFigureOut">
              <a:rPr lang="en-US" smtClean="0"/>
              <a:t>10/15/2016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9309" y="5883276"/>
            <a:ext cx="324303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EF80-F191-47FA-A2D1-C6424BD1B1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719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4732865"/>
            <a:ext cx="7514033" cy="566738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509" y="932112"/>
            <a:ext cx="6169458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5299603"/>
            <a:ext cx="7514033" cy="493712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0E40-BF51-40C0-88B3-5FA73637F3BE}" type="datetimeFigureOut">
              <a:rPr lang="en-US" smtClean="0"/>
              <a:t>10/15/2016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EF80-F191-47FA-A2D1-C6424BD1B1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46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685800"/>
            <a:ext cx="7514033" cy="3048000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4343400"/>
            <a:ext cx="7514035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0E40-BF51-40C0-88B3-5FA73637F3BE}" type="datetimeFigureOut">
              <a:rPr lang="en-US" smtClean="0"/>
              <a:t>10/15/2016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EF80-F191-47FA-A2D1-C6424BD1B1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10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863023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819399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685801"/>
            <a:ext cx="6742509" cy="27431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7609" y="3428999"/>
            <a:ext cx="6399611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4343400"/>
            <a:ext cx="751403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0E40-BF51-40C0-88B3-5FA73637F3BE}" type="datetimeFigureOut">
              <a:rPr lang="en-US" smtClean="0"/>
              <a:t>10/15/2016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EF80-F191-47FA-A2D1-C6424BD1B1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295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3308581"/>
            <a:ext cx="7514032" cy="1468800"/>
          </a:xfrm>
        </p:spPr>
        <p:txBody>
          <a:bodyPr anchor="b">
            <a:normAutofit/>
          </a:bodyPr>
          <a:lstStyle>
            <a:lvl1pPr algn="r">
              <a:defRPr sz="2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4777381"/>
            <a:ext cx="7514033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0E40-BF51-40C0-88B3-5FA73637F3BE}" type="datetimeFigureOut">
              <a:rPr lang="en-US" smtClean="0"/>
              <a:t>10/15/2016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EF80-F191-47FA-A2D1-C6424BD1B1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023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863023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819399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685801"/>
            <a:ext cx="6742509" cy="27431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5" y="3886200"/>
            <a:ext cx="7514033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4775200"/>
            <a:ext cx="7514033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0E40-BF51-40C0-88B3-5FA73637F3BE}" type="datetimeFigureOut">
              <a:rPr lang="en-US" smtClean="0"/>
              <a:t>10/15/2016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EF80-F191-47FA-A2D1-C6424BD1B1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722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685801"/>
            <a:ext cx="7514034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4" y="3505200"/>
            <a:ext cx="7514035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4343400"/>
            <a:ext cx="7514035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0E40-BF51-40C0-88B3-5FA73637F3BE}" type="datetimeFigureOut">
              <a:rPr lang="en-US" smtClean="0"/>
              <a:t>10/15/2016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EF80-F191-47FA-A2D1-C6424BD1B1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358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0E40-BF51-40C0-88B3-5FA73637F3BE}" type="datetimeFigureOut">
              <a:rPr lang="en-US" smtClean="0"/>
              <a:t>10/15/2016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EF80-F191-47FA-A2D1-C6424BD1B1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4453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492" y="685800"/>
            <a:ext cx="1327777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234" y="685800"/>
            <a:ext cx="6014807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0E40-BF51-40C0-88B3-5FA73637F3BE}" type="datetimeFigureOut">
              <a:rPr lang="en-US" smtClean="0"/>
              <a:t>10/15/2016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EF80-F191-47FA-A2D1-C6424BD1B1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48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473529"/>
            <a:ext cx="7514035" cy="1020536"/>
          </a:xfrm>
        </p:spPr>
        <p:txBody>
          <a:bodyPr>
            <a:normAutofit/>
          </a:bodyPr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0E40-BF51-40C0-88B3-5FA73637F3BE}" type="datetimeFigureOut">
              <a:rPr lang="en-US" smtClean="0"/>
              <a:t>10/15/2016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893" y="5867132"/>
            <a:ext cx="413375" cy="365125"/>
          </a:xfrm>
        </p:spPr>
        <p:txBody>
          <a:bodyPr/>
          <a:lstStyle/>
          <a:p>
            <a:fld id="{3B69EF80-F191-47FA-A2D1-C6424BD1B1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644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0" y="2666999"/>
            <a:ext cx="6698060" cy="2110382"/>
          </a:xfrm>
        </p:spPr>
        <p:txBody>
          <a:bodyPr anchor="b"/>
          <a:lstStyle>
            <a:lvl1pPr algn="r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209" y="4777381"/>
            <a:ext cx="669806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0E40-BF51-40C0-88B3-5FA73637F3BE}" type="datetimeFigureOut">
              <a:rPr lang="en-US" smtClean="0"/>
              <a:t>10/15/2016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EF80-F191-47FA-A2D1-C6424BD1B1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186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685801"/>
            <a:ext cx="7514035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235" y="2667000"/>
            <a:ext cx="3671291" cy="312420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5975" y="2667000"/>
            <a:ext cx="3671292" cy="312420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0E40-BF51-40C0-88B3-5FA73637F3BE}" type="datetimeFigureOut">
              <a:rPr lang="en-US" smtClean="0"/>
              <a:t>10/15/2016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EF80-F191-47FA-A2D1-C6424BD1B1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918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134" y="2658533"/>
            <a:ext cx="3455391" cy="576262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233" y="3335337"/>
            <a:ext cx="3671292" cy="2455862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366" y="2667000"/>
            <a:ext cx="3466903" cy="576262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5975" y="3335337"/>
            <a:ext cx="3671292" cy="2455862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0E40-BF51-40C0-88B3-5FA73637F3BE}" type="datetimeFigureOut">
              <a:rPr lang="en-US" smtClean="0"/>
              <a:t>10/15/2016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EF80-F191-47FA-A2D1-C6424BD1B1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229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0E40-BF51-40C0-88B3-5FA73637F3BE}" type="datetimeFigureOut">
              <a:rPr lang="en-US" smtClean="0"/>
              <a:t>10/15/2016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EF80-F191-47FA-A2D1-C6424BD1B1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998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0E40-BF51-40C0-88B3-5FA73637F3BE}" type="datetimeFigureOut">
              <a:rPr lang="en-US" smtClean="0"/>
              <a:t>10/15/2016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EF80-F191-47FA-A2D1-C6424BD1B1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215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1600200"/>
            <a:ext cx="2661841" cy="13716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525" y="685800"/>
            <a:ext cx="4680743" cy="5105401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2971800"/>
            <a:ext cx="266184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0E40-BF51-40C0-88B3-5FA73637F3BE}" type="datetimeFigureOut">
              <a:rPr lang="en-US" smtClean="0"/>
              <a:t>10/15/2016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EF80-F191-47FA-A2D1-C6424BD1B1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775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3" y="1752599"/>
            <a:ext cx="4069619" cy="13716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6011" y="914400"/>
            <a:ext cx="246073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043" y="3124199"/>
            <a:ext cx="406961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0E40-BF51-40C0-88B3-5FA73637F3BE}" type="datetimeFigureOut">
              <a:rPr lang="en-US" smtClean="0"/>
              <a:t>10/15/2016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EF80-F191-47FA-A2D1-C6424BD1B1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815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3109" y="1"/>
            <a:ext cx="1827610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234" y="685801"/>
            <a:ext cx="7514035" cy="80826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3" y="1541691"/>
            <a:ext cx="7514035" cy="4249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9492" y="5883276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09A0E40-BF51-40C0-88B3-5FA73637F3BE}" type="datetimeFigureOut">
              <a:rPr lang="en-US" smtClean="0"/>
              <a:t>10/15/2016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9210" y="5883276"/>
            <a:ext cx="5313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3893" y="5883276"/>
            <a:ext cx="413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B69EF80-F191-47FA-A2D1-C6424BD1B1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712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342900" rtl="0" eaLnBrk="1" latinLnBrk="0" hangingPunct="1">
        <a:spcBef>
          <a:spcPct val="0"/>
        </a:spcBef>
        <a:buNone/>
        <a:defRPr sz="3000" kern="1200" cap="none">
          <a:ln w="3175" cmpd="sng">
            <a:noFill/>
          </a:ln>
          <a:solidFill>
            <a:schemeClr val="tx1"/>
          </a:solidFill>
          <a:effectLst/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00" kern="1200" cap="none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00" kern="1200" cap="none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350" kern="1200" cap="none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Static and </a:t>
            </a:r>
            <a:r>
              <a:rPr lang="en-US" dirty="0" err="1" smtClean="0"/>
              <a:t>Subforms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49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Cannot instantiate static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233" y="3474719"/>
            <a:ext cx="7514035" cy="2316481"/>
          </a:xfrm>
        </p:spPr>
        <p:txBody>
          <a:bodyPr/>
          <a:lstStyle/>
          <a:p>
            <a:r>
              <a:rPr lang="en-US" dirty="0" smtClean="0"/>
              <a:t>Remember there can only be one of these, period.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197427" y="1816965"/>
            <a:ext cx="7171509" cy="461665"/>
            <a:chOff x="1188718" y="2417857"/>
            <a:chExt cx="7171509" cy="461665"/>
          </a:xfrm>
        </p:grpSpPr>
        <p:sp>
          <p:nvSpPr>
            <p:cNvPr id="4" name="Rectangle 3"/>
            <p:cNvSpPr/>
            <p:nvPr/>
          </p:nvSpPr>
          <p:spPr>
            <a:xfrm>
              <a:off x="1188718" y="2417857"/>
              <a:ext cx="717150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2400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CommonTools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cmt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= </a:t>
              </a:r>
              <a:r>
                <a:rPr lang="en-US" sz="2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2400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CommonTools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();</a:t>
              </a:r>
              <a:endParaRPr lang="en-US" sz="2400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1288869" y="2783728"/>
              <a:ext cx="1828800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968241" y="2783728"/>
              <a:ext cx="1828800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/>
          <p:cNvCxnSpPr/>
          <p:nvPr/>
        </p:nvCxnSpPr>
        <p:spPr>
          <a:xfrm flipH="1" flipV="1">
            <a:off x="5602514" y="2326256"/>
            <a:ext cx="1114697" cy="74893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805750" y="2890527"/>
            <a:ext cx="1452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Will throw error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075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forms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31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Right-click on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883" y="2083937"/>
            <a:ext cx="5820290" cy="43883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25" y="1247910"/>
            <a:ext cx="5609716" cy="26448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93444" y="3940357"/>
            <a:ext cx="1452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0566" y="1673243"/>
            <a:ext cx="1452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Approach 1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21500" y="3863957"/>
            <a:ext cx="1452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Approach 2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370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 and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37" y="1556658"/>
            <a:ext cx="8445953" cy="4760251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6055361" y="3710920"/>
            <a:ext cx="1084219" cy="764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91795" y="3474002"/>
            <a:ext cx="1452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Pick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934789" y="5905291"/>
            <a:ext cx="1117604" cy="24455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04607" y="5905291"/>
            <a:ext cx="1452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53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new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233" y="1541691"/>
            <a:ext cx="7514035" cy="748663"/>
          </a:xfrm>
        </p:spPr>
        <p:txBody>
          <a:bodyPr/>
          <a:lstStyle/>
          <a:p>
            <a:r>
              <a:rPr lang="en-US" dirty="0" smtClean="0"/>
              <a:t>Forms are just UI objects created from classes.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1267" y="2290353"/>
            <a:ext cx="7049589" cy="178510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InitializeComponent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200" dirty="0"/>
          </a:p>
        </p:txBody>
      </p:sp>
      <p:sp>
        <p:nvSpPr>
          <p:cNvPr id="5" name="Rectangle 4"/>
          <p:cNvSpPr/>
          <p:nvPr/>
        </p:nvSpPr>
        <p:spPr>
          <a:xfrm>
            <a:off x="1441267" y="4337095"/>
            <a:ext cx="7049588" cy="212365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AnotherWindow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AnotherWindow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InitializeComponent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73059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a window from a button click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233" y="4702629"/>
            <a:ext cx="7514035" cy="1088572"/>
          </a:xfrm>
        </p:spPr>
        <p:txBody>
          <a:bodyPr/>
          <a:lstStyle/>
          <a:p>
            <a:r>
              <a:rPr lang="en-US" dirty="0" smtClean="0"/>
              <a:t>Can work in either window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3232" y="1735745"/>
            <a:ext cx="7514035" cy="286232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btnCreateNewForm_Click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RoutedEventArgs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create a window 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obect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AnotherWindow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aw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AnotherWindow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tell the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 to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show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aw.Show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20437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as modal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233" y="4702629"/>
            <a:ext cx="7514035" cy="108857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Until the shown windows is closed no other windows can be used (we call this a modal)</a:t>
            </a:r>
          </a:p>
          <a:p>
            <a:r>
              <a:rPr lang="en-US" dirty="0" smtClean="0"/>
              <a:t>Sometimes called a </a:t>
            </a:r>
            <a:r>
              <a:rPr lang="en-US" dirty="0" err="1" smtClean="0"/>
              <a:t>subform</a:t>
            </a:r>
            <a:r>
              <a:rPr lang="en-US" dirty="0" smtClean="0"/>
              <a:t> or child form.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3232" y="1735745"/>
            <a:ext cx="7514035" cy="286232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btnCreateNewForm_Click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RoutedEventArgs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create a window 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obect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AnotherWindow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aw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AnotherWindow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tell the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 to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show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aw.ShowDialog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45519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Closing a open window programmatically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233" y="4058135"/>
            <a:ext cx="7514035" cy="1733066"/>
          </a:xfrm>
        </p:spPr>
        <p:txBody>
          <a:bodyPr/>
          <a:lstStyle/>
          <a:p>
            <a:r>
              <a:rPr lang="en-US" dirty="0" smtClean="0"/>
              <a:t>Closes the current window </a:t>
            </a:r>
          </a:p>
          <a:p>
            <a:pPr lvl="1"/>
            <a:r>
              <a:rPr lang="en-US" dirty="0" smtClean="0"/>
              <a:t>Use this (it is an object remember)</a:t>
            </a:r>
          </a:p>
          <a:p>
            <a:r>
              <a:rPr lang="en-US" dirty="0" smtClean="0"/>
              <a:t>Focus returns to the last active window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88428" y="1749811"/>
            <a:ext cx="7778183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btnCloseMe_Click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RoutedEventArgs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//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tell the window to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 away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.Close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6338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Closing a open window programmatically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233" y="4058135"/>
            <a:ext cx="7514035" cy="1733066"/>
          </a:xfrm>
        </p:spPr>
        <p:txBody>
          <a:bodyPr/>
          <a:lstStyle/>
          <a:p>
            <a:r>
              <a:rPr lang="en-US" dirty="0" smtClean="0"/>
              <a:t>Closes the current window </a:t>
            </a:r>
          </a:p>
          <a:p>
            <a:pPr lvl="1"/>
            <a:r>
              <a:rPr lang="en-US" dirty="0" smtClean="0"/>
              <a:t>Use this (it is an object remember)</a:t>
            </a:r>
          </a:p>
          <a:p>
            <a:r>
              <a:rPr lang="en-US" dirty="0" smtClean="0"/>
              <a:t>Focus returns to the last active window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88428" y="1749811"/>
            <a:ext cx="7778183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btnCloseMe_Click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RoutedEventArgs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//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tell the window to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 away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.Close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80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Close an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233" y="3979817"/>
            <a:ext cx="7514035" cy="1811384"/>
          </a:xfrm>
        </p:spPr>
        <p:txBody>
          <a:bodyPr/>
          <a:lstStyle/>
          <a:p>
            <a:r>
              <a:rPr lang="en-US" dirty="0" smtClean="0"/>
              <a:t>Shuts down (closes) your whole application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3233" y="1494065"/>
            <a:ext cx="7717258" cy="212365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btnCloseApp_Click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sender, 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RoutedEventArgs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tell </a:t>
            </a:r>
            <a:r>
              <a:rPr lang="en-US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 application to quit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.Current.Shutdown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82263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if you only ever need 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times we need only one of something. </a:t>
            </a:r>
          </a:p>
          <a:p>
            <a:pPr lvl="1"/>
            <a:r>
              <a:rPr lang="en-US" dirty="0" smtClean="0"/>
              <a:t>One company has all of the warehouses.</a:t>
            </a:r>
          </a:p>
          <a:p>
            <a:pPr lvl="1"/>
            <a:r>
              <a:rPr lang="en-US" dirty="0" smtClean="0"/>
              <a:t>One University provides all of the courses for students</a:t>
            </a:r>
          </a:p>
          <a:p>
            <a:pPr lvl="1"/>
            <a:r>
              <a:rPr lang="en-US" dirty="0" smtClean="0"/>
              <a:t>One environment provides all of the weather.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263" y="5125761"/>
            <a:ext cx="2577737" cy="173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36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525781"/>
            <a:ext cx="7514035" cy="1020536"/>
          </a:xfrm>
        </p:spPr>
        <p:txBody>
          <a:bodyPr/>
          <a:lstStyle/>
          <a:p>
            <a:r>
              <a:rPr lang="en-US" dirty="0" smtClean="0"/>
              <a:t>Not only one thing but one tool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132" y="3544388"/>
            <a:ext cx="4676868" cy="33136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113233" y="1541691"/>
            <a:ext cx="6846401" cy="2002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143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100" kern="1200" cap="none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001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572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500" kern="1200" cap="none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001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350" kern="1200" cap="none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 can also create tool libraries that we can use over and over again.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802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statics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rarely changes</a:t>
            </a:r>
          </a:p>
          <a:p>
            <a:pPr lvl="1"/>
            <a:r>
              <a:rPr lang="en-US" dirty="0" smtClean="0"/>
              <a:t>If changes, affects every instance of that class everywhere.</a:t>
            </a:r>
          </a:p>
          <a:p>
            <a:r>
              <a:rPr lang="en-US" dirty="0" smtClean="0"/>
              <a:t>Save state or share state between different parts of the code.</a:t>
            </a:r>
          </a:p>
          <a:p>
            <a:r>
              <a:rPr lang="en-US" dirty="0" smtClean="0"/>
              <a:t>Collections of actions that do not need data attached to them.</a:t>
            </a:r>
          </a:p>
          <a:p>
            <a:r>
              <a:rPr lang="en-US" dirty="0" smtClean="0"/>
              <a:t>Forces all objects to use a common set of data.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818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can make static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the magic “static” keyword you saw in Java.</a:t>
            </a:r>
          </a:p>
          <a:p>
            <a:endParaRPr lang="en-US" dirty="0"/>
          </a:p>
          <a:p>
            <a:r>
              <a:rPr lang="en-US" dirty="0" smtClean="0"/>
              <a:t>Static classes exist once and only once.</a:t>
            </a:r>
          </a:p>
          <a:p>
            <a:endParaRPr lang="en-US" dirty="0" smtClean="0"/>
          </a:p>
          <a:p>
            <a:r>
              <a:rPr lang="en-US" dirty="0" smtClean="0"/>
              <a:t>Never instantiated</a:t>
            </a:r>
            <a:endParaRPr lang="en-US" dirty="0"/>
          </a:p>
          <a:p>
            <a:pPr lvl="1"/>
            <a:r>
              <a:rPr lang="en-US" dirty="0" smtClean="0"/>
              <a:t>Because there can be only 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677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3234" y="2081622"/>
            <a:ext cx="7804344" cy="258532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CommonTools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addTwoNumbers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+ y;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addTwoStrings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t2)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+ t2;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759131" y="1419497"/>
            <a:ext cx="461555" cy="66212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20091" y="1050165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Static Keyword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78138" y="4885170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Methods must be static too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335383" y="3483429"/>
            <a:ext cx="3196046" cy="134112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314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static class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233" y="2934789"/>
            <a:ext cx="7514035" cy="2856412"/>
          </a:xfrm>
        </p:spPr>
        <p:txBody>
          <a:bodyPr/>
          <a:lstStyle/>
          <a:p>
            <a:r>
              <a:rPr lang="en-US" dirty="0" smtClean="0"/>
              <a:t>Do not need to instantiate object to use methods</a:t>
            </a:r>
          </a:p>
          <a:p>
            <a:endParaRPr lang="en-US" dirty="0" smtClean="0"/>
          </a:p>
          <a:p>
            <a:r>
              <a:rPr lang="en-US" dirty="0" smtClean="0"/>
              <a:t>Same object is used everywhere.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3233" y="1924821"/>
            <a:ext cx="7438584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CommonTools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.addTwoNumbers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(2, 3);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CommonTools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.addTwoStrings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960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10045" y="2660646"/>
            <a:ext cx="8233955" cy="31393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CommonTools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numberOfStaticness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addTwoNumbers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+ y;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addTwoStrings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t2)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+ t2;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56516" y="1644984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Can contain static fields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5834746" y="2412275"/>
            <a:ext cx="1384660" cy="687979"/>
          </a:xfrm>
          <a:prstGeom prst="curvedConnector3">
            <a:avLst>
              <a:gd name="adj1" fmla="val 100943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351315" y="3579222"/>
            <a:ext cx="801189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645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shared across all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13232" y="1688850"/>
            <a:ext cx="5304985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Form1()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InitializeComponent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CommonTools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.numberOfStaticness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13232" y="3139860"/>
            <a:ext cx="5304985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Form2()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InitializeComponent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CommonTools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.numberOfStaticness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13232" y="4590870"/>
            <a:ext cx="5304985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Form3()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InitializeComponent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CommonTools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.numberOfStaticness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113417" y="2490652"/>
            <a:ext cx="1114697" cy="74893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146789" y="3666446"/>
            <a:ext cx="1081325" cy="18378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146789" y="4041391"/>
            <a:ext cx="1168411" cy="1236003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316653" y="3054923"/>
            <a:ext cx="1452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Will change it across everywhere this is used.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5415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Them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onTheme" id="{3DE42CC9-E1AF-4131-A25A-4FB02EEA6E17}" vid="{0E97BE3A-6307-4DD4-9EDE-71373E951C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JonTheme</Template>
  <TotalTime>406</TotalTime>
  <Words>668</Words>
  <Application>Microsoft Office PowerPoint</Application>
  <PresentationFormat>On-screen Show (4:3)</PresentationFormat>
  <Paragraphs>136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Consolas</vt:lpstr>
      <vt:lpstr>Corbel</vt:lpstr>
      <vt:lpstr>JonTheme</vt:lpstr>
      <vt:lpstr>Static and Subforms</vt:lpstr>
      <vt:lpstr>What if you only ever need one?</vt:lpstr>
      <vt:lpstr>Not only one thing but one tool</vt:lpstr>
      <vt:lpstr>When to use statics</vt:lpstr>
      <vt:lpstr>We can make static classes</vt:lpstr>
      <vt:lpstr>Example</vt:lpstr>
      <vt:lpstr>Calling static class methods</vt:lpstr>
      <vt:lpstr>Example</vt:lpstr>
      <vt:lpstr>Variable shared across all forms</vt:lpstr>
      <vt:lpstr>Cannot instantiate static classes</vt:lpstr>
      <vt:lpstr>Multiple forms</vt:lpstr>
      <vt:lpstr>Right-click on Project</vt:lpstr>
      <vt:lpstr>Pick and Name</vt:lpstr>
      <vt:lpstr>Creating new forms</vt:lpstr>
      <vt:lpstr>Show a window from a button click</vt:lpstr>
      <vt:lpstr>Show as modal window</vt:lpstr>
      <vt:lpstr>Closing a open window programmatically</vt:lpstr>
      <vt:lpstr>Closing a open window programmatically</vt:lpstr>
      <vt:lpstr>Close an application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RegEx and Collections</dc:title>
  <dc:creator>Jon Holmes</dc:creator>
  <cp:lastModifiedBy>Jon Holmes</cp:lastModifiedBy>
  <cp:revision>45</cp:revision>
  <dcterms:created xsi:type="dcterms:W3CDTF">2015-09-23T22:06:37Z</dcterms:created>
  <dcterms:modified xsi:type="dcterms:W3CDTF">2016-10-16T04:05:05Z</dcterms:modified>
</cp:coreProperties>
</file>