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8"/>
  </p:notesMasterIdLst>
  <p:sldIdLst>
    <p:sldId id="256" r:id="rId2"/>
    <p:sldId id="257" r:id="rId3"/>
    <p:sldId id="270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4D64A8-2F27-43AB-95C0-29389923EEFA}" type="datetimeFigureOut">
              <a:rPr lang="en-US" smtClean="0"/>
              <a:t>3/25/2016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617D85-585A-4786-A958-EDF063584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054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748DF-3088-41B1-AFF5-C477D281DCBA}" type="datetimeFigureOut">
              <a:rPr lang="en-US" smtClean="0"/>
              <a:t>3/25/2016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6BFF2-EEE6-4B5C-BFD8-948034CC2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203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748DF-3088-41B1-AFF5-C477D281DCBA}" type="datetimeFigureOut">
              <a:rPr lang="en-US" smtClean="0"/>
              <a:t>3/25/2016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6BFF2-EEE6-4B5C-BFD8-948034CC2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524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748DF-3088-41B1-AFF5-C477D281DCBA}" type="datetimeFigureOut">
              <a:rPr lang="en-US" smtClean="0"/>
              <a:t>3/25/2016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6BFF2-EEE6-4B5C-BFD8-948034CC2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6357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748DF-3088-41B1-AFF5-C477D281DCBA}" type="datetimeFigureOut">
              <a:rPr lang="en-US" smtClean="0"/>
              <a:t>3/25/2016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6BFF2-EEE6-4B5C-BFD8-948034CC2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617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748DF-3088-41B1-AFF5-C477D281DCBA}" type="datetimeFigureOut">
              <a:rPr lang="en-US" smtClean="0"/>
              <a:t>3/25/2016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6BFF2-EEE6-4B5C-BFD8-948034CC2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5206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748DF-3088-41B1-AFF5-C477D281DCBA}" type="datetimeFigureOut">
              <a:rPr lang="en-US" smtClean="0"/>
              <a:t>3/25/2016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6BFF2-EEE6-4B5C-BFD8-948034CC2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9973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748DF-3088-41B1-AFF5-C477D281DCBA}" type="datetimeFigureOut">
              <a:rPr lang="en-US" smtClean="0"/>
              <a:t>3/25/2016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6BFF2-EEE6-4B5C-BFD8-948034CC2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6725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748DF-3088-41B1-AFF5-C477D281DCBA}" type="datetimeFigureOut">
              <a:rPr lang="en-US" smtClean="0"/>
              <a:t>3/25/2016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6BFF2-EEE6-4B5C-BFD8-948034CC2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5724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748DF-3088-41B1-AFF5-C477D281DCBA}" type="datetimeFigureOut">
              <a:rPr lang="en-US" smtClean="0"/>
              <a:t>3/25/2016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6BFF2-EEE6-4B5C-BFD8-948034CC2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99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529"/>
            <a:ext cx="10018713" cy="1020536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748DF-3088-41B1-AFF5-C477D281DCBA}" type="datetimeFigureOut">
              <a:rPr lang="en-US" smtClean="0"/>
              <a:t>3/25/2016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93F6BFF2-EEE6-4B5C-BFD8-948034CC2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582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748DF-3088-41B1-AFF5-C477D281DCBA}" type="datetimeFigureOut">
              <a:rPr lang="en-US" smtClean="0"/>
              <a:t>3/25/2016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6BFF2-EEE6-4B5C-BFD8-948034CC2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93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748DF-3088-41B1-AFF5-C477D281DCBA}" type="datetimeFigureOut">
              <a:rPr lang="en-US" smtClean="0"/>
              <a:t>3/25/2016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6BFF2-EEE6-4B5C-BFD8-948034CC2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712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748DF-3088-41B1-AFF5-C477D281DCBA}" type="datetimeFigureOut">
              <a:rPr lang="en-US" smtClean="0"/>
              <a:t>3/25/2016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6BFF2-EEE6-4B5C-BFD8-948034CC2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401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748DF-3088-41B1-AFF5-C477D281DCBA}" type="datetimeFigureOut">
              <a:rPr lang="en-US" smtClean="0"/>
              <a:t>3/25/2016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6BFF2-EEE6-4B5C-BFD8-948034CC2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523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748DF-3088-41B1-AFF5-C477D281DCBA}" type="datetimeFigureOut">
              <a:rPr lang="en-US" smtClean="0"/>
              <a:t>3/25/2016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6BFF2-EEE6-4B5C-BFD8-948034CC2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02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748DF-3088-41B1-AFF5-C477D281DCBA}" type="datetimeFigureOut">
              <a:rPr lang="en-US" smtClean="0"/>
              <a:t>3/25/2016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6BFF2-EEE6-4B5C-BFD8-948034CC2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975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748DF-3088-41B1-AFF5-C477D281DCBA}" type="datetimeFigureOut">
              <a:rPr lang="en-US" smtClean="0"/>
              <a:t>3/25/2016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6BFF2-EEE6-4B5C-BFD8-948034CC2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368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808264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1541691"/>
            <a:ext cx="10018713" cy="42495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34748DF-3088-41B1-AFF5-C477D281DCBA}" type="datetimeFigureOut">
              <a:rPr lang="en-US" smtClean="0"/>
              <a:t>3/25/2016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3F6BFF2-EEE6-4B5C-BFD8-948034CC2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481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3200" kern="1200" cap="none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800" kern="1200" cap="none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msdn.microsoft.com/en-us/library/8edha89s.aspx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Polymorphism and Operator overloading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INFO 1182 / CS 1182</a:t>
            </a:r>
          </a:p>
          <a:p>
            <a:r>
              <a:rPr lang="en-US" dirty="0" smtClean="0"/>
              <a:t>Using C#</a:t>
            </a:r>
          </a:p>
        </p:txBody>
      </p:sp>
    </p:spTree>
    <p:extLst>
      <p:ext uri="{BB962C8B-B14F-4D97-AF65-F5344CB8AC3E}">
        <p14:creationId xmlns:p14="http://schemas.microsoft.com/office/powerpoint/2010/main" val="3338497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What is</a:t>
            </a:r>
          </a:p>
          <a:p>
            <a:pPr marL="0" indent="0">
              <a:buNone/>
            </a:pPr>
            <a:r>
              <a:rPr lang="en-US" dirty="0"/>
              <a:t>			2 + 2 =</a:t>
            </a:r>
          </a:p>
          <a:p>
            <a:endParaRPr lang="en-US" dirty="0" smtClean="0"/>
          </a:p>
          <a:p>
            <a:r>
              <a:rPr lang="en-US" dirty="0" smtClean="0"/>
              <a:t>What about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Car + Car = 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1533215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 Overloading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Allows the programming to define what happens when operators are use on Custom Classes</a:t>
            </a:r>
          </a:p>
          <a:p>
            <a:r>
              <a:rPr lang="en-US" dirty="0" smtClean="0"/>
              <a:t>Operators that can be overloaded: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Unary:+, </a:t>
            </a:r>
            <a:r>
              <a:rPr lang="en-US" dirty="0"/>
              <a:t>-, !, ~, ++, --, true, </a:t>
            </a:r>
            <a:r>
              <a:rPr lang="en-US" dirty="0" smtClean="0"/>
              <a:t>false</a:t>
            </a:r>
          </a:p>
          <a:p>
            <a:pPr marL="0" indent="0">
              <a:buNone/>
            </a:pPr>
            <a:r>
              <a:rPr lang="en-US" dirty="0"/>
              <a:t>	Binary: +, -, *, /, %, &amp;, |, ^, &lt;&lt;, </a:t>
            </a:r>
            <a:r>
              <a:rPr lang="en-US" dirty="0" smtClean="0"/>
              <a:t>&gt;&gt;</a:t>
            </a:r>
          </a:p>
          <a:p>
            <a:pPr marL="0" indent="0">
              <a:buNone/>
            </a:pPr>
            <a:r>
              <a:rPr lang="en-US" dirty="0"/>
              <a:t>	Comparison: ==, !=, &lt;, &gt;, &lt;=, &gt;=</a:t>
            </a:r>
          </a:p>
        </p:txBody>
      </p:sp>
      <p:sp>
        <p:nvSpPr>
          <p:cNvPr id="4" name="Rectangle 3"/>
          <p:cNvSpPr/>
          <p:nvPr/>
        </p:nvSpPr>
        <p:spPr>
          <a:xfrm>
            <a:off x="5808390" y="5838827"/>
            <a:ext cx="56044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msdn.microsoft.com/en-us/library/8edha89s.aspx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3606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Cannot be Overloaded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Conditional logic: &amp;&amp;, </a:t>
            </a:r>
            <a:r>
              <a:rPr lang="en-US" dirty="0" smtClean="0"/>
              <a:t>||</a:t>
            </a:r>
          </a:p>
          <a:p>
            <a:pPr marL="0" indent="0">
              <a:buNone/>
            </a:pPr>
            <a:r>
              <a:rPr lang="en-US" dirty="0" smtClean="0"/>
              <a:t>Indexing: [] </a:t>
            </a:r>
          </a:p>
          <a:p>
            <a:pPr marL="0" indent="0">
              <a:buNone/>
            </a:pPr>
            <a:r>
              <a:rPr lang="en-US" dirty="0" smtClean="0"/>
              <a:t>Casting: (T)x</a:t>
            </a:r>
          </a:p>
          <a:p>
            <a:pPr marL="0" indent="0">
              <a:buNone/>
            </a:pPr>
            <a:r>
              <a:rPr lang="en-US" dirty="0"/>
              <a:t>Assignment: +=, -=, *=, /=, %=, &amp;=, |=, ^=, &lt;&lt;=, </a:t>
            </a:r>
            <a:r>
              <a:rPr lang="en-US" dirty="0" smtClean="0"/>
              <a:t>&gt;&gt;=</a:t>
            </a:r>
          </a:p>
          <a:p>
            <a:pPr marL="0" indent="0">
              <a:buNone/>
            </a:pPr>
            <a:r>
              <a:rPr lang="en-US" dirty="0" err="1" smtClean="0"/>
              <a:t>Misc</a:t>
            </a:r>
            <a:r>
              <a:rPr lang="en-US" dirty="0"/>
              <a:t>: =, ., ?:, ??, -&gt;, =&gt;, f(x), as, checked, unchecked, default, delegate, is, new, </a:t>
            </a:r>
            <a:r>
              <a:rPr lang="en-US" dirty="0" err="1"/>
              <a:t>sizeof</a:t>
            </a:r>
            <a:r>
              <a:rPr lang="en-US" dirty="0"/>
              <a:t>, </a:t>
            </a:r>
            <a:r>
              <a:rPr lang="en-US" dirty="0" err="1"/>
              <a:t>typeof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037436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00049" y="1968956"/>
            <a:ext cx="11515726" cy="255454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Car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sz="3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Vehicle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sz="3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3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3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Car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operator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+(</a:t>
            </a:r>
            <a:r>
              <a:rPr lang="en-US" sz="3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Car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c1,</a:t>
            </a:r>
            <a:r>
              <a:rPr lang="en-US" sz="3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Car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c2){</a:t>
            </a:r>
          </a:p>
          <a:p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3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3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3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Car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3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}</a:t>
            </a:r>
          </a:p>
          <a:p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3200" dirty="0"/>
          </a:p>
        </p:txBody>
      </p:sp>
      <p:sp>
        <p:nvSpPr>
          <p:cNvPr id="6" name="Rectangle 5"/>
          <p:cNvSpPr/>
          <p:nvPr/>
        </p:nvSpPr>
        <p:spPr>
          <a:xfrm>
            <a:off x="2857499" y="5325160"/>
            <a:ext cx="6096000" cy="1077218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r>
              <a:rPr lang="en-US" sz="3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Car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bmw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3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vw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3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Car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 = </a:t>
            </a:r>
            <a:r>
              <a:rPr lang="en-US" sz="3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bmw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sz="3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vw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endParaRPr lang="en-US" sz="3200" dirty="0"/>
          </a:p>
        </p:txBody>
      </p:sp>
      <p:sp>
        <p:nvSpPr>
          <p:cNvPr id="9" name="Freeform 8"/>
          <p:cNvSpPr/>
          <p:nvPr/>
        </p:nvSpPr>
        <p:spPr>
          <a:xfrm>
            <a:off x="5467350" y="3000375"/>
            <a:ext cx="3467100" cy="3038475"/>
          </a:xfrm>
          <a:custGeom>
            <a:avLst/>
            <a:gdLst>
              <a:gd name="connsiteX0" fmla="*/ 0 w 3467100"/>
              <a:gd name="connsiteY0" fmla="*/ 3038475 h 3038475"/>
              <a:gd name="connsiteX1" fmla="*/ 2085975 w 3467100"/>
              <a:gd name="connsiteY1" fmla="*/ 1847850 h 3038475"/>
              <a:gd name="connsiteX2" fmla="*/ 3467100 w 3467100"/>
              <a:gd name="connsiteY2" fmla="*/ 0 h 3038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67100" h="3038475">
                <a:moveTo>
                  <a:pt x="0" y="3038475"/>
                </a:moveTo>
                <a:cubicBezTo>
                  <a:pt x="754062" y="2696368"/>
                  <a:pt x="1508125" y="2354262"/>
                  <a:pt x="2085975" y="1847850"/>
                </a:cubicBezTo>
                <a:cubicBezTo>
                  <a:pt x="2663825" y="1341437"/>
                  <a:pt x="3065462" y="670718"/>
                  <a:pt x="3467100" y="0"/>
                </a:cubicBezTo>
              </a:path>
            </a:pathLst>
          </a:custGeom>
          <a:noFill/>
          <a:ln w="5715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6493667" y="3000375"/>
            <a:ext cx="3955258" cy="2962275"/>
          </a:xfrm>
          <a:custGeom>
            <a:avLst/>
            <a:gdLst>
              <a:gd name="connsiteX0" fmla="*/ 0 w 3467100"/>
              <a:gd name="connsiteY0" fmla="*/ 3038475 h 3038475"/>
              <a:gd name="connsiteX1" fmla="*/ 2085975 w 3467100"/>
              <a:gd name="connsiteY1" fmla="*/ 1847850 h 3038475"/>
              <a:gd name="connsiteX2" fmla="*/ 3467100 w 3467100"/>
              <a:gd name="connsiteY2" fmla="*/ 0 h 3038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67100" h="3038475">
                <a:moveTo>
                  <a:pt x="0" y="3038475"/>
                </a:moveTo>
                <a:cubicBezTo>
                  <a:pt x="754062" y="2696368"/>
                  <a:pt x="1508125" y="2354262"/>
                  <a:pt x="2085975" y="1847850"/>
                </a:cubicBezTo>
                <a:cubicBezTo>
                  <a:pt x="2663825" y="1341437"/>
                  <a:pt x="3065462" y="670718"/>
                  <a:pt x="3467100" y="0"/>
                </a:cubicBezTo>
              </a:path>
            </a:pathLst>
          </a:cu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3437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 have different types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00049" y="1968956"/>
            <a:ext cx="11515726" cy="255454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Car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sz="3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Vehicle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lvl="1"/>
            <a:r>
              <a:rPr lang="en-US" sz="3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operator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+(</a:t>
            </a:r>
            <a:r>
              <a:rPr lang="en-US" sz="3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Car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c, </a:t>
            </a:r>
            <a:r>
              <a:rPr lang="en-US" sz="3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Wagon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w) {</a:t>
            </a:r>
          </a:p>
          <a:p>
            <a:pPr lvl="1"/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3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3200" dirty="0"/>
          </a:p>
          <a:p>
            <a:r>
              <a:rPr lang="en-US" sz="3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3200" dirty="0"/>
          </a:p>
        </p:txBody>
      </p:sp>
      <p:sp>
        <p:nvSpPr>
          <p:cNvPr id="6" name="Rectangle 5"/>
          <p:cNvSpPr/>
          <p:nvPr/>
        </p:nvSpPr>
        <p:spPr>
          <a:xfrm>
            <a:off x="2905124" y="4696510"/>
            <a:ext cx="6096000" cy="1569660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r>
              <a:rPr lang="en-US" sz="3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Car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3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bmw</a:t>
            </a:r>
            <a:r>
              <a:rPr lang="en-US" sz="3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32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Wagon </a:t>
            </a:r>
            <a:r>
              <a:rPr lang="en-US" sz="3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red;</a:t>
            </a:r>
            <a:endParaRPr lang="en-US" sz="3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3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3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 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3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bmw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sz="3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red; </a:t>
            </a:r>
            <a:endParaRPr lang="en-US" sz="3200" dirty="0"/>
          </a:p>
        </p:txBody>
      </p:sp>
      <p:sp>
        <p:nvSpPr>
          <p:cNvPr id="11" name="Freeform 10"/>
          <p:cNvSpPr/>
          <p:nvPr/>
        </p:nvSpPr>
        <p:spPr>
          <a:xfrm>
            <a:off x="5343525" y="2924175"/>
            <a:ext cx="2619375" cy="2924175"/>
          </a:xfrm>
          <a:custGeom>
            <a:avLst/>
            <a:gdLst>
              <a:gd name="connsiteX0" fmla="*/ 0 w 3467100"/>
              <a:gd name="connsiteY0" fmla="*/ 3038475 h 3038475"/>
              <a:gd name="connsiteX1" fmla="*/ 2085975 w 3467100"/>
              <a:gd name="connsiteY1" fmla="*/ 1847850 h 3038475"/>
              <a:gd name="connsiteX2" fmla="*/ 3467100 w 3467100"/>
              <a:gd name="connsiteY2" fmla="*/ 0 h 3038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67100" h="3038475">
                <a:moveTo>
                  <a:pt x="0" y="3038475"/>
                </a:moveTo>
                <a:cubicBezTo>
                  <a:pt x="754062" y="2696368"/>
                  <a:pt x="1508125" y="2354262"/>
                  <a:pt x="2085975" y="1847850"/>
                </a:cubicBezTo>
                <a:cubicBezTo>
                  <a:pt x="2663825" y="1341437"/>
                  <a:pt x="3065462" y="670718"/>
                  <a:pt x="3467100" y="0"/>
                </a:cubicBezTo>
              </a:path>
            </a:pathLst>
          </a:custGeom>
          <a:noFill/>
          <a:ln w="5715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6648449" y="3000375"/>
            <a:ext cx="3162301" cy="2781301"/>
          </a:xfrm>
          <a:custGeom>
            <a:avLst/>
            <a:gdLst>
              <a:gd name="connsiteX0" fmla="*/ 0 w 3467100"/>
              <a:gd name="connsiteY0" fmla="*/ 3038475 h 3038475"/>
              <a:gd name="connsiteX1" fmla="*/ 2085975 w 3467100"/>
              <a:gd name="connsiteY1" fmla="*/ 1847850 h 3038475"/>
              <a:gd name="connsiteX2" fmla="*/ 3467100 w 3467100"/>
              <a:gd name="connsiteY2" fmla="*/ 0 h 3038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67100" h="3038475">
                <a:moveTo>
                  <a:pt x="0" y="3038475"/>
                </a:moveTo>
                <a:cubicBezTo>
                  <a:pt x="754062" y="2696368"/>
                  <a:pt x="1508125" y="2354262"/>
                  <a:pt x="2085975" y="1847850"/>
                </a:cubicBezTo>
                <a:cubicBezTo>
                  <a:pt x="2663825" y="1341437"/>
                  <a:pt x="3065462" y="670718"/>
                  <a:pt x="3467100" y="0"/>
                </a:cubicBezTo>
              </a:path>
            </a:pathLst>
          </a:cu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359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parameter has to match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676400" y="1585561"/>
            <a:ext cx="10382250" cy="483209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Car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sz="2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Vehicle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sz="2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public</a:t>
            </a:r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operator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+(</a:t>
            </a:r>
            <a:r>
              <a:rPr lang="en-US" sz="2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Plane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p, </a:t>
            </a:r>
            <a:r>
              <a:rPr lang="en-US" sz="2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Wagon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w) {</a:t>
            </a:r>
          </a:p>
          <a:p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2800" dirty="0"/>
          </a:p>
          <a:p>
            <a:r>
              <a:rPr lang="en-US" sz="2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operator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+(</a:t>
            </a:r>
            <a:r>
              <a:rPr lang="en-US" sz="2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Plane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p, </a:t>
            </a:r>
            <a:r>
              <a:rPr lang="en-US" sz="2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Vehicle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</a:t>
            </a:r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){</a:t>
            </a:r>
          </a:p>
          <a:p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  <a:endParaRPr lang="en-US" sz="2800" dirty="0"/>
          </a:p>
          <a:p>
            <a:r>
              <a:rPr lang="en-US" sz="2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public</a:t>
            </a:r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Car</a:t>
            </a:r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operator</a:t>
            </a:r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+(</a:t>
            </a:r>
            <a:r>
              <a:rPr lang="en-US" sz="28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Plane</a:t>
            </a:r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p, </a:t>
            </a:r>
            <a:r>
              <a:rPr lang="en-US" sz="28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Wagon</a:t>
            </a:r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w) {</a:t>
            </a:r>
          </a:p>
          <a:p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 </a:t>
            </a:r>
            <a:r>
              <a:rPr lang="en-US" sz="28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Car</a:t>
            </a:r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  <a:endParaRPr lang="en-US" sz="2800" dirty="0"/>
          </a:p>
          <a:p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2800" dirty="0"/>
          </a:p>
        </p:txBody>
      </p:sp>
      <p:grpSp>
        <p:nvGrpSpPr>
          <p:cNvPr id="15" name="Group 14"/>
          <p:cNvGrpSpPr/>
          <p:nvPr/>
        </p:nvGrpSpPr>
        <p:grpSpPr>
          <a:xfrm>
            <a:off x="4698531" y="1479017"/>
            <a:ext cx="4131144" cy="1591008"/>
            <a:chOff x="4698531" y="1479017"/>
            <a:chExt cx="4131144" cy="1591008"/>
          </a:xfrm>
        </p:grpSpPr>
        <p:sp>
          <p:nvSpPr>
            <p:cNvPr id="5" name="TextBox 4"/>
            <p:cNvSpPr txBox="1"/>
            <p:nvPr/>
          </p:nvSpPr>
          <p:spPr>
            <a:xfrm rot="20468151">
              <a:off x="4698531" y="2546805"/>
              <a:ext cx="214193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FF0000"/>
                  </a:solidFill>
                </a:rPr>
                <a:t>Will not work</a:t>
              </a:r>
              <a:endParaRPr lang="en-US" sz="2800" dirty="0">
                <a:solidFill>
                  <a:srgbClr val="FF0000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7762875" y="1964838"/>
              <a:ext cx="1066800" cy="671515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4943475" y="1479017"/>
              <a:ext cx="2971800" cy="543085"/>
            </a:xfrm>
            <a:custGeom>
              <a:avLst/>
              <a:gdLst>
                <a:gd name="connsiteX0" fmla="*/ 3914775 w 3914775"/>
                <a:gd name="connsiteY0" fmla="*/ 483132 h 483132"/>
                <a:gd name="connsiteX1" fmla="*/ 2228850 w 3914775"/>
                <a:gd name="connsiteY1" fmla="*/ 6882 h 483132"/>
                <a:gd name="connsiteX2" fmla="*/ 0 w 3914775"/>
                <a:gd name="connsiteY2" fmla="*/ 245007 h 483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914775" h="483132">
                  <a:moveTo>
                    <a:pt x="3914775" y="483132"/>
                  </a:moveTo>
                  <a:cubicBezTo>
                    <a:pt x="3398043" y="264850"/>
                    <a:pt x="2881312" y="46569"/>
                    <a:pt x="2228850" y="6882"/>
                  </a:cubicBezTo>
                  <a:cubicBezTo>
                    <a:pt x="1576387" y="-32806"/>
                    <a:pt x="788193" y="106100"/>
                    <a:pt x="0" y="245007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Rectangle 11"/>
          <p:cNvSpPr/>
          <p:nvPr/>
        </p:nvSpPr>
        <p:spPr>
          <a:xfrm>
            <a:off x="3048000" y="2828836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6361838" y="3223965"/>
            <a:ext cx="4487136" cy="1174122"/>
            <a:chOff x="6361838" y="3223965"/>
            <a:chExt cx="4487136" cy="1174122"/>
          </a:xfrm>
        </p:grpSpPr>
        <p:sp>
          <p:nvSpPr>
            <p:cNvPr id="8" name="Oval 7"/>
            <p:cNvSpPr/>
            <p:nvPr/>
          </p:nvSpPr>
          <p:spPr>
            <a:xfrm>
              <a:off x="9267675" y="3223965"/>
              <a:ext cx="1581299" cy="637363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 rot="20468151">
              <a:off x="6361838" y="3874867"/>
              <a:ext cx="214193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FF0000"/>
                  </a:solidFill>
                </a:rPr>
                <a:t>Will not work</a:t>
              </a:r>
              <a:endParaRPr lang="en-US" sz="28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642895" y="4552950"/>
            <a:ext cx="2469574" cy="1282640"/>
            <a:chOff x="4642895" y="4552950"/>
            <a:chExt cx="2469574" cy="1282640"/>
          </a:xfrm>
        </p:grpSpPr>
        <p:sp>
          <p:nvSpPr>
            <p:cNvPr id="9" name="TextBox 8"/>
            <p:cNvSpPr txBox="1"/>
            <p:nvPr/>
          </p:nvSpPr>
          <p:spPr>
            <a:xfrm rot="20468151">
              <a:off x="4970536" y="5312370"/>
              <a:ext cx="214193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FF0000"/>
                  </a:solidFill>
                </a:rPr>
                <a:t>Will not work</a:t>
              </a:r>
              <a:endParaRPr lang="en-US" sz="2800" dirty="0">
                <a:solidFill>
                  <a:srgbClr val="FF0000"/>
                </a:solidFill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4642895" y="4552950"/>
              <a:ext cx="748256" cy="541804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25850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 can use these to do things like: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bool b = </a:t>
            </a:r>
            <a:r>
              <a:rPr lang="en-US" dirty="0" err="1" smtClean="0"/>
              <a:t>adminRole</a:t>
            </a:r>
            <a:r>
              <a:rPr lang="en-US" dirty="0"/>
              <a:t> </a:t>
            </a:r>
            <a:r>
              <a:rPr lang="en-US" dirty="0" smtClean="0"/>
              <a:t>&gt; </a:t>
            </a:r>
            <a:r>
              <a:rPr lang="en-US" dirty="0" err="1" smtClean="0"/>
              <a:t>basicRole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Person p = </a:t>
            </a:r>
            <a:r>
              <a:rPr lang="en-US" dirty="0" err="1" smtClean="0"/>
              <a:t>momPerson</a:t>
            </a:r>
            <a:r>
              <a:rPr lang="en-US" dirty="0" smtClean="0"/>
              <a:t> + </a:t>
            </a:r>
            <a:r>
              <a:rPr lang="en-US" dirty="0" err="1" smtClean="0"/>
              <a:t>dadPerson</a:t>
            </a:r>
            <a:r>
              <a:rPr lang="en-US" smtClean="0"/>
              <a:t>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bool same = </a:t>
            </a:r>
            <a:r>
              <a:rPr lang="en-US" dirty="0" err="1" smtClean="0"/>
              <a:t>pBob</a:t>
            </a:r>
            <a:r>
              <a:rPr lang="en-US" dirty="0" smtClean="0"/>
              <a:t> == </a:t>
            </a:r>
            <a:r>
              <a:rPr lang="en-US" dirty="0" err="1" smtClean="0"/>
              <a:t>pRobert</a:t>
            </a:r>
            <a:r>
              <a:rPr lang="en-US" dirty="0"/>
              <a:t>;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699752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Polymorphism?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541690"/>
            <a:ext cx="10018713" cy="4979611"/>
          </a:xfrm>
        </p:spPr>
        <p:txBody>
          <a:bodyPr>
            <a:normAutofit/>
          </a:bodyPr>
          <a:lstStyle/>
          <a:p>
            <a:r>
              <a:rPr lang="en-US" dirty="0" smtClean="0"/>
              <a:t>Poly means many</a:t>
            </a:r>
          </a:p>
          <a:p>
            <a:r>
              <a:rPr lang="en-US" dirty="0" smtClean="0"/>
              <a:t>Morph means form</a:t>
            </a:r>
          </a:p>
          <a:p>
            <a:r>
              <a:rPr lang="en-US" dirty="0" smtClean="0"/>
              <a:t>Polymorphism means “many-forms” or “many-shaped”</a:t>
            </a:r>
          </a:p>
          <a:p>
            <a:endParaRPr lang="en-US" dirty="0"/>
          </a:p>
          <a:p>
            <a:r>
              <a:rPr lang="en-US" dirty="0" smtClean="0"/>
              <a:t>Focuses on </a:t>
            </a:r>
            <a:r>
              <a:rPr lang="en-US" dirty="0"/>
              <a:t>how things are handled at run-time.</a:t>
            </a:r>
          </a:p>
          <a:p>
            <a:pPr lvl="1"/>
            <a:r>
              <a:rPr lang="en-US" dirty="0" smtClean="0"/>
              <a:t>Ability </a:t>
            </a:r>
            <a:r>
              <a:rPr lang="en-US" dirty="0" smtClean="0"/>
              <a:t>to use objects of different classes the same way.</a:t>
            </a:r>
          </a:p>
          <a:p>
            <a:pPr lvl="1"/>
            <a:r>
              <a:rPr lang="en-US" dirty="0" smtClean="0"/>
              <a:t>Allows </a:t>
            </a:r>
            <a:r>
              <a:rPr lang="en-US" dirty="0" smtClean="0"/>
              <a:t>us to use code differently based on the type.</a:t>
            </a:r>
          </a:p>
        </p:txBody>
      </p:sp>
    </p:spTree>
    <p:extLst>
      <p:ext uri="{BB962C8B-B14F-4D97-AF65-F5344CB8AC3E}">
        <p14:creationId xmlns:p14="http://schemas.microsoft.com/office/powerpoint/2010/main" val="2143455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use Polymorphism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Same behavior different </a:t>
            </a:r>
            <a:r>
              <a:rPr lang="en-US" dirty="0" smtClean="0"/>
              <a:t>objects</a:t>
            </a:r>
          </a:p>
          <a:p>
            <a:pPr lvl="1"/>
            <a:r>
              <a:rPr lang="en-US" dirty="0" smtClean="0"/>
              <a:t>Cat jumps</a:t>
            </a:r>
          </a:p>
          <a:p>
            <a:pPr lvl="1"/>
            <a:r>
              <a:rPr lang="en-US" dirty="0" smtClean="0"/>
              <a:t>Dog jumps</a:t>
            </a:r>
          </a:p>
          <a:p>
            <a:pPr lvl="1"/>
            <a:r>
              <a:rPr lang="en-US" dirty="0" smtClean="0"/>
              <a:t>Rabbit jumps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Selective behavior based off of </a:t>
            </a:r>
            <a:r>
              <a:rPr lang="en-US" dirty="0" smtClean="0"/>
              <a:t>type</a:t>
            </a:r>
          </a:p>
          <a:p>
            <a:pPr lvl="1"/>
            <a:r>
              <a:rPr lang="en-US" dirty="0" smtClean="0"/>
              <a:t>If Cat, ignore; if Dog, beg; if Rabbit, hide.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7612291" y="1961609"/>
            <a:ext cx="1798320" cy="179832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9492093" y="1896843"/>
            <a:ext cx="1798320" cy="1798320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8609047" y="3563711"/>
            <a:ext cx="1798320" cy="179832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8172990" y="2235927"/>
            <a:ext cx="2578396" cy="2344783"/>
          </a:xfrm>
          <a:prstGeom prst="ellipse">
            <a:avLst/>
          </a:prstGeom>
          <a:solidFill>
            <a:srgbClr val="FFFF00">
              <a:alpha val="7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18409364">
            <a:off x="7744162" y="2248092"/>
            <a:ext cx="6976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Cat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 rot="2636644">
            <a:off x="10290431" y="2143823"/>
            <a:ext cx="8066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Dog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924553" y="4602212"/>
            <a:ext cx="11673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Rabbit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870769" y="3153490"/>
            <a:ext cx="12426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Animal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98215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Same behavior many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203370" y="1671182"/>
            <a:ext cx="1959429" cy="14456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dirty="0" smtClean="0"/>
              <a:t>Vehicle</a:t>
            </a:r>
          </a:p>
          <a:p>
            <a:endParaRPr lang="en-US" sz="2400" dirty="0"/>
          </a:p>
          <a:p>
            <a:r>
              <a:rPr lang="en-US" sz="2400" dirty="0"/>
              <a:t>+move()</a:t>
            </a:r>
          </a:p>
        </p:txBody>
      </p:sp>
      <p:sp>
        <p:nvSpPr>
          <p:cNvPr id="6" name="Rectangle 5"/>
          <p:cNvSpPr/>
          <p:nvPr/>
        </p:nvSpPr>
        <p:spPr>
          <a:xfrm>
            <a:off x="2098032" y="4071256"/>
            <a:ext cx="1959429" cy="14456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dirty="0" smtClean="0"/>
              <a:t>Car</a:t>
            </a:r>
          </a:p>
          <a:p>
            <a:r>
              <a:rPr lang="en-US" dirty="0" smtClean="0"/>
              <a:t>-&gt; Vehicle</a:t>
            </a:r>
            <a:endParaRPr lang="en-US" dirty="0"/>
          </a:p>
          <a:p>
            <a:r>
              <a:rPr lang="en-US" sz="2400" dirty="0"/>
              <a:t>+move()</a:t>
            </a:r>
          </a:p>
        </p:txBody>
      </p:sp>
      <p:sp>
        <p:nvSpPr>
          <p:cNvPr id="7" name="Rectangle 6"/>
          <p:cNvSpPr/>
          <p:nvPr/>
        </p:nvSpPr>
        <p:spPr>
          <a:xfrm>
            <a:off x="5203369" y="4070985"/>
            <a:ext cx="1959429" cy="14456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dirty="0" smtClean="0"/>
              <a:t>Plane</a:t>
            </a:r>
          </a:p>
          <a:p>
            <a:r>
              <a:rPr lang="en-US" dirty="0"/>
              <a:t>-&gt; </a:t>
            </a:r>
            <a:r>
              <a:rPr lang="en-US" dirty="0" smtClean="0"/>
              <a:t>Vehicle</a:t>
            </a:r>
            <a:endParaRPr lang="en-US" dirty="0"/>
          </a:p>
          <a:p>
            <a:r>
              <a:rPr lang="en-US" sz="2400" dirty="0"/>
              <a:t>+move()</a:t>
            </a:r>
          </a:p>
        </p:txBody>
      </p:sp>
      <p:sp>
        <p:nvSpPr>
          <p:cNvPr id="9" name="Rectangle 8"/>
          <p:cNvSpPr/>
          <p:nvPr/>
        </p:nvSpPr>
        <p:spPr>
          <a:xfrm>
            <a:off x="8353196" y="4071256"/>
            <a:ext cx="1959429" cy="14456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dirty="0" smtClean="0"/>
              <a:t>Wagon</a:t>
            </a:r>
          </a:p>
          <a:p>
            <a:r>
              <a:rPr lang="en-US" dirty="0"/>
              <a:t>-&gt; </a:t>
            </a:r>
            <a:r>
              <a:rPr lang="en-US" dirty="0" smtClean="0"/>
              <a:t>Vehicle</a:t>
            </a:r>
            <a:endParaRPr lang="en-US" dirty="0"/>
          </a:p>
          <a:p>
            <a:r>
              <a:rPr lang="en-US" sz="2400" dirty="0"/>
              <a:t>+move()</a:t>
            </a:r>
          </a:p>
        </p:txBody>
      </p:sp>
      <p:cxnSp>
        <p:nvCxnSpPr>
          <p:cNvPr id="13" name="Elbow Connector 12"/>
          <p:cNvCxnSpPr/>
          <p:nvPr/>
        </p:nvCxnSpPr>
        <p:spPr>
          <a:xfrm rot="5400000" flipH="1" flipV="1">
            <a:off x="4153191" y="2041362"/>
            <a:ext cx="954451" cy="3105338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/>
          <p:nvPr/>
        </p:nvCxnSpPr>
        <p:spPr>
          <a:xfrm rot="16200000" flipV="1">
            <a:off x="7280773" y="2019118"/>
            <a:ext cx="954451" cy="3149826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/>
          <p:nvPr/>
        </p:nvCxnSpPr>
        <p:spPr>
          <a:xfrm rot="5400000" flipH="1" flipV="1">
            <a:off x="5705994" y="3593895"/>
            <a:ext cx="954180" cy="1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0545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827599" y="1938215"/>
            <a:ext cx="6946188" cy="45243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Vehicle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lst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Vehicle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&gt;();</a:t>
            </a:r>
          </a:p>
          <a:p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lst.Add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</a:p>
          <a:p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lst.Add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Plane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</a:p>
          <a:p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lst.Add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Wagon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</a:p>
          <a:p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lst.Add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</a:p>
          <a:p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lst.Add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</a:p>
          <a:p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lst.Add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Wagon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</a:p>
          <a:p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lst.Add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Plane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</a:p>
          <a:p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lst.Add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Plane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</a:p>
          <a:p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foreach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Vehicle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lst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v.move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214170" y="2242488"/>
            <a:ext cx="4476206" cy="34163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Vehicle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virtual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move() { 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Vehicle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override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move() { }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Plane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Vehicle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override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move() { }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Wagon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Vehicle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override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move() { }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014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2242456" y="3533041"/>
            <a:ext cx="1236870" cy="537944"/>
            <a:chOff x="2516776" y="2453721"/>
            <a:chExt cx="1236870" cy="537944"/>
          </a:xfrm>
        </p:grpSpPr>
        <p:sp>
          <p:nvSpPr>
            <p:cNvPr id="4" name="Oval 3"/>
            <p:cNvSpPr/>
            <p:nvPr/>
          </p:nvSpPr>
          <p:spPr>
            <a:xfrm>
              <a:off x="2516776" y="2562634"/>
              <a:ext cx="243840" cy="24384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2638696" y="2806474"/>
              <a:ext cx="0" cy="18519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2719389" y="2453721"/>
              <a:ext cx="10342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/>
                <a:t>IMagic</a:t>
              </a:r>
              <a:endParaRPr lang="en-US" sz="2400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325288" y="3533041"/>
            <a:ext cx="1236870" cy="537944"/>
            <a:chOff x="2516776" y="2453721"/>
            <a:chExt cx="1236870" cy="537944"/>
          </a:xfrm>
        </p:grpSpPr>
        <p:sp>
          <p:nvSpPr>
            <p:cNvPr id="19" name="Oval 18"/>
            <p:cNvSpPr/>
            <p:nvPr/>
          </p:nvSpPr>
          <p:spPr>
            <a:xfrm>
              <a:off x="2516776" y="2562634"/>
              <a:ext cx="243840" cy="24384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2638696" y="2806474"/>
              <a:ext cx="0" cy="18519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2719389" y="2453721"/>
              <a:ext cx="10342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/>
                <a:t>IMagic</a:t>
              </a:r>
              <a:endParaRPr lang="en-US" sz="2400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8414155" y="3533041"/>
            <a:ext cx="1236870" cy="537944"/>
            <a:chOff x="2516776" y="2453721"/>
            <a:chExt cx="1236870" cy="537944"/>
          </a:xfrm>
        </p:grpSpPr>
        <p:sp>
          <p:nvSpPr>
            <p:cNvPr id="23" name="Oval 22"/>
            <p:cNvSpPr/>
            <p:nvPr/>
          </p:nvSpPr>
          <p:spPr>
            <a:xfrm>
              <a:off x="2516776" y="2562634"/>
              <a:ext cx="243840" cy="24384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/>
            <p:cNvCxnSpPr/>
            <p:nvPr/>
          </p:nvCxnSpPr>
          <p:spPr>
            <a:xfrm>
              <a:off x="2638696" y="2806474"/>
              <a:ext cx="0" cy="18519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2719389" y="2453721"/>
              <a:ext cx="10342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/>
                <a:t>IMagic</a:t>
              </a:r>
              <a:endParaRPr lang="en-US" sz="24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 also be done with Interfaces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5203370" y="1671182"/>
            <a:ext cx="1959429" cy="144562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dirty="0" err="1" smtClean="0"/>
              <a:t>IMagic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+</a:t>
            </a:r>
            <a:r>
              <a:rPr lang="en-US" sz="2400" dirty="0" err="1" smtClean="0"/>
              <a:t>castSpell</a:t>
            </a:r>
            <a:r>
              <a:rPr lang="en-US" sz="2400" dirty="0" smtClean="0"/>
              <a:t>()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2098032" y="4071256"/>
            <a:ext cx="1959429" cy="14456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dirty="0" smtClean="0"/>
              <a:t>Wand</a:t>
            </a:r>
          </a:p>
          <a:p>
            <a:endParaRPr lang="en-US" sz="2400" dirty="0" smtClean="0"/>
          </a:p>
          <a:p>
            <a:r>
              <a:rPr lang="en-US" sz="2400" dirty="0" smtClean="0"/>
              <a:t>+</a:t>
            </a:r>
            <a:r>
              <a:rPr lang="en-US" sz="2400" dirty="0" err="1" smtClean="0"/>
              <a:t>castSpell</a:t>
            </a:r>
            <a:r>
              <a:rPr lang="en-US" sz="2400" dirty="0" smtClean="0"/>
              <a:t>()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5203369" y="4070985"/>
            <a:ext cx="1959429" cy="14456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dirty="0" smtClean="0"/>
              <a:t>Wizard</a:t>
            </a:r>
          </a:p>
          <a:p>
            <a:endParaRPr lang="en-US" sz="2400" dirty="0" smtClean="0"/>
          </a:p>
          <a:p>
            <a:r>
              <a:rPr lang="en-US" sz="2400" dirty="0" smtClean="0"/>
              <a:t>+ </a:t>
            </a:r>
            <a:r>
              <a:rPr lang="en-US" sz="2400" dirty="0" err="1"/>
              <a:t>castSpell</a:t>
            </a:r>
            <a:r>
              <a:rPr lang="en-US" sz="2400" dirty="0" smtClean="0"/>
              <a:t>()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8353196" y="4071256"/>
            <a:ext cx="1959429" cy="14456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dirty="0" smtClean="0"/>
              <a:t>Artifact</a:t>
            </a:r>
          </a:p>
          <a:p>
            <a:endParaRPr lang="en-US" sz="2400" dirty="0" smtClean="0"/>
          </a:p>
          <a:p>
            <a:r>
              <a:rPr lang="en-US" sz="2400" dirty="0" smtClean="0"/>
              <a:t>+ </a:t>
            </a:r>
            <a:r>
              <a:rPr lang="en-US" sz="2400" dirty="0" err="1"/>
              <a:t>castSpell</a:t>
            </a:r>
            <a:r>
              <a:rPr lang="en-US" sz="2400" dirty="0" smtClean="0"/>
              <a:t>()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97508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73355" y="2204166"/>
            <a:ext cx="4488180" cy="34163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interface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IMagic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castSpell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Wand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IMagic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castSpell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 }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Wizard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IMagic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castSpell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 }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Arifact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IMagic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castSpell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 }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861560" y="1782376"/>
            <a:ext cx="6972300" cy="45243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IMagic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lst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IMagic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&gt;();</a:t>
            </a:r>
          </a:p>
          <a:p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lst.Add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Wand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</a:p>
          <a:p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lst.Add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Artifact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</a:p>
          <a:p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lst.Add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Wand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</a:p>
          <a:p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lst.Add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Wizard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</a:p>
          <a:p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lst.Add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Wizard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</a:p>
          <a:p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lst.Add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Wizard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</a:p>
          <a:p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lst.Add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Wand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</a:p>
          <a:p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lst.Add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Artifact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</a:p>
          <a:p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foreach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IMagic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lst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m.castSpell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39744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Selective Behavior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760972" y="1728109"/>
            <a:ext cx="1959429" cy="7522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dirty="0" smtClean="0"/>
              <a:t>Car</a:t>
            </a:r>
          </a:p>
          <a:p>
            <a:r>
              <a:rPr lang="en-US" dirty="0" smtClean="0"/>
              <a:t>-&gt; Vehicle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2760972" y="3126106"/>
            <a:ext cx="1959429" cy="7522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dirty="0" smtClean="0"/>
              <a:t>Plane</a:t>
            </a:r>
          </a:p>
          <a:p>
            <a:r>
              <a:rPr lang="en-US" dirty="0"/>
              <a:t>-&gt; </a:t>
            </a:r>
            <a:r>
              <a:rPr lang="en-US" dirty="0" smtClean="0"/>
              <a:t>Vehicle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2760972" y="4564380"/>
            <a:ext cx="1959429" cy="7522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dirty="0" smtClean="0"/>
              <a:t>Wagon</a:t>
            </a:r>
          </a:p>
          <a:p>
            <a:r>
              <a:rPr lang="en-US" dirty="0"/>
              <a:t>-&gt; </a:t>
            </a:r>
            <a:r>
              <a:rPr lang="en-US" dirty="0" smtClean="0"/>
              <a:t>Vehicle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2202180" y="1718291"/>
            <a:ext cx="4748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If</a:t>
            </a:r>
            <a:endParaRPr lang="en-US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2202180" y="3126106"/>
            <a:ext cx="4748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If</a:t>
            </a:r>
            <a:endParaRPr lang="en-US" sz="4000" dirty="0"/>
          </a:p>
        </p:txBody>
      </p:sp>
      <p:sp>
        <p:nvSpPr>
          <p:cNvPr id="9" name="TextBox 8"/>
          <p:cNvSpPr txBox="1"/>
          <p:nvPr/>
        </p:nvSpPr>
        <p:spPr>
          <a:xfrm>
            <a:off x="2202180" y="4586538"/>
            <a:ext cx="4748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If</a:t>
            </a:r>
            <a:endParaRPr lang="en-US" sz="4000" dirty="0"/>
          </a:p>
        </p:txBody>
      </p:sp>
      <p:sp>
        <p:nvSpPr>
          <p:cNvPr id="10" name="TextBox 9"/>
          <p:cNvSpPr txBox="1"/>
          <p:nvPr/>
        </p:nvSpPr>
        <p:spPr>
          <a:xfrm>
            <a:off x="4783893" y="1732149"/>
            <a:ext cx="11608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then</a:t>
            </a:r>
            <a:endParaRPr lang="en-US" sz="4000" dirty="0"/>
          </a:p>
        </p:txBody>
      </p:sp>
      <p:sp>
        <p:nvSpPr>
          <p:cNvPr id="11" name="TextBox 10"/>
          <p:cNvSpPr txBox="1"/>
          <p:nvPr/>
        </p:nvSpPr>
        <p:spPr>
          <a:xfrm>
            <a:off x="4804383" y="3126106"/>
            <a:ext cx="11608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then</a:t>
            </a:r>
            <a:endParaRPr lang="en-US" sz="4000" dirty="0"/>
          </a:p>
        </p:txBody>
      </p:sp>
      <p:sp>
        <p:nvSpPr>
          <p:cNvPr id="12" name="TextBox 11"/>
          <p:cNvSpPr txBox="1"/>
          <p:nvPr/>
        </p:nvSpPr>
        <p:spPr>
          <a:xfrm>
            <a:off x="4783892" y="4564380"/>
            <a:ext cx="11608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then</a:t>
            </a:r>
            <a:endParaRPr lang="en-US" sz="4000" dirty="0"/>
          </a:p>
        </p:txBody>
      </p:sp>
      <p:sp>
        <p:nvSpPr>
          <p:cNvPr id="13" name="TextBox 12"/>
          <p:cNvSpPr txBox="1"/>
          <p:nvPr/>
        </p:nvSpPr>
        <p:spPr>
          <a:xfrm>
            <a:off x="6102153" y="1750267"/>
            <a:ext cx="29206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Apply brakes</a:t>
            </a:r>
            <a:endParaRPr lang="en-US" sz="4000" dirty="0"/>
          </a:p>
        </p:txBody>
      </p:sp>
      <p:sp>
        <p:nvSpPr>
          <p:cNvPr id="14" name="TextBox 13"/>
          <p:cNvSpPr txBox="1"/>
          <p:nvPr/>
        </p:nvSpPr>
        <p:spPr>
          <a:xfrm>
            <a:off x="6095960" y="3157323"/>
            <a:ext cx="12490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Land</a:t>
            </a:r>
            <a:endParaRPr lang="en-US" sz="4000" dirty="0"/>
          </a:p>
        </p:txBody>
      </p:sp>
      <p:sp>
        <p:nvSpPr>
          <p:cNvPr id="15" name="TextBox 14"/>
          <p:cNvSpPr txBox="1"/>
          <p:nvPr/>
        </p:nvSpPr>
        <p:spPr>
          <a:xfrm>
            <a:off x="6102153" y="4564380"/>
            <a:ext cx="21611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Jump out</a:t>
            </a:r>
            <a:endParaRPr lang="en-US" sz="4000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3322" y="3126106"/>
            <a:ext cx="3687536" cy="3687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379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Selective behavior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551486" y="2021265"/>
            <a:ext cx="5676900" cy="23083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foreach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Vehicle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lstVehicles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if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v.GetType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== 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typeof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((</a:t>
            </a:r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)v).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applyBrakes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else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v.GetType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== 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typeof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Plane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((</a:t>
            </a:r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Plane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)v).land();</a:t>
            </a: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else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v.GetType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== 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typeof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Wagon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((</a:t>
            </a:r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Wagon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)v).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jumpOut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14324" y="1591510"/>
            <a:ext cx="4962525" cy="42473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Vehicle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virtual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move() { }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Vehicle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override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move() { }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applyBrakes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 }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Plane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Vehicle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override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move() { }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land() { }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Wagon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Vehicle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override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move() { 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jumpOut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 }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0752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JonTheme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onTheme" id="{3DE42CC9-E1AF-4131-A25A-4FB02EEA6E17}" vid="{0E97BE3A-6307-4DD4-9EDE-71373E951CE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JonTheme</Template>
  <TotalTime>872</TotalTime>
  <Words>743</Words>
  <Application>Microsoft Office PowerPoint</Application>
  <PresentationFormat>Widescreen</PresentationFormat>
  <Paragraphs>204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Consolas</vt:lpstr>
      <vt:lpstr>Corbel</vt:lpstr>
      <vt:lpstr>JonTheme</vt:lpstr>
      <vt:lpstr>Polymorphism and Operator overloading</vt:lpstr>
      <vt:lpstr>What is Polymorphism?</vt:lpstr>
      <vt:lpstr>How to use Polymorphism</vt:lpstr>
      <vt:lpstr>Same behavior many classes</vt:lpstr>
      <vt:lpstr>Example</vt:lpstr>
      <vt:lpstr>Can also be done with Interfaces</vt:lpstr>
      <vt:lpstr>Example 2</vt:lpstr>
      <vt:lpstr>Selective Behavior</vt:lpstr>
      <vt:lpstr>Selective behavior</vt:lpstr>
      <vt:lpstr>Operators</vt:lpstr>
      <vt:lpstr>Operator Overloading</vt:lpstr>
      <vt:lpstr>Cannot be Overloaded</vt:lpstr>
      <vt:lpstr>Syntax</vt:lpstr>
      <vt:lpstr>Can have different types </vt:lpstr>
      <vt:lpstr>One parameter has to match</vt:lpstr>
      <vt:lpstr>Uses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Science / Informatics And Programming II</dc:title>
  <dc:creator>Jon Holmes</dc:creator>
  <cp:lastModifiedBy>Jon Holmes</cp:lastModifiedBy>
  <cp:revision>54</cp:revision>
  <dcterms:created xsi:type="dcterms:W3CDTF">2015-08-07T02:50:19Z</dcterms:created>
  <dcterms:modified xsi:type="dcterms:W3CDTF">2016-03-26T02:40:08Z</dcterms:modified>
</cp:coreProperties>
</file>