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23"/>
  </p:notesMasterIdLst>
  <p:sldIdLst>
    <p:sldId id="256" r:id="rId2"/>
    <p:sldId id="257" r:id="rId3"/>
    <p:sldId id="271" r:id="rId4"/>
    <p:sldId id="273" r:id="rId5"/>
    <p:sldId id="274" r:id="rId6"/>
    <p:sldId id="275" r:id="rId7"/>
    <p:sldId id="272" r:id="rId8"/>
    <p:sldId id="258" r:id="rId9"/>
    <p:sldId id="259" r:id="rId10"/>
    <p:sldId id="261" r:id="rId11"/>
    <p:sldId id="260" r:id="rId12"/>
    <p:sldId id="262" r:id="rId13"/>
    <p:sldId id="263" r:id="rId14"/>
    <p:sldId id="264" r:id="rId15"/>
    <p:sldId id="265" r:id="rId16"/>
    <p:sldId id="270" r:id="rId17"/>
    <p:sldId id="266" r:id="rId18"/>
    <p:sldId id="269" r:id="rId19"/>
    <p:sldId id="276" r:id="rId20"/>
    <p:sldId id="277" r:id="rId21"/>
    <p:sldId id="27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4D64A8-2F27-43AB-95C0-29389923EEFA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617D85-585A-4786-A958-EDF063584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054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748DF-3088-41B1-AFF5-C477D281DCBA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6BFF2-EEE6-4B5C-BFD8-948034CC2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203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748DF-3088-41B1-AFF5-C477D281DCBA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6BFF2-EEE6-4B5C-BFD8-948034CC2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524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748DF-3088-41B1-AFF5-C477D281DCBA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6BFF2-EEE6-4B5C-BFD8-948034CC2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6357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748DF-3088-41B1-AFF5-C477D281DCBA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6BFF2-EEE6-4B5C-BFD8-948034CC2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617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748DF-3088-41B1-AFF5-C477D281DCBA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6BFF2-EEE6-4B5C-BFD8-948034CC2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5206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748DF-3088-41B1-AFF5-C477D281DCBA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6BFF2-EEE6-4B5C-BFD8-948034CC2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9973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748DF-3088-41B1-AFF5-C477D281DCBA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6BFF2-EEE6-4B5C-BFD8-948034CC2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6725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748DF-3088-41B1-AFF5-C477D281DCBA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6BFF2-EEE6-4B5C-BFD8-948034CC2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5724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748DF-3088-41B1-AFF5-C477D281DCBA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6BFF2-EEE6-4B5C-BFD8-948034CC2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99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529"/>
            <a:ext cx="10018713" cy="1020536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748DF-3088-41B1-AFF5-C477D281DCBA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93F6BFF2-EEE6-4B5C-BFD8-948034CC2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582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748DF-3088-41B1-AFF5-C477D281DCBA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6BFF2-EEE6-4B5C-BFD8-948034CC2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93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748DF-3088-41B1-AFF5-C477D281DCBA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6BFF2-EEE6-4B5C-BFD8-948034CC2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712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748DF-3088-41B1-AFF5-C477D281DCBA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6BFF2-EEE6-4B5C-BFD8-948034CC2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401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748DF-3088-41B1-AFF5-C477D281DCBA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6BFF2-EEE6-4B5C-BFD8-948034CC2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523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748DF-3088-41B1-AFF5-C477D281DCBA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6BFF2-EEE6-4B5C-BFD8-948034CC2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02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748DF-3088-41B1-AFF5-C477D281DCBA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6BFF2-EEE6-4B5C-BFD8-948034CC2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975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748DF-3088-41B1-AFF5-C477D281DCBA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6BFF2-EEE6-4B5C-BFD8-948034CC2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368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808264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1541691"/>
            <a:ext cx="10018713" cy="42495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34748DF-3088-41B1-AFF5-C477D281DCBA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3F6BFF2-EEE6-4B5C-BFD8-948034CC2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481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3200" kern="1200" cap="none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800" kern="1200" cap="none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File Handling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INFO 1182 / CS 1182</a:t>
            </a:r>
          </a:p>
          <a:p>
            <a:r>
              <a:rPr lang="en-US" dirty="0" smtClean="0"/>
              <a:t>Using C#</a:t>
            </a:r>
          </a:p>
        </p:txBody>
      </p:sp>
    </p:spTree>
    <p:extLst>
      <p:ext uri="{BB962C8B-B14F-4D97-AF65-F5344CB8AC3E}">
        <p14:creationId xmlns:p14="http://schemas.microsoft.com/office/powerpoint/2010/main" val="3338497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Serialize to XML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Uses tags like HTML markup to define data.</a:t>
            </a:r>
          </a:p>
          <a:p>
            <a:r>
              <a:rPr lang="en-US" dirty="0"/>
              <a:t>Easier to read for humans.</a:t>
            </a:r>
          </a:p>
          <a:p>
            <a:r>
              <a:rPr lang="en-US" dirty="0" smtClean="0"/>
              <a:t>Easier to transfer between languages and systems.</a:t>
            </a:r>
          </a:p>
          <a:p>
            <a:r>
              <a:rPr lang="en-US" dirty="0" smtClean="0"/>
              <a:t>Larger File Sizes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071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Serializing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364805" y="1621914"/>
            <a:ext cx="8257724" cy="34163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//using 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System.Xml.Serialization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toXML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</a:p>
          <a:p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SimpleObject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so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SimpleObject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so.ID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1;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so.Name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"Bob"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XmlSerializer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XmlSerializer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typeof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SimpleObject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StreamWriter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mw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StreamWriter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"temp.xml"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xs.Serialize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(mw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so);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mw.Close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17624" y="4458789"/>
            <a:ext cx="6061166" cy="230832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SimpleObject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_ID;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_Name;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ID {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_ID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{_ID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;}}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 {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_Name;}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{_Name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;}}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038011" y="3779520"/>
            <a:ext cx="505097" cy="43542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240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Output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11085" y="1541691"/>
            <a:ext cx="9891937" cy="267765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&lt;?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xml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version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1.0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encoding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utf-8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?&gt;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SimpleObject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xmlns:xsi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http://www.w3.org/2001/XMLSchema-instance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xmlns:xsd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http://www.w3.org/2001/XMLSchema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&lt;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&lt;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Bob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2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SimpleObject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7680959" y="4362995"/>
            <a:ext cx="33902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File Size: 204 bytes</a:t>
            </a:r>
            <a:endParaRPr lang="en-US" sz="3200" dirty="0"/>
          </a:p>
        </p:txBody>
      </p:sp>
      <p:sp>
        <p:nvSpPr>
          <p:cNvPr id="7" name="Right Brace 6"/>
          <p:cNvSpPr/>
          <p:nvPr/>
        </p:nvSpPr>
        <p:spPr>
          <a:xfrm>
            <a:off x="4955177" y="3135085"/>
            <a:ext cx="339635" cy="627017"/>
          </a:xfrm>
          <a:prstGeom prst="rightBrac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408023" y="3263927"/>
            <a:ext cx="206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</a:rPr>
              <a:t>Stored just the data</a:t>
            </a:r>
            <a:endParaRPr lang="en-US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2347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Serialize to Binary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Stores data as binary.</a:t>
            </a:r>
          </a:p>
          <a:p>
            <a:r>
              <a:rPr lang="en-US" dirty="0" smtClean="0"/>
              <a:t>Difficult for humans to read.</a:t>
            </a:r>
            <a:endParaRPr lang="en-US" dirty="0"/>
          </a:p>
          <a:p>
            <a:r>
              <a:rPr lang="en-US" dirty="0" smtClean="0"/>
              <a:t>Easier for same system to use.</a:t>
            </a:r>
          </a:p>
          <a:p>
            <a:r>
              <a:rPr lang="en-US" dirty="0" smtClean="0"/>
              <a:t>Difficult to transfer to different languages and systems.</a:t>
            </a:r>
          </a:p>
          <a:p>
            <a:r>
              <a:rPr lang="en-US" dirty="0" smtClean="0"/>
              <a:t>Smaller File Sizes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127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</a:t>
            </a:r>
            <a:r>
              <a:rPr lang="en-US" dirty="0"/>
              <a:t>Serializing</a:t>
            </a:r>
          </a:p>
        </p:txBody>
      </p:sp>
      <p:sp>
        <p:nvSpPr>
          <p:cNvPr id="5" name="Rectangle 4"/>
          <p:cNvSpPr/>
          <p:nvPr/>
        </p:nvSpPr>
        <p:spPr>
          <a:xfrm>
            <a:off x="1628503" y="1305342"/>
            <a:ext cx="9213668" cy="369331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//using System.IO;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//using 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System.Runtime.Serialization.Formatters.Binary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toBinary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SimpleObject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so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SimpleObject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so.ID = 1;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so.Name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"Bob"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FileStream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fs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FileStream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temp.bin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FileMode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.OpenOrCreate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BinaryFormatter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bf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BinaryFormatter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bf.Serialize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(fs, so);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fs.Close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895704" y="4206240"/>
            <a:ext cx="6061166" cy="258532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Serializable</a:t>
            </a:r>
            <a:r>
              <a:rPr lang="en-US" dirty="0" smtClean="0"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SimpleObject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_ID;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_Name;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ID {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_ID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{_ID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;}}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 {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_Name;}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{_Name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;}}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6792685" y="3213463"/>
            <a:ext cx="505097" cy="43542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895704" y="4127864"/>
            <a:ext cx="1915885" cy="51380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266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Output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11087" y="2107748"/>
            <a:ext cx="9891937" cy="193899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2400" dirty="0" err="1">
                <a:highlight>
                  <a:srgbClr val="FFFFFF"/>
                </a:highlight>
                <a:latin typeface="Consolas" panose="020B0609020204030204" pitchFamily="49" charset="0"/>
              </a:rPr>
              <a:t>ÿÿÿÿ</a:t>
            </a: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          </a:t>
            </a:r>
            <a:r>
              <a:rPr lang="en-US" sz="2400" dirty="0" err="1">
                <a:highlight>
                  <a:srgbClr val="FFFFFF"/>
                </a:highlight>
                <a:latin typeface="Consolas" panose="020B0609020204030204" pitchFamily="49" charset="0"/>
              </a:rPr>
              <a:t>HSerialLectureCode</a:t>
            </a: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, Version=1.0.0.0, Culture=neutral, </a:t>
            </a:r>
            <a:r>
              <a:rPr lang="en-US" sz="2400" dirty="0" err="1">
                <a:highlight>
                  <a:srgbClr val="FFFFFF"/>
                </a:highlight>
                <a:latin typeface="Consolas" panose="020B0609020204030204" pitchFamily="49" charset="0"/>
              </a:rPr>
              <a:t>PublicKeyToken</a:t>
            </a: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=null   </a:t>
            </a:r>
            <a:r>
              <a:rPr lang="en-US" sz="2400" dirty="0" err="1">
                <a:highlight>
                  <a:srgbClr val="FFFFFF"/>
                </a:highlight>
                <a:latin typeface="Consolas" panose="020B0609020204030204" pitchFamily="49" charset="0"/>
              </a:rPr>
              <a:t>SerialLectureCode.SimpleObject</a:t>
            </a: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   _</a:t>
            </a:r>
            <a:r>
              <a:rPr lang="en-US" sz="2400" dirty="0" err="1">
                <a:highlight>
                  <a:srgbClr val="FFFFFF"/>
                </a:highlight>
                <a:latin typeface="Consolas" panose="020B0609020204030204" pitchFamily="49" charset="0"/>
              </a:rPr>
              <a:t>ID_Name</a:t>
            </a: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          Bob</a:t>
            </a:r>
            <a:b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</a:b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7680959" y="4362995"/>
            <a:ext cx="33790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File Size: 166 bytes</a:t>
            </a:r>
            <a:endParaRPr lang="en-US" sz="3200" dirty="0"/>
          </a:p>
        </p:txBody>
      </p:sp>
      <p:sp>
        <p:nvSpPr>
          <p:cNvPr id="7" name="Right Brace 6"/>
          <p:cNvSpPr/>
          <p:nvPr/>
        </p:nvSpPr>
        <p:spPr>
          <a:xfrm rot="5400000">
            <a:off x="3755929" y="1769894"/>
            <a:ext cx="1113979" cy="4872446"/>
          </a:xfrm>
          <a:prstGeom prst="rightBrace">
            <a:avLst>
              <a:gd name="adj1" fmla="val 8333"/>
              <a:gd name="adj2" fmla="val 49464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278019" y="4753917"/>
            <a:ext cx="206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</a:rPr>
              <a:t>Stored just the data</a:t>
            </a:r>
            <a:endParaRPr lang="en-US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14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Deserialization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Converting preformatted text to objects.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5463" y="3036834"/>
            <a:ext cx="1620889" cy="14872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5463" y="4630655"/>
            <a:ext cx="1700477" cy="170047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2830" y="3904438"/>
            <a:ext cx="1620889" cy="1487267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 rot="10800000">
            <a:off x="3918857" y="3904437"/>
            <a:ext cx="3485605" cy="1158103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miley Face 7"/>
          <p:cNvSpPr/>
          <p:nvPr/>
        </p:nvSpPr>
        <p:spPr>
          <a:xfrm>
            <a:off x="1781422" y="3800201"/>
            <a:ext cx="1447800" cy="1447800"/>
          </a:xfrm>
          <a:prstGeom prst="smileyFace">
            <a:avLst/>
          </a:prstGeom>
          <a:solidFill>
            <a:srgbClr val="C2B57C"/>
          </a:solidFill>
          <a:ln w="38100" cmpd="sng">
            <a:solidFill>
              <a:srgbClr val="8073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1849075" y="3851627"/>
            <a:ext cx="1313917" cy="1346524"/>
          </a:xfrm>
          <a:custGeom>
            <a:avLst/>
            <a:gdLst>
              <a:gd name="connsiteX0" fmla="*/ 596070 w 1313917"/>
              <a:gd name="connsiteY0" fmla="*/ 21925 h 1346524"/>
              <a:gd name="connsiteX1" fmla="*/ 596070 w 1313917"/>
              <a:gd name="connsiteY1" fmla="*/ 21925 h 1346524"/>
              <a:gd name="connsiteX2" fmla="*/ 519158 w 1313917"/>
              <a:gd name="connsiteY2" fmla="*/ 30471 h 1346524"/>
              <a:gd name="connsiteX3" fmla="*/ 493521 w 1313917"/>
              <a:gd name="connsiteY3" fmla="*/ 39017 h 1346524"/>
              <a:gd name="connsiteX4" fmla="*/ 459338 w 1313917"/>
              <a:gd name="connsiteY4" fmla="*/ 47563 h 1346524"/>
              <a:gd name="connsiteX5" fmla="*/ 408063 w 1313917"/>
              <a:gd name="connsiteY5" fmla="*/ 64654 h 1346524"/>
              <a:gd name="connsiteX6" fmla="*/ 356788 w 1313917"/>
              <a:gd name="connsiteY6" fmla="*/ 98838 h 1346524"/>
              <a:gd name="connsiteX7" fmla="*/ 331151 w 1313917"/>
              <a:gd name="connsiteY7" fmla="*/ 124475 h 1346524"/>
              <a:gd name="connsiteX8" fmla="*/ 279876 w 1313917"/>
              <a:gd name="connsiteY8" fmla="*/ 158658 h 1346524"/>
              <a:gd name="connsiteX9" fmla="*/ 254239 w 1313917"/>
              <a:gd name="connsiteY9" fmla="*/ 175750 h 1346524"/>
              <a:gd name="connsiteX10" fmla="*/ 228601 w 1313917"/>
              <a:gd name="connsiteY10" fmla="*/ 209933 h 1346524"/>
              <a:gd name="connsiteX11" fmla="*/ 177326 w 1313917"/>
              <a:gd name="connsiteY11" fmla="*/ 244116 h 1346524"/>
              <a:gd name="connsiteX12" fmla="*/ 160235 w 1313917"/>
              <a:gd name="connsiteY12" fmla="*/ 269753 h 1346524"/>
              <a:gd name="connsiteX13" fmla="*/ 108960 w 1313917"/>
              <a:gd name="connsiteY13" fmla="*/ 303937 h 1346524"/>
              <a:gd name="connsiteX14" fmla="*/ 74777 w 1313917"/>
              <a:gd name="connsiteY14" fmla="*/ 355211 h 1346524"/>
              <a:gd name="connsiteX15" fmla="*/ 66231 w 1313917"/>
              <a:gd name="connsiteY15" fmla="*/ 380849 h 1346524"/>
              <a:gd name="connsiteX16" fmla="*/ 49140 w 1313917"/>
              <a:gd name="connsiteY16" fmla="*/ 406486 h 1346524"/>
              <a:gd name="connsiteX17" fmla="*/ 32048 w 1313917"/>
              <a:gd name="connsiteY17" fmla="*/ 457761 h 1346524"/>
              <a:gd name="connsiteX18" fmla="*/ 14956 w 1313917"/>
              <a:gd name="connsiteY18" fmla="*/ 517581 h 1346524"/>
              <a:gd name="connsiteX19" fmla="*/ 32048 w 1313917"/>
              <a:gd name="connsiteY19" fmla="*/ 850867 h 1346524"/>
              <a:gd name="connsiteX20" fmla="*/ 49140 w 1313917"/>
              <a:gd name="connsiteY20" fmla="*/ 902142 h 1346524"/>
              <a:gd name="connsiteX21" fmla="*/ 66231 w 1313917"/>
              <a:gd name="connsiteY21" fmla="*/ 953417 h 1346524"/>
              <a:gd name="connsiteX22" fmla="*/ 83323 w 1313917"/>
              <a:gd name="connsiteY22" fmla="*/ 979054 h 1346524"/>
              <a:gd name="connsiteX23" fmla="*/ 117506 w 1313917"/>
              <a:gd name="connsiteY23" fmla="*/ 1013238 h 1346524"/>
              <a:gd name="connsiteX24" fmla="*/ 134597 w 1313917"/>
              <a:gd name="connsiteY24" fmla="*/ 1038875 h 1346524"/>
              <a:gd name="connsiteX25" fmla="*/ 160235 w 1313917"/>
              <a:gd name="connsiteY25" fmla="*/ 1055967 h 1346524"/>
              <a:gd name="connsiteX26" fmla="*/ 202964 w 1313917"/>
              <a:gd name="connsiteY26" fmla="*/ 1132879 h 1346524"/>
              <a:gd name="connsiteX27" fmla="*/ 220055 w 1313917"/>
              <a:gd name="connsiteY27" fmla="*/ 1158516 h 1346524"/>
              <a:gd name="connsiteX28" fmla="*/ 245693 w 1313917"/>
              <a:gd name="connsiteY28" fmla="*/ 1175608 h 1346524"/>
              <a:gd name="connsiteX29" fmla="*/ 305513 w 1313917"/>
              <a:gd name="connsiteY29" fmla="*/ 1235428 h 1346524"/>
              <a:gd name="connsiteX30" fmla="*/ 382426 w 1313917"/>
              <a:gd name="connsiteY30" fmla="*/ 1295249 h 1346524"/>
              <a:gd name="connsiteX31" fmla="*/ 408063 w 1313917"/>
              <a:gd name="connsiteY31" fmla="*/ 1303795 h 1346524"/>
              <a:gd name="connsiteX32" fmla="*/ 433700 w 1313917"/>
              <a:gd name="connsiteY32" fmla="*/ 1320886 h 1346524"/>
              <a:gd name="connsiteX33" fmla="*/ 484975 w 1313917"/>
              <a:gd name="connsiteY33" fmla="*/ 1337978 h 1346524"/>
              <a:gd name="connsiteX34" fmla="*/ 510612 w 1313917"/>
              <a:gd name="connsiteY34" fmla="*/ 1346524 h 1346524"/>
              <a:gd name="connsiteX35" fmla="*/ 664437 w 1313917"/>
              <a:gd name="connsiteY35" fmla="*/ 1337978 h 1346524"/>
              <a:gd name="connsiteX36" fmla="*/ 715711 w 1313917"/>
              <a:gd name="connsiteY36" fmla="*/ 1329432 h 1346524"/>
              <a:gd name="connsiteX37" fmla="*/ 741349 w 1313917"/>
              <a:gd name="connsiteY37" fmla="*/ 1312340 h 1346524"/>
              <a:gd name="connsiteX38" fmla="*/ 775532 w 1313917"/>
              <a:gd name="connsiteY38" fmla="*/ 1303795 h 1346524"/>
              <a:gd name="connsiteX39" fmla="*/ 826807 w 1313917"/>
              <a:gd name="connsiteY39" fmla="*/ 1286703 h 1346524"/>
              <a:gd name="connsiteX40" fmla="*/ 852444 w 1313917"/>
              <a:gd name="connsiteY40" fmla="*/ 1278157 h 1346524"/>
              <a:gd name="connsiteX41" fmla="*/ 878082 w 1313917"/>
              <a:gd name="connsiteY41" fmla="*/ 1269611 h 1346524"/>
              <a:gd name="connsiteX42" fmla="*/ 903719 w 1313917"/>
              <a:gd name="connsiteY42" fmla="*/ 1252520 h 1346524"/>
              <a:gd name="connsiteX43" fmla="*/ 954994 w 1313917"/>
              <a:gd name="connsiteY43" fmla="*/ 1235428 h 1346524"/>
              <a:gd name="connsiteX44" fmla="*/ 997723 w 1313917"/>
              <a:gd name="connsiteY44" fmla="*/ 1201245 h 1346524"/>
              <a:gd name="connsiteX45" fmla="*/ 1040452 w 1313917"/>
              <a:gd name="connsiteY45" fmla="*/ 1167062 h 1346524"/>
              <a:gd name="connsiteX46" fmla="*/ 1066089 w 1313917"/>
              <a:gd name="connsiteY46" fmla="*/ 1115787 h 1346524"/>
              <a:gd name="connsiteX47" fmla="*/ 1083181 w 1313917"/>
              <a:gd name="connsiteY47" fmla="*/ 1090150 h 1346524"/>
              <a:gd name="connsiteX48" fmla="*/ 1100272 w 1313917"/>
              <a:gd name="connsiteY48" fmla="*/ 1038875 h 1346524"/>
              <a:gd name="connsiteX49" fmla="*/ 1108818 w 1313917"/>
              <a:gd name="connsiteY49" fmla="*/ 1013238 h 1346524"/>
              <a:gd name="connsiteX50" fmla="*/ 1143001 w 1313917"/>
              <a:gd name="connsiteY50" fmla="*/ 961963 h 1346524"/>
              <a:gd name="connsiteX51" fmla="*/ 1160093 w 1313917"/>
              <a:gd name="connsiteY51" fmla="*/ 936325 h 1346524"/>
              <a:gd name="connsiteX52" fmla="*/ 1219913 w 1313917"/>
              <a:gd name="connsiteY52" fmla="*/ 902142 h 1346524"/>
              <a:gd name="connsiteX53" fmla="*/ 1228459 w 1313917"/>
              <a:gd name="connsiteY53" fmla="*/ 876505 h 1346524"/>
              <a:gd name="connsiteX54" fmla="*/ 1271188 w 1313917"/>
              <a:gd name="connsiteY54" fmla="*/ 833776 h 1346524"/>
              <a:gd name="connsiteX55" fmla="*/ 1296826 w 1313917"/>
              <a:gd name="connsiteY55" fmla="*/ 739772 h 1346524"/>
              <a:gd name="connsiteX56" fmla="*/ 1305371 w 1313917"/>
              <a:gd name="connsiteY56" fmla="*/ 714135 h 1346524"/>
              <a:gd name="connsiteX57" fmla="*/ 1313917 w 1313917"/>
              <a:gd name="connsiteY57" fmla="*/ 671406 h 1346524"/>
              <a:gd name="connsiteX58" fmla="*/ 1305371 w 1313917"/>
              <a:gd name="connsiteY58" fmla="*/ 457761 h 1346524"/>
              <a:gd name="connsiteX59" fmla="*/ 1288280 w 1313917"/>
              <a:gd name="connsiteY59" fmla="*/ 389395 h 1346524"/>
              <a:gd name="connsiteX60" fmla="*/ 1271188 w 1313917"/>
              <a:gd name="connsiteY60" fmla="*/ 363757 h 1346524"/>
              <a:gd name="connsiteX61" fmla="*/ 1262642 w 1313917"/>
              <a:gd name="connsiteY61" fmla="*/ 338120 h 1346524"/>
              <a:gd name="connsiteX62" fmla="*/ 1211368 w 1313917"/>
              <a:gd name="connsiteY62" fmla="*/ 303937 h 1346524"/>
              <a:gd name="connsiteX63" fmla="*/ 1177184 w 1313917"/>
              <a:gd name="connsiteY63" fmla="*/ 252662 h 1346524"/>
              <a:gd name="connsiteX64" fmla="*/ 1160093 w 1313917"/>
              <a:gd name="connsiteY64" fmla="*/ 227024 h 1346524"/>
              <a:gd name="connsiteX65" fmla="*/ 1117364 w 1313917"/>
              <a:gd name="connsiteY65" fmla="*/ 158658 h 1346524"/>
              <a:gd name="connsiteX66" fmla="*/ 1074635 w 1313917"/>
              <a:gd name="connsiteY66" fmla="*/ 115929 h 1346524"/>
              <a:gd name="connsiteX67" fmla="*/ 1023360 w 1313917"/>
              <a:gd name="connsiteY67" fmla="*/ 98838 h 1346524"/>
              <a:gd name="connsiteX68" fmla="*/ 997723 w 1313917"/>
              <a:gd name="connsiteY68" fmla="*/ 81746 h 1346524"/>
              <a:gd name="connsiteX69" fmla="*/ 946448 w 1313917"/>
              <a:gd name="connsiteY69" fmla="*/ 64654 h 1346524"/>
              <a:gd name="connsiteX70" fmla="*/ 895173 w 1313917"/>
              <a:gd name="connsiteY70" fmla="*/ 47563 h 1346524"/>
              <a:gd name="connsiteX71" fmla="*/ 869536 w 1313917"/>
              <a:gd name="connsiteY71" fmla="*/ 39017 h 1346524"/>
              <a:gd name="connsiteX72" fmla="*/ 843898 w 1313917"/>
              <a:gd name="connsiteY72" fmla="*/ 21925 h 1346524"/>
              <a:gd name="connsiteX73" fmla="*/ 801169 w 1313917"/>
              <a:gd name="connsiteY73" fmla="*/ 13380 h 1346524"/>
              <a:gd name="connsiteX74" fmla="*/ 596070 w 1313917"/>
              <a:gd name="connsiteY74" fmla="*/ 21925 h 1346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1313917" h="1346524">
                <a:moveTo>
                  <a:pt x="596070" y="21925"/>
                </a:moveTo>
                <a:lnTo>
                  <a:pt x="596070" y="21925"/>
                </a:lnTo>
                <a:cubicBezTo>
                  <a:pt x="570433" y="24774"/>
                  <a:pt x="544602" y="26230"/>
                  <a:pt x="519158" y="30471"/>
                </a:cubicBezTo>
                <a:cubicBezTo>
                  <a:pt x="510273" y="31952"/>
                  <a:pt x="502182" y="36542"/>
                  <a:pt x="493521" y="39017"/>
                </a:cubicBezTo>
                <a:cubicBezTo>
                  <a:pt x="482228" y="42244"/>
                  <a:pt x="470588" y="44188"/>
                  <a:pt x="459338" y="47563"/>
                </a:cubicBezTo>
                <a:cubicBezTo>
                  <a:pt x="442082" y="52740"/>
                  <a:pt x="408063" y="64654"/>
                  <a:pt x="408063" y="64654"/>
                </a:cubicBezTo>
                <a:cubicBezTo>
                  <a:pt x="390971" y="76049"/>
                  <a:pt x="371313" y="84313"/>
                  <a:pt x="356788" y="98838"/>
                </a:cubicBezTo>
                <a:cubicBezTo>
                  <a:pt x="348242" y="107384"/>
                  <a:pt x="340691" y="117055"/>
                  <a:pt x="331151" y="124475"/>
                </a:cubicBezTo>
                <a:cubicBezTo>
                  <a:pt x="314936" y="137086"/>
                  <a:pt x="296968" y="147264"/>
                  <a:pt x="279876" y="158658"/>
                </a:cubicBezTo>
                <a:cubicBezTo>
                  <a:pt x="271330" y="164355"/>
                  <a:pt x="260402" y="167533"/>
                  <a:pt x="254239" y="175750"/>
                </a:cubicBezTo>
                <a:cubicBezTo>
                  <a:pt x="245693" y="187144"/>
                  <a:pt x="239246" y="200471"/>
                  <a:pt x="228601" y="209933"/>
                </a:cubicBezTo>
                <a:cubicBezTo>
                  <a:pt x="213248" y="223580"/>
                  <a:pt x="177326" y="244116"/>
                  <a:pt x="177326" y="244116"/>
                </a:cubicBezTo>
                <a:cubicBezTo>
                  <a:pt x="171629" y="252662"/>
                  <a:pt x="167964" y="262990"/>
                  <a:pt x="160235" y="269753"/>
                </a:cubicBezTo>
                <a:cubicBezTo>
                  <a:pt x="144776" y="283280"/>
                  <a:pt x="108960" y="303937"/>
                  <a:pt x="108960" y="303937"/>
                </a:cubicBezTo>
                <a:cubicBezTo>
                  <a:pt x="97566" y="321028"/>
                  <a:pt x="81273" y="335724"/>
                  <a:pt x="74777" y="355211"/>
                </a:cubicBezTo>
                <a:cubicBezTo>
                  <a:pt x="71928" y="363757"/>
                  <a:pt x="70260" y="372792"/>
                  <a:pt x="66231" y="380849"/>
                </a:cubicBezTo>
                <a:cubicBezTo>
                  <a:pt x="61638" y="390035"/>
                  <a:pt x="53311" y="397101"/>
                  <a:pt x="49140" y="406486"/>
                </a:cubicBezTo>
                <a:cubicBezTo>
                  <a:pt x="41823" y="422949"/>
                  <a:pt x="37745" y="440669"/>
                  <a:pt x="32048" y="457761"/>
                </a:cubicBezTo>
                <a:cubicBezTo>
                  <a:pt x="19787" y="494542"/>
                  <a:pt x="25687" y="474657"/>
                  <a:pt x="14956" y="517581"/>
                </a:cubicBezTo>
                <a:cubicBezTo>
                  <a:pt x="17985" y="623583"/>
                  <a:pt x="0" y="744042"/>
                  <a:pt x="32048" y="850867"/>
                </a:cubicBezTo>
                <a:cubicBezTo>
                  <a:pt x="37225" y="868123"/>
                  <a:pt x="43443" y="885050"/>
                  <a:pt x="49140" y="902142"/>
                </a:cubicBezTo>
                <a:cubicBezTo>
                  <a:pt x="49142" y="902147"/>
                  <a:pt x="66227" y="953412"/>
                  <a:pt x="66231" y="953417"/>
                </a:cubicBezTo>
                <a:lnTo>
                  <a:pt x="83323" y="979054"/>
                </a:lnTo>
                <a:cubicBezTo>
                  <a:pt x="101966" y="1034990"/>
                  <a:pt x="76072" y="980091"/>
                  <a:pt x="117506" y="1013238"/>
                </a:cubicBezTo>
                <a:cubicBezTo>
                  <a:pt x="125526" y="1019654"/>
                  <a:pt x="127335" y="1031613"/>
                  <a:pt x="134597" y="1038875"/>
                </a:cubicBezTo>
                <a:cubicBezTo>
                  <a:pt x="141860" y="1046138"/>
                  <a:pt x="151689" y="1050270"/>
                  <a:pt x="160235" y="1055967"/>
                </a:cubicBezTo>
                <a:cubicBezTo>
                  <a:pt x="175277" y="1101092"/>
                  <a:pt x="163784" y="1074109"/>
                  <a:pt x="202964" y="1132879"/>
                </a:cubicBezTo>
                <a:cubicBezTo>
                  <a:pt x="208661" y="1141425"/>
                  <a:pt x="211509" y="1152819"/>
                  <a:pt x="220055" y="1158516"/>
                </a:cubicBezTo>
                <a:lnTo>
                  <a:pt x="245693" y="1175608"/>
                </a:lnTo>
                <a:cubicBezTo>
                  <a:pt x="265030" y="1233618"/>
                  <a:pt x="236949" y="1166864"/>
                  <a:pt x="305513" y="1235428"/>
                </a:cubicBezTo>
                <a:cubicBezTo>
                  <a:pt x="327634" y="1257549"/>
                  <a:pt x="351759" y="1285026"/>
                  <a:pt x="382426" y="1295249"/>
                </a:cubicBezTo>
                <a:cubicBezTo>
                  <a:pt x="390972" y="1298098"/>
                  <a:pt x="400006" y="1299767"/>
                  <a:pt x="408063" y="1303795"/>
                </a:cubicBezTo>
                <a:cubicBezTo>
                  <a:pt x="417249" y="1308388"/>
                  <a:pt x="424315" y="1316715"/>
                  <a:pt x="433700" y="1320886"/>
                </a:cubicBezTo>
                <a:cubicBezTo>
                  <a:pt x="450163" y="1328203"/>
                  <a:pt x="467883" y="1332281"/>
                  <a:pt x="484975" y="1337978"/>
                </a:cubicBezTo>
                <a:lnTo>
                  <a:pt x="510612" y="1346524"/>
                </a:lnTo>
                <a:cubicBezTo>
                  <a:pt x="561887" y="1343675"/>
                  <a:pt x="613260" y="1342243"/>
                  <a:pt x="664437" y="1337978"/>
                </a:cubicBezTo>
                <a:cubicBezTo>
                  <a:pt x="681704" y="1336539"/>
                  <a:pt x="699273" y="1334911"/>
                  <a:pt x="715711" y="1329432"/>
                </a:cubicBezTo>
                <a:cubicBezTo>
                  <a:pt x="725455" y="1326184"/>
                  <a:pt x="731908" y="1316386"/>
                  <a:pt x="741349" y="1312340"/>
                </a:cubicBezTo>
                <a:cubicBezTo>
                  <a:pt x="752144" y="1307714"/>
                  <a:pt x="764282" y="1307170"/>
                  <a:pt x="775532" y="1303795"/>
                </a:cubicBezTo>
                <a:cubicBezTo>
                  <a:pt x="792788" y="1298618"/>
                  <a:pt x="809715" y="1292400"/>
                  <a:pt x="826807" y="1286703"/>
                </a:cubicBezTo>
                <a:lnTo>
                  <a:pt x="852444" y="1278157"/>
                </a:lnTo>
                <a:cubicBezTo>
                  <a:pt x="860990" y="1275308"/>
                  <a:pt x="870587" y="1274608"/>
                  <a:pt x="878082" y="1269611"/>
                </a:cubicBezTo>
                <a:cubicBezTo>
                  <a:pt x="886628" y="1263914"/>
                  <a:pt x="894334" y="1256691"/>
                  <a:pt x="903719" y="1252520"/>
                </a:cubicBezTo>
                <a:cubicBezTo>
                  <a:pt x="920182" y="1245203"/>
                  <a:pt x="954994" y="1235428"/>
                  <a:pt x="954994" y="1235428"/>
                </a:cubicBezTo>
                <a:cubicBezTo>
                  <a:pt x="1003973" y="1161958"/>
                  <a:pt x="938755" y="1248419"/>
                  <a:pt x="997723" y="1201245"/>
                </a:cubicBezTo>
                <a:cubicBezTo>
                  <a:pt x="1052944" y="1157068"/>
                  <a:pt x="976009" y="1188543"/>
                  <a:pt x="1040452" y="1167062"/>
                </a:cubicBezTo>
                <a:cubicBezTo>
                  <a:pt x="1089442" y="1093572"/>
                  <a:pt x="1030700" y="1186562"/>
                  <a:pt x="1066089" y="1115787"/>
                </a:cubicBezTo>
                <a:cubicBezTo>
                  <a:pt x="1070682" y="1106601"/>
                  <a:pt x="1077484" y="1098696"/>
                  <a:pt x="1083181" y="1090150"/>
                </a:cubicBezTo>
                <a:lnTo>
                  <a:pt x="1100272" y="1038875"/>
                </a:lnTo>
                <a:cubicBezTo>
                  <a:pt x="1103121" y="1030329"/>
                  <a:pt x="1103821" y="1020733"/>
                  <a:pt x="1108818" y="1013238"/>
                </a:cubicBezTo>
                <a:lnTo>
                  <a:pt x="1143001" y="961963"/>
                </a:lnTo>
                <a:cubicBezTo>
                  <a:pt x="1148698" y="953417"/>
                  <a:pt x="1151547" y="942022"/>
                  <a:pt x="1160093" y="936325"/>
                </a:cubicBezTo>
                <a:cubicBezTo>
                  <a:pt x="1196330" y="912168"/>
                  <a:pt x="1176544" y="923827"/>
                  <a:pt x="1219913" y="902142"/>
                </a:cubicBezTo>
                <a:cubicBezTo>
                  <a:pt x="1222762" y="893596"/>
                  <a:pt x="1222832" y="883539"/>
                  <a:pt x="1228459" y="876505"/>
                </a:cubicBezTo>
                <a:cubicBezTo>
                  <a:pt x="1265490" y="830217"/>
                  <a:pt x="1245552" y="891457"/>
                  <a:pt x="1271188" y="833776"/>
                </a:cubicBezTo>
                <a:cubicBezTo>
                  <a:pt x="1292140" y="786634"/>
                  <a:pt x="1285338" y="785726"/>
                  <a:pt x="1296826" y="739772"/>
                </a:cubicBezTo>
                <a:cubicBezTo>
                  <a:pt x="1299011" y="731033"/>
                  <a:pt x="1303186" y="722874"/>
                  <a:pt x="1305371" y="714135"/>
                </a:cubicBezTo>
                <a:cubicBezTo>
                  <a:pt x="1308894" y="700044"/>
                  <a:pt x="1311068" y="685649"/>
                  <a:pt x="1313917" y="671406"/>
                </a:cubicBezTo>
                <a:cubicBezTo>
                  <a:pt x="1311068" y="600191"/>
                  <a:pt x="1311824" y="528740"/>
                  <a:pt x="1305371" y="457761"/>
                </a:cubicBezTo>
                <a:cubicBezTo>
                  <a:pt x="1303244" y="434367"/>
                  <a:pt x="1301310" y="408940"/>
                  <a:pt x="1288280" y="389395"/>
                </a:cubicBezTo>
                <a:cubicBezTo>
                  <a:pt x="1282583" y="380849"/>
                  <a:pt x="1275781" y="372944"/>
                  <a:pt x="1271188" y="363757"/>
                </a:cubicBezTo>
                <a:cubicBezTo>
                  <a:pt x="1267159" y="355700"/>
                  <a:pt x="1269012" y="344490"/>
                  <a:pt x="1262642" y="338120"/>
                </a:cubicBezTo>
                <a:cubicBezTo>
                  <a:pt x="1248117" y="323595"/>
                  <a:pt x="1211368" y="303937"/>
                  <a:pt x="1211368" y="303937"/>
                </a:cubicBezTo>
                <a:lnTo>
                  <a:pt x="1177184" y="252662"/>
                </a:lnTo>
                <a:cubicBezTo>
                  <a:pt x="1171487" y="244116"/>
                  <a:pt x="1163341" y="236768"/>
                  <a:pt x="1160093" y="227024"/>
                </a:cubicBezTo>
                <a:cubicBezTo>
                  <a:pt x="1139753" y="166006"/>
                  <a:pt x="1157991" y="185744"/>
                  <a:pt x="1117364" y="158658"/>
                </a:cubicBezTo>
                <a:cubicBezTo>
                  <a:pt x="1101772" y="135271"/>
                  <a:pt x="1101620" y="127922"/>
                  <a:pt x="1074635" y="115929"/>
                </a:cubicBezTo>
                <a:cubicBezTo>
                  <a:pt x="1058172" y="108612"/>
                  <a:pt x="1023360" y="98838"/>
                  <a:pt x="1023360" y="98838"/>
                </a:cubicBezTo>
                <a:cubicBezTo>
                  <a:pt x="1014814" y="93141"/>
                  <a:pt x="1007108" y="85917"/>
                  <a:pt x="997723" y="81746"/>
                </a:cubicBezTo>
                <a:cubicBezTo>
                  <a:pt x="981260" y="74429"/>
                  <a:pt x="963540" y="70351"/>
                  <a:pt x="946448" y="64654"/>
                </a:cubicBezTo>
                <a:lnTo>
                  <a:pt x="895173" y="47563"/>
                </a:lnTo>
                <a:cubicBezTo>
                  <a:pt x="886627" y="44714"/>
                  <a:pt x="877031" y="44014"/>
                  <a:pt x="869536" y="39017"/>
                </a:cubicBezTo>
                <a:cubicBezTo>
                  <a:pt x="860990" y="33320"/>
                  <a:pt x="853515" y="25531"/>
                  <a:pt x="843898" y="21925"/>
                </a:cubicBezTo>
                <a:cubicBezTo>
                  <a:pt x="830298" y="16825"/>
                  <a:pt x="815496" y="15768"/>
                  <a:pt x="801169" y="13380"/>
                </a:cubicBezTo>
                <a:cubicBezTo>
                  <a:pt x="720884" y="0"/>
                  <a:pt x="630253" y="20501"/>
                  <a:pt x="596070" y="21925"/>
                </a:cubicBezTo>
                <a:close/>
              </a:path>
            </a:pathLst>
          </a:custGeom>
          <a:solidFill>
            <a:srgbClr val="00B0F0"/>
          </a:solidFill>
          <a:ln w="254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2069130" y="4181201"/>
            <a:ext cx="940038" cy="826094"/>
            <a:chOff x="1811708" y="2743200"/>
            <a:chExt cx="940038" cy="826094"/>
          </a:xfrm>
        </p:grpSpPr>
        <p:sp>
          <p:nvSpPr>
            <p:cNvPr id="11" name="Oval 10"/>
            <p:cNvSpPr/>
            <p:nvPr/>
          </p:nvSpPr>
          <p:spPr>
            <a:xfrm>
              <a:off x="1905000" y="2743200"/>
              <a:ext cx="228600" cy="2286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2362200" y="2743200"/>
              <a:ext cx="228600" cy="2286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 12"/>
            <p:cNvSpPr/>
            <p:nvPr/>
          </p:nvSpPr>
          <p:spPr>
            <a:xfrm>
              <a:off x="1811708" y="3102123"/>
              <a:ext cx="940038" cy="467171"/>
            </a:xfrm>
            <a:custGeom>
              <a:avLst/>
              <a:gdLst>
                <a:gd name="connsiteX0" fmla="*/ 0 w 940038"/>
                <a:gd name="connsiteY0" fmla="*/ 136733 h 467171"/>
                <a:gd name="connsiteX1" fmla="*/ 324741 w 940038"/>
                <a:gd name="connsiteY1" fmla="*/ 444382 h 467171"/>
                <a:gd name="connsiteX2" fmla="*/ 940038 w 940038"/>
                <a:gd name="connsiteY2" fmla="*/ 0 h 467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40038" h="467171">
                  <a:moveTo>
                    <a:pt x="0" y="136733"/>
                  </a:moveTo>
                  <a:cubicBezTo>
                    <a:pt x="84034" y="301952"/>
                    <a:pt x="168068" y="467171"/>
                    <a:pt x="324741" y="444382"/>
                  </a:cubicBezTo>
                  <a:cubicBezTo>
                    <a:pt x="481414" y="421593"/>
                    <a:pt x="710726" y="210796"/>
                    <a:pt x="940038" y="0"/>
                  </a:cubicBezTo>
                </a:path>
              </a:pathLst>
            </a:custGeom>
            <a:ln w="762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98038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35324" y="1720488"/>
            <a:ext cx="8316686" cy="286232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//using System.IO;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//using 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System.Xml.Serialization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fromXML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SimpleObject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so;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XmlSerializer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XmlSerializer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typeof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SimpleObject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FileStream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fs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FileStream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"temp.xml"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FileMode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.Open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so = (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SimpleObject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xs.Deserialize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(fs);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</a:t>
            </a:r>
            <a:r>
              <a:rPr lang="en-US" dirty="0" err="1" smtClean="0"/>
              <a:t>Deserializing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17624" y="4458789"/>
            <a:ext cx="6061166" cy="230832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SimpleObject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_ID;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_Name;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ID {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_ID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{_ID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;}}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 {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_Name;}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{_Name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;}}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en-US" dirty="0"/>
          </a:p>
        </p:txBody>
      </p:sp>
      <p:sp>
        <p:nvSpPr>
          <p:cNvPr id="6" name="Down Arrow 5"/>
          <p:cNvSpPr/>
          <p:nvPr/>
        </p:nvSpPr>
        <p:spPr>
          <a:xfrm rot="10800000">
            <a:off x="4069757" y="4281789"/>
            <a:ext cx="522514" cy="1054887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849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420982" y="1505303"/>
            <a:ext cx="8090264" cy="313932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//using System.IO;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//using 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System.Runtime.Serialization.Formatters.Binary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fromBinary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SimpleObject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so;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FileStream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fs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FileStream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temp.bin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FileMode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.Open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BinaryFormatter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bf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BinaryFormatter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so = (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SimpleObject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bf.Deserialize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(fs);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</a:t>
            </a:r>
            <a:r>
              <a:rPr lang="en-US" dirty="0" err="1"/>
              <a:t>Deserializing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895704" y="4206240"/>
            <a:ext cx="6061166" cy="258532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Serializable</a:t>
            </a:r>
            <a:r>
              <a:rPr lang="en-US" dirty="0" smtClean="0"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SimpleObject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_ID;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_Name;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ID {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_ID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{_ID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;}}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 {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_Name;}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{_Name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;}}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en-US" dirty="0"/>
          </a:p>
        </p:txBody>
      </p:sp>
      <p:sp>
        <p:nvSpPr>
          <p:cNvPr id="8" name="Down Arrow 7"/>
          <p:cNvSpPr/>
          <p:nvPr/>
        </p:nvSpPr>
        <p:spPr>
          <a:xfrm rot="10800000">
            <a:off x="4078465" y="4117180"/>
            <a:ext cx="522514" cy="1054887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270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FileDialogs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Windows built in systems to select where to save or read a file.</a:t>
            </a:r>
          </a:p>
          <a:p>
            <a:r>
              <a:rPr lang="en-US" dirty="0" err="1" smtClean="0"/>
              <a:t>SaveFileDialog</a:t>
            </a:r>
            <a:endParaRPr lang="en-US" dirty="0" smtClean="0"/>
          </a:p>
          <a:p>
            <a:r>
              <a:rPr lang="en-US" dirty="0" err="1" smtClean="0"/>
              <a:t>OpenFileDialog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021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we care about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Store variables</a:t>
            </a:r>
          </a:p>
          <a:p>
            <a:pPr lvl="1"/>
            <a:r>
              <a:rPr lang="en-US" dirty="0" smtClean="0"/>
              <a:t>Long term </a:t>
            </a:r>
          </a:p>
          <a:p>
            <a:pPr lvl="2"/>
            <a:r>
              <a:rPr lang="en-US" dirty="0" smtClean="0"/>
              <a:t>Settings</a:t>
            </a:r>
          </a:p>
          <a:p>
            <a:pPr lvl="1"/>
            <a:r>
              <a:rPr lang="en-US" dirty="0" smtClean="0"/>
              <a:t>Temporary</a:t>
            </a:r>
          </a:p>
          <a:p>
            <a:pPr lvl="2"/>
            <a:r>
              <a:rPr lang="en-US" dirty="0" err="1" smtClean="0"/>
              <a:t>Autosave</a:t>
            </a:r>
            <a:endParaRPr lang="en-US" dirty="0" smtClean="0"/>
          </a:p>
          <a:p>
            <a:r>
              <a:rPr lang="en-US" dirty="0" smtClean="0"/>
              <a:t>Store state between sessions</a:t>
            </a:r>
          </a:p>
          <a:p>
            <a:pPr lvl="1"/>
            <a:r>
              <a:rPr lang="en-US" dirty="0" smtClean="0"/>
              <a:t>Files (.</a:t>
            </a:r>
            <a:r>
              <a:rPr lang="en-US" dirty="0" err="1" smtClean="0"/>
              <a:t>docx</a:t>
            </a:r>
            <a:r>
              <a:rPr lang="en-US" dirty="0" smtClean="0"/>
              <a:t>, .pdf, .csv)</a:t>
            </a:r>
          </a:p>
          <a:p>
            <a:pPr lvl="1"/>
            <a:r>
              <a:rPr lang="en-US" dirty="0" smtClean="0"/>
              <a:t>Data 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50890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SaveFileDialog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to select where to save a file.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839770" y="2373784"/>
            <a:ext cx="7653196" cy="313932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SaveFileDialog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sfd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SaveFileDialog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sfd.Filter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"text file(*.txt)|*.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txt|All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files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|*.*"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sfd.ShowDialog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==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sfd.FileName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txt 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"Here is some text to save."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FileStream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fs =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.Create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fs.Write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Encoding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.ASCII.GetBytes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(txt),0,txt.Length);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fs.Close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6" name="Left Brace 5"/>
          <p:cNvSpPr/>
          <p:nvPr/>
        </p:nvSpPr>
        <p:spPr>
          <a:xfrm rot="16200000">
            <a:off x="5978437" y="1667689"/>
            <a:ext cx="209006" cy="2795454"/>
          </a:xfrm>
          <a:prstGeom prst="leftBrace">
            <a:avLst>
              <a:gd name="adj1" fmla="val 8333"/>
              <a:gd name="adj2" fmla="val 82399"/>
            </a:avLst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Brace 6"/>
          <p:cNvSpPr/>
          <p:nvPr/>
        </p:nvSpPr>
        <p:spPr>
          <a:xfrm rot="16200000">
            <a:off x="8318864" y="2205445"/>
            <a:ext cx="209006" cy="1719941"/>
          </a:xfrm>
          <a:prstGeom prst="leftBrace">
            <a:avLst>
              <a:gd name="adj1" fmla="val 8333"/>
              <a:gd name="adj2" fmla="val 12025"/>
            </a:avLst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535233" y="3081185"/>
            <a:ext cx="1678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Must be in pairs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516983" y="1402826"/>
            <a:ext cx="3305768" cy="92333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System.IO;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System.Text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Microsoft.Win32;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5947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OpenFileDialog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 where to get the file to read.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78456" y="2764686"/>
            <a:ext cx="8196404" cy="258532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OpenFileDialog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ofd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OpenFileDialog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ofd.Filter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"text file(*.txt)|*.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txt|All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files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|*.*"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ofd.ShowDialog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==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ofd.FileName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myBytes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.ReadAllBytes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MessageBox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.Show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Encoding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.ASCII.GetString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myBytes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6" name="Left Brace 5"/>
          <p:cNvSpPr/>
          <p:nvPr/>
        </p:nvSpPr>
        <p:spPr>
          <a:xfrm rot="16200000">
            <a:off x="5403671" y="2068284"/>
            <a:ext cx="209006" cy="2795454"/>
          </a:xfrm>
          <a:prstGeom prst="leftBrace">
            <a:avLst>
              <a:gd name="adj1" fmla="val 8333"/>
              <a:gd name="adj2" fmla="val 82399"/>
            </a:avLst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Brace 6"/>
          <p:cNvSpPr/>
          <p:nvPr/>
        </p:nvSpPr>
        <p:spPr>
          <a:xfrm rot="16200000">
            <a:off x="7744098" y="2606040"/>
            <a:ext cx="209006" cy="1719941"/>
          </a:xfrm>
          <a:prstGeom prst="leftBrace">
            <a:avLst>
              <a:gd name="adj1" fmla="val 8333"/>
              <a:gd name="adj2" fmla="val 12025"/>
            </a:avLst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960467" y="3481780"/>
            <a:ext cx="1678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Must be in pairs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516983" y="1678102"/>
            <a:ext cx="3305768" cy="92333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System.IO;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System.Text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Microsoft.Win32;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687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Storage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Flat file</a:t>
            </a:r>
          </a:p>
          <a:p>
            <a:r>
              <a:rPr lang="en-US" dirty="0" smtClean="0"/>
              <a:t>Specialized Format</a:t>
            </a:r>
          </a:p>
          <a:p>
            <a:r>
              <a:rPr lang="en-US" dirty="0" smtClean="0"/>
              <a:t>Database</a:t>
            </a:r>
          </a:p>
        </p:txBody>
      </p:sp>
    </p:spTree>
    <p:extLst>
      <p:ext uri="{BB962C8B-B14F-4D97-AF65-F5344CB8AC3E}">
        <p14:creationId xmlns:p14="http://schemas.microsoft.com/office/powerpoint/2010/main" val="2627068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Flat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1" y="1541691"/>
            <a:ext cx="6841084" cy="4249510"/>
          </a:xfrm>
        </p:spPr>
        <p:txBody>
          <a:bodyPr/>
          <a:lstStyle/>
          <a:p>
            <a:r>
              <a:rPr lang="en-US" dirty="0"/>
              <a:t>Simple </a:t>
            </a:r>
          </a:p>
          <a:p>
            <a:r>
              <a:rPr lang="en-US" dirty="0" smtClean="0"/>
              <a:t>Easy </a:t>
            </a:r>
            <a:r>
              <a:rPr lang="en-US" dirty="0"/>
              <a:t>to </a:t>
            </a:r>
            <a:r>
              <a:rPr lang="en-US" dirty="0" smtClean="0"/>
              <a:t>read</a:t>
            </a:r>
          </a:p>
          <a:p>
            <a:r>
              <a:rPr lang="en-US" dirty="0" smtClean="0"/>
              <a:t>Stores just the data.</a:t>
            </a:r>
          </a:p>
          <a:p>
            <a:r>
              <a:rPr lang="en-US" dirty="0" smtClean="0"/>
              <a:t>Can be security concern.</a:t>
            </a:r>
          </a:p>
          <a:p>
            <a:r>
              <a:rPr lang="en-US" dirty="0" smtClean="0"/>
              <a:t>No specialized software.</a:t>
            </a:r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499566" y="1494065"/>
            <a:ext cx="3003458" cy="424731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Jon Holmes&lt;:|:|:&gt;</a:t>
            </a:r>
            <a:r>
              <a:rPr lang="en-US" dirty="0" err="1"/>
              <a:t>simplePassword</a:t>
            </a:r>
            <a:r>
              <a:rPr lang="en-US" dirty="0"/>
              <a:t>&lt;:|:|:&gt;Lord </a:t>
            </a:r>
            <a:r>
              <a:rPr lang="en-US" dirty="0" err="1"/>
              <a:t>Raban</a:t>
            </a:r>
            <a:r>
              <a:rPr lang="en-US" dirty="0"/>
              <a:t>&lt;:|:|:&gt;raban@dcdi.net&lt;:|:|:&gt;www.dcdi.net/~shadow/&lt;:|:|:&gt;Korayn&lt;:|:|:&gt;&lt;:|:|:&gt;This is just to show you what it would look like if you did a character history. Your Character Picture will appear to the left here and your history is on the right.&lt;:|:|:&gt;../~files/pics/pic/armor1.jpg&lt;:|:|:&gt;1045278393&lt;:|:|:&gt;1</a:t>
            </a:r>
          </a:p>
        </p:txBody>
      </p:sp>
    </p:spTree>
    <p:extLst>
      <p:ext uri="{BB962C8B-B14F-4D97-AF65-F5344CB8AC3E}">
        <p14:creationId xmlns:p14="http://schemas.microsoft.com/office/powerpoint/2010/main" val="1502775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Specialized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1" y="1541691"/>
            <a:ext cx="6022478" cy="4249510"/>
          </a:xfrm>
        </p:spPr>
        <p:txBody>
          <a:bodyPr/>
          <a:lstStyle/>
          <a:p>
            <a:r>
              <a:rPr lang="en-US" dirty="0" smtClean="0"/>
              <a:t>More complex</a:t>
            </a:r>
          </a:p>
          <a:p>
            <a:r>
              <a:rPr lang="en-US" dirty="0" smtClean="0"/>
              <a:t>Stores more than just data.</a:t>
            </a:r>
          </a:p>
          <a:p>
            <a:pPr lvl="1"/>
            <a:r>
              <a:rPr lang="en-US" dirty="0" smtClean="0"/>
              <a:t>Stores structure</a:t>
            </a:r>
            <a:endParaRPr lang="en-US" dirty="0"/>
          </a:p>
          <a:p>
            <a:r>
              <a:rPr lang="en-US" dirty="0" smtClean="0"/>
              <a:t>Can be difficult to read.</a:t>
            </a:r>
          </a:p>
          <a:p>
            <a:r>
              <a:rPr lang="en-US" dirty="0" smtClean="0"/>
              <a:t>May require specialized knowledge to use.</a:t>
            </a:r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53646" y="1398271"/>
            <a:ext cx="3883024" cy="369331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{"Members",{"</a:t>
            </a:r>
            <a:r>
              <a:rPr lang="en-US" dirty="0" err="1"/>
              <a:t>Name":"Jon</a:t>
            </a:r>
            <a:r>
              <a:rPr lang="en-US" dirty="0"/>
              <a:t> Holmes","Password":"</a:t>
            </a:r>
            <a:r>
              <a:rPr lang="en-US" dirty="0" err="1"/>
              <a:t>simplePassword</a:t>
            </a:r>
            <a:r>
              <a:rPr lang="en-US" dirty="0"/>
              <a:t>","</a:t>
            </a:r>
            <a:r>
              <a:rPr lang="en-US" dirty="0" err="1"/>
              <a:t>Persona":"Lord</a:t>
            </a:r>
            <a:r>
              <a:rPr lang="en-US" dirty="0"/>
              <a:t> </a:t>
            </a:r>
            <a:r>
              <a:rPr lang="en-US" dirty="0" err="1"/>
              <a:t>Raban</a:t>
            </a:r>
            <a:r>
              <a:rPr lang="en-US" dirty="0"/>
              <a:t>","</a:t>
            </a:r>
            <a:r>
              <a:rPr lang="en-US" dirty="0" err="1"/>
              <a:t>Email":"raban@dcdi.net","URL":"www.dcdi.net</a:t>
            </a:r>
            <a:r>
              <a:rPr lang="en-US" dirty="0"/>
              <a:t>/~shadow/","Realm":"</a:t>
            </a:r>
            <a:r>
              <a:rPr lang="en-US" dirty="0" err="1"/>
              <a:t>Korayn</a:t>
            </a:r>
            <a:r>
              <a:rPr lang="en-US" dirty="0"/>
              <a:t>","</a:t>
            </a:r>
            <a:r>
              <a:rPr lang="en-US" dirty="0" err="1"/>
              <a:t>Group":"","Description":"This</a:t>
            </a:r>
            <a:r>
              <a:rPr lang="en-US" dirty="0"/>
              <a:t> is just to show you what it would look like if you did a character history. Your Character Picture will appear to the left here and your history is on the right.","</a:t>
            </a:r>
            <a:r>
              <a:rPr lang="en-US" dirty="0" err="1"/>
              <a:t>ProfilePicture</a:t>
            </a:r>
            <a:r>
              <a:rPr lang="en-US" dirty="0"/>
              <a:t>":"../~files/pics/pic/armor1.jpg","LastVisit":"1045278393","IsActive":"1"}};</a:t>
            </a:r>
          </a:p>
        </p:txBody>
      </p:sp>
      <p:sp>
        <p:nvSpPr>
          <p:cNvPr id="6" name="Rectangle 5"/>
          <p:cNvSpPr/>
          <p:nvPr/>
        </p:nvSpPr>
        <p:spPr>
          <a:xfrm>
            <a:off x="7820298" y="2552157"/>
            <a:ext cx="4078966" cy="424731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PK    </a:t>
            </a:r>
            <a:r>
              <a:rPr lang="en-US" dirty="0" err="1"/>
              <a:t>ðX‰Hèû</a:t>
            </a:r>
            <a:r>
              <a:rPr lang="en-US" dirty="0"/>
              <a:t>¨#  ®     1.json=ÛJ1†ïßaØkÙU«xºQT&lt;)E/ÇÝi3mvg™d</a:t>
            </a:r>
          </a:p>
          <a:p>
            <a:r>
              <a:rPr lang="en-US" dirty="0"/>
              <a:t>Eì³;)¶</a:t>
            </a:r>
            <a:r>
              <a:rPr lang="en-US" dirty="0" err="1"/>
              <a:t>Bò</a:t>
            </a:r>
            <a:r>
              <a:rPr lang="en-US" dirty="0"/>
              <a:t>}“?</a:t>
            </a:r>
            <a:r>
              <a:rPr lang="en-US" dirty="0" err="1"/>
              <a:t>Ãü¯ØRqY</a:t>
            </a:r>
            <a:r>
              <a:rPr lang="en-US" dirty="0"/>
              <a:t>&lt;</a:t>
            </a:r>
            <a:r>
              <a:rPr lang="en-US" dirty="0" err="1"/>
              <a:t>Kâ</a:t>
            </a:r>
            <a:r>
              <a:rPr lang="en-US" dirty="0"/>
              <a:t>[ÅA1Á’hc&lt;</a:t>
            </a:r>
            <a:r>
              <a:rPr lang="en-US" dirty="0" err="1"/>
              <a:t>pÛ</a:t>
            </a:r>
            <a:r>
              <a:rPr lang="en-US" dirty="0"/>
              <a:t>{</a:t>
            </a:r>
            <a:r>
              <a:rPr lang="en-US" dirty="0" err="1"/>
              <a:t>Ú‚ìHƒthjl</a:t>
            </a:r>
            <a:r>
              <a:rPr lang="en-US" dirty="0"/>
              <a:t> ¦ø…</a:t>
            </a:r>
            <a:r>
              <a:rPr lang="en-US" dirty="0" err="1"/>
              <a:t>áûÙÔ</a:t>
            </a:r>
            <a:r>
              <a:rPr lang="en-US" dirty="0"/>
              <a:t>|¿</a:t>
            </a:r>
            <a:r>
              <a:rPr lang="en-US" dirty="0" err="1"/>
              <a:t>nê†ËŽ</a:t>
            </a:r>
            <a:r>
              <a:rPr lang="en-US" dirty="0"/>
              <a:t>¢‰÷éØpJ©ÜÂj6’*³SBßšÅUÎyPzv¼£P+÷‘¥3ðæ8€­Å"Dà$ÁJH#p„$ƒoÀ‹,Áó’€gÝpµCÅ:’‚ÅDÑU	Ÿ2(Üîø„ë8(AbïûžPó7ÑxšEpd»&amp;‡</a:t>
            </a:r>
            <a:r>
              <a:rPr lang="en-US" dirty="0" err="1"/>
              <a:t>îRrCÒmŠ”ç</a:t>
            </a:r>
            <a:r>
              <a:rPr lang="en-US" dirty="0"/>
              <a:t>.–y@*3öôŸg—</a:t>
            </a:r>
            <a:r>
              <a:rPr lang="en-US" dirty="0" err="1"/>
              <a:t>eµÎ$T</a:t>
            </a:r>
            <a:r>
              <a:rPr lang="en-US" dirty="0"/>
              <a:t>=×›­</a:t>
            </a:r>
            <a:r>
              <a:rPr lang="en-US" dirty="0" err="1"/>
              <a:t>BmEÊE</a:t>
            </a:r>
            <a:r>
              <a:rPr lang="en-US" dirty="0"/>
              <a:t>?·</a:t>
            </a:r>
            <a:r>
              <a:rPr lang="en-US" dirty="0" err="1"/>
              <a:t>cñƒG</a:t>
            </a:r>
            <a:r>
              <a:rPr lang="en-US" dirty="0"/>
              <a:t>«=:&lt;9=&gt;;]ŒL&lt;…›:ò7e^ü^íïýPK?     </a:t>
            </a:r>
            <a:r>
              <a:rPr lang="en-US" dirty="0" err="1"/>
              <a:t>ðX‰Hèû</a:t>
            </a:r>
            <a:r>
              <a:rPr lang="en-US" dirty="0"/>
              <a:t>¨#  ®   $               1.json         º/4M‚’ÑýZÅ•’Ñ$BÂ•’ÑPK      X   G </a:t>
            </a:r>
            <a:r>
              <a:rPr lang="en-US" dirty="0" err="1" smtClean="0"/>
              <a:t>vvvvvvvvvvv</a:t>
            </a:r>
            <a:endParaRPr lang="en-US" dirty="0"/>
          </a:p>
        </p:txBody>
      </p:sp>
      <p:cxnSp>
        <p:nvCxnSpPr>
          <p:cNvPr id="8" name="Elbow Connector 7"/>
          <p:cNvCxnSpPr/>
          <p:nvPr/>
        </p:nvCxnSpPr>
        <p:spPr>
          <a:xfrm rot="16200000" flipV="1">
            <a:off x="7008939" y="5145302"/>
            <a:ext cx="865074" cy="757649"/>
          </a:xfrm>
          <a:prstGeom prst="bentConnector3">
            <a:avLst>
              <a:gd name="adj1" fmla="val -334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769087" y="5956664"/>
            <a:ext cx="73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Zip of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661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Very complex</a:t>
            </a:r>
          </a:p>
          <a:p>
            <a:r>
              <a:rPr lang="en-US" dirty="0" smtClean="0"/>
              <a:t>Specialized syntax</a:t>
            </a:r>
          </a:p>
          <a:p>
            <a:r>
              <a:rPr lang="en-US" dirty="0" smtClean="0"/>
              <a:t>Specialized software</a:t>
            </a:r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886994" y="1420043"/>
            <a:ext cx="6148252" cy="477053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/>
              <a:t>   Standard Jet DB    µ</a:t>
            </a:r>
            <a:r>
              <a:rPr lang="en-US" sz="1600" dirty="0" err="1"/>
              <a:t>nb</a:t>
            </a:r>
            <a:r>
              <a:rPr lang="en-US" sz="1600" dirty="0"/>
              <a:t>`	</a:t>
            </a:r>
            <a:r>
              <a:rPr lang="en-US" sz="1600" dirty="0" err="1"/>
              <a:t>ÂUé©gr</a:t>
            </a:r>
            <a:r>
              <a:rPr lang="en-US" sz="1600" dirty="0"/>
              <a:t>@? </a:t>
            </a:r>
            <a:r>
              <a:rPr lang="en-US" sz="1600" dirty="0" err="1"/>
              <a:t>œ~Ÿÿ</a:t>
            </a:r>
            <a:r>
              <a:rPr lang="en-US" sz="1600" dirty="0"/>
              <a:t>…š1Åyºí0¼ßÌcÙäÃŸFûŠ¼NÞiì7ÖœúžÌ(</a:t>
            </a:r>
            <a:r>
              <a:rPr lang="en-US" sz="1600" dirty="0" err="1"/>
              <a:t>æK$Š</a:t>
            </a:r>
            <a:r>
              <a:rPr lang="en-US" sz="1600" dirty="0"/>
              <a:t>`{6­àß±/</a:t>
            </a:r>
            <a:r>
              <a:rPr lang="en-US" sz="1600" dirty="0" err="1"/>
              <a:t>fC</a:t>
            </a:r>
            <a:r>
              <a:rPr lang="en-US" sz="1600" dirty="0"/>
              <a:t>—=±3lóy[Ê'|*</a:t>
            </a:r>
            <a:r>
              <a:rPr lang="en-US" sz="1600" dirty="0" err="1"/>
              <a:t>Jà</a:t>
            </a:r>
            <a:r>
              <a:rPr lang="en-US" sz="1600" dirty="0"/>
              <a:t>|™˜ý</a:t>
            </a:r>
            <a:r>
              <a:rPr lang="en-US" sz="1600" dirty="0" err="1"/>
              <a:t>æÔ</a:t>
            </a:r>
            <a:r>
              <a:rPr lang="en-US" sz="1600" dirty="0"/>
              <a:t>}u‚f_•</a:t>
            </a:r>
            <a:r>
              <a:rPr lang="en-US" sz="1600" dirty="0" err="1"/>
              <a:t>øÐ</a:t>
            </a:r>
            <a:r>
              <a:rPr lang="en-US" sz="1600" dirty="0"/>
              <a:t>‰$…</a:t>
            </a:r>
            <a:r>
              <a:rPr lang="en-US" sz="1600" dirty="0" err="1"/>
              <a:t>gÆ</a:t>
            </a:r>
            <a:r>
              <a:rPr lang="en-US" sz="1600" dirty="0"/>
              <a:t>'</a:t>
            </a:r>
            <a:r>
              <a:rPr lang="en-US" sz="1600" dirty="0" err="1"/>
              <a:t>DÒîÏeíÿÇF¡xíé-bÔT</a:t>
            </a:r>
            <a:r>
              <a:rPr lang="en-US" sz="1600" dirty="0"/>
              <a:t>  4.0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&lt;        “NW0¹¦õ</a:t>
            </a:r>
          </a:p>
          <a:p>
            <a:r>
              <a:rPr lang="en-US" sz="1600" dirty="0"/>
              <a:t>Î</a:t>
            </a:r>
          </a:p>
          <a:p>
            <a:r>
              <a:rPr lang="en-US" sz="1600" dirty="0"/>
              <a:t>W</a:t>
            </a:r>
          </a:p>
          <a:p>
            <a:r>
              <a:rPr lang="en-US" sz="1600" dirty="0"/>
              <a:t>D</a:t>
            </a:r>
          </a:p>
          <a:p>
            <a:endParaRPr lang="en-US" sz="1600" dirty="0"/>
          </a:p>
          <a:p>
            <a:r>
              <a:rPr lang="en-US" sz="1600" dirty="0"/>
              <a:t>¦“</a:t>
            </a:r>
            <a:r>
              <a:rPr lang="en-US" sz="1600" dirty="0" smtClean="0"/>
              <a:t>l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385944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Storing Objects as they 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Serialize</a:t>
            </a:r>
          </a:p>
          <a:p>
            <a:pPr lvl="1"/>
            <a:r>
              <a:rPr lang="en-US" dirty="0" smtClean="0"/>
              <a:t>Stores objects as text representations of the object.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err="1" smtClean="0"/>
              <a:t>Deserialize</a:t>
            </a:r>
            <a:endParaRPr lang="en-US" dirty="0" smtClean="0"/>
          </a:p>
          <a:p>
            <a:pPr lvl="1"/>
            <a:r>
              <a:rPr lang="en-US" dirty="0" smtClean="0"/>
              <a:t>Takes text representation and converts back to object.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828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Covert an object to a text file.</a:t>
            </a:r>
          </a:p>
          <a:p>
            <a:pPr lvl="1"/>
            <a:r>
              <a:rPr lang="en-US" dirty="0" smtClean="0"/>
              <a:t>Stores fields and values</a:t>
            </a:r>
          </a:p>
          <a:p>
            <a:pPr lvl="1"/>
            <a:r>
              <a:rPr lang="en-US" dirty="0" smtClean="0"/>
              <a:t>Does not store methods (not needed)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5463" y="3036834"/>
            <a:ext cx="1620889" cy="148726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5463" y="4630655"/>
            <a:ext cx="1700477" cy="170047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2830" y="3904438"/>
            <a:ext cx="1620889" cy="1487267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3988526" y="3904438"/>
            <a:ext cx="3796937" cy="1158103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miley Face 9"/>
          <p:cNvSpPr/>
          <p:nvPr/>
        </p:nvSpPr>
        <p:spPr>
          <a:xfrm>
            <a:off x="1781422" y="3800201"/>
            <a:ext cx="1447800" cy="1447800"/>
          </a:xfrm>
          <a:prstGeom prst="smileyFace">
            <a:avLst/>
          </a:prstGeom>
          <a:solidFill>
            <a:srgbClr val="C2B57C"/>
          </a:solidFill>
          <a:ln w="38100" cmpd="sng">
            <a:solidFill>
              <a:srgbClr val="8073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849075" y="3851627"/>
            <a:ext cx="1313917" cy="1346524"/>
          </a:xfrm>
          <a:custGeom>
            <a:avLst/>
            <a:gdLst>
              <a:gd name="connsiteX0" fmla="*/ 596070 w 1313917"/>
              <a:gd name="connsiteY0" fmla="*/ 21925 h 1346524"/>
              <a:gd name="connsiteX1" fmla="*/ 596070 w 1313917"/>
              <a:gd name="connsiteY1" fmla="*/ 21925 h 1346524"/>
              <a:gd name="connsiteX2" fmla="*/ 519158 w 1313917"/>
              <a:gd name="connsiteY2" fmla="*/ 30471 h 1346524"/>
              <a:gd name="connsiteX3" fmla="*/ 493521 w 1313917"/>
              <a:gd name="connsiteY3" fmla="*/ 39017 h 1346524"/>
              <a:gd name="connsiteX4" fmla="*/ 459338 w 1313917"/>
              <a:gd name="connsiteY4" fmla="*/ 47563 h 1346524"/>
              <a:gd name="connsiteX5" fmla="*/ 408063 w 1313917"/>
              <a:gd name="connsiteY5" fmla="*/ 64654 h 1346524"/>
              <a:gd name="connsiteX6" fmla="*/ 356788 w 1313917"/>
              <a:gd name="connsiteY6" fmla="*/ 98838 h 1346524"/>
              <a:gd name="connsiteX7" fmla="*/ 331151 w 1313917"/>
              <a:gd name="connsiteY7" fmla="*/ 124475 h 1346524"/>
              <a:gd name="connsiteX8" fmla="*/ 279876 w 1313917"/>
              <a:gd name="connsiteY8" fmla="*/ 158658 h 1346524"/>
              <a:gd name="connsiteX9" fmla="*/ 254239 w 1313917"/>
              <a:gd name="connsiteY9" fmla="*/ 175750 h 1346524"/>
              <a:gd name="connsiteX10" fmla="*/ 228601 w 1313917"/>
              <a:gd name="connsiteY10" fmla="*/ 209933 h 1346524"/>
              <a:gd name="connsiteX11" fmla="*/ 177326 w 1313917"/>
              <a:gd name="connsiteY11" fmla="*/ 244116 h 1346524"/>
              <a:gd name="connsiteX12" fmla="*/ 160235 w 1313917"/>
              <a:gd name="connsiteY12" fmla="*/ 269753 h 1346524"/>
              <a:gd name="connsiteX13" fmla="*/ 108960 w 1313917"/>
              <a:gd name="connsiteY13" fmla="*/ 303937 h 1346524"/>
              <a:gd name="connsiteX14" fmla="*/ 74777 w 1313917"/>
              <a:gd name="connsiteY14" fmla="*/ 355211 h 1346524"/>
              <a:gd name="connsiteX15" fmla="*/ 66231 w 1313917"/>
              <a:gd name="connsiteY15" fmla="*/ 380849 h 1346524"/>
              <a:gd name="connsiteX16" fmla="*/ 49140 w 1313917"/>
              <a:gd name="connsiteY16" fmla="*/ 406486 h 1346524"/>
              <a:gd name="connsiteX17" fmla="*/ 32048 w 1313917"/>
              <a:gd name="connsiteY17" fmla="*/ 457761 h 1346524"/>
              <a:gd name="connsiteX18" fmla="*/ 14956 w 1313917"/>
              <a:gd name="connsiteY18" fmla="*/ 517581 h 1346524"/>
              <a:gd name="connsiteX19" fmla="*/ 32048 w 1313917"/>
              <a:gd name="connsiteY19" fmla="*/ 850867 h 1346524"/>
              <a:gd name="connsiteX20" fmla="*/ 49140 w 1313917"/>
              <a:gd name="connsiteY20" fmla="*/ 902142 h 1346524"/>
              <a:gd name="connsiteX21" fmla="*/ 66231 w 1313917"/>
              <a:gd name="connsiteY21" fmla="*/ 953417 h 1346524"/>
              <a:gd name="connsiteX22" fmla="*/ 83323 w 1313917"/>
              <a:gd name="connsiteY22" fmla="*/ 979054 h 1346524"/>
              <a:gd name="connsiteX23" fmla="*/ 117506 w 1313917"/>
              <a:gd name="connsiteY23" fmla="*/ 1013238 h 1346524"/>
              <a:gd name="connsiteX24" fmla="*/ 134597 w 1313917"/>
              <a:gd name="connsiteY24" fmla="*/ 1038875 h 1346524"/>
              <a:gd name="connsiteX25" fmla="*/ 160235 w 1313917"/>
              <a:gd name="connsiteY25" fmla="*/ 1055967 h 1346524"/>
              <a:gd name="connsiteX26" fmla="*/ 202964 w 1313917"/>
              <a:gd name="connsiteY26" fmla="*/ 1132879 h 1346524"/>
              <a:gd name="connsiteX27" fmla="*/ 220055 w 1313917"/>
              <a:gd name="connsiteY27" fmla="*/ 1158516 h 1346524"/>
              <a:gd name="connsiteX28" fmla="*/ 245693 w 1313917"/>
              <a:gd name="connsiteY28" fmla="*/ 1175608 h 1346524"/>
              <a:gd name="connsiteX29" fmla="*/ 305513 w 1313917"/>
              <a:gd name="connsiteY29" fmla="*/ 1235428 h 1346524"/>
              <a:gd name="connsiteX30" fmla="*/ 382426 w 1313917"/>
              <a:gd name="connsiteY30" fmla="*/ 1295249 h 1346524"/>
              <a:gd name="connsiteX31" fmla="*/ 408063 w 1313917"/>
              <a:gd name="connsiteY31" fmla="*/ 1303795 h 1346524"/>
              <a:gd name="connsiteX32" fmla="*/ 433700 w 1313917"/>
              <a:gd name="connsiteY32" fmla="*/ 1320886 h 1346524"/>
              <a:gd name="connsiteX33" fmla="*/ 484975 w 1313917"/>
              <a:gd name="connsiteY33" fmla="*/ 1337978 h 1346524"/>
              <a:gd name="connsiteX34" fmla="*/ 510612 w 1313917"/>
              <a:gd name="connsiteY34" fmla="*/ 1346524 h 1346524"/>
              <a:gd name="connsiteX35" fmla="*/ 664437 w 1313917"/>
              <a:gd name="connsiteY35" fmla="*/ 1337978 h 1346524"/>
              <a:gd name="connsiteX36" fmla="*/ 715711 w 1313917"/>
              <a:gd name="connsiteY36" fmla="*/ 1329432 h 1346524"/>
              <a:gd name="connsiteX37" fmla="*/ 741349 w 1313917"/>
              <a:gd name="connsiteY37" fmla="*/ 1312340 h 1346524"/>
              <a:gd name="connsiteX38" fmla="*/ 775532 w 1313917"/>
              <a:gd name="connsiteY38" fmla="*/ 1303795 h 1346524"/>
              <a:gd name="connsiteX39" fmla="*/ 826807 w 1313917"/>
              <a:gd name="connsiteY39" fmla="*/ 1286703 h 1346524"/>
              <a:gd name="connsiteX40" fmla="*/ 852444 w 1313917"/>
              <a:gd name="connsiteY40" fmla="*/ 1278157 h 1346524"/>
              <a:gd name="connsiteX41" fmla="*/ 878082 w 1313917"/>
              <a:gd name="connsiteY41" fmla="*/ 1269611 h 1346524"/>
              <a:gd name="connsiteX42" fmla="*/ 903719 w 1313917"/>
              <a:gd name="connsiteY42" fmla="*/ 1252520 h 1346524"/>
              <a:gd name="connsiteX43" fmla="*/ 954994 w 1313917"/>
              <a:gd name="connsiteY43" fmla="*/ 1235428 h 1346524"/>
              <a:gd name="connsiteX44" fmla="*/ 997723 w 1313917"/>
              <a:gd name="connsiteY44" fmla="*/ 1201245 h 1346524"/>
              <a:gd name="connsiteX45" fmla="*/ 1040452 w 1313917"/>
              <a:gd name="connsiteY45" fmla="*/ 1167062 h 1346524"/>
              <a:gd name="connsiteX46" fmla="*/ 1066089 w 1313917"/>
              <a:gd name="connsiteY46" fmla="*/ 1115787 h 1346524"/>
              <a:gd name="connsiteX47" fmla="*/ 1083181 w 1313917"/>
              <a:gd name="connsiteY47" fmla="*/ 1090150 h 1346524"/>
              <a:gd name="connsiteX48" fmla="*/ 1100272 w 1313917"/>
              <a:gd name="connsiteY48" fmla="*/ 1038875 h 1346524"/>
              <a:gd name="connsiteX49" fmla="*/ 1108818 w 1313917"/>
              <a:gd name="connsiteY49" fmla="*/ 1013238 h 1346524"/>
              <a:gd name="connsiteX50" fmla="*/ 1143001 w 1313917"/>
              <a:gd name="connsiteY50" fmla="*/ 961963 h 1346524"/>
              <a:gd name="connsiteX51" fmla="*/ 1160093 w 1313917"/>
              <a:gd name="connsiteY51" fmla="*/ 936325 h 1346524"/>
              <a:gd name="connsiteX52" fmla="*/ 1219913 w 1313917"/>
              <a:gd name="connsiteY52" fmla="*/ 902142 h 1346524"/>
              <a:gd name="connsiteX53" fmla="*/ 1228459 w 1313917"/>
              <a:gd name="connsiteY53" fmla="*/ 876505 h 1346524"/>
              <a:gd name="connsiteX54" fmla="*/ 1271188 w 1313917"/>
              <a:gd name="connsiteY54" fmla="*/ 833776 h 1346524"/>
              <a:gd name="connsiteX55" fmla="*/ 1296826 w 1313917"/>
              <a:gd name="connsiteY55" fmla="*/ 739772 h 1346524"/>
              <a:gd name="connsiteX56" fmla="*/ 1305371 w 1313917"/>
              <a:gd name="connsiteY56" fmla="*/ 714135 h 1346524"/>
              <a:gd name="connsiteX57" fmla="*/ 1313917 w 1313917"/>
              <a:gd name="connsiteY57" fmla="*/ 671406 h 1346524"/>
              <a:gd name="connsiteX58" fmla="*/ 1305371 w 1313917"/>
              <a:gd name="connsiteY58" fmla="*/ 457761 h 1346524"/>
              <a:gd name="connsiteX59" fmla="*/ 1288280 w 1313917"/>
              <a:gd name="connsiteY59" fmla="*/ 389395 h 1346524"/>
              <a:gd name="connsiteX60" fmla="*/ 1271188 w 1313917"/>
              <a:gd name="connsiteY60" fmla="*/ 363757 h 1346524"/>
              <a:gd name="connsiteX61" fmla="*/ 1262642 w 1313917"/>
              <a:gd name="connsiteY61" fmla="*/ 338120 h 1346524"/>
              <a:gd name="connsiteX62" fmla="*/ 1211368 w 1313917"/>
              <a:gd name="connsiteY62" fmla="*/ 303937 h 1346524"/>
              <a:gd name="connsiteX63" fmla="*/ 1177184 w 1313917"/>
              <a:gd name="connsiteY63" fmla="*/ 252662 h 1346524"/>
              <a:gd name="connsiteX64" fmla="*/ 1160093 w 1313917"/>
              <a:gd name="connsiteY64" fmla="*/ 227024 h 1346524"/>
              <a:gd name="connsiteX65" fmla="*/ 1117364 w 1313917"/>
              <a:gd name="connsiteY65" fmla="*/ 158658 h 1346524"/>
              <a:gd name="connsiteX66" fmla="*/ 1074635 w 1313917"/>
              <a:gd name="connsiteY66" fmla="*/ 115929 h 1346524"/>
              <a:gd name="connsiteX67" fmla="*/ 1023360 w 1313917"/>
              <a:gd name="connsiteY67" fmla="*/ 98838 h 1346524"/>
              <a:gd name="connsiteX68" fmla="*/ 997723 w 1313917"/>
              <a:gd name="connsiteY68" fmla="*/ 81746 h 1346524"/>
              <a:gd name="connsiteX69" fmla="*/ 946448 w 1313917"/>
              <a:gd name="connsiteY69" fmla="*/ 64654 h 1346524"/>
              <a:gd name="connsiteX70" fmla="*/ 895173 w 1313917"/>
              <a:gd name="connsiteY70" fmla="*/ 47563 h 1346524"/>
              <a:gd name="connsiteX71" fmla="*/ 869536 w 1313917"/>
              <a:gd name="connsiteY71" fmla="*/ 39017 h 1346524"/>
              <a:gd name="connsiteX72" fmla="*/ 843898 w 1313917"/>
              <a:gd name="connsiteY72" fmla="*/ 21925 h 1346524"/>
              <a:gd name="connsiteX73" fmla="*/ 801169 w 1313917"/>
              <a:gd name="connsiteY73" fmla="*/ 13380 h 1346524"/>
              <a:gd name="connsiteX74" fmla="*/ 596070 w 1313917"/>
              <a:gd name="connsiteY74" fmla="*/ 21925 h 1346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1313917" h="1346524">
                <a:moveTo>
                  <a:pt x="596070" y="21925"/>
                </a:moveTo>
                <a:lnTo>
                  <a:pt x="596070" y="21925"/>
                </a:lnTo>
                <a:cubicBezTo>
                  <a:pt x="570433" y="24774"/>
                  <a:pt x="544602" y="26230"/>
                  <a:pt x="519158" y="30471"/>
                </a:cubicBezTo>
                <a:cubicBezTo>
                  <a:pt x="510273" y="31952"/>
                  <a:pt x="502182" y="36542"/>
                  <a:pt x="493521" y="39017"/>
                </a:cubicBezTo>
                <a:cubicBezTo>
                  <a:pt x="482228" y="42244"/>
                  <a:pt x="470588" y="44188"/>
                  <a:pt x="459338" y="47563"/>
                </a:cubicBezTo>
                <a:cubicBezTo>
                  <a:pt x="442082" y="52740"/>
                  <a:pt x="408063" y="64654"/>
                  <a:pt x="408063" y="64654"/>
                </a:cubicBezTo>
                <a:cubicBezTo>
                  <a:pt x="390971" y="76049"/>
                  <a:pt x="371313" y="84313"/>
                  <a:pt x="356788" y="98838"/>
                </a:cubicBezTo>
                <a:cubicBezTo>
                  <a:pt x="348242" y="107384"/>
                  <a:pt x="340691" y="117055"/>
                  <a:pt x="331151" y="124475"/>
                </a:cubicBezTo>
                <a:cubicBezTo>
                  <a:pt x="314936" y="137086"/>
                  <a:pt x="296968" y="147264"/>
                  <a:pt x="279876" y="158658"/>
                </a:cubicBezTo>
                <a:cubicBezTo>
                  <a:pt x="271330" y="164355"/>
                  <a:pt x="260402" y="167533"/>
                  <a:pt x="254239" y="175750"/>
                </a:cubicBezTo>
                <a:cubicBezTo>
                  <a:pt x="245693" y="187144"/>
                  <a:pt x="239246" y="200471"/>
                  <a:pt x="228601" y="209933"/>
                </a:cubicBezTo>
                <a:cubicBezTo>
                  <a:pt x="213248" y="223580"/>
                  <a:pt x="177326" y="244116"/>
                  <a:pt x="177326" y="244116"/>
                </a:cubicBezTo>
                <a:cubicBezTo>
                  <a:pt x="171629" y="252662"/>
                  <a:pt x="167964" y="262990"/>
                  <a:pt x="160235" y="269753"/>
                </a:cubicBezTo>
                <a:cubicBezTo>
                  <a:pt x="144776" y="283280"/>
                  <a:pt x="108960" y="303937"/>
                  <a:pt x="108960" y="303937"/>
                </a:cubicBezTo>
                <a:cubicBezTo>
                  <a:pt x="97566" y="321028"/>
                  <a:pt x="81273" y="335724"/>
                  <a:pt x="74777" y="355211"/>
                </a:cubicBezTo>
                <a:cubicBezTo>
                  <a:pt x="71928" y="363757"/>
                  <a:pt x="70260" y="372792"/>
                  <a:pt x="66231" y="380849"/>
                </a:cubicBezTo>
                <a:cubicBezTo>
                  <a:pt x="61638" y="390035"/>
                  <a:pt x="53311" y="397101"/>
                  <a:pt x="49140" y="406486"/>
                </a:cubicBezTo>
                <a:cubicBezTo>
                  <a:pt x="41823" y="422949"/>
                  <a:pt x="37745" y="440669"/>
                  <a:pt x="32048" y="457761"/>
                </a:cubicBezTo>
                <a:cubicBezTo>
                  <a:pt x="19787" y="494542"/>
                  <a:pt x="25687" y="474657"/>
                  <a:pt x="14956" y="517581"/>
                </a:cubicBezTo>
                <a:cubicBezTo>
                  <a:pt x="17985" y="623583"/>
                  <a:pt x="0" y="744042"/>
                  <a:pt x="32048" y="850867"/>
                </a:cubicBezTo>
                <a:cubicBezTo>
                  <a:pt x="37225" y="868123"/>
                  <a:pt x="43443" y="885050"/>
                  <a:pt x="49140" y="902142"/>
                </a:cubicBezTo>
                <a:cubicBezTo>
                  <a:pt x="49142" y="902147"/>
                  <a:pt x="66227" y="953412"/>
                  <a:pt x="66231" y="953417"/>
                </a:cubicBezTo>
                <a:lnTo>
                  <a:pt x="83323" y="979054"/>
                </a:lnTo>
                <a:cubicBezTo>
                  <a:pt x="101966" y="1034990"/>
                  <a:pt x="76072" y="980091"/>
                  <a:pt x="117506" y="1013238"/>
                </a:cubicBezTo>
                <a:cubicBezTo>
                  <a:pt x="125526" y="1019654"/>
                  <a:pt x="127335" y="1031613"/>
                  <a:pt x="134597" y="1038875"/>
                </a:cubicBezTo>
                <a:cubicBezTo>
                  <a:pt x="141860" y="1046138"/>
                  <a:pt x="151689" y="1050270"/>
                  <a:pt x="160235" y="1055967"/>
                </a:cubicBezTo>
                <a:cubicBezTo>
                  <a:pt x="175277" y="1101092"/>
                  <a:pt x="163784" y="1074109"/>
                  <a:pt x="202964" y="1132879"/>
                </a:cubicBezTo>
                <a:cubicBezTo>
                  <a:pt x="208661" y="1141425"/>
                  <a:pt x="211509" y="1152819"/>
                  <a:pt x="220055" y="1158516"/>
                </a:cubicBezTo>
                <a:lnTo>
                  <a:pt x="245693" y="1175608"/>
                </a:lnTo>
                <a:cubicBezTo>
                  <a:pt x="265030" y="1233618"/>
                  <a:pt x="236949" y="1166864"/>
                  <a:pt x="305513" y="1235428"/>
                </a:cubicBezTo>
                <a:cubicBezTo>
                  <a:pt x="327634" y="1257549"/>
                  <a:pt x="351759" y="1285026"/>
                  <a:pt x="382426" y="1295249"/>
                </a:cubicBezTo>
                <a:cubicBezTo>
                  <a:pt x="390972" y="1298098"/>
                  <a:pt x="400006" y="1299767"/>
                  <a:pt x="408063" y="1303795"/>
                </a:cubicBezTo>
                <a:cubicBezTo>
                  <a:pt x="417249" y="1308388"/>
                  <a:pt x="424315" y="1316715"/>
                  <a:pt x="433700" y="1320886"/>
                </a:cubicBezTo>
                <a:cubicBezTo>
                  <a:pt x="450163" y="1328203"/>
                  <a:pt x="467883" y="1332281"/>
                  <a:pt x="484975" y="1337978"/>
                </a:cubicBezTo>
                <a:lnTo>
                  <a:pt x="510612" y="1346524"/>
                </a:lnTo>
                <a:cubicBezTo>
                  <a:pt x="561887" y="1343675"/>
                  <a:pt x="613260" y="1342243"/>
                  <a:pt x="664437" y="1337978"/>
                </a:cubicBezTo>
                <a:cubicBezTo>
                  <a:pt x="681704" y="1336539"/>
                  <a:pt x="699273" y="1334911"/>
                  <a:pt x="715711" y="1329432"/>
                </a:cubicBezTo>
                <a:cubicBezTo>
                  <a:pt x="725455" y="1326184"/>
                  <a:pt x="731908" y="1316386"/>
                  <a:pt x="741349" y="1312340"/>
                </a:cubicBezTo>
                <a:cubicBezTo>
                  <a:pt x="752144" y="1307714"/>
                  <a:pt x="764282" y="1307170"/>
                  <a:pt x="775532" y="1303795"/>
                </a:cubicBezTo>
                <a:cubicBezTo>
                  <a:pt x="792788" y="1298618"/>
                  <a:pt x="809715" y="1292400"/>
                  <a:pt x="826807" y="1286703"/>
                </a:cubicBezTo>
                <a:lnTo>
                  <a:pt x="852444" y="1278157"/>
                </a:lnTo>
                <a:cubicBezTo>
                  <a:pt x="860990" y="1275308"/>
                  <a:pt x="870587" y="1274608"/>
                  <a:pt x="878082" y="1269611"/>
                </a:cubicBezTo>
                <a:cubicBezTo>
                  <a:pt x="886628" y="1263914"/>
                  <a:pt x="894334" y="1256691"/>
                  <a:pt x="903719" y="1252520"/>
                </a:cubicBezTo>
                <a:cubicBezTo>
                  <a:pt x="920182" y="1245203"/>
                  <a:pt x="954994" y="1235428"/>
                  <a:pt x="954994" y="1235428"/>
                </a:cubicBezTo>
                <a:cubicBezTo>
                  <a:pt x="1003973" y="1161958"/>
                  <a:pt x="938755" y="1248419"/>
                  <a:pt x="997723" y="1201245"/>
                </a:cubicBezTo>
                <a:cubicBezTo>
                  <a:pt x="1052944" y="1157068"/>
                  <a:pt x="976009" y="1188543"/>
                  <a:pt x="1040452" y="1167062"/>
                </a:cubicBezTo>
                <a:cubicBezTo>
                  <a:pt x="1089442" y="1093572"/>
                  <a:pt x="1030700" y="1186562"/>
                  <a:pt x="1066089" y="1115787"/>
                </a:cubicBezTo>
                <a:cubicBezTo>
                  <a:pt x="1070682" y="1106601"/>
                  <a:pt x="1077484" y="1098696"/>
                  <a:pt x="1083181" y="1090150"/>
                </a:cubicBezTo>
                <a:lnTo>
                  <a:pt x="1100272" y="1038875"/>
                </a:lnTo>
                <a:cubicBezTo>
                  <a:pt x="1103121" y="1030329"/>
                  <a:pt x="1103821" y="1020733"/>
                  <a:pt x="1108818" y="1013238"/>
                </a:cubicBezTo>
                <a:lnTo>
                  <a:pt x="1143001" y="961963"/>
                </a:lnTo>
                <a:cubicBezTo>
                  <a:pt x="1148698" y="953417"/>
                  <a:pt x="1151547" y="942022"/>
                  <a:pt x="1160093" y="936325"/>
                </a:cubicBezTo>
                <a:cubicBezTo>
                  <a:pt x="1196330" y="912168"/>
                  <a:pt x="1176544" y="923827"/>
                  <a:pt x="1219913" y="902142"/>
                </a:cubicBezTo>
                <a:cubicBezTo>
                  <a:pt x="1222762" y="893596"/>
                  <a:pt x="1222832" y="883539"/>
                  <a:pt x="1228459" y="876505"/>
                </a:cubicBezTo>
                <a:cubicBezTo>
                  <a:pt x="1265490" y="830217"/>
                  <a:pt x="1245552" y="891457"/>
                  <a:pt x="1271188" y="833776"/>
                </a:cubicBezTo>
                <a:cubicBezTo>
                  <a:pt x="1292140" y="786634"/>
                  <a:pt x="1285338" y="785726"/>
                  <a:pt x="1296826" y="739772"/>
                </a:cubicBezTo>
                <a:cubicBezTo>
                  <a:pt x="1299011" y="731033"/>
                  <a:pt x="1303186" y="722874"/>
                  <a:pt x="1305371" y="714135"/>
                </a:cubicBezTo>
                <a:cubicBezTo>
                  <a:pt x="1308894" y="700044"/>
                  <a:pt x="1311068" y="685649"/>
                  <a:pt x="1313917" y="671406"/>
                </a:cubicBezTo>
                <a:cubicBezTo>
                  <a:pt x="1311068" y="600191"/>
                  <a:pt x="1311824" y="528740"/>
                  <a:pt x="1305371" y="457761"/>
                </a:cubicBezTo>
                <a:cubicBezTo>
                  <a:pt x="1303244" y="434367"/>
                  <a:pt x="1301310" y="408940"/>
                  <a:pt x="1288280" y="389395"/>
                </a:cubicBezTo>
                <a:cubicBezTo>
                  <a:pt x="1282583" y="380849"/>
                  <a:pt x="1275781" y="372944"/>
                  <a:pt x="1271188" y="363757"/>
                </a:cubicBezTo>
                <a:cubicBezTo>
                  <a:pt x="1267159" y="355700"/>
                  <a:pt x="1269012" y="344490"/>
                  <a:pt x="1262642" y="338120"/>
                </a:cubicBezTo>
                <a:cubicBezTo>
                  <a:pt x="1248117" y="323595"/>
                  <a:pt x="1211368" y="303937"/>
                  <a:pt x="1211368" y="303937"/>
                </a:cubicBezTo>
                <a:lnTo>
                  <a:pt x="1177184" y="252662"/>
                </a:lnTo>
                <a:cubicBezTo>
                  <a:pt x="1171487" y="244116"/>
                  <a:pt x="1163341" y="236768"/>
                  <a:pt x="1160093" y="227024"/>
                </a:cubicBezTo>
                <a:cubicBezTo>
                  <a:pt x="1139753" y="166006"/>
                  <a:pt x="1157991" y="185744"/>
                  <a:pt x="1117364" y="158658"/>
                </a:cubicBezTo>
                <a:cubicBezTo>
                  <a:pt x="1101772" y="135271"/>
                  <a:pt x="1101620" y="127922"/>
                  <a:pt x="1074635" y="115929"/>
                </a:cubicBezTo>
                <a:cubicBezTo>
                  <a:pt x="1058172" y="108612"/>
                  <a:pt x="1023360" y="98838"/>
                  <a:pt x="1023360" y="98838"/>
                </a:cubicBezTo>
                <a:cubicBezTo>
                  <a:pt x="1014814" y="93141"/>
                  <a:pt x="1007108" y="85917"/>
                  <a:pt x="997723" y="81746"/>
                </a:cubicBezTo>
                <a:cubicBezTo>
                  <a:pt x="981260" y="74429"/>
                  <a:pt x="963540" y="70351"/>
                  <a:pt x="946448" y="64654"/>
                </a:cubicBezTo>
                <a:lnTo>
                  <a:pt x="895173" y="47563"/>
                </a:lnTo>
                <a:cubicBezTo>
                  <a:pt x="886627" y="44714"/>
                  <a:pt x="877031" y="44014"/>
                  <a:pt x="869536" y="39017"/>
                </a:cubicBezTo>
                <a:cubicBezTo>
                  <a:pt x="860990" y="33320"/>
                  <a:pt x="853515" y="25531"/>
                  <a:pt x="843898" y="21925"/>
                </a:cubicBezTo>
                <a:cubicBezTo>
                  <a:pt x="830298" y="16825"/>
                  <a:pt x="815496" y="15768"/>
                  <a:pt x="801169" y="13380"/>
                </a:cubicBezTo>
                <a:cubicBezTo>
                  <a:pt x="720884" y="0"/>
                  <a:pt x="630253" y="20501"/>
                  <a:pt x="596070" y="21925"/>
                </a:cubicBezTo>
                <a:close/>
              </a:path>
            </a:pathLst>
          </a:custGeom>
          <a:solidFill>
            <a:srgbClr val="00B0F0"/>
          </a:solidFill>
          <a:ln w="254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2069130" y="4181201"/>
            <a:ext cx="940038" cy="826094"/>
            <a:chOff x="1811708" y="2743200"/>
            <a:chExt cx="940038" cy="826094"/>
          </a:xfrm>
        </p:grpSpPr>
        <p:sp>
          <p:nvSpPr>
            <p:cNvPr id="13" name="Oval 12"/>
            <p:cNvSpPr/>
            <p:nvPr/>
          </p:nvSpPr>
          <p:spPr>
            <a:xfrm>
              <a:off x="1905000" y="2743200"/>
              <a:ext cx="228600" cy="2286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2362200" y="2743200"/>
              <a:ext cx="228600" cy="2286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 14"/>
            <p:cNvSpPr/>
            <p:nvPr/>
          </p:nvSpPr>
          <p:spPr>
            <a:xfrm>
              <a:off x="1811708" y="3102123"/>
              <a:ext cx="940038" cy="467171"/>
            </a:xfrm>
            <a:custGeom>
              <a:avLst/>
              <a:gdLst>
                <a:gd name="connsiteX0" fmla="*/ 0 w 940038"/>
                <a:gd name="connsiteY0" fmla="*/ 136733 h 467171"/>
                <a:gd name="connsiteX1" fmla="*/ 324741 w 940038"/>
                <a:gd name="connsiteY1" fmla="*/ 444382 h 467171"/>
                <a:gd name="connsiteX2" fmla="*/ 940038 w 940038"/>
                <a:gd name="connsiteY2" fmla="*/ 0 h 467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40038" h="467171">
                  <a:moveTo>
                    <a:pt x="0" y="136733"/>
                  </a:moveTo>
                  <a:cubicBezTo>
                    <a:pt x="84034" y="301952"/>
                    <a:pt x="168068" y="467171"/>
                    <a:pt x="324741" y="444382"/>
                  </a:cubicBezTo>
                  <a:cubicBezTo>
                    <a:pt x="481414" y="421593"/>
                    <a:pt x="710726" y="210796"/>
                    <a:pt x="940038" y="0"/>
                  </a:cubicBezTo>
                </a:path>
              </a:pathLst>
            </a:custGeom>
            <a:ln w="762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622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simple class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67542" y="2379341"/>
            <a:ext cx="10284823" cy="304698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SimpleObject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_ID;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_Name;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ID {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_ID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;}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{_ID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;}}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 {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_Name;}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{_Name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;}}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en-US" sz="2400" dirty="0"/>
          </a:p>
        </p:txBody>
      </p:sp>
      <p:sp>
        <p:nvSpPr>
          <p:cNvPr id="5" name="Right Brace 4"/>
          <p:cNvSpPr/>
          <p:nvPr/>
        </p:nvSpPr>
        <p:spPr>
          <a:xfrm>
            <a:off x="6496594" y="2847703"/>
            <a:ext cx="339635" cy="627017"/>
          </a:xfrm>
          <a:prstGeom prst="rightBrac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949440" y="2976545"/>
            <a:ext cx="2074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</a:rPr>
              <a:t>These will be stored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7" name="Right Brace 6"/>
          <p:cNvSpPr/>
          <p:nvPr/>
        </p:nvSpPr>
        <p:spPr>
          <a:xfrm>
            <a:off x="9226731" y="3548743"/>
            <a:ext cx="339635" cy="1493520"/>
          </a:xfrm>
          <a:prstGeom prst="rightBrac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566366" y="4110837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</a:rPr>
              <a:t>These will not</a:t>
            </a:r>
            <a:endParaRPr lang="en-US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9930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JonTheme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onTheme" id="{3DE42CC9-E1AF-4131-A25A-4FB02EEA6E17}" vid="{0E97BE3A-6307-4DD4-9EDE-71373E951CE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JonTheme</Template>
  <TotalTime>451</TotalTime>
  <Words>1134</Words>
  <Application>Microsoft Office PowerPoint</Application>
  <PresentationFormat>Widescreen</PresentationFormat>
  <Paragraphs>211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Consolas</vt:lpstr>
      <vt:lpstr>Corbel</vt:lpstr>
      <vt:lpstr>JonTheme</vt:lpstr>
      <vt:lpstr>File Handling</vt:lpstr>
      <vt:lpstr>Why we care about files</vt:lpstr>
      <vt:lpstr>File Storage Types</vt:lpstr>
      <vt:lpstr>Flat File</vt:lpstr>
      <vt:lpstr>Specialized File</vt:lpstr>
      <vt:lpstr>Databases</vt:lpstr>
      <vt:lpstr>Storing Objects as they are</vt:lpstr>
      <vt:lpstr>Serialization</vt:lpstr>
      <vt:lpstr>A simple class</vt:lpstr>
      <vt:lpstr>Serialize to XML</vt:lpstr>
      <vt:lpstr>XML Serializing</vt:lpstr>
      <vt:lpstr>XML Output</vt:lpstr>
      <vt:lpstr>Serialize to Binary</vt:lpstr>
      <vt:lpstr>Binary Serializing</vt:lpstr>
      <vt:lpstr>Binary Output</vt:lpstr>
      <vt:lpstr>Deserialization</vt:lpstr>
      <vt:lpstr>XML Deserializing</vt:lpstr>
      <vt:lpstr>Binary Deserializing</vt:lpstr>
      <vt:lpstr>FileDialogs</vt:lpstr>
      <vt:lpstr>SaveFileDialog</vt:lpstr>
      <vt:lpstr>OpenFileDialog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Science / Informatics And Programming II</dc:title>
  <dc:creator>Jon Holmes</dc:creator>
  <cp:lastModifiedBy>Jon Holmes</cp:lastModifiedBy>
  <cp:revision>62</cp:revision>
  <dcterms:created xsi:type="dcterms:W3CDTF">2015-08-07T02:50:19Z</dcterms:created>
  <dcterms:modified xsi:type="dcterms:W3CDTF">2016-04-12T05:06:25Z</dcterms:modified>
</cp:coreProperties>
</file>