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D64A8-2F27-43AB-95C0-29389923EEF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17D85-585A-4786-A958-EDF06358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0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2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35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61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2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7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72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72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529"/>
            <a:ext cx="10018713" cy="1020536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8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1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2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7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082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541691"/>
            <a:ext cx="10018713" cy="4249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4748DF-3088-41B1-AFF5-C477D281DCB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2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ASP.Net</a:t>
            </a:r>
            <a:r>
              <a:rPr lang="en-US" dirty="0" smtClean="0"/>
              <a:t> Web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 1182 / CS 1182</a:t>
            </a:r>
          </a:p>
          <a:p>
            <a:r>
              <a:rPr lang="en-US" dirty="0" smtClean="0"/>
              <a:t>Using C#</a:t>
            </a:r>
          </a:p>
        </p:txBody>
      </p:sp>
    </p:spTree>
    <p:extLst>
      <p:ext uri="{BB962C8B-B14F-4D97-AF65-F5344CB8AC3E}">
        <p14:creationId xmlns:p14="http://schemas.microsoft.com/office/powerpoint/2010/main" val="33384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Web Application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51041" y="926527"/>
            <a:ext cx="2381250" cy="2019300"/>
            <a:chOff x="1013530" y="1150397"/>
            <a:chExt cx="2381250" cy="20193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3530" y="1150397"/>
              <a:ext cx="2381250" cy="20193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Left Arrow 9"/>
            <p:cNvSpPr/>
            <p:nvPr/>
          </p:nvSpPr>
          <p:spPr>
            <a:xfrm>
              <a:off x="2204155" y="2272419"/>
              <a:ext cx="946451" cy="217283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32818" y="1721893"/>
              <a:ext cx="339875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0"/>
                  <a:solidFill>
                    <a:schemeClr val="accent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54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54822" y="2495802"/>
            <a:ext cx="2371725" cy="2562225"/>
            <a:chOff x="2103563" y="3040228"/>
            <a:chExt cx="2371725" cy="25622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3563" y="3040228"/>
              <a:ext cx="2371725" cy="25622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2" name="Left Arrow 11"/>
            <p:cNvSpPr/>
            <p:nvPr/>
          </p:nvSpPr>
          <p:spPr>
            <a:xfrm>
              <a:off x="3347385" y="4610856"/>
              <a:ext cx="581820" cy="204986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95398" y="4060329"/>
              <a:ext cx="339875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0"/>
                  <a:solidFill>
                    <a:schemeClr val="accent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54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2451" y="1584891"/>
            <a:ext cx="4937355" cy="2419350"/>
            <a:chOff x="4678227" y="2808406"/>
            <a:chExt cx="4937355" cy="24193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9732" y="2808406"/>
              <a:ext cx="4895850" cy="24193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8" name="Right Arrow 17"/>
            <p:cNvSpPr/>
            <p:nvPr/>
          </p:nvSpPr>
          <p:spPr>
            <a:xfrm>
              <a:off x="4678227" y="3565236"/>
              <a:ext cx="514730" cy="2059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78227" y="3015645"/>
              <a:ext cx="339875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0"/>
                  <a:solidFill>
                    <a:schemeClr val="accent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54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429816" y="2995277"/>
            <a:ext cx="3216906" cy="1392262"/>
            <a:chOff x="4848165" y="4210191"/>
            <a:chExt cx="3216906" cy="139226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8165" y="4640428"/>
              <a:ext cx="2352675" cy="9620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" name="Left Arrow 13"/>
            <p:cNvSpPr/>
            <p:nvPr/>
          </p:nvSpPr>
          <p:spPr>
            <a:xfrm>
              <a:off x="7067464" y="4735236"/>
              <a:ext cx="946451" cy="217283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25196" y="4210191"/>
              <a:ext cx="339875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0"/>
                  <a:solidFill>
                    <a:schemeClr val="accent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54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98525" y="3825564"/>
            <a:ext cx="2114550" cy="1171835"/>
            <a:chOff x="7445284" y="5025796"/>
            <a:chExt cx="2114550" cy="117183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45284" y="5025796"/>
              <a:ext cx="2114550" cy="1123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6" name="Left Arrow 15"/>
            <p:cNvSpPr/>
            <p:nvPr/>
          </p:nvSpPr>
          <p:spPr>
            <a:xfrm>
              <a:off x="8735740" y="5985186"/>
              <a:ext cx="688917" cy="212445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08965" y="5432226"/>
              <a:ext cx="339875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0"/>
                  <a:solidFill>
                    <a:schemeClr val="accent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54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429816" y="4939822"/>
            <a:ext cx="2857500" cy="1711208"/>
            <a:chOff x="8125716" y="4063705"/>
            <a:chExt cx="2857500" cy="171120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7"/>
            <a:srcRect b="28047"/>
            <a:stretch/>
          </p:blipFill>
          <p:spPr>
            <a:xfrm>
              <a:off x="8125716" y="4143788"/>
              <a:ext cx="2857500" cy="16311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6" name="Left Arrow 25"/>
            <p:cNvSpPr/>
            <p:nvPr/>
          </p:nvSpPr>
          <p:spPr>
            <a:xfrm>
              <a:off x="9760630" y="4616665"/>
              <a:ext cx="688917" cy="212445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233855" y="4063705"/>
              <a:ext cx="339875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0"/>
                  <a:solidFill>
                    <a:schemeClr val="accent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54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55605" y="5474559"/>
            <a:ext cx="2476500" cy="1171575"/>
            <a:chOff x="6555605" y="5474559"/>
            <a:chExt cx="2476500" cy="117157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55605" y="5474559"/>
              <a:ext cx="2476500" cy="11715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30" name="Left Arrow 29"/>
            <p:cNvSpPr/>
            <p:nvPr/>
          </p:nvSpPr>
          <p:spPr>
            <a:xfrm>
              <a:off x="8109806" y="6285145"/>
              <a:ext cx="688917" cy="212445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583031" y="5732185"/>
              <a:ext cx="339875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0"/>
                  <a:solidFill>
                    <a:schemeClr val="accent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54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3531" y="2265832"/>
            <a:ext cx="2085975" cy="4448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" name="Rectangle 33"/>
          <p:cNvSpPr/>
          <p:nvPr/>
        </p:nvSpPr>
        <p:spPr>
          <a:xfrm>
            <a:off x="9484087" y="1582234"/>
            <a:ext cx="20189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en-US" sz="54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51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26" y="1133890"/>
            <a:ext cx="3840367" cy="54344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569995" y="2422731"/>
            <a:ext cx="7517290" cy="369332"/>
            <a:chOff x="3466288" y="2703389"/>
            <a:chExt cx="7517290" cy="369332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3466288" y="2888055"/>
              <a:ext cx="1811882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278170" y="2703389"/>
              <a:ext cx="5705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“Form” file (Default.aspx is first page called by a web app.)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05653" y="2685179"/>
            <a:ext cx="3079763" cy="369332"/>
            <a:chOff x="4019739" y="2703389"/>
            <a:chExt cx="3079763" cy="369332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4019739" y="2888055"/>
              <a:ext cx="1258431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278170" y="2703389"/>
              <a:ext cx="1821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Code-Behind file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29204" y="3002667"/>
            <a:ext cx="4059751" cy="369332"/>
            <a:chOff x="4825497" y="2703389"/>
            <a:chExt cx="4059751" cy="369332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4825497" y="2888055"/>
              <a:ext cx="452673" cy="6421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278170" y="2703389"/>
              <a:ext cx="3607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Designer file (Do not touch this file!)</a:t>
              </a:r>
              <a:endParaRPr lang="en-US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879" y="3345532"/>
            <a:ext cx="1228725" cy="4572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344517" y="3316720"/>
            <a:ext cx="6153799" cy="369332"/>
            <a:chOff x="3286408" y="2703389"/>
            <a:chExt cx="6153799" cy="369332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3286408" y="2888055"/>
              <a:ext cx="1991762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278170" y="2703389"/>
              <a:ext cx="4162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Image that shows in your browser like this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>
            <a:endCxn id="24" idx="1"/>
          </p:cNvCxnSpPr>
          <p:nvPr/>
        </p:nvCxnSpPr>
        <p:spPr>
          <a:xfrm>
            <a:off x="8454657" y="3574132"/>
            <a:ext cx="7932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400850" y="4762997"/>
            <a:ext cx="2681679" cy="369332"/>
            <a:chOff x="4291186" y="2703389"/>
            <a:chExt cx="2681679" cy="369332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4291186" y="2888055"/>
              <a:ext cx="986986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278170" y="2703389"/>
              <a:ext cx="1694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Page Templates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413865" y="5925623"/>
            <a:ext cx="4044087" cy="369332"/>
            <a:chOff x="3304201" y="2703389"/>
            <a:chExt cx="4044087" cy="369332"/>
          </a:xfrm>
        </p:grpSpPr>
        <p:cxnSp>
          <p:nvCxnSpPr>
            <p:cNvPr id="36" name="Straight Arrow Connector 35"/>
            <p:cNvCxnSpPr/>
            <p:nvPr/>
          </p:nvCxnSpPr>
          <p:spPr>
            <a:xfrm flipH="1">
              <a:off x="3304201" y="2888055"/>
              <a:ext cx="1973970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278170" y="2703389"/>
              <a:ext cx="2070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WebServer</a:t>
              </a:r>
              <a:r>
                <a:rPr lang="en-US" dirty="0" smtClean="0"/>
                <a:t> Settings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413865" y="3656317"/>
            <a:ext cx="4079802" cy="369332"/>
            <a:chOff x="3304201" y="2703389"/>
            <a:chExt cx="4079802" cy="369332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3304201" y="2888055"/>
              <a:ext cx="1973970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278170" y="2703389"/>
              <a:ext cx="2105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Application Settings</a:t>
              </a:r>
              <a:endParaRPr lang="en-US" dirty="0"/>
            </a:p>
          </p:txBody>
        </p:sp>
      </p:grpSp>
      <p:sp>
        <p:nvSpPr>
          <p:cNvPr id="43" name="Right Brace 42"/>
          <p:cNvSpPr/>
          <p:nvPr/>
        </p:nvSpPr>
        <p:spPr>
          <a:xfrm>
            <a:off x="3105653" y="4698637"/>
            <a:ext cx="234745" cy="498052"/>
          </a:xfrm>
          <a:prstGeom prst="righ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2413865" y="1352439"/>
            <a:ext cx="3185012" cy="369332"/>
            <a:chOff x="3310158" y="2703389"/>
            <a:chExt cx="3185012" cy="369332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3310158" y="2888055"/>
              <a:ext cx="1968012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278170" y="2703389"/>
              <a:ext cx="1217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“Form” file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569995" y="1993905"/>
            <a:ext cx="3028882" cy="369332"/>
            <a:chOff x="3466288" y="2703389"/>
            <a:chExt cx="3028882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466288" y="2888055"/>
              <a:ext cx="1811882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278170" y="2703389"/>
              <a:ext cx="1217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“Form” file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778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Web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about the </a:t>
            </a:r>
            <a:r>
              <a:rPr lang="en-US" dirty="0" smtClean="0"/>
              <a:t>content</a:t>
            </a:r>
          </a:p>
          <a:p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Content does not change </a:t>
            </a:r>
          </a:p>
          <a:p>
            <a:r>
              <a:rPr lang="en-US" dirty="0" smtClean="0"/>
              <a:t>Dynamic</a:t>
            </a:r>
          </a:p>
          <a:p>
            <a:pPr lvl="1"/>
            <a:r>
              <a:rPr lang="en-US" dirty="0" smtClean="0"/>
              <a:t>Content changes based on use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155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smtClean="0"/>
              <a:t>Web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</a:t>
            </a:r>
          </a:p>
          <a:p>
            <a:pPr lvl="1"/>
            <a:r>
              <a:rPr lang="en-US" dirty="0" smtClean="0"/>
              <a:t>Content is not changed easily</a:t>
            </a:r>
          </a:p>
          <a:p>
            <a:pPr lvl="1"/>
            <a:r>
              <a:rPr lang="en-US" dirty="0" smtClean="0"/>
              <a:t>“Code” must be changed to change content.</a:t>
            </a:r>
          </a:p>
          <a:p>
            <a:pPr lvl="1"/>
            <a:r>
              <a:rPr lang="en-US" dirty="0" smtClean="0"/>
              <a:t>Must have edit files permission on the server.</a:t>
            </a:r>
          </a:p>
        </p:txBody>
      </p:sp>
    </p:spTree>
    <p:extLst>
      <p:ext uri="{BB962C8B-B14F-4D97-AF65-F5344CB8AC3E}">
        <p14:creationId xmlns:p14="http://schemas.microsoft.com/office/powerpoint/2010/main" val="184423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 smtClean="0"/>
              <a:t>Web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Dynamic</a:t>
            </a:r>
          </a:p>
          <a:p>
            <a:pPr lvl="1"/>
            <a:r>
              <a:rPr lang="en-US" dirty="0" smtClean="0"/>
              <a:t>Content changes without changing the code</a:t>
            </a:r>
          </a:p>
          <a:p>
            <a:pPr lvl="1"/>
            <a:r>
              <a:rPr lang="en-US" dirty="0" smtClean="0"/>
              <a:t>Started being done with CGI</a:t>
            </a:r>
          </a:p>
          <a:p>
            <a:pPr lvl="2"/>
            <a:r>
              <a:rPr lang="en-US" dirty="0" smtClean="0"/>
              <a:t>Executes compiled code for each request.</a:t>
            </a:r>
          </a:p>
          <a:p>
            <a:pPr lvl="2"/>
            <a:r>
              <a:rPr lang="en-US" dirty="0" smtClean="0"/>
              <a:t>Inefficient because each web call fires one program.</a:t>
            </a:r>
          </a:p>
          <a:p>
            <a:pPr lvl="1"/>
            <a:r>
              <a:rPr lang="en-US" dirty="0" smtClean="0"/>
              <a:t>Dynamic Languages</a:t>
            </a:r>
          </a:p>
          <a:p>
            <a:pPr lvl="2"/>
            <a:r>
              <a:rPr lang="en-US" dirty="0" smtClean="0"/>
              <a:t>PHP</a:t>
            </a:r>
          </a:p>
          <a:p>
            <a:pPr lvl="2"/>
            <a:r>
              <a:rPr lang="en-US" dirty="0" smtClean="0"/>
              <a:t>ASP</a:t>
            </a:r>
          </a:p>
          <a:p>
            <a:pPr lvl="2"/>
            <a:r>
              <a:rPr lang="en-US" dirty="0" smtClean="0"/>
              <a:t>JSP</a:t>
            </a:r>
          </a:p>
          <a:p>
            <a:pPr lvl="2"/>
            <a:r>
              <a:rPr lang="en-US" dirty="0" smtClean="0"/>
              <a:t>Others…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892565" y="1295400"/>
            <a:ext cx="9074376" cy="5562600"/>
            <a:chOff x="457200" y="1143000"/>
            <a:chExt cx="8490859" cy="5562600"/>
          </a:xfrm>
        </p:grpSpPr>
        <p:sp>
          <p:nvSpPr>
            <p:cNvPr id="55" name="Rectangle 54"/>
            <p:cNvSpPr/>
            <p:nvPr/>
          </p:nvSpPr>
          <p:spPr>
            <a:xfrm>
              <a:off x="457200" y="1143000"/>
              <a:ext cx="8382000" cy="2743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7200" y="3886200"/>
              <a:ext cx="8382000" cy="28194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57200" y="1672120"/>
              <a:ext cx="8490859" cy="4706338"/>
              <a:chOff x="457200" y="1672120"/>
              <a:chExt cx="8490859" cy="470633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457200" y="3886200"/>
                <a:ext cx="8382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314492" y="1672120"/>
                <a:ext cx="633567" cy="1985480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</a:rPr>
                  <a:t>Client-side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314492" y="4285577"/>
                <a:ext cx="633567" cy="2092881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Server-side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Layers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32710" y="6172200"/>
            <a:ext cx="4689764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Data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132710" y="4267200"/>
            <a:ext cx="4689764" cy="1905000"/>
            <a:chOff x="685800" y="4114800"/>
            <a:chExt cx="4114800" cy="1905000"/>
          </a:xfrm>
          <a:solidFill>
            <a:schemeClr val="accent4"/>
          </a:solidFill>
        </p:grpSpPr>
        <p:grpSp>
          <p:nvGrpSpPr>
            <p:cNvPr id="48" name="Group 47"/>
            <p:cNvGrpSpPr/>
            <p:nvPr/>
          </p:nvGrpSpPr>
          <p:grpSpPr>
            <a:xfrm>
              <a:off x="685800" y="4114800"/>
              <a:ext cx="4114800" cy="1600201"/>
              <a:chOff x="685800" y="4114800"/>
              <a:chExt cx="4114800" cy="1600201"/>
            </a:xfrm>
            <a:grpFill/>
          </p:grpSpPr>
          <p:sp>
            <p:nvSpPr>
              <p:cNvPr id="7" name="Rectangle 6"/>
              <p:cNvSpPr/>
              <p:nvPr/>
            </p:nvSpPr>
            <p:spPr>
              <a:xfrm>
                <a:off x="685800" y="4114800"/>
                <a:ext cx="4114800" cy="16002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rot="16200000">
                <a:off x="116533" y="4684068"/>
                <a:ext cx="1600200" cy="461665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Code</a:t>
                </a:r>
              </a:p>
            </p:txBody>
          </p:sp>
        </p:grpSp>
        <p:cxnSp>
          <p:nvCxnSpPr>
            <p:cNvPr id="12" name="Straight Arrow Connector 11"/>
            <p:cNvCxnSpPr>
              <a:endCxn id="7" idx="2"/>
            </p:cNvCxnSpPr>
            <p:nvPr/>
          </p:nvCxnSpPr>
          <p:spPr>
            <a:xfrm flipV="1">
              <a:off x="2743200" y="5715000"/>
              <a:ext cx="0" cy="30480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132710" y="3200400"/>
            <a:ext cx="4689764" cy="1066799"/>
            <a:chOff x="685800" y="3048000"/>
            <a:chExt cx="4114800" cy="1066799"/>
          </a:xfrm>
          <a:solidFill>
            <a:schemeClr val="accent3"/>
          </a:solidFill>
        </p:grpSpPr>
        <p:sp>
          <p:nvSpPr>
            <p:cNvPr id="6" name="Rectangle 5"/>
            <p:cNvSpPr/>
            <p:nvPr/>
          </p:nvSpPr>
          <p:spPr>
            <a:xfrm>
              <a:off x="685800" y="3048000"/>
              <a:ext cx="4114800" cy="609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Structured Code (Content)</a:t>
              </a:r>
            </a:p>
          </p:txBody>
        </p:sp>
        <p:cxnSp>
          <p:nvCxnSpPr>
            <p:cNvPr id="13" name="Straight Arrow Connector 12"/>
            <p:cNvCxnSpPr>
              <a:endCxn id="6" idx="2"/>
            </p:cNvCxnSpPr>
            <p:nvPr/>
          </p:nvCxnSpPr>
          <p:spPr>
            <a:xfrm flipV="1">
              <a:off x="2743200" y="3657600"/>
              <a:ext cx="0" cy="45719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132710" y="2286000"/>
            <a:ext cx="4689764" cy="914400"/>
            <a:chOff x="685800" y="2133600"/>
            <a:chExt cx="4114800" cy="914400"/>
          </a:xfrm>
          <a:solidFill>
            <a:schemeClr val="accent2"/>
          </a:solidFill>
        </p:grpSpPr>
        <p:sp>
          <p:nvSpPr>
            <p:cNvPr id="4" name="Rectangle 3"/>
            <p:cNvSpPr/>
            <p:nvPr/>
          </p:nvSpPr>
          <p:spPr>
            <a:xfrm>
              <a:off x="685800" y="2133600"/>
              <a:ext cx="4114800" cy="609600"/>
            </a:xfrm>
            <a:prstGeom prst="rect">
              <a:avLst/>
            </a:prstGeom>
            <a:grp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Presentation</a:t>
              </a:r>
            </a:p>
          </p:txBody>
        </p:sp>
        <p:cxnSp>
          <p:nvCxnSpPr>
            <p:cNvPr id="14" name="Straight Arrow Connector 13"/>
            <p:cNvCxnSpPr>
              <a:endCxn id="4" idx="2"/>
            </p:cNvCxnSpPr>
            <p:nvPr/>
          </p:nvCxnSpPr>
          <p:spPr>
            <a:xfrm flipV="1">
              <a:off x="2743200" y="2743200"/>
              <a:ext cx="0" cy="30480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899029" y="4495800"/>
            <a:ext cx="3660688" cy="1219200"/>
            <a:chOff x="1295400" y="4343400"/>
            <a:chExt cx="3242441" cy="1219200"/>
          </a:xfrm>
        </p:grpSpPr>
        <p:sp>
          <p:nvSpPr>
            <p:cNvPr id="17" name="Rectangle 16"/>
            <p:cNvSpPr/>
            <p:nvPr/>
          </p:nvSpPr>
          <p:spPr>
            <a:xfrm>
              <a:off x="1295400" y="5105400"/>
              <a:ext cx="3242441" cy="457200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Data Access Layer</a:t>
              </a:r>
            </a:p>
          </p:txBody>
        </p:sp>
        <p:cxnSp>
          <p:nvCxnSpPr>
            <p:cNvPr id="24" name="Straight Arrow Connector 23"/>
            <p:cNvCxnSpPr>
              <a:stCxn id="17" idx="0"/>
              <a:endCxn id="53" idx="2"/>
            </p:cNvCxnSpPr>
            <p:nvPr/>
          </p:nvCxnSpPr>
          <p:spPr>
            <a:xfrm rot="5400000" flipH="1" flipV="1">
              <a:off x="2764221" y="4953000"/>
              <a:ext cx="304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1295400" y="4343400"/>
              <a:ext cx="3242441" cy="457200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Application Logic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32710" y="1371600"/>
            <a:ext cx="4689764" cy="914400"/>
            <a:chOff x="685800" y="1219200"/>
            <a:chExt cx="4114800" cy="914400"/>
          </a:xfrm>
          <a:solidFill>
            <a:schemeClr val="accent1"/>
          </a:solidFill>
        </p:grpSpPr>
        <p:sp>
          <p:nvSpPr>
            <p:cNvPr id="36" name="Rectangle 35"/>
            <p:cNvSpPr/>
            <p:nvPr/>
          </p:nvSpPr>
          <p:spPr>
            <a:xfrm>
              <a:off x="685800" y="1219200"/>
              <a:ext cx="4114800" cy="609600"/>
            </a:xfrm>
            <a:prstGeom prst="rect">
              <a:avLst/>
            </a:prstGeom>
            <a:grp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Behavior</a:t>
              </a:r>
            </a:p>
          </p:txBody>
        </p:sp>
        <p:cxnSp>
          <p:nvCxnSpPr>
            <p:cNvPr id="37" name="Straight Arrow Connector 36"/>
            <p:cNvCxnSpPr>
              <a:stCxn id="4" idx="0"/>
              <a:endCxn id="36" idx="2"/>
            </p:cNvCxnSpPr>
            <p:nvPr/>
          </p:nvCxnSpPr>
          <p:spPr>
            <a:xfrm flipV="1">
              <a:off x="2743200" y="1828800"/>
              <a:ext cx="0" cy="30480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8051075" y="2362201"/>
            <a:ext cx="1343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51075" y="3276601"/>
            <a:ext cx="332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HTML 5, XHTML, XML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27273" y="4514672"/>
            <a:ext cx="2999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PHP, ASP, JSP, 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Cold Fusion,</a:t>
            </a:r>
          </a:p>
          <a:p>
            <a:r>
              <a:rPr lang="en-US" sz="2400" dirty="0">
                <a:solidFill>
                  <a:schemeClr val="bg1"/>
                </a:solidFill>
              </a:rPr>
              <a:t>Ruby, etc.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03473" y="6243936"/>
            <a:ext cx="2271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SQL, Files, etc.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051073" y="2819401"/>
            <a:ext cx="1861127" cy="4616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HTML ≤ 4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51075" y="1447801"/>
            <a:ext cx="201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5047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74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!= ASP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ASP</a:t>
            </a:r>
          </a:p>
          <a:p>
            <a:pPr lvl="1"/>
            <a:r>
              <a:rPr lang="en-US" dirty="0" smtClean="0"/>
              <a:t>Older</a:t>
            </a:r>
          </a:p>
          <a:p>
            <a:pPr lvl="1"/>
            <a:r>
              <a:rPr lang="en-US" dirty="0" smtClean="0"/>
              <a:t>HTML and Code interweaved</a:t>
            </a:r>
          </a:p>
          <a:p>
            <a:pPr lvl="1"/>
            <a:r>
              <a:rPr lang="en-US" dirty="0" smtClean="0"/>
              <a:t>Like PHP</a:t>
            </a:r>
          </a:p>
          <a:p>
            <a:r>
              <a:rPr lang="en-US" dirty="0" err="1" smtClean="0"/>
              <a:t>ASP.Net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Newer</a:t>
            </a:r>
          </a:p>
          <a:p>
            <a:pPr lvl="1"/>
            <a:r>
              <a:rPr lang="en-US" dirty="0" smtClean="0"/>
              <a:t>HTML and Code separated</a:t>
            </a:r>
          </a:p>
          <a:p>
            <a:pPr lvl="1"/>
            <a:r>
              <a:rPr lang="en-US" dirty="0" smtClean="0"/>
              <a:t>Leverages </a:t>
            </a:r>
            <a:r>
              <a:rPr lang="en-US" dirty="0" err="1" smtClean="0"/>
              <a:t>.Net</a:t>
            </a:r>
            <a:r>
              <a:rPr lang="en-US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5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Web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Site</a:t>
            </a:r>
          </a:p>
          <a:p>
            <a:pPr lvl="1"/>
            <a:r>
              <a:rPr lang="en-US" dirty="0" smtClean="0"/>
              <a:t>Complied as needed</a:t>
            </a:r>
          </a:p>
          <a:p>
            <a:r>
              <a:rPr lang="en-US" dirty="0" smtClean="0"/>
              <a:t>Web Application</a:t>
            </a:r>
          </a:p>
          <a:p>
            <a:pPr lvl="1"/>
            <a:r>
              <a:rPr lang="en-US" dirty="0" smtClean="0"/>
              <a:t>Precompiled</a:t>
            </a:r>
          </a:p>
          <a:p>
            <a:r>
              <a:rPr lang="en-US" dirty="0" smtClean="0"/>
              <a:t>MVC</a:t>
            </a:r>
          </a:p>
          <a:p>
            <a:pPr lvl="1"/>
            <a:r>
              <a:rPr lang="en-US" dirty="0" smtClean="0"/>
              <a:t>Model-View-Controller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1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main types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.ASPX</a:t>
            </a:r>
          </a:p>
          <a:p>
            <a:pPr lvl="1"/>
            <a:r>
              <a:rPr lang="en-US" dirty="0" smtClean="0"/>
              <a:t>Like a WPF form it contains the GUI part of the app.</a:t>
            </a:r>
          </a:p>
          <a:p>
            <a:endParaRPr lang="en-US" dirty="0"/>
          </a:p>
          <a:p>
            <a:r>
              <a:rPr lang="en-US" dirty="0" smtClean="0"/>
              <a:t>.ASPX.{Language} (CS, VB, FS)</a:t>
            </a:r>
          </a:p>
          <a:p>
            <a:pPr lvl="1"/>
            <a:r>
              <a:rPr lang="en-US" dirty="0" smtClean="0"/>
              <a:t>This is the Code-Behind file that contains all of the code to edit.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1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Vs.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Applications work of Verbs	</a:t>
            </a:r>
          </a:p>
          <a:p>
            <a:pPr lvl="1"/>
            <a:r>
              <a:rPr lang="en-US" dirty="0" smtClean="0"/>
              <a:t>Most common are GET and POST</a:t>
            </a:r>
          </a:p>
          <a:p>
            <a:pPr lvl="2"/>
            <a:r>
              <a:rPr lang="en-US" dirty="0" smtClean="0"/>
              <a:t>GET</a:t>
            </a:r>
          </a:p>
          <a:p>
            <a:pPr lvl="3"/>
            <a:r>
              <a:rPr lang="en-US" dirty="0" smtClean="0"/>
              <a:t>Information is passed in the URL</a:t>
            </a:r>
            <a:endParaRPr lang="en-US" dirty="0"/>
          </a:p>
          <a:p>
            <a:pPr lvl="2"/>
            <a:r>
              <a:rPr lang="en-US" dirty="0" smtClean="0"/>
              <a:t>POST</a:t>
            </a:r>
          </a:p>
          <a:p>
            <a:pPr lvl="3"/>
            <a:r>
              <a:rPr lang="en-US" dirty="0" smtClean="0"/>
              <a:t>Information is passed in the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27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onTheme" id="{3DE42CC9-E1AF-4131-A25A-4FB02EEA6E17}" vid="{0E97BE3A-6307-4DD4-9EDE-71373E951C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JonTheme</Template>
  <TotalTime>1026</TotalTime>
  <Words>298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JonTheme</vt:lpstr>
      <vt:lpstr>ASP.Net Web Applications</vt:lpstr>
      <vt:lpstr>Two types of Web Sites</vt:lpstr>
      <vt:lpstr>Static Web Content</vt:lpstr>
      <vt:lpstr>Dynamic Web Content</vt:lpstr>
      <vt:lpstr>Web Application Layers</vt:lpstr>
      <vt:lpstr>ASP.Net != ASP</vt:lpstr>
      <vt:lpstr>Types of Web Projects</vt:lpstr>
      <vt:lpstr>Two main types of files</vt:lpstr>
      <vt:lpstr>Get Vs. Post</vt:lpstr>
      <vt:lpstr>Create Web Application</vt:lpstr>
      <vt:lpstr>Files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/ Informatics And Programming II</dc:title>
  <dc:creator>Jon Holmes</dc:creator>
  <cp:lastModifiedBy>Jon Holmes</cp:lastModifiedBy>
  <cp:revision>45</cp:revision>
  <dcterms:created xsi:type="dcterms:W3CDTF">2015-08-07T02:50:19Z</dcterms:created>
  <dcterms:modified xsi:type="dcterms:W3CDTF">2016-11-29T05:57:12Z</dcterms:modified>
</cp:coreProperties>
</file>