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49.xml" ContentType="application/vnd.openxmlformats-officedocument.presentationml.notesSlide+xml"/>
  <Override PartName="/ppt/theme/themeOverride47.xml" ContentType="application/vnd.openxmlformats-officedocument.themeOverride+xml"/>
  <Override PartName="/ppt/notesSlides/notesSlide50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51.xml" ContentType="application/vnd.openxmlformats-officedocument.presentationml.notesSlide+xml"/>
  <Override PartName="/ppt/theme/themeOverride49.xml" ContentType="application/vnd.openxmlformats-officedocument.themeOverr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0"/>
  </p:notesMasterIdLst>
  <p:sldIdLst>
    <p:sldId id="258" r:id="rId2"/>
    <p:sldId id="256" r:id="rId3"/>
    <p:sldId id="261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1" r:id="rId14"/>
    <p:sldId id="275" r:id="rId15"/>
    <p:sldId id="274" r:id="rId16"/>
    <p:sldId id="273" r:id="rId17"/>
    <p:sldId id="277" r:id="rId18"/>
    <p:sldId id="276" r:id="rId19"/>
    <p:sldId id="278" r:id="rId20"/>
    <p:sldId id="279" r:id="rId21"/>
    <p:sldId id="280" r:id="rId22"/>
    <p:sldId id="281" r:id="rId23"/>
    <p:sldId id="282" r:id="rId24"/>
    <p:sldId id="285" r:id="rId25"/>
    <p:sldId id="287" r:id="rId26"/>
    <p:sldId id="288" r:id="rId27"/>
    <p:sldId id="299" r:id="rId28"/>
    <p:sldId id="283" r:id="rId29"/>
    <p:sldId id="289" r:id="rId30"/>
    <p:sldId id="290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19" r:id="rId46"/>
    <p:sldId id="320" r:id="rId47"/>
    <p:sldId id="322" r:id="rId48"/>
    <p:sldId id="321" r:id="rId49"/>
    <p:sldId id="323" r:id="rId50"/>
    <p:sldId id="324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26" r:id="rId61"/>
    <p:sldId id="316" r:id="rId62"/>
    <p:sldId id="325" r:id="rId63"/>
    <p:sldId id="317" r:id="rId64"/>
    <p:sldId id="327" r:id="rId65"/>
    <p:sldId id="328" r:id="rId66"/>
    <p:sldId id="329" r:id="rId67"/>
    <p:sldId id="330" r:id="rId68"/>
    <p:sldId id="318" r:id="rId6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304878"/>
    <a:srgbClr val="324B7E"/>
    <a:srgbClr val="3A5792"/>
    <a:srgbClr val="233457"/>
    <a:srgbClr val="2A3F68"/>
    <a:srgbClr val="FFFFFF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F3D0E6-B9F5-4A3F-B828-08C09A6948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324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643DA8-BD4A-4A14-94BF-E2306FDC340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027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8DD87-4E7B-4554-88A0-E011CD1033D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02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5E148-8984-4D43-9B06-829015FA839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453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FD3AC2-2099-4457-BCA2-4ED4EA6ED4F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52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8B0BB1-92AF-4FF5-9110-31230C0C1B2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503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33980-E2C7-41C5-A7E6-C2159BD9331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545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CB2CF-DA53-498D-A379-F0C0420941E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406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DC9F81-B804-4527-B2FF-7D8BC117D27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42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4D214-A4D0-43AF-ADE5-0B1766733FC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273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667461-60B9-431E-B94F-173373CE8A47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287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59A51C-3543-4FCB-BF6E-B83F6B55EF5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954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B81597-AEF6-4AFF-A1C3-F6ED02CAAC5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3820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04AD69-EF70-4CC9-A3AD-82D58A209DF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522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ED109-246B-45B0-ACD1-93794B63B89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607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A44D8-D4B7-4EDB-96C4-A1AD91807C6F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882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4267E-BF9A-41AB-B765-F1B60763F715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979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EDA81A-AE41-424B-8509-D9E31F74F949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297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AE911-B838-46E8-9B2A-B02B6B9C80D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497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2739BD-36DF-4A86-80EB-8C9DEF5BE14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089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8401A-29F7-4814-BB6F-75D1161088DA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849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8D894D-6CD5-41A8-A646-CEE1CF06E5F0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432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8D894D-6CD5-41A8-A646-CEE1CF06E5F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92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59CF5-ABD1-48F7-8509-5EE79BAF1FD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1471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8D894D-6CD5-41A8-A646-CEE1CF06E5F0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9356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8D894D-6CD5-41A8-A646-CEE1CF06E5F0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935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8D894D-6CD5-41A8-A646-CEE1CF06E5F0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908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8D894D-6CD5-41A8-A646-CEE1CF06E5F0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9383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8D894D-6CD5-41A8-A646-CEE1CF06E5F0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4418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1CAF0-35B3-4AAB-8EC7-F064014299C0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2110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8F445-3D03-45C2-B92F-7CB72E42C498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77955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07517C-6C4B-4145-BA71-D8CC7E80A0B2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0461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5A1F7-C9E3-4CAB-9016-D90C89541641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292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E8E547-6286-4101-A482-FF3168C42257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941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75358E-B732-4E4E-AE50-1D8F480D875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2293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C44ED-8E4F-406D-8731-7A8E34B5C641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1924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8586F1-22E7-4E7B-81ED-2A81DCA6E48D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4741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A2D58-59DB-49E7-90CB-58B1F0CD5688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5735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24F52-79C1-433D-A783-26956D0CDA30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9467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24F52-79C1-433D-A783-26956D0CDA30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8299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68DC7E-0D33-4D3C-A54D-07342B55D114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5502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AF6ED-61BA-48FC-A1F4-D4929355363E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2927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AF6ED-61BA-48FC-A1F4-D4929355363E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457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AF6ED-61BA-48FC-A1F4-D4929355363E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8417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AF6ED-61BA-48FC-A1F4-D4929355363E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282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74F44-189B-419F-BB85-5B3251742F4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6225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AF6ED-61BA-48FC-A1F4-D4929355363E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3899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AF6ED-61BA-48FC-A1F4-D4929355363E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7685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94D57-7992-4A7C-99FF-984ADCDF6EDF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022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95F7A6-82B2-4D4F-ACD2-C47CBBEC5C7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46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D7F05-F1DC-429E-8F4D-C89202004A4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564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A2701-6756-4B77-84E6-862885D7755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089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97758-D1A5-4125-B462-5DA0C694B2F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91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5F38EB-FC7B-4271-9347-44CA941877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34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0741E-2935-4BD9-9502-48B6177E80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40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B743A-BE79-4A29-A1F4-5498EDD32B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5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C8041-5266-4BD0-A23B-6B12039D15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35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EB4D5-5616-4C5B-AE29-F2BF99363D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84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39C24-3612-4FD9-9833-0FD64BA57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57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C031B-8552-4064-9BFE-803EBCAF29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85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8C289-70BE-4319-92CB-A57062C51E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94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B4A45-69AF-4B27-B7FE-A40944D768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09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6A683D-499F-497D-8AAC-6AD1950CBD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92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336A2-5EC9-4A9E-B235-FD7A6550E8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01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2376E6D-E1AA-463C-B639-97A90876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30487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30487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0487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0487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04878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04878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04878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04878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0487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5.xml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6.xml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7.xml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8.xml"/><Relationship Id="rId4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9.xml"/><Relationship Id="rId4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09600" y="2438400"/>
            <a:ext cx="3505200" cy="838200"/>
          </a:xfrm>
        </p:spPr>
        <p:txBody>
          <a:bodyPr/>
          <a:lstStyle/>
          <a:p>
            <a:pPr algn="r"/>
            <a:r>
              <a:rPr lang="en-US" altLang="en-US" sz="4800" dirty="0">
                <a:solidFill>
                  <a:schemeClr val="tx1"/>
                </a:solidFill>
              </a:rPr>
              <a:t>Chapter 1</a:t>
            </a:r>
          </a:p>
        </p:txBody>
      </p:sp>
      <p:sp>
        <p:nvSpPr>
          <p:cNvPr id="7172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81400"/>
            <a:ext cx="3810000" cy="685800"/>
          </a:xfrm>
        </p:spPr>
        <p:txBody>
          <a:bodyPr/>
          <a:lstStyle/>
          <a:p>
            <a:pPr algn="r"/>
            <a:r>
              <a:rPr lang="en-US" altLang="en-US" sz="3800" b="1" dirty="0">
                <a:solidFill>
                  <a:schemeClr val="tx1"/>
                </a:solidFill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2071-AEBE-4C44-BE2E-B2E760DBA05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1.3 An Example System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7724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Measures of time and space:</a:t>
            </a:r>
          </a:p>
          <a:p>
            <a:pPr lvl="1"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Milli- (m) = 1 thousandth = 10</a:t>
            </a:r>
            <a:r>
              <a:rPr lang="en-US" altLang="en-US" baseline="30000">
                <a:solidFill>
                  <a:schemeClr val="tx1"/>
                </a:solidFill>
              </a:rPr>
              <a:t> -3</a:t>
            </a:r>
          </a:p>
          <a:p>
            <a:pPr lvl="1"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Micro- (</a:t>
            </a:r>
            <a:r>
              <a:rPr lang="en-US" altLang="en-US">
                <a:solidFill>
                  <a:schemeClr val="tx1"/>
                </a:solidFill>
                <a:sym typeface="Symbol" pitchFamily="18" charset="2"/>
              </a:rPr>
              <a:t></a:t>
            </a:r>
            <a:r>
              <a:rPr lang="en-US" altLang="en-US">
                <a:solidFill>
                  <a:schemeClr val="tx1"/>
                </a:solidFill>
              </a:rPr>
              <a:t>) = 1 millionth = 10</a:t>
            </a:r>
            <a:r>
              <a:rPr lang="en-US" altLang="en-US" baseline="30000">
                <a:solidFill>
                  <a:schemeClr val="tx1"/>
                </a:solidFill>
              </a:rPr>
              <a:t> -6</a:t>
            </a:r>
          </a:p>
          <a:p>
            <a:pPr lvl="1"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Nano- (n) = 1 billionth = 10</a:t>
            </a:r>
            <a:r>
              <a:rPr lang="en-US" altLang="en-US" baseline="30000">
                <a:solidFill>
                  <a:schemeClr val="tx1"/>
                </a:solidFill>
              </a:rPr>
              <a:t> -9</a:t>
            </a:r>
          </a:p>
          <a:p>
            <a:pPr lvl="1"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Pico- (p) = 1 trillionth = 10</a:t>
            </a:r>
            <a:r>
              <a:rPr lang="en-US" altLang="en-US" baseline="30000">
                <a:solidFill>
                  <a:schemeClr val="tx1"/>
                </a:solidFill>
              </a:rPr>
              <a:t> -12</a:t>
            </a:r>
          </a:p>
          <a:p>
            <a:pPr lvl="1"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Femto- (f) = 1 quadrillionth = 10</a:t>
            </a:r>
            <a:r>
              <a:rPr lang="en-US" altLang="en-US" baseline="30000">
                <a:solidFill>
                  <a:schemeClr val="tx1"/>
                </a:solidFill>
              </a:rPr>
              <a:t> -15</a:t>
            </a:r>
          </a:p>
          <a:p>
            <a:pPr lvl="1"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Atto- (a) = 1 quintillionth = 10</a:t>
            </a:r>
            <a:r>
              <a:rPr lang="en-US" altLang="en-US" baseline="30000">
                <a:solidFill>
                  <a:schemeClr val="tx1"/>
                </a:solidFill>
              </a:rPr>
              <a:t> -18</a:t>
            </a:r>
            <a:endParaRPr lang="en-US" altLang="en-US">
              <a:solidFill>
                <a:schemeClr val="tx1"/>
              </a:solidFill>
            </a:endParaRPr>
          </a:p>
          <a:p>
            <a:pPr lvl="1"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Zepto- (z) = 1 sextillionth = 10</a:t>
            </a:r>
            <a:r>
              <a:rPr lang="en-US" altLang="en-US" baseline="30000">
                <a:solidFill>
                  <a:schemeClr val="tx1"/>
                </a:solidFill>
              </a:rPr>
              <a:t> -21</a:t>
            </a:r>
          </a:p>
          <a:p>
            <a:pPr lvl="1">
              <a:buFontTx/>
              <a:buChar char="•"/>
            </a:pPr>
            <a:r>
              <a:rPr lang="en-US" altLang="en-US">
                <a:solidFill>
                  <a:schemeClr val="tx1"/>
                </a:solidFill>
              </a:rPr>
              <a:t>Yocto- (y) = 1 septillionth = 10</a:t>
            </a:r>
            <a:r>
              <a:rPr lang="en-US" altLang="en-US" baseline="30000">
                <a:solidFill>
                  <a:schemeClr val="tx1"/>
                </a:solidFill>
              </a:rPr>
              <a:t> -24</a:t>
            </a:r>
            <a:endParaRPr lang="en-US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BEC6-7ED8-4B37-BA4F-BF125293E74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>
                <a:solidFill>
                  <a:schemeClr val="tx1"/>
                </a:solidFill>
              </a:rPr>
              <a:t>Millisecond =  1 thousandth of a second</a:t>
            </a:r>
          </a:p>
          <a:p>
            <a:pPr lvl="1">
              <a:spcBef>
                <a:spcPct val="35000"/>
              </a:spcBef>
            </a:pPr>
            <a:r>
              <a:rPr lang="en-US" altLang="en-US" sz="2000">
                <a:solidFill>
                  <a:schemeClr val="tx1"/>
                </a:solidFill>
              </a:rPr>
              <a:t>Hard disk drive access times are often 10 to 20 milliseconds.</a:t>
            </a:r>
          </a:p>
          <a:p>
            <a:pPr>
              <a:spcBef>
                <a:spcPct val="35000"/>
              </a:spcBef>
            </a:pPr>
            <a:r>
              <a:rPr lang="en-US" altLang="en-US">
                <a:solidFill>
                  <a:schemeClr val="tx1"/>
                </a:solidFill>
              </a:rPr>
              <a:t>Nanosecond = 1 billionth of a second</a:t>
            </a:r>
          </a:p>
          <a:p>
            <a:pPr lvl="1">
              <a:spcBef>
                <a:spcPct val="35000"/>
              </a:spcBef>
            </a:pPr>
            <a:r>
              <a:rPr lang="en-US" altLang="en-US" sz="2000">
                <a:solidFill>
                  <a:schemeClr val="tx1"/>
                </a:solidFill>
              </a:rPr>
              <a:t>Main memory access times are often 50 to 70 nanoseconds.</a:t>
            </a:r>
          </a:p>
          <a:p>
            <a:pPr>
              <a:spcBef>
                <a:spcPct val="35000"/>
              </a:spcBef>
            </a:pPr>
            <a:r>
              <a:rPr lang="en-US" altLang="en-US">
                <a:solidFill>
                  <a:schemeClr val="tx1"/>
                </a:solidFill>
              </a:rPr>
              <a:t>Micron (micrometer) = 1 millionth of a meter</a:t>
            </a:r>
          </a:p>
          <a:p>
            <a:pPr lvl="1">
              <a:spcBef>
                <a:spcPct val="35000"/>
              </a:spcBef>
            </a:pPr>
            <a:r>
              <a:rPr lang="en-US" altLang="en-US" sz="2000">
                <a:solidFill>
                  <a:schemeClr val="tx1"/>
                </a:solidFill>
              </a:rPr>
              <a:t>Circuits on computer chips are measured in microns.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1.3 An Example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AC-4941-4D5D-8030-05379D0A07F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>
                <a:solidFill>
                  <a:schemeClr val="tx1"/>
                </a:solidFill>
              </a:rPr>
              <a:t>We note that cycle time is the reciprocal of clock frequency.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chemeClr val="tx1"/>
                </a:solidFill>
              </a:rPr>
              <a:t>A bus operating at 133MHz has a cycle time of 7.52 nanoseconds: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1.3 An Example System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743200" y="4525963"/>
            <a:ext cx="4876800" cy="457200"/>
          </a:xfrm>
          <a:prstGeom prst="rect">
            <a:avLst/>
          </a:prstGeom>
          <a:solidFill>
            <a:srgbClr val="CFDD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CC3300"/>
                </a:solidFill>
              </a:rPr>
              <a:t>Now back to the advertisement ...</a:t>
            </a:r>
            <a:endParaRPr lang="en-US" altLang="en-US" sz="3200" b="1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990600" y="3429000"/>
            <a:ext cx="731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304878"/>
                </a:solidFill>
              </a:rPr>
              <a:t>133,000,000 cycles/second  =  7.52ns/cycle</a:t>
            </a:r>
            <a:endParaRPr lang="en-US" altLang="en-US" sz="4000">
              <a:solidFill>
                <a:srgbClr val="304878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8" y="1574800"/>
            <a:ext cx="8596808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18FE-935B-4A26-B464-27C59014EFC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228600" y="1447800"/>
            <a:ext cx="4114800" cy="48006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1.3 An Example System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4343400" y="2667000"/>
            <a:ext cx="4648200" cy="35814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572000" y="3735388"/>
            <a:ext cx="4191000" cy="1974850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en-US" sz="2400" dirty="0"/>
              <a:t>The microprocessor is the “brain” of the system.  It executes program instructions.  This one is </a:t>
            </a:r>
            <a:r>
              <a:rPr lang="en-US" altLang="en-US" sz="2400" dirty="0" smtClean="0"/>
              <a:t>an Intel i7 </a:t>
            </a:r>
            <a:r>
              <a:rPr lang="en-US" altLang="en-US" sz="2400" dirty="0"/>
              <a:t>running at </a:t>
            </a:r>
            <a:r>
              <a:rPr lang="en-US" altLang="en-US" sz="2400" dirty="0" smtClean="0"/>
              <a:t>3.9GHz</a:t>
            </a:r>
            <a:r>
              <a:rPr lang="en-US" altLang="en-US" sz="2400" dirty="0"/>
              <a:t>.</a:t>
            </a:r>
            <a:endParaRPr lang="en-US" altLang="en-US" sz="4400" dirty="0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4343400" y="1447800"/>
            <a:ext cx="4648200" cy="8382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7086600" y="2286000"/>
            <a:ext cx="1905000" cy="3810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flipH="1" flipV="1">
            <a:off x="7010400" y="2667000"/>
            <a:ext cx="990600" cy="11430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1517-1520-47CC-9B6C-E2CF32DF0FF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1.3 An Example System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762000" y="12192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8C5E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304878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04878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04878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04878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304878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4878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4878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4878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4878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1"/>
                </a:solidFill>
              </a:rPr>
              <a:t>Computers with large main memory capacity can run larger programs with greater speed than computers having small memories.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1"/>
                </a:solidFill>
              </a:rPr>
              <a:t>RAM is an acronym for </a:t>
            </a:r>
            <a:r>
              <a:rPr lang="en-US" altLang="en-US" i="1">
                <a:solidFill>
                  <a:schemeClr val="tx1"/>
                </a:solidFill>
              </a:rPr>
              <a:t>random access memory</a:t>
            </a:r>
            <a:r>
              <a:rPr lang="en-US" altLang="en-US">
                <a:solidFill>
                  <a:schemeClr val="tx1"/>
                </a:solidFill>
              </a:rPr>
              <a:t>.  Random access means that memory contents can be accessed directly if you know its location.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1"/>
                </a:solidFill>
              </a:rPr>
              <a:t>Cache is a type of temporary memory that can be accessed faster than 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8" y="1676400"/>
            <a:ext cx="8596808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912E-1C74-4547-8B12-E9B706565EB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228600" y="1524000"/>
            <a:ext cx="4114800" cy="48006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4343400" y="3200400"/>
            <a:ext cx="4648200" cy="31242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4343400" y="1524000"/>
            <a:ext cx="4648200" cy="12192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7086600" y="2743200"/>
            <a:ext cx="1905000" cy="4572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1.3 An Example System</a:t>
            </a: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V="1">
            <a:off x="5638800" y="3200400"/>
            <a:ext cx="381000" cy="12954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524000" y="4211638"/>
            <a:ext cx="7162800" cy="1306512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en-US" sz="2400"/>
              <a:t>… and two levels of cache memory, the level 1 (L1) cache is smaller and (probably) faster than the L2 cache.  Note that these cache sizes are measured in KB and MB.</a:t>
            </a:r>
            <a:r>
              <a:rPr lang="en-US" altLang="en-US" sz="2800"/>
              <a:t> </a:t>
            </a:r>
            <a:endParaRPr lang="en-US" altLang="en-US" sz="3600">
              <a:latin typeface="Arial" charset="0"/>
            </a:endParaRP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609600" y="1143000"/>
            <a:ext cx="4343400" cy="1244600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en-US" sz="2400" dirty="0"/>
              <a:t>This system has </a:t>
            </a:r>
            <a:r>
              <a:rPr lang="en-US" altLang="en-US" sz="2400" dirty="0" smtClean="0"/>
              <a:t>32GB </a:t>
            </a:r>
            <a:r>
              <a:rPr lang="en-US" altLang="en-US" sz="2400" dirty="0"/>
              <a:t>of (fast) synchronous dynamic RAM (SDRAM) . . .</a:t>
            </a:r>
            <a:endParaRPr lang="en-US" altLang="en-US" sz="4400" dirty="0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3429000" y="2057400"/>
            <a:ext cx="914400" cy="6858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8" y="1601788"/>
            <a:ext cx="8596808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D99C-E79A-45A0-B2C4-CFFD7E294C9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0429" name="Rectangle 1037"/>
          <p:cNvSpPr>
            <a:spLocks noChangeArrowheads="1"/>
          </p:cNvSpPr>
          <p:nvPr/>
        </p:nvSpPr>
        <p:spPr bwMode="auto">
          <a:xfrm>
            <a:off x="228600" y="1524000"/>
            <a:ext cx="4114800" cy="48006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Rectangle 1038"/>
          <p:cNvSpPr>
            <a:spLocks noChangeArrowheads="1"/>
          </p:cNvSpPr>
          <p:nvPr/>
        </p:nvSpPr>
        <p:spPr bwMode="auto">
          <a:xfrm>
            <a:off x="4343400" y="3429000"/>
            <a:ext cx="4648200" cy="28956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Rectangle 1040"/>
          <p:cNvSpPr>
            <a:spLocks noChangeArrowheads="1"/>
          </p:cNvSpPr>
          <p:nvPr/>
        </p:nvSpPr>
        <p:spPr bwMode="auto">
          <a:xfrm>
            <a:off x="4343400" y="1524000"/>
            <a:ext cx="4648200" cy="16002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Rectangle 1041"/>
          <p:cNvSpPr>
            <a:spLocks noChangeArrowheads="1"/>
          </p:cNvSpPr>
          <p:nvPr/>
        </p:nvSpPr>
        <p:spPr bwMode="auto">
          <a:xfrm>
            <a:off x="7315200" y="3124200"/>
            <a:ext cx="1676400" cy="3048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1.3 An Example System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2057400" y="3962400"/>
            <a:ext cx="6705600" cy="1609725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en-US" sz="2400" dirty="0"/>
              <a:t>This one can store </a:t>
            </a:r>
            <a:r>
              <a:rPr lang="en-US" altLang="en-US" sz="2400" dirty="0" smtClean="0"/>
              <a:t>1TB</a:t>
            </a:r>
            <a:r>
              <a:rPr lang="en-US" altLang="en-US" sz="2400" dirty="0"/>
              <a:t>.  7200 RPM is the rotational speed of the disk.  Generally, the faster a disk rotates, the faster it can deliver data to RAM.  (There are many other factors involved.)</a:t>
            </a:r>
            <a:endParaRPr lang="en-US" altLang="en-US" sz="2800" dirty="0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28600" y="1193800"/>
            <a:ext cx="4114800" cy="1244600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en-US" sz="2400"/>
              <a:t>Hard disk capacity determines the amount of data and size of programs you can store.</a:t>
            </a:r>
            <a:r>
              <a:rPr lang="en-US" altLang="en-US" sz="2800"/>
              <a:t>  </a:t>
            </a:r>
            <a:endParaRPr lang="en-US" altLang="en-US" sz="4400"/>
          </a:p>
        </p:txBody>
      </p:sp>
      <p:sp>
        <p:nvSpPr>
          <p:cNvPr id="60442" name="Line 1050"/>
          <p:cNvSpPr>
            <a:spLocks noChangeShapeType="1"/>
          </p:cNvSpPr>
          <p:nvPr/>
        </p:nvSpPr>
        <p:spPr bwMode="auto">
          <a:xfrm flipV="1">
            <a:off x="3352800" y="3352800"/>
            <a:ext cx="914400" cy="6096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95BE-484E-4915-AD35-D19036C1B89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 flipV="1">
            <a:off x="3886200" y="3352800"/>
            <a:ext cx="457200" cy="10668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8619" name="Picture 11" descr="00068_CH01_FIG0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959725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228600" y="1524000"/>
            <a:ext cx="4114800" cy="48006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4343400" y="3429000"/>
            <a:ext cx="4648200" cy="12954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4343400" y="1524000"/>
            <a:ext cx="4648200" cy="16002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7315200" y="3124200"/>
            <a:ext cx="1676400" cy="3048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1.3 An Example System</a:t>
            </a: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2743200" y="2667000"/>
            <a:ext cx="1524000" cy="5334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28600" y="1422400"/>
            <a:ext cx="7010400" cy="1244600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en-US" sz="2400"/>
              <a:t>ATA stands for </a:t>
            </a:r>
            <a:r>
              <a:rPr lang="en-US" altLang="en-US" sz="2400" i="1"/>
              <a:t>advanced technology attachment</a:t>
            </a:r>
            <a:r>
              <a:rPr lang="en-US" altLang="en-US" sz="2400"/>
              <a:t>, which describes how the hard disk interfaces with (or connects to) other system components.</a:t>
            </a:r>
            <a:r>
              <a:rPr lang="en-US" altLang="en-US" sz="2800"/>
              <a:t>  </a:t>
            </a:r>
            <a:endParaRPr lang="en-US" altLang="en-US" sz="4400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533400" y="3109913"/>
            <a:ext cx="3429000" cy="2339975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en-US" sz="2400"/>
              <a:t>A DVD can store about 4.7GB of data. This drive supports rewritable DVDs, </a:t>
            </a:r>
            <a:r>
              <a:rPr lang="en-US" altLang="en-US" sz="2400" b="1"/>
              <a:t>+</a:t>
            </a:r>
            <a:r>
              <a:rPr lang="en-US" altLang="en-US" sz="2400"/>
              <a:t>/-RW, that can be written to many times..  16x describes its speed.</a:t>
            </a:r>
            <a:endParaRPr lang="en-US" altLang="en-US" sz="2800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3429000" y="4114800"/>
            <a:ext cx="838200" cy="6096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4343400" y="5029200"/>
            <a:ext cx="4648200" cy="12954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6629400" y="4724400"/>
            <a:ext cx="2362200" cy="3048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9192-A1F8-4491-B479-282EDF59C82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 flipV="1">
            <a:off x="3886200" y="3352800"/>
            <a:ext cx="457200" cy="10668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2717" name="Picture 13" descr="00068_CH01_FIG0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959725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228600" y="1524000"/>
            <a:ext cx="4114800" cy="48006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4343400" y="3886200"/>
            <a:ext cx="4648200" cy="24384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4343400" y="1524000"/>
            <a:ext cx="4648200" cy="18288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8458200" y="3352800"/>
            <a:ext cx="533400" cy="5334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1.3 An Example System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V="1">
            <a:off x="3124200" y="3657600"/>
            <a:ext cx="1143000" cy="15240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2362200" y="5029200"/>
            <a:ext cx="2438400" cy="879475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en-US" sz="2400"/>
              <a:t>This system has ten ports.</a:t>
            </a:r>
            <a:endParaRPr lang="en-US" altLang="en-US" sz="2800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52400" y="1219200"/>
            <a:ext cx="4343400" cy="1244600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en-US" sz="2400" i="1"/>
              <a:t>Ports</a:t>
            </a:r>
            <a:r>
              <a:rPr lang="en-US" altLang="en-US" sz="2400"/>
              <a:t> allow movement of data between a system and its external devices.</a:t>
            </a:r>
            <a:endParaRPr lang="en-US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A93-EF64-46F5-8192-52084DA6F31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1.3 An Example System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304878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04878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04878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04878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304878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4878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4878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4878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4878"/>
                </a:solidFill>
                <a:latin typeface="Arial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en-US" altLang="en-US">
                <a:solidFill>
                  <a:schemeClr val="tx1"/>
                </a:solidFill>
              </a:rPr>
              <a:t>Serial ports send data as a series of pulses along one or two data lines.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chemeClr val="tx1"/>
                </a:solidFill>
              </a:rPr>
              <a:t>Parallel ports send data as a single pulse along at least eight data lines.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chemeClr val="tx1"/>
                </a:solidFill>
              </a:rPr>
              <a:t>USB, Universal Serial Bus, is an intelligent serial interface that is self-configuring.  (It supports “plug and play.”)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7227-2CFD-4B28-982E-82F376D96F4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228600"/>
            <a:ext cx="5715000" cy="547688"/>
          </a:xfrm>
        </p:spPr>
        <p:txBody>
          <a:bodyPr/>
          <a:lstStyle/>
          <a:p>
            <a:r>
              <a:rPr lang="en-US" altLang="en-US" sz="2600">
                <a:solidFill>
                  <a:schemeClr val="tx1"/>
                </a:solidFill>
              </a:rPr>
              <a:t>Chapter 1 Objectives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01000" cy="464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en-US" sz="2400" dirty="0" smtClean="0">
                <a:solidFill>
                  <a:schemeClr val="tx1"/>
                </a:solidFill>
              </a:rPr>
              <a:t>Understand </a:t>
            </a:r>
            <a:r>
              <a:rPr lang="en-US" altLang="en-US" sz="2400" dirty="0">
                <a:solidFill>
                  <a:schemeClr val="tx1"/>
                </a:solidFill>
              </a:rPr>
              <a:t>units of measure common to computer systems.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Appreciate the evolution of computers.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Understand the computer as a layered system.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Be able to explain the von Neumann architecture and the function of basic computer components.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 descr="00068_CH01_FIG01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959725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BE48-52AA-4716-89F1-666CA6EADDC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0909" name="Rectangle 1037"/>
          <p:cNvSpPr>
            <a:spLocks noChangeArrowheads="1"/>
          </p:cNvSpPr>
          <p:nvPr/>
        </p:nvSpPr>
        <p:spPr bwMode="auto">
          <a:xfrm>
            <a:off x="4343400" y="5410200"/>
            <a:ext cx="4648200" cy="9144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Rectangle 1033"/>
          <p:cNvSpPr>
            <a:spLocks noChangeArrowheads="1"/>
          </p:cNvSpPr>
          <p:nvPr/>
        </p:nvSpPr>
        <p:spPr bwMode="auto">
          <a:xfrm>
            <a:off x="228600" y="1524000"/>
            <a:ext cx="4114800" cy="48006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Rectangle 1034"/>
          <p:cNvSpPr>
            <a:spLocks noChangeArrowheads="1"/>
          </p:cNvSpPr>
          <p:nvPr/>
        </p:nvSpPr>
        <p:spPr bwMode="auto">
          <a:xfrm>
            <a:off x="4343400" y="3886200"/>
            <a:ext cx="4648200" cy="10668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7" name="Rectangle 1035"/>
          <p:cNvSpPr>
            <a:spLocks noChangeArrowheads="1"/>
          </p:cNvSpPr>
          <p:nvPr/>
        </p:nvSpPr>
        <p:spPr bwMode="auto">
          <a:xfrm>
            <a:off x="4343400" y="1524000"/>
            <a:ext cx="4648200" cy="18288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Rectangle 1036"/>
          <p:cNvSpPr>
            <a:spLocks noChangeArrowheads="1"/>
          </p:cNvSpPr>
          <p:nvPr/>
        </p:nvSpPr>
        <p:spPr bwMode="auto">
          <a:xfrm>
            <a:off x="8305800" y="3352800"/>
            <a:ext cx="685800" cy="5334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Rectangle 1038"/>
          <p:cNvSpPr>
            <a:spLocks noChangeArrowheads="1"/>
          </p:cNvSpPr>
          <p:nvPr/>
        </p:nvSpPr>
        <p:spPr bwMode="auto">
          <a:xfrm>
            <a:off x="6858000" y="4953000"/>
            <a:ext cx="2133600" cy="4572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1.3 An Example System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228600" y="1676400"/>
            <a:ext cx="4953000" cy="1244600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en-US" sz="2400"/>
              <a:t>System buses can be augmented by dedicated I/O buses.  PCI,</a:t>
            </a:r>
            <a:r>
              <a:rPr lang="en-US" altLang="en-US" sz="2400" i="1"/>
              <a:t> peripheral component interface</a:t>
            </a:r>
            <a:r>
              <a:rPr lang="en-US" altLang="en-US" sz="2400"/>
              <a:t>, is one such bus.</a:t>
            </a:r>
            <a:endParaRPr lang="en-US" altLang="en-US" sz="3600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152400" y="3581400"/>
            <a:ext cx="3962400" cy="1244600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en-US" sz="2400" dirty="0"/>
              <a:t>This system has two </a:t>
            </a:r>
            <a:r>
              <a:rPr lang="en-US" altLang="en-US" sz="2400" dirty="0" err="1" smtClean="0"/>
              <a:t>PCIe</a:t>
            </a:r>
            <a:r>
              <a:rPr lang="en-US" altLang="en-US" sz="2400" dirty="0" smtClean="0"/>
              <a:t> (</a:t>
            </a:r>
            <a:r>
              <a:rPr lang="en-US" altLang="en-US" sz="2400" i="1" dirty="0" smtClean="0"/>
              <a:t>PCI express</a:t>
            </a:r>
            <a:r>
              <a:rPr lang="en-US" altLang="en-US" sz="2400" dirty="0" smtClean="0"/>
              <a:t>) </a:t>
            </a:r>
            <a:r>
              <a:rPr lang="en-US" altLang="en-US" sz="2400" dirty="0"/>
              <a:t>devices: a video card and a sound card.</a:t>
            </a:r>
            <a:endParaRPr lang="en-US" altLang="en-US" sz="2800" dirty="0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3429000" y="4572000"/>
            <a:ext cx="914400" cy="6096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Line 1039"/>
          <p:cNvSpPr>
            <a:spLocks noChangeShapeType="1"/>
          </p:cNvSpPr>
          <p:nvPr/>
        </p:nvSpPr>
        <p:spPr bwMode="auto">
          <a:xfrm>
            <a:off x="2971800" y="2895600"/>
            <a:ext cx="1371600" cy="4572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3" descr="00068_CH01_FIG01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959725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A892-E9E4-418F-BD60-D51B6122998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1142" name="Rectangle 1030"/>
          <p:cNvSpPr>
            <a:spLocks noChangeArrowheads="1"/>
          </p:cNvSpPr>
          <p:nvPr/>
        </p:nvSpPr>
        <p:spPr bwMode="auto">
          <a:xfrm>
            <a:off x="228600" y="1524000"/>
            <a:ext cx="4114800" cy="48006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Rectangle 1031"/>
          <p:cNvSpPr>
            <a:spLocks noChangeArrowheads="1"/>
          </p:cNvSpPr>
          <p:nvPr/>
        </p:nvSpPr>
        <p:spPr bwMode="auto">
          <a:xfrm>
            <a:off x="4343400" y="5181600"/>
            <a:ext cx="4648200" cy="11430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4" name="Rectangle 1032"/>
          <p:cNvSpPr>
            <a:spLocks noChangeArrowheads="1"/>
          </p:cNvSpPr>
          <p:nvPr/>
        </p:nvSpPr>
        <p:spPr bwMode="auto">
          <a:xfrm>
            <a:off x="4343400" y="1524000"/>
            <a:ext cx="4648200" cy="22860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Rectangle 1033"/>
          <p:cNvSpPr>
            <a:spLocks noChangeArrowheads="1"/>
          </p:cNvSpPr>
          <p:nvPr/>
        </p:nvSpPr>
        <p:spPr bwMode="auto">
          <a:xfrm>
            <a:off x="6324600" y="4953000"/>
            <a:ext cx="2667000" cy="2286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1.3 An Example System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66700" y="1066800"/>
            <a:ext cx="7696200" cy="1200329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en-US" sz="2400" dirty="0" smtClean="0"/>
              <a:t>Active matrix technology uses one transistor per picture element (</a:t>
            </a:r>
            <a:r>
              <a:rPr lang="en-US" altLang="en-US" sz="2400" i="1" dirty="0" smtClean="0"/>
              <a:t>pixel</a:t>
            </a:r>
            <a:r>
              <a:rPr lang="en-US" altLang="en-US" sz="2400" dirty="0" smtClean="0"/>
              <a:t>). The </a:t>
            </a:r>
            <a:r>
              <a:rPr lang="en-US" altLang="en-US" sz="2400" i="1" dirty="0" smtClean="0"/>
              <a:t>resolution</a:t>
            </a:r>
            <a:r>
              <a:rPr lang="en-US" altLang="en-US" sz="2400" dirty="0" smtClean="0"/>
              <a:t> of a monitor determines the amount of text and graphics that the monitor can display.</a:t>
            </a:r>
            <a:endParaRPr lang="en-US" altLang="en-US" sz="3600" dirty="0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381000" y="2919581"/>
            <a:ext cx="3200400" cy="1015663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en-US" sz="2000" dirty="0"/>
              <a:t>S</a:t>
            </a:r>
            <a:r>
              <a:rPr lang="en-US" altLang="en-US" sz="2000" dirty="0" smtClean="0"/>
              <a:t>uper VGA  (SVGA) tells us this monitor has a resolution of 1280 × 1024 pixels. </a:t>
            </a:r>
            <a:endParaRPr lang="en-US" altLang="en-US" sz="2400" dirty="0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52400" y="4891088"/>
            <a:ext cx="3733800" cy="1063625"/>
          </a:xfrm>
          <a:prstGeom prst="rect">
            <a:avLst/>
          </a:prstGeom>
          <a:solidFill>
            <a:srgbClr val="FCE9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en-US" sz="2000"/>
              <a:t>The video card contains memory and programs that support the monitor.  </a:t>
            </a:r>
            <a:endParaRPr lang="en-US" altLang="en-US" sz="2400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V="1">
            <a:off x="3581400" y="5105400"/>
            <a:ext cx="685800" cy="3048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" name="Rectangle 1035"/>
          <p:cNvSpPr>
            <a:spLocks noChangeArrowheads="1"/>
          </p:cNvSpPr>
          <p:nvPr/>
        </p:nvSpPr>
        <p:spPr bwMode="auto">
          <a:xfrm>
            <a:off x="4343400" y="4495800"/>
            <a:ext cx="4648200" cy="4572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8" name="Rectangle 1036"/>
          <p:cNvSpPr>
            <a:spLocks noChangeArrowheads="1"/>
          </p:cNvSpPr>
          <p:nvPr/>
        </p:nvSpPr>
        <p:spPr bwMode="auto">
          <a:xfrm>
            <a:off x="8153400" y="3810000"/>
            <a:ext cx="838200" cy="685800"/>
          </a:xfrm>
          <a:prstGeom prst="rect">
            <a:avLst/>
          </a:prstGeom>
          <a:solidFill>
            <a:srgbClr val="A8C5E2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3200400" y="3771900"/>
            <a:ext cx="1066800" cy="266700"/>
          </a:xfrm>
          <a:prstGeom prst="line">
            <a:avLst/>
          </a:prstGeom>
          <a:noFill/>
          <a:ln w="476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12E0-BE97-4F8A-B596-614B3C14F72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467600" cy="175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   Throughout the remainder of the book you will see how these components work and how they interact with software to make complete computer systems.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295400" y="3178175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en-US" sz="2400" b="1">
                <a:latin typeface="Arial" charset="0"/>
              </a:rPr>
              <a:t>This statement raises two important questions</a:t>
            </a:r>
            <a:r>
              <a:rPr lang="en-US" altLang="en-US" sz="2400">
                <a:latin typeface="Arial" charset="0"/>
              </a:rPr>
              <a:t>: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828800" y="3711575"/>
            <a:ext cx="61722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en-US" sz="2400" b="1">
                <a:solidFill>
                  <a:srgbClr val="990000"/>
                </a:solidFill>
              </a:rPr>
              <a:t>What assurance do we have that computer components will operate as we expect?</a:t>
            </a:r>
          </a:p>
          <a:p>
            <a:pPr>
              <a:spcBef>
                <a:spcPct val="40000"/>
              </a:spcBef>
            </a:pPr>
            <a:r>
              <a:rPr lang="en-US" altLang="en-US" sz="2400" b="1">
                <a:solidFill>
                  <a:srgbClr val="990000"/>
                </a:solidFill>
              </a:rPr>
              <a:t>And what assurance do we have that computer components will operate together?</a:t>
            </a:r>
            <a:endParaRPr lang="en-US" altLang="en-US" sz="3600">
              <a:solidFill>
                <a:srgbClr val="990000"/>
              </a:solidFill>
              <a:latin typeface="Arial" charset="0"/>
            </a:endParaRP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1.3 An Example System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B747-1576-4C8A-96AD-8BB3ADE6A48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162800" cy="41148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>
                <a:solidFill>
                  <a:schemeClr val="tx1"/>
                </a:solidFill>
              </a:rPr>
              <a:t>There are many organizations that set computer hardware standards-- to include the interoperability of computer components.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chemeClr val="tx1"/>
                </a:solidFill>
              </a:rPr>
              <a:t>Throughout this book, and in your career, you will encounter many of them.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chemeClr val="tx1"/>
                </a:solidFill>
              </a:rPr>
              <a:t>Some of the most important standards-setting groups are . . .</a:t>
            </a: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1.4 Standards Organizations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77-01ED-4419-B965-C340A99EB47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467600" cy="3733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>
                <a:solidFill>
                  <a:schemeClr val="tx1"/>
                </a:solidFill>
              </a:rPr>
              <a:t>The Institute of Electrical and Electronic Engineers (IEEE)</a:t>
            </a:r>
          </a:p>
          <a:p>
            <a:pPr lvl="1">
              <a:spcBef>
                <a:spcPct val="40000"/>
              </a:spcBef>
            </a:pPr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Promotes the interests of the worldwide electrical engineering community.</a:t>
            </a:r>
          </a:p>
          <a:p>
            <a:pPr lvl="1">
              <a:spcBef>
                <a:spcPct val="40000"/>
              </a:spcBef>
            </a:pPr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Establishes standards for computer components, data representation, and signaling protocols, among many other things.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1.4 Standards Organizations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1F0EA-EA1F-48DD-BB8F-6389B5114D7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>
                <a:solidFill>
                  <a:schemeClr val="tx1"/>
                </a:solidFill>
              </a:rPr>
              <a:t>The International Telecommunications Union (ITU)</a:t>
            </a:r>
          </a:p>
          <a:p>
            <a:pPr lvl="1">
              <a:spcBef>
                <a:spcPct val="30000"/>
              </a:spcBef>
            </a:pPr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Concerns itself with the interoperability of telecommunications systems, including data communications and telephony.</a:t>
            </a:r>
          </a:p>
          <a:p>
            <a:pPr>
              <a:spcBef>
                <a:spcPct val="30000"/>
              </a:spcBef>
            </a:pPr>
            <a:r>
              <a:rPr lang="en-US" altLang="en-US">
                <a:solidFill>
                  <a:schemeClr val="tx1"/>
                </a:solidFill>
              </a:rPr>
              <a:t>National groups establish standards within their respective countries:</a:t>
            </a:r>
          </a:p>
          <a:p>
            <a:pPr lvl="1">
              <a:spcBef>
                <a:spcPct val="30000"/>
              </a:spcBef>
            </a:pPr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The American National Standards Institute (ANSI)</a:t>
            </a:r>
          </a:p>
          <a:p>
            <a:pPr lvl="1">
              <a:spcBef>
                <a:spcPct val="30000"/>
              </a:spcBef>
            </a:pPr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The British Standards Institution (BSI)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1.4 Standards Organizations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F00D-79B5-4957-AD74-8CD988725B4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543800" cy="3733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500">
                <a:solidFill>
                  <a:schemeClr val="tx1"/>
                </a:solidFill>
              </a:rPr>
              <a:t>The International Organization for Standardization (ISO)</a:t>
            </a:r>
          </a:p>
          <a:p>
            <a:pPr lvl="1">
              <a:spcBef>
                <a:spcPct val="40000"/>
              </a:spcBef>
            </a:pPr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Establishes worldwide standards for everything from screw threads to photographic film.</a:t>
            </a:r>
          </a:p>
          <a:p>
            <a:pPr lvl="1">
              <a:spcBef>
                <a:spcPct val="40000"/>
              </a:spcBef>
            </a:pPr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Is influential in formulating standards for computer hardware and software, including their methods of manufacture.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914400" y="5105400"/>
            <a:ext cx="6477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000">
                <a:solidFill>
                  <a:srgbClr val="990000"/>
                </a:solidFill>
              </a:rPr>
              <a:t>Note: ISO is </a:t>
            </a:r>
            <a:r>
              <a:rPr lang="en-US" altLang="en-US" sz="2000" b="1">
                <a:solidFill>
                  <a:srgbClr val="990000"/>
                </a:solidFill>
              </a:rPr>
              <a:t>not</a:t>
            </a:r>
            <a:r>
              <a:rPr lang="en-US" altLang="en-US" sz="2000">
                <a:solidFill>
                  <a:srgbClr val="990000"/>
                </a:solidFill>
              </a:rPr>
              <a:t> an acronym. ISO comes from the Greek, </a:t>
            </a:r>
          </a:p>
          <a:p>
            <a:r>
              <a:rPr lang="en-US" altLang="en-US" sz="2000">
                <a:solidFill>
                  <a:srgbClr val="990000"/>
                </a:solidFill>
              </a:rPr>
              <a:t>          </a:t>
            </a:r>
            <a:r>
              <a:rPr lang="en-US" altLang="en-US" sz="2000" i="1">
                <a:solidFill>
                  <a:srgbClr val="990000"/>
                </a:solidFill>
              </a:rPr>
              <a:t>isos,</a:t>
            </a:r>
            <a:r>
              <a:rPr lang="en-US" altLang="en-US" sz="2000">
                <a:solidFill>
                  <a:srgbClr val="990000"/>
                </a:solidFill>
              </a:rPr>
              <a:t> meaning “equal.”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1.4 Standards Organizations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5616-BA60-4105-99AC-841BA599D9B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153400" cy="3810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>
                <a:solidFill>
                  <a:schemeClr val="tx1"/>
                </a:solidFill>
              </a:rPr>
              <a:t>To fully appreciate the computers of today, it is helpful to understand how things got the way they are.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chemeClr val="tx1"/>
                </a:solidFill>
              </a:rPr>
              <a:t>The evolution of computing machinery has taken place over several centuries.</a:t>
            </a:r>
          </a:p>
          <a:p>
            <a:pPr>
              <a:spcBef>
                <a:spcPct val="40000"/>
              </a:spcBef>
            </a:pPr>
            <a:r>
              <a:rPr lang="en-US" altLang="en-US">
                <a:solidFill>
                  <a:schemeClr val="tx1"/>
                </a:solidFill>
              </a:rPr>
              <a:t>In modern times computer evolution is usually classified into four generations according to the salient technology of the era.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1600200" y="5348288"/>
            <a:ext cx="65532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800" b="1">
                <a:solidFill>
                  <a:srgbClr val="CC3300"/>
                </a:solidFill>
                <a:latin typeface="Arial" charset="0"/>
              </a:rPr>
              <a:t>We note that many of the following dates are approximate.</a:t>
            </a:r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1.5 Historical Development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CEFB-8533-4DA9-84D0-7EA43D73B9A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77200" cy="3810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>
                <a:solidFill>
                  <a:schemeClr val="tx1"/>
                </a:solidFill>
              </a:rPr>
              <a:t>Generation Zero: Mechanical Calculating Machines (1642 - 1945)</a:t>
            </a:r>
          </a:p>
          <a:p>
            <a:pPr lvl="1"/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Calculating Clock - Wilhelm Schickard (1592 - 1635).</a:t>
            </a:r>
          </a:p>
          <a:p>
            <a:pPr lvl="1"/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Pascaline - Blaise Pascal (1623 - 1662).</a:t>
            </a:r>
          </a:p>
          <a:p>
            <a:pPr lvl="1"/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Difference Engine - Charles Babbage (1791 - 1871), also designed but never built the Analytical Engine.</a:t>
            </a:r>
          </a:p>
          <a:p>
            <a:pPr lvl="1"/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Punched card tabulating machines - Herman Hollerith (1860 - 1929).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667000" y="4953000"/>
            <a:ext cx="5257800" cy="701675"/>
          </a:xfrm>
          <a:prstGeom prst="rect">
            <a:avLst/>
          </a:prstGeom>
          <a:solidFill>
            <a:srgbClr val="DDF2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000" b="1">
                <a:solidFill>
                  <a:srgbClr val="CC3300"/>
                </a:solidFill>
                <a:latin typeface="Arial" charset="0"/>
              </a:rPr>
              <a:t>Hollerith cards were commonly used for computer input well into the 1970s.</a:t>
            </a:r>
            <a:endParaRPr lang="en-US" altLang="en-US" sz="2000">
              <a:solidFill>
                <a:srgbClr val="990000"/>
              </a:solidFill>
            </a:endParaRP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1.5 Historical Development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850A-3128-4A4D-B20B-895E4AF30D4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66800"/>
            <a:ext cx="7772400" cy="9144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100">
                <a:solidFill>
                  <a:schemeClr val="tx1"/>
                </a:solidFill>
              </a:rPr>
              <a:t>The First Generation: Vacuum Tube Computers (1945 - 1953)</a:t>
            </a:r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2057400" y="1676400"/>
            <a:ext cx="6096000" cy="243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lvl="1"/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Atanasoff Berry Computer (1937 - 1938)  solved systems of linear equations.</a:t>
            </a:r>
          </a:p>
          <a:p>
            <a:pPr lvl="1"/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John Atanasoff and Clifford Berry of  Iowa State University.</a:t>
            </a:r>
          </a:p>
        </p:txBody>
      </p:sp>
      <p:sp>
        <p:nvSpPr>
          <p:cNvPr id="60427" name="Rectangle 11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1.5 Historical Development</a:t>
            </a:r>
          </a:p>
        </p:txBody>
      </p:sp>
      <p:pic>
        <p:nvPicPr>
          <p:cNvPr id="97285" name="Picture 1029" descr="VT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1752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5C27-4BAF-443F-9AAF-6E0C1211EA0D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467600" cy="434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   Why study computer organization </a:t>
            </a:r>
            <a:r>
              <a:rPr lang="en-US" altLang="en-US" sz="2800" dirty="0">
                <a:solidFill>
                  <a:schemeClr val="tx1"/>
                </a:solidFill>
              </a:rPr>
              <a:t>/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architecture?</a:t>
            </a:r>
          </a:p>
          <a:p>
            <a:pPr lvl="1">
              <a:spcBef>
                <a:spcPct val="4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Design better programs, including system software such as compilers, operating systems, and device drivers.</a:t>
            </a:r>
          </a:p>
          <a:p>
            <a:pPr lvl="1">
              <a:spcBef>
                <a:spcPct val="4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Optimize program behavior.</a:t>
            </a:r>
          </a:p>
          <a:p>
            <a:pPr lvl="1">
              <a:spcBef>
                <a:spcPct val="4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Evaluate (benchmark) computer system performance.</a:t>
            </a:r>
          </a:p>
          <a:p>
            <a:pPr lvl="1">
              <a:spcBef>
                <a:spcPct val="4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Understand time, space, and price tradeoffs.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1.1 Overview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623E-AED7-46A6-86A2-1813749B5DB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77724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solidFill>
                  <a:schemeClr val="tx1"/>
                </a:solidFill>
              </a:rPr>
              <a:t>The First Generation: Vacuum Tube Computers (1945 - 1953)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219200" y="1981200"/>
            <a:ext cx="6553200" cy="213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lvl="1"/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Electronic Numerical Integrator and Computer (ENIAC) </a:t>
            </a:r>
          </a:p>
          <a:p>
            <a:pPr lvl="1"/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John Mauchly and J. Presper Eckert</a:t>
            </a:r>
          </a:p>
          <a:p>
            <a:pPr lvl="1"/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University of Pennsylvania, 1946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609600" y="4191000"/>
            <a:ext cx="7086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40000"/>
              </a:spcBef>
              <a:buFontTx/>
              <a:buChar char="•"/>
            </a:pPr>
            <a:r>
              <a:rPr lang="en-US" altLang="en-US" sz="2600">
                <a:latin typeface="Arial" charset="0"/>
              </a:rPr>
              <a:t>The ENIAC was the first general-purpose computer.</a:t>
            </a:r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1.5 Historical Development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7918-E913-4963-989F-A1BE9AF3DEB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3000"/>
            <a:ext cx="80010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solidFill>
                  <a:schemeClr val="tx1"/>
                </a:solidFill>
              </a:rPr>
              <a:t>The First Generation: Vacuum Tube Computers (1945 - 1953)</a:t>
            </a:r>
          </a:p>
          <a:p>
            <a:pPr lvl="1">
              <a:spcBef>
                <a:spcPct val="40000"/>
              </a:spcBef>
            </a:pPr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The IBM 650 first mass-produced computer. (1955)</a:t>
            </a:r>
          </a:p>
          <a:p>
            <a:pPr lvl="2">
              <a:buFontTx/>
              <a:buChar char="°"/>
            </a:pPr>
            <a:r>
              <a:rPr lang="en-US" altLang="en-US">
                <a:solidFill>
                  <a:schemeClr val="tx1"/>
                </a:solidFill>
              </a:rPr>
              <a:t>It was phased out in 1969.</a:t>
            </a:r>
          </a:p>
          <a:p>
            <a:pPr lvl="1">
              <a:spcBef>
                <a:spcPct val="40000"/>
              </a:spcBef>
            </a:pPr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Other major computer manufacturers of this period include UNIVAC, Engineering Research Associates (ERA), and Computer Research Corporation (CRC).</a:t>
            </a:r>
          </a:p>
          <a:p>
            <a:pPr lvl="2">
              <a:buFontTx/>
              <a:buChar char="°"/>
            </a:pPr>
            <a:r>
              <a:rPr lang="en-US" altLang="en-US">
                <a:solidFill>
                  <a:schemeClr val="tx1"/>
                </a:solidFill>
              </a:rPr>
              <a:t>UNIVAC and ERA were bought by Remington Rand, the ancestor of the Unisys Corporation. </a:t>
            </a:r>
          </a:p>
          <a:p>
            <a:pPr lvl="2">
              <a:buFontTx/>
              <a:buChar char="°"/>
            </a:pPr>
            <a:r>
              <a:rPr lang="en-US" altLang="en-US">
                <a:solidFill>
                  <a:schemeClr val="tx1"/>
                </a:solidFill>
              </a:rPr>
              <a:t>CRC was bought by the Underwood (typewriter) Corporation, which left the computer business.</a:t>
            </a:r>
          </a:p>
        </p:txBody>
      </p:sp>
      <p:sp>
        <p:nvSpPr>
          <p:cNvPr id="68616" name="Rectangle 8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1.5 Historical Development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A202-D5E3-4960-83E5-1BBC1AC453A0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66800"/>
            <a:ext cx="77724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solidFill>
                  <a:schemeClr val="tx1"/>
                </a:solidFill>
              </a:rPr>
              <a:t>The Second Generation: Transistorized Computers (1954 - 1965)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676400" y="2057400"/>
            <a:ext cx="7239000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lvl="1"/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IBM 7094 (scientific) and 1401 (business)</a:t>
            </a:r>
          </a:p>
          <a:p>
            <a:pPr lvl="1"/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Digital Equipment Corporation (DEC) PDP-1</a:t>
            </a:r>
          </a:p>
          <a:p>
            <a:pPr lvl="1"/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Univac 1100</a:t>
            </a:r>
          </a:p>
          <a:p>
            <a:pPr lvl="1"/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Control Data Corporation 1604.</a:t>
            </a:r>
          </a:p>
          <a:p>
            <a:pPr lvl="1"/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. . . and many others.</a:t>
            </a:r>
          </a:p>
        </p:txBody>
      </p:sp>
      <p:sp>
        <p:nvSpPr>
          <p:cNvPr id="70666" name="Rectangle 10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1.5 Historical Development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1219200" y="5410200"/>
            <a:ext cx="6096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000" b="1">
                <a:solidFill>
                  <a:srgbClr val="CC3300"/>
                </a:solidFill>
                <a:latin typeface="Arial" charset="0"/>
              </a:rPr>
              <a:t>These systems had few architectural similarities.</a:t>
            </a:r>
          </a:p>
        </p:txBody>
      </p:sp>
      <p:pic>
        <p:nvPicPr>
          <p:cNvPr id="109575" name="Picture 7" descr="Tra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13398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4D20-155E-4B2A-AE21-C69C7E16D0E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90600"/>
            <a:ext cx="7848600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solidFill>
                  <a:schemeClr val="tx1"/>
                </a:solidFill>
              </a:rPr>
              <a:t>The Third Generation: Integrated Circuit Computers (1965 - 1980)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IBM 360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DEC PDP-8 and PDP-11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Cray-1 supercomputer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. . . and many others.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solidFill>
                  <a:schemeClr val="tx1"/>
                </a:solidFill>
              </a:rPr>
              <a:t>By this time, IBM had gained overwhelming dominance in the industry.</a:t>
            </a:r>
          </a:p>
          <a:p>
            <a:pPr lvl="1"/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Computer manufacturers of this era were characterized as IBM and the BUNCH (Burroughs, Unisys, NCR, Control Data, and Honeywell). </a:t>
            </a:r>
          </a:p>
        </p:txBody>
      </p:sp>
      <p:sp>
        <p:nvSpPr>
          <p:cNvPr id="72715" name="Rectangle 11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1.5 Historical Development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2117-4B13-44A6-A14F-8FE31093305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73914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solidFill>
                  <a:schemeClr val="tx1"/>
                </a:solidFill>
              </a:rPr>
              <a:t>The Fourth Generation: VLSI Computers (1980 - ????)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057400"/>
            <a:ext cx="8001000" cy="297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lvl="1"/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Very large scale integrated circuits (VLSI) have more than 10,000 components per chip.</a:t>
            </a:r>
          </a:p>
          <a:p>
            <a:pPr lvl="1"/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Enabled the creation of   microprocessors.</a:t>
            </a:r>
          </a:p>
          <a:p>
            <a:pPr lvl="1"/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The first was the 4-bit Intel 4004.</a:t>
            </a:r>
          </a:p>
          <a:p>
            <a:pPr lvl="1"/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Later versions, such as the 8080, 8086, and 8088 spawned the idea of “personal computing.”</a:t>
            </a:r>
          </a:p>
          <a:p>
            <a:pPr lvl="1"/>
            <a:endParaRPr lang="en-US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766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1.5 Historical Development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9FF6-1725-4213-A1B4-41482065052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7848600" cy="3657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F2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solidFill>
                  <a:schemeClr val="tx1"/>
                </a:solidFill>
              </a:rPr>
              <a:t>Moore’s Law (1965)</a:t>
            </a:r>
          </a:p>
          <a:p>
            <a:pPr lvl="1">
              <a:spcBef>
                <a:spcPct val="40000"/>
              </a:spcBef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</a:rPr>
              <a:t>Gordon Moore, Intel founder</a:t>
            </a:r>
          </a:p>
          <a:p>
            <a:pPr lvl="1">
              <a:spcBef>
                <a:spcPct val="40000"/>
              </a:spcBef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</a:rPr>
              <a:t>“The density of transistors in an integrated circuit will double every year.”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solidFill>
                  <a:schemeClr val="tx1"/>
                </a:solidFill>
              </a:rPr>
              <a:t>Contemporary version:</a:t>
            </a:r>
          </a:p>
          <a:p>
            <a:pPr lvl="1">
              <a:spcBef>
                <a:spcPct val="40000"/>
              </a:spcBef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</a:rPr>
              <a:t>“The density of silicon chips doubles every 18 months.”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2590800" y="4724400"/>
            <a:ext cx="5638800" cy="457200"/>
          </a:xfrm>
          <a:prstGeom prst="rect">
            <a:avLst/>
          </a:prstGeom>
          <a:solidFill>
            <a:srgbClr val="DDF2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CC3300"/>
                </a:solidFill>
                <a:latin typeface="Arial" charset="0"/>
              </a:rPr>
              <a:t>But this “law” cannot hold forever ...</a:t>
            </a:r>
            <a:endParaRPr lang="en-US" altLang="en-US" sz="2000" b="1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76813" name="Rectangle 13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1.5 Historical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5792-E3A5-4CC5-8974-C395C682C12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66800"/>
            <a:ext cx="7848600" cy="2667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solidFill>
                  <a:schemeClr val="tx1"/>
                </a:solidFill>
              </a:rPr>
              <a:t>Rock’s Law </a:t>
            </a:r>
          </a:p>
          <a:p>
            <a:pPr lvl="1">
              <a:spcBef>
                <a:spcPct val="40000"/>
              </a:spcBef>
            </a:pPr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Arthur Rock, Intel financier</a:t>
            </a:r>
          </a:p>
          <a:p>
            <a:pPr lvl="1">
              <a:spcBef>
                <a:spcPct val="40000"/>
              </a:spcBef>
            </a:pPr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“The cost of capital equipment to build semiconductors will double every four years.”</a:t>
            </a:r>
          </a:p>
          <a:p>
            <a:pPr lvl="1">
              <a:spcBef>
                <a:spcPct val="40000"/>
              </a:spcBef>
            </a:pPr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In 1968, a new chip plant cost about $12,000.      </a:t>
            </a:r>
            <a:r>
              <a:rPr lang="en-US" altLang="en-US" sz="2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057400" y="3784600"/>
            <a:ext cx="5867400" cy="1371600"/>
          </a:xfrm>
          <a:prstGeom prst="rect">
            <a:avLst/>
          </a:prstGeom>
          <a:solidFill>
            <a:srgbClr val="DDF2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000" b="1">
                <a:solidFill>
                  <a:srgbClr val="CC3300"/>
                </a:solidFill>
                <a:latin typeface="Arial" charset="0"/>
              </a:rPr>
              <a:t>At the time, $12,000 would buy a nice home in the suburbs.</a:t>
            </a:r>
          </a:p>
          <a:p>
            <a:pPr>
              <a:spcBef>
                <a:spcPct val="20000"/>
              </a:spcBef>
            </a:pPr>
            <a:r>
              <a:rPr lang="en-US" altLang="en-US" sz="2000" b="1">
                <a:solidFill>
                  <a:srgbClr val="CC3300"/>
                </a:solidFill>
                <a:latin typeface="Arial" charset="0"/>
              </a:rPr>
              <a:t>An executive earning $12,000 per year was “making a very comfortable living.”</a:t>
            </a:r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1.5 Historical Development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39F2-49DE-4DA7-91B0-0CEF4E334B8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74676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DF2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solidFill>
                  <a:schemeClr val="tx1"/>
                </a:solidFill>
              </a:rPr>
              <a:t>Rock’s Law </a:t>
            </a:r>
          </a:p>
          <a:p>
            <a:pPr lvl="1">
              <a:spcBef>
                <a:spcPct val="40000"/>
              </a:spcBef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</a:rPr>
              <a:t>In </a:t>
            </a:r>
            <a:r>
              <a:rPr lang="en-US" altLang="en-US" dirty="0" smtClean="0">
                <a:solidFill>
                  <a:schemeClr val="tx1"/>
                </a:solidFill>
                <a:latin typeface="Times New Roman" pitchFamily="18" charset="0"/>
              </a:rPr>
              <a:t>2012, </a:t>
            </a: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</a:rPr>
              <a:t>a chip plants under construction cost well over </a:t>
            </a:r>
            <a:r>
              <a:rPr lang="en-US" altLang="en-US" dirty="0" smtClean="0">
                <a:solidFill>
                  <a:schemeClr val="tx1"/>
                </a:solidFill>
                <a:latin typeface="Times New Roman" pitchFamily="18" charset="0"/>
              </a:rPr>
              <a:t>$5 </a:t>
            </a: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</a:rPr>
              <a:t>billion.</a:t>
            </a:r>
          </a:p>
          <a:p>
            <a:pPr lvl="1">
              <a:spcBef>
                <a:spcPct val="40000"/>
              </a:spcBef>
            </a:pPr>
            <a:endParaRPr lang="en-US" altLang="en-US" dirty="0">
              <a:solidFill>
                <a:schemeClr val="tx1"/>
              </a:solidFill>
            </a:endParaRPr>
          </a:p>
          <a:p>
            <a:pPr lvl="1">
              <a:spcBef>
                <a:spcPct val="40000"/>
              </a:spcBef>
            </a:pPr>
            <a:endParaRPr lang="en-US" altLang="en-US" sz="2200" dirty="0">
              <a:solidFill>
                <a:schemeClr val="tx1"/>
              </a:solidFill>
            </a:endParaRPr>
          </a:p>
          <a:p>
            <a:pPr lvl="1">
              <a:spcBef>
                <a:spcPct val="40000"/>
              </a:spcBef>
            </a:pPr>
            <a:endParaRPr lang="en-US" altLang="en-US" sz="2200" dirty="0">
              <a:solidFill>
                <a:schemeClr val="tx1"/>
              </a:solidFill>
            </a:endParaRPr>
          </a:p>
          <a:p>
            <a:pPr lvl="1">
              <a:spcBef>
                <a:spcPct val="40000"/>
              </a:spcBef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</a:rPr>
              <a:t>For Moore’s Law to hold, Rock’s Law must fall, or vice versa.  But no one can say which will give out first.   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2209800" y="2803525"/>
            <a:ext cx="5638800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000" b="1" dirty="0" smtClean="0">
                <a:solidFill>
                  <a:srgbClr val="CC3300"/>
                </a:solidFill>
                <a:latin typeface="Arial" charset="0"/>
              </a:rPr>
              <a:t>$5 </a:t>
            </a:r>
            <a:r>
              <a:rPr lang="en-US" altLang="en-US" sz="2000" b="1" dirty="0">
                <a:solidFill>
                  <a:srgbClr val="CC3300"/>
                </a:solidFill>
                <a:latin typeface="Arial" charset="0"/>
              </a:rPr>
              <a:t>billion is more than the gross domestic product of some small countries, including Barbados, Mauritania, and Rwanda.</a:t>
            </a:r>
            <a:endParaRPr lang="en-US" altLang="en-US" sz="2400" dirty="0"/>
          </a:p>
        </p:txBody>
      </p:sp>
      <p:sp>
        <p:nvSpPr>
          <p:cNvPr id="80913" name="Rectangle 17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1.5 Historical Development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9039-A95A-4415-AB42-69BAB3D46B0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76200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dirty="0">
                <a:solidFill>
                  <a:schemeClr val="tx1"/>
                </a:solidFill>
              </a:rPr>
              <a:t>Computers consist of many things besides chips.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solidFill>
                  <a:schemeClr val="tx1"/>
                </a:solidFill>
              </a:rPr>
              <a:t>Before a computer can do anything worthwhile, it must also use software.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solidFill>
                  <a:schemeClr val="tx1"/>
                </a:solidFill>
              </a:rPr>
              <a:t>Writing complex programs requires a “divide and conquer” approach, where each program module solves a smaller problem.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solidFill>
                  <a:schemeClr val="tx1"/>
                </a:solidFill>
              </a:rPr>
              <a:t>Complex computer systems employ a similar technique through a series of virtual machine layers.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title"/>
          </p:nvPr>
        </p:nvSpPr>
        <p:spPr>
          <a:xfrm>
            <a:off x="1333500" y="228600"/>
            <a:ext cx="64770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1.6 The Computer Level Hierarchy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0C0F-33C9-4EA0-9567-C3FA53890265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40386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200" dirty="0">
                <a:solidFill>
                  <a:schemeClr val="tx1"/>
                </a:solidFill>
              </a:rPr>
              <a:t>Each virtual machine layer is an abstraction of the level below it.</a:t>
            </a:r>
          </a:p>
          <a:p>
            <a:pPr>
              <a:spcBef>
                <a:spcPct val="30000"/>
              </a:spcBef>
            </a:pPr>
            <a:r>
              <a:rPr lang="en-US" altLang="en-US" sz="2200" dirty="0">
                <a:solidFill>
                  <a:schemeClr val="tx1"/>
                </a:solidFill>
              </a:rPr>
              <a:t>The machines at each level execute their own particular instructions, calling upon machines at lower levels to perform tasks as required.</a:t>
            </a:r>
          </a:p>
          <a:p>
            <a:pPr>
              <a:spcBef>
                <a:spcPct val="30000"/>
              </a:spcBef>
            </a:pPr>
            <a:r>
              <a:rPr lang="en-US" altLang="en-US" sz="2200" dirty="0">
                <a:solidFill>
                  <a:schemeClr val="tx1"/>
                </a:solidFill>
              </a:rPr>
              <a:t>Computer circuits ultimately carry out the work.</a:t>
            </a:r>
          </a:p>
        </p:txBody>
      </p:sp>
      <p:pic>
        <p:nvPicPr>
          <p:cNvPr id="87046" name="Picture 6" descr="Lay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1479550"/>
            <a:ext cx="4314825" cy="476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49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4770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1.6 The Computer Level Hierarchy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8D5D-8E12-443A-9400-B130EF6DF56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1.1 Overview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800" dirty="0">
                <a:solidFill>
                  <a:schemeClr val="tx1"/>
                </a:solidFill>
              </a:rPr>
              <a:t>Computer </a:t>
            </a:r>
            <a:r>
              <a:rPr lang="en-US" altLang="en-US" sz="2800" dirty="0" smtClean="0">
                <a:solidFill>
                  <a:schemeClr val="tx1"/>
                </a:solidFill>
              </a:rPr>
              <a:t>organization/Architecture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Physical </a:t>
            </a:r>
            <a:r>
              <a:rPr lang="en-US" altLang="en-US" dirty="0">
                <a:solidFill>
                  <a:schemeClr val="tx1"/>
                </a:solidFill>
              </a:rPr>
              <a:t>aspects of computer systems.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E.g., </a:t>
            </a:r>
            <a:r>
              <a:rPr lang="en-US" altLang="en-US" i="1" dirty="0" smtClean="0">
                <a:solidFill>
                  <a:schemeClr val="tx1"/>
                </a:solidFill>
              </a:rPr>
              <a:t>How </a:t>
            </a:r>
            <a:r>
              <a:rPr lang="en-US" altLang="en-US" i="1" dirty="0">
                <a:solidFill>
                  <a:schemeClr val="tx1"/>
                </a:solidFill>
              </a:rPr>
              <a:t>does a computer work?</a:t>
            </a:r>
          </a:p>
          <a:p>
            <a:pPr lvl="1"/>
            <a:r>
              <a:rPr lang="en-US" altLang="en-US" sz="2000" dirty="0" smtClean="0">
                <a:solidFill>
                  <a:schemeClr val="tx1"/>
                </a:solidFill>
              </a:rPr>
              <a:t>Logical </a:t>
            </a:r>
            <a:r>
              <a:rPr lang="en-US" altLang="en-US" sz="2000" dirty="0">
                <a:solidFill>
                  <a:schemeClr val="tx1"/>
                </a:solidFill>
              </a:rPr>
              <a:t>aspects of system implementation as seen by the programmer.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E.g., instruction sets, instruction formats, data types, addressing modes.</a:t>
            </a:r>
          </a:p>
          <a:p>
            <a:pPr lvl="1"/>
            <a:r>
              <a:rPr lang="en-US" altLang="en-US" sz="2000" i="1" dirty="0">
                <a:solidFill>
                  <a:schemeClr val="tx1"/>
                </a:solidFill>
              </a:rPr>
              <a:t>How do I design a computer?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0339-6C52-4851-AC73-FF00E3A3C30C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0010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solidFill>
                  <a:schemeClr val="tx1"/>
                </a:solidFill>
              </a:rPr>
              <a:t>Level 6: The User Level</a:t>
            </a:r>
          </a:p>
          <a:p>
            <a:pPr lvl="1">
              <a:spcBef>
                <a:spcPct val="40000"/>
              </a:spcBef>
            </a:pPr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Program execution and user interface level.</a:t>
            </a:r>
          </a:p>
          <a:p>
            <a:pPr lvl="1">
              <a:spcBef>
                <a:spcPct val="40000"/>
              </a:spcBef>
            </a:pPr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The level with which we are most familiar.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solidFill>
                  <a:schemeClr val="tx1"/>
                </a:solidFill>
              </a:rPr>
              <a:t>Level 5: High-Level Language Level</a:t>
            </a:r>
          </a:p>
          <a:p>
            <a:pPr lvl="1">
              <a:spcBef>
                <a:spcPct val="40000"/>
              </a:spcBef>
            </a:pPr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The level with which we interact when we write programs in languages such as C, Pascal, Lisp, and Java.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title"/>
          </p:nvPr>
        </p:nvSpPr>
        <p:spPr>
          <a:xfrm>
            <a:off x="1333500" y="304800"/>
            <a:ext cx="64770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1.6 The Computer Level Hierarchy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6A47-DE73-4406-A927-1E73FD954D4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75438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solidFill>
                  <a:schemeClr val="tx1"/>
                </a:solidFill>
              </a:rPr>
              <a:t>Level 4: Assembly Language Level</a:t>
            </a:r>
          </a:p>
          <a:p>
            <a:pPr lvl="1">
              <a:spcBef>
                <a:spcPct val="40000"/>
              </a:spcBef>
            </a:pPr>
            <a:r>
              <a:rPr lang="en-US" altLang="en-US" sz="2600" dirty="0">
                <a:solidFill>
                  <a:schemeClr val="tx1"/>
                </a:solidFill>
                <a:latin typeface="Times New Roman" pitchFamily="18" charset="0"/>
              </a:rPr>
              <a:t>Acts upon assembly language produced from Level 5, as well as instructions programmed directly at this level.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solidFill>
                  <a:schemeClr val="tx1"/>
                </a:solidFill>
              </a:rPr>
              <a:t>Level 3: System Software Level</a:t>
            </a:r>
          </a:p>
          <a:p>
            <a:pPr lvl="1"/>
            <a:r>
              <a:rPr lang="en-US" altLang="en-US" sz="2600" dirty="0">
                <a:solidFill>
                  <a:schemeClr val="tx1"/>
                </a:solidFill>
                <a:latin typeface="Times New Roman" pitchFamily="18" charset="0"/>
              </a:rPr>
              <a:t>Controls executing processes on the system.</a:t>
            </a:r>
          </a:p>
          <a:p>
            <a:pPr lvl="1"/>
            <a:r>
              <a:rPr lang="en-US" altLang="en-US" sz="2600" dirty="0">
                <a:solidFill>
                  <a:schemeClr val="tx1"/>
                </a:solidFill>
                <a:latin typeface="Times New Roman" pitchFamily="18" charset="0"/>
              </a:rPr>
              <a:t>Protects system resources.</a:t>
            </a:r>
          </a:p>
          <a:p>
            <a:pPr lvl="1"/>
            <a:r>
              <a:rPr lang="en-US" altLang="en-US" sz="2600" dirty="0">
                <a:solidFill>
                  <a:schemeClr val="tx1"/>
                </a:solidFill>
                <a:latin typeface="Times New Roman" pitchFamily="18" charset="0"/>
              </a:rPr>
              <a:t>Assembly language instructions often pass through Level 3 without modification.</a:t>
            </a:r>
          </a:p>
        </p:txBody>
      </p:sp>
      <p:sp>
        <p:nvSpPr>
          <p:cNvPr id="91150" name="Rectangle 14"/>
          <p:cNvSpPr>
            <a:spLocks noGrp="1" noChangeArrowheads="1"/>
          </p:cNvSpPr>
          <p:nvPr>
            <p:ph type="title"/>
          </p:nvPr>
        </p:nvSpPr>
        <p:spPr>
          <a:xfrm>
            <a:off x="1333500" y="228600"/>
            <a:ext cx="64770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1.6 The Computer Level Hierarchy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2B42-C95A-45F1-885D-9B3213E6ECD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74676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solidFill>
                  <a:schemeClr val="tx1"/>
                </a:solidFill>
              </a:rPr>
              <a:t>Level 2: Machine Level</a:t>
            </a:r>
          </a:p>
          <a:p>
            <a:pPr lvl="1">
              <a:spcBef>
                <a:spcPct val="40000"/>
              </a:spcBef>
            </a:pPr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Also known as the Instruction Set Architecture (ISA) Level.</a:t>
            </a:r>
          </a:p>
          <a:p>
            <a:pPr lvl="1">
              <a:spcBef>
                <a:spcPct val="40000"/>
              </a:spcBef>
            </a:pPr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Consists of instructions that are particular to the architecture of the machine.</a:t>
            </a:r>
          </a:p>
          <a:p>
            <a:pPr lvl="1">
              <a:spcBef>
                <a:spcPct val="40000"/>
              </a:spcBef>
            </a:pPr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Programs written in machine language need no compilers, interpreters, or assemblers.</a:t>
            </a:r>
          </a:p>
          <a:p>
            <a:endParaRPr lang="en-US" altLang="en-US" sz="2600">
              <a:solidFill>
                <a:schemeClr val="tx1"/>
              </a:solidFill>
              <a:latin typeface="Times New Roman" pitchFamily="18" charset="0"/>
            </a:endParaRPr>
          </a:p>
          <a:p>
            <a:pPr lvl="1">
              <a:spcBef>
                <a:spcPct val="40000"/>
              </a:spcBef>
            </a:pPr>
            <a:endParaRPr lang="en-US" altLang="en-US" sz="2600">
              <a:solidFill>
                <a:schemeClr val="tx1"/>
              </a:solidFill>
            </a:endParaRP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>
          <a:xfrm>
            <a:off x="1333500" y="228600"/>
            <a:ext cx="64770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1.6 The Computer Level Hierarchy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AF0E-3C2A-4AAD-9305-BC41942EF3D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77724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600">
                <a:solidFill>
                  <a:schemeClr val="tx1"/>
                </a:solidFill>
              </a:rPr>
              <a:t>Level 1: Control Level</a:t>
            </a:r>
          </a:p>
          <a:p>
            <a:pPr lvl="1"/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A </a:t>
            </a:r>
            <a:r>
              <a:rPr lang="en-US" altLang="en-US" sz="2600" i="1">
                <a:solidFill>
                  <a:schemeClr val="tx1"/>
                </a:solidFill>
                <a:latin typeface="Times New Roman" pitchFamily="18" charset="0"/>
              </a:rPr>
              <a:t>control unit</a:t>
            </a:r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 decodes and executes instructions and moves data through the system.</a:t>
            </a:r>
          </a:p>
          <a:p>
            <a:pPr lvl="1"/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Control units can be </a:t>
            </a:r>
            <a:r>
              <a:rPr lang="en-US" altLang="en-US" sz="2600" i="1">
                <a:solidFill>
                  <a:schemeClr val="tx1"/>
                </a:solidFill>
                <a:latin typeface="Times New Roman" pitchFamily="18" charset="0"/>
              </a:rPr>
              <a:t>microprogrammed</a:t>
            </a:r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 or </a:t>
            </a:r>
            <a:r>
              <a:rPr lang="en-US" altLang="en-US" sz="2600" i="1">
                <a:solidFill>
                  <a:schemeClr val="tx1"/>
                </a:solidFill>
                <a:latin typeface="Times New Roman" pitchFamily="18" charset="0"/>
              </a:rPr>
              <a:t>hardwired</a:t>
            </a:r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. </a:t>
            </a:r>
          </a:p>
          <a:p>
            <a:pPr lvl="1"/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A microprogram is a program written in a low-level language that is implemented by the hardware.</a:t>
            </a:r>
          </a:p>
          <a:p>
            <a:pPr lvl="1"/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Hardwired control units consist of hardware that directly executes machine instructions.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title"/>
          </p:nvPr>
        </p:nvSpPr>
        <p:spPr>
          <a:xfrm>
            <a:off x="1333500" y="228600"/>
            <a:ext cx="64770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1.6 The Computer Level Hierarchy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50CA-D2A7-450F-8A72-1A4328587340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7467600" cy="2971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600">
                <a:solidFill>
                  <a:schemeClr val="tx1"/>
                </a:solidFill>
              </a:rPr>
              <a:t>Level 0: Digital Logic Level</a:t>
            </a:r>
          </a:p>
          <a:p>
            <a:pPr lvl="1"/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This level is where we find digital circuits (the chips).</a:t>
            </a:r>
          </a:p>
          <a:p>
            <a:pPr lvl="1"/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Digital circuits consist of gates and wires.</a:t>
            </a:r>
          </a:p>
          <a:p>
            <a:pPr lvl="1"/>
            <a:r>
              <a:rPr lang="en-US" altLang="en-US" sz="2600">
                <a:solidFill>
                  <a:schemeClr val="tx1"/>
                </a:solidFill>
                <a:latin typeface="Times New Roman" pitchFamily="18" charset="0"/>
              </a:rPr>
              <a:t>These components implement the mathematical logic of all other levels.</a:t>
            </a:r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33500" y="228600"/>
            <a:ext cx="64770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1.6 The Computer Level Hierarchy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50CA-D2A7-450F-8A72-1A432858734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74676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600" dirty="0">
                <a:solidFill>
                  <a:schemeClr val="tx1"/>
                </a:solidFill>
              </a:rPr>
              <a:t>The ultimate aim of every computer system is to deliver functionality to its users. </a:t>
            </a:r>
          </a:p>
          <a:p>
            <a:r>
              <a:rPr lang="en-US" altLang="en-US" sz="2600" dirty="0">
                <a:solidFill>
                  <a:schemeClr val="tx1"/>
                </a:solidFill>
              </a:rPr>
              <a:t>Computer users typically do not care about terabytes of storage and gigahertz of processor speed.</a:t>
            </a:r>
          </a:p>
          <a:p>
            <a:r>
              <a:rPr lang="en-US" altLang="en-US" sz="2600" dirty="0">
                <a:solidFill>
                  <a:schemeClr val="tx1"/>
                </a:solidFill>
              </a:rPr>
              <a:t>Many companies  outsource their data centers to third-party specialists, who agree to provide computing services for a fee.</a:t>
            </a:r>
          </a:p>
          <a:p>
            <a:r>
              <a:rPr lang="en-US" altLang="en-US" sz="2600" dirty="0">
                <a:solidFill>
                  <a:schemeClr val="tx1"/>
                </a:solidFill>
              </a:rPr>
              <a:t>These arrangements are managed through </a:t>
            </a:r>
            <a:r>
              <a:rPr lang="en-US" altLang="en-US" sz="2600" i="1" dirty="0">
                <a:solidFill>
                  <a:schemeClr val="tx1"/>
                </a:solidFill>
              </a:rPr>
              <a:t>service-level agreements </a:t>
            </a:r>
            <a:r>
              <a:rPr lang="en-US" altLang="en-US" sz="2600" dirty="0">
                <a:solidFill>
                  <a:schemeClr val="tx1"/>
                </a:solidFill>
              </a:rPr>
              <a:t>(</a:t>
            </a:r>
            <a:r>
              <a:rPr lang="en-US" altLang="en-US" sz="2600" i="1" dirty="0">
                <a:solidFill>
                  <a:schemeClr val="tx1"/>
                </a:solidFill>
              </a:rPr>
              <a:t>SLAs</a:t>
            </a:r>
            <a:r>
              <a:rPr lang="en-US" altLang="en-US" sz="2600" dirty="0">
                <a:solidFill>
                  <a:schemeClr val="tx1"/>
                </a:solidFill>
              </a:rPr>
              <a:t>).</a:t>
            </a:r>
            <a:endParaRPr lang="en-US" altLang="en-US" sz="26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1.7 Computing as a Service: Cloud Computing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94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50CA-D2A7-450F-8A72-1A4328587340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74676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600" dirty="0" smtClean="0">
                <a:solidFill>
                  <a:schemeClr val="tx1"/>
                </a:solidFill>
              </a:rPr>
              <a:t>Rather than pay a third party to run a company-owned data center, another approach is to buy computing services from someone else’s data center and connect to it via the Internet.</a:t>
            </a:r>
          </a:p>
          <a:p>
            <a:r>
              <a:rPr lang="en-US" altLang="en-US" sz="2600" dirty="0">
                <a:solidFill>
                  <a:schemeClr val="tx1"/>
                </a:solidFill>
              </a:rPr>
              <a:t>This is the idea behind a collection of service models known as Cloud computing</a:t>
            </a:r>
            <a:r>
              <a:rPr lang="en-US" altLang="en-US" sz="2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1.7 Computing as a Service: Cloud Computing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71600" y="4622800"/>
            <a:ext cx="5867400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000" b="1" dirty="0">
                <a:solidFill>
                  <a:srgbClr val="CC3300"/>
                </a:solidFill>
                <a:latin typeface="Arial" charset="0"/>
              </a:rPr>
              <a:t>The “Cloud” is a visual metaphor traditionally used for the Internet. It is even more apt tor service-defined computing.</a:t>
            </a:r>
          </a:p>
        </p:txBody>
      </p:sp>
    </p:spTree>
    <p:extLst>
      <p:ext uri="{BB962C8B-B14F-4D97-AF65-F5344CB8AC3E}">
        <p14:creationId xmlns:p14="http://schemas.microsoft.com/office/powerpoint/2010/main" val="2494350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50CA-D2A7-450F-8A72-1A4328587340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90600"/>
            <a:ext cx="7848600" cy="5181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600" dirty="0" smtClean="0">
                <a:solidFill>
                  <a:schemeClr val="tx1"/>
                </a:solidFill>
              </a:rPr>
              <a:t>More Cloud computing models:</a:t>
            </a:r>
          </a:p>
          <a:p>
            <a:pPr lvl="1">
              <a:spcBef>
                <a:spcPts val="1200"/>
              </a:spcBef>
            </a:pPr>
            <a:r>
              <a:rPr lang="en-US" altLang="en-US" sz="2200" i="1" dirty="0">
                <a:solidFill>
                  <a:schemeClr val="tx1"/>
                </a:solidFill>
              </a:rPr>
              <a:t>Software as a Service, or SaaS</a:t>
            </a:r>
            <a:r>
              <a:rPr lang="en-US" altLang="en-US" sz="2200" dirty="0">
                <a:solidFill>
                  <a:schemeClr val="tx1"/>
                </a:solidFill>
              </a:rPr>
              <a:t>. The consumer of this </a:t>
            </a:r>
            <a:r>
              <a:rPr lang="en-US" altLang="en-US" sz="2200" dirty="0" smtClean="0">
                <a:solidFill>
                  <a:schemeClr val="tx1"/>
                </a:solidFill>
              </a:rPr>
              <a:t>service buy application services</a:t>
            </a:r>
          </a:p>
          <a:p>
            <a:pPr lvl="2">
              <a:spcBef>
                <a:spcPts val="1200"/>
              </a:spcBef>
            </a:pP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</a:rPr>
              <a:t>Well-known examples include Gmail, Dropbox, GoToMeeting, and Netflix.</a:t>
            </a:r>
          </a:p>
          <a:p>
            <a:pPr lvl="1">
              <a:spcBef>
                <a:spcPts val="1200"/>
              </a:spcBef>
            </a:pPr>
            <a:r>
              <a:rPr lang="en-US" altLang="en-US" sz="2200" i="1" dirty="0">
                <a:solidFill>
                  <a:schemeClr val="tx1"/>
                </a:solidFill>
              </a:rPr>
              <a:t>Platform as a Service, or </a:t>
            </a:r>
            <a:r>
              <a:rPr lang="en-US" altLang="en-US" sz="2200" i="1" dirty="0" err="1">
                <a:solidFill>
                  <a:schemeClr val="tx1"/>
                </a:solidFill>
              </a:rPr>
              <a:t>PaaS</a:t>
            </a:r>
            <a:r>
              <a:rPr lang="en-US" altLang="en-US" sz="2200" dirty="0">
                <a:solidFill>
                  <a:schemeClr val="tx1"/>
                </a:solidFill>
              </a:rPr>
              <a:t>. </a:t>
            </a:r>
            <a:r>
              <a:rPr lang="en-US" altLang="en-US" sz="2200" dirty="0" smtClean="0">
                <a:solidFill>
                  <a:schemeClr val="tx1"/>
                </a:solidFill>
              </a:rPr>
              <a:t>Provides </a:t>
            </a:r>
            <a:r>
              <a:rPr lang="en-US" altLang="en-US" sz="2200" dirty="0">
                <a:solidFill>
                  <a:schemeClr val="tx1"/>
                </a:solidFill>
              </a:rPr>
              <a:t>server hardware, operating systems, database services, security </a:t>
            </a:r>
            <a:r>
              <a:rPr lang="en-US" altLang="en-US" sz="2200" dirty="0" smtClean="0">
                <a:solidFill>
                  <a:schemeClr val="tx1"/>
                </a:solidFill>
              </a:rPr>
              <a:t>components</a:t>
            </a:r>
            <a:r>
              <a:rPr lang="en-US" altLang="en-US" sz="2200" dirty="0">
                <a:solidFill>
                  <a:schemeClr val="tx1"/>
                </a:solidFill>
              </a:rPr>
              <a:t>, and backup and recovery services</a:t>
            </a:r>
            <a:r>
              <a:rPr lang="en-US" altLang="en-US" sz="2200" dirty="0" smtClean="0">
                <a:solidFill>
                  <a:schemeClr val="tx1"/>
                </a:solidFill>
              </a:rPr>
              <a:t>.</a:t>
            </a:r>
          </a:p>
          <a:p>
            <a:pPr lvl="2">
              <a:spcBef>
                <a:spcPts val="1200"/>
              </a:spcBef>
            </a:pP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</a:rPr>
              <a:t>Well-known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itchFamily="18" charset="0"/>
              </a:rPr>
              <a:t>PaaS</a:t>
            </a: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</a:rPr>
              <a:t> providers include Google App Engine and Microsoft Windows Azure Cloud Services.</a:t>
            </a:r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1.7 Computing as a Service: Cloud Computing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586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50CA-D2A7-450F-8A72-1A4328587340}" type="slidenum">
              <a:rPr lang="en-US" altLang="en-US"/>
              <a:pPr/>
              <a:t>48</a:t>
            </a:fld>
            <a:endParaRPr lang="en-US" altLang="en-US" dirty="0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90600"/>
            <a:ext cx="7848600" cy="5181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600" dirty="0" smtClean="0">
                <a:solidFill>
                  <a:schemeClr val="tx1"/>
                </a:solidFill>
              </a:rPr>
              <a:t>The general term, Cloud computing, consists of several models:</a:t>
            </a:r>
          </a:p>
          <a:p>
            <a:pPr lvl="1">
              <a:spcBef>
                <a:spcPts val="1200"/>
              </a:spcBef>
            </a:pPr>
            <a:r>
              <a:rPr lang="en-US" altLang="en-US" sz="2200" i="1" dirty="0">
                <a:solidFill>
                  <a:schemeClr val="tx1"/>
                </a:solidFill>
              </a:rPr>
              <a:t>Infrastructure as a </a:t>
            </a:r>
            <a:r>
              <a:rPr lang="en-US" altLang="en-US" sz="2200" i="1" dirty="0" smtClean="0">
                <a:solidFill>
                  <a:schemeClr val="tx1"/>
                </a:solidFill>
              </a:rPr>
              <a:t>Service (</a:t>
            </a:r>
            <a:r>
              <a:rPr lang="en-US" altLang="en-US" sz="2200" i="1" dirty="0" err="1" smtClean="0">
                <a:solidFill>
                  <a:schemeClr val="tx1"/>
                </a:solidFill>
              </a:rPr>
              <a:t>IaaS</a:t>
            </a:r>
            <a:r>
              <a:rPr lang="en-US" altLang="en-US" sz="2200" i="1" dirty="0" smtClean="0">
                <a:solidFill>
                  <a:schemeClr val="tx1"/>
                </a:solidFill>
              </a:rPr>
              <a:t>)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provides </a:t>
            </a: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</a:rPr>
              <a:t>only server hardware, secure network access to the servers, and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backup and </a:t>
            </a: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</a:rPr>
              <a:t>recovery services. The customer is responsible for all system software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including </a:t>
            </a: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</a:rPr>
              <a:t>the operating system and databases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 lvl="2">
              <a:spcBef>
                <a:spcPts val="1200"/>
              </a:spcBef>
            </a:pPr>
            <a:r>
              <a:rPr lang="en-US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Well-known </a:t>
            </a:r>
            <a:r>
              <a:rPr lang="en-US" altLang="en-US" sz="2200" dirty="0" err="1" smtClean="0">
                <a:solidFill>
                  <a:schemeClr val="tx1"/>
                </a:solidFill>
                <a:latin typeface="Times New Roman" pitchFamily="18" charset="0"/>
              </a:rPr>
              <a:t>IaaS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 platforms </a:t>
            </a: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</a:rPr>
              <a:t>include Amazon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EC2, Google </a:t>
            </a: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</a:rPr>
              <a:t>Compute Engine, Microsoft Azure Services Platform, Rackspace, and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HP Cloud.</a:t>
            </a:r>
            <a:endParaRPr lang="en-US" altLang="en-US" sz="22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1.7 Computing as a Service: Cloud Computing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827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50CA-D2A7-450F-8A72-1A4328587340}" type="slidenum">
              <a:rPr lang="en-US" altLang="en-US"/>
              <a:pPr/>
              <a:t>49</a:t>
            </a:fld>
            <a:endParaRPr lang="en-US" altLang="en-US" dirty="0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66800"/>
            <a:ext cx="7848600" cy="5181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600" dirty="0" smtClean="0">
                <a:solidFill>
                  <a:schemeClr val="tx1"/>
                </a:solidFill>
              </a:rPr>
              <a:t>More Cloud computing models:</a:t>
            </a:r>
          </a:p>
          <a:p>
            <a:pPr lvl="1">
              <a:spcBef>
                <a:spcPts val="1200"/>
              </a:spcBef>
            </a:pPr>
            <a:r>
              <a:rPr lang="en-US" altLang="en-US" sz="2200" i="1" dirty="0">
                <a:solidFill>
                  <a:schemeClr val="tx1"/>
                </a:solidFill>
              </a:rPr>
              <a:t>Infrastructure as a </a:t>
            </a:r>
            <a:r>
              <a:rPr lang="en-US" altLang="en-US" sz="2200" i="1" dirty="0" smtClean="0">
                <a:solidFill>
                  <a:schemeClr val="tx1"/>
                </a:solidFill>
              </a:rPr>
              <a:t>Service (</a:t>
            </a:r>
            <a:r>
              <a:rPr lang="en-US" altLang="en-US" sz="2200" i="1" dirty="0" err="1" smtClean="0">
                <a:solidFill>
                  <a:schemeClr val="tx1"/>
                </a:solidFill>
              </a:rPr>
              <a:t>IaaS</a:t>
            </a:r>
            <a:r>
              <a:rPr lang="en-US" altLang="en-US" sz="2200" i="1" dirty="0" smtClean="0">
                <a:solidFill>
                  <a:schemeClr val="tx1"/>
                </a:solidFill>
              </a:rPr>
              <a:t>)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provides </a:t>
            </a: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</a:rPr>
              <a:t>only server hardware, secure network access to the servers, and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backup and </a:t>
            </a: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</a:rPr>
              <a:t>recovery services. The customer is responsible for all system software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including </a:t>
            </a: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</a:rPr>
              <a:t>the operating system and databases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 lvl="2">
              <a:spcBef>
                <a:spcPts val="1200"/>
              </a:spcBef>
            </a:pPr>
            <a:r>
              <a:rPr lang="en-US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Well-known </a:t>
            </a:r>
            <a:r>
              <a:rPr lang="en-US" altLang="en-US" sz="2200" dirty="0" err="1" smtClean="0">
                <a:solidFill>
                  <a:schemeClr val="tx1"/>
                </a:solidFill>
                <a:latin typeface="Times New Roman" pitchFamily="18" charset="0"/>
              </a:rPr>
              <a:t>IaaS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 platforms </a:t>
            </a: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</a:rPr>
              <a:t>include Amazon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EC2, Google </a:t>
            </a: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</a:rPr>
              <a:t>Compute Engine, Microsoft Azure Services Platform, Rackspace, and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HP Cloud.</a:t>
            </a:r>
          </a:p>
          <a:p>
            <a:pPr lvl="1">
              <a:spcBef>
                <a:spcPts val="1200"/>
              </a:spcBef>
            </a:pP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</a:rPr>
              <a:t>Cloud storage is a limited type of </a:t>
            </a:r>
            <a:r>
              <a:rPr lang="en-US" altLang="en-US" sz="2200" dirty="0" err="1" smtClean="0">
                <a:solidFill>
                  <a:schemeClr val="tx1"/>
                </a:solidFill>
                <a:latin typeface="Times New Roman" pitchFamily="18" charset="0"/>
              </a:rPr>
              <a:t>IaaS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 that includes services </a:t>
            </a: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</a:rPr>
              <a:t>such as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Dropbox, Google </a:t>
            </a: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</a:rPr>
              <a:t>Drive, and </a:t>
            </a:r>
            <a:r>
              <a:rPr lang="en-US" altLang="en-US" sz="2200" dirty="0" err="1">
                <a:solidFill>
                  <a:schemeClr val="tx1"/>
                </a:solidFill>
                <a:latin typeface="Times New Roman" pitchFamily="18" charset="0"/>
              </a:rPr>
              <a:t>Amazon.com’s</a:t>
            </a: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</a:rPr>
              <a:t> Cloud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Drive.</a:t>
            </a:r>
            <a:endParaRPr lang="en-US" altLang="en-US" sz="22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1.7 Computing as a Service: Cloud Computing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65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40C-9CB3-4B1B-A39A-9CD50A695B7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1.2 Computer Components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There is no clear distinction between matters related to computer organization and matters relevant to computer architecture.</a:t>
            </a:r>
          </a:p>
          <a:p>
            <a:pPr>
              <a:spcBef>
                <a:spcPct val="4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Principle of Equivalence of Hardware and Software:</a:t>
            </a:r>
          </a:p>
          <a:p>
            <a:pPr lvl="1">
              <a:spcBef>
                <a:spcPct val="40000"/>
              </a:spcBef>
            </a:pPr>
            <a:r>
              <a:rPr lang="en-US" altLang="en-US" sz="2200" b="1" i="1" dirty="0">
                <a:solidFill>
                  <a:srgbClr val="800000"/>
                </a:solidFill>
              </a:rPr>
              <a:t>Any task done by software can also be done using hardware, and any operation performed directly by hardware can be done using software.*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066800" y="54864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* Assuming speed is not a concern.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50CA-D2A7-450F-8A72-1A4328587340}" type="slidenum">
              <a:rPr lang="en-US" altLang="en-US"/>
              <a:pPr/>
              <a:t>50</a:t>
            </a:fld>
            <a:endParaRPr lang="en-US" altLang="en-US" dirty="0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990600"/>
            <a:ext cx="74676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600" dirty="0" smtClean="0">
                <a:solidFill>
                  <a:schemeClr val="tx1"/>
                </a:solidFill>
              </a:rPr>
              <a:t>Cloud computing relies on the concept of </a:t>
            </a:r>
            <a:r>
              <a:rPr lang="en-US" altLang="en-US" sz="2600" i="1" dirty="0" smtClean="0">
                <a:solidFill>
                  <a:schemeClr val="tx1"/>
                </a:solidFill>
              </a:rPr>
              <a:t>elasticity</a:t>
            </a:r>
            <a:r>
              <a:rPr lang="en-US" altLang="en-US" sz="2600" dirty="0" smtClean="0">
                <a:solidFill>
                  <a:schemeClr val="tx1"/>
                </a:solidFill>
              </a:rPr>
              <a:t> where resources can be added and removed as needed.</a:t>
            </a:r>
          </a:p>
          <a:p>
            <a:pPr>
              <a:spcBef>
                <a:spcPts val="1200"/>
              </a:spcBef>
            </a:pPr>
            <a:r>
              <a:rPr lang="en-US" altLang="en-US" sz="2600" dirty="0" smtClean="0">
                <a:solidFill>
                  <a:schemeClr val="tx1"/>
                </a:solidFill>
              </a:rPr>
              <a:t>You pay for only what you use.</a:t>
            </a:r>
          </a:p>
          <a:p>
            <a:pPr>
              <a:spcBef>
                <a:spcPts val="1200"/>
              </a:spcBef>
            </a:pPr>
            <a:r>
              <a:rPr lang="en-US" altLang="en-US" sz="2600" i="1" dirty="0" smtClean="0">
                <a:solidFill>
                  <a:schemeClr val="tx1"/>
                </a:solidFill>
              </a:rPr>
              <a:t>Virtualization</a:t>
            </a:r>
            <a:r>
              <a:rPr lang="en-US" altLang="en-US" sz="2600" dirty="0" smtClean="0">
                <a:solidFill>
                  <a:schemeClr val="tx1"/>
                </a:solidFill>
              </a:rPr>
              <a:t> is an enabler of elasticity.</a:t>
            </a:r>
          </a:p>
          <a:p>
            <a:pPr lvl="1">
              <a:spcBef>
                <a:spcPts val="1200"/>
              </a:spcBef>
            </a:pP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</a:rPr>
              <a:t>Instead of having a physical machine, you have a “logical” machine that may span several physical machines, or occupy only part of a single physical machine.</a:t>
            </a:r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1.7 Computing as a Service: Cloud Computing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303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2E41-AD4D-4444-81EA-101207B69D1A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66800"/>
            <a:ext cx="7543800" cy="3124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solidFill>
                  <a:schemeClr val="tx1"/>
                </a:solidFill>
              </a:rPr>
              <a:t>On the ENIAC, all programming was done at the digital logic level.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solidFill>
                  <a:schemeClr val="tx1"/>
                </a:solidFill>
              </a:rPr>
              <a:t>Programming the computer involved moving plugs and wires.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solidFill>
                  <a:schemeClr val="tx1"/>
                </a:solidFill>
              </a:rPr>
              <a:t>A different hardware configuration was needed to solve every unique problem type.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485900" y="228600"/>
            <a:ext cx="61722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1.8 </a:t>
            </a:r>
            <a:r>
              <a:rPr lang="en-US" altLang="en-US" dirty="0">
                <a:solidFill>
                  <a:schemeClr val="tx1"/>
                </a:solidFill>
              </a:rPr>
              <a:t>The von Neumann Model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143000" y="4495800"/>
            <a:ext cx="6629400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000" b="1">
                <a:solidFill>
                  <a:srgbClr val="CC3300"/>
                </a:solidFill>
                <a:latin typeface="Arial" charset="0"/>
              </a:rPr>
              <a:t>Configuring the ENIAC to solve a “simple” problem required many days labor  by skilled technicians.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2217-8DF5-49D0-8108-A5E28EEB5F65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90600"/>
            <a:ext cx="73914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solidFill>
                  <a:schemeClr val="tx1"/>
                </a:solidFill>
              </a:rPr>
              <a:t>Inventors of the ENIAC, John </a:t>
            </a:r>
            <a:r>
              <a:rPr lang="en-US" altLang="en-US" sz="2600" dirty="0" err="1">
                <a:solidFill>
                  <a:schemeClr val="tx1"/>
                </a:solidFill>
              </a:rPr>
              <a:t>Mauchley</a:t>
            </a:r>
            <a:r>
              <a:rPr lang="en-US" altLang="en-US" sz="2600" dirty="0">
                <a:solidFill>
                  <a:schemeClr val="tx1"/>
                </a:solidFill>
              </a:rPr>
              <a:t> and   J. </a:t>
            </a:r>
            <a:r>
              <a:rPr lang="en-US" altLang="en-US" sz="2600" dirty="0" err="1">
                <a:solidFill>
                  <a:schemeClr val="tx1"/>
                </a:solidFill>
              </a:rPr>
              <a:t>Presper</a:t>
            </a:r>
            <a:r>
              <a:rPr lang="en-US" altLang="en-US" sz="2600" dirty="0">
                <a:solidFill>
                  <a:schemeClr val="tx1"/>
                </a:solidFill>
              </a:rPr>
              <a:t> Eckert, conceived of a computer that could store instructions in memory.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solidFill>
                  <a:schemeClr val="tx1"/>
                </a:solidFill>
              </a:rPr>
              <a:t>The invention of this idea has since been ascribed to a mathematician, John von Neumann, who was a contemporary of </a:t>
            </a:r>
            <a:r>
              <a:rPr lang="en-US" altLang="en-US" sz="2600" dirty="0" err="1">
                <a:solidFill>
                  <a:schemeClr val="tx1"/>
                </a:solidFill>
              </a:rPr>
              <a:t>Mauchley</a:t>
            </a:r>
            <a:r>
              <a:rPr lang="en-US" altLang="en-US" sz="2600" dirty="0">
                <a:solidFill>
                  <a:schemeClr val="tx1"/>
                </a:solidFill>
              </a:rPr>
              <a:t> and Eckert.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solidFill>
                  <a:schemeClr val="tx1"/>
                </a:solidFill>
              </a:rPr>
              <a:t>Stored-program computers have become known as von Neumann Architecture systems.</a:t>
            </a:r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title"/>
          </p:nvPr>
        </p:nvSpPr>
        <p:spPr>
          <a:xfrm>
            <a:off x="1485900" y="228600"/>
            <a:ext cx="61722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1.8 </a:t>
            </a:r>
            <a:r>
              <a:rPr lang="en-US" altLang="en-US" dirty="0">
                <a:solidFill>
                  <a:schemeClr val="tx1"/>
                </a:solidFill>
              </a:rPr>
              <a:t>The von Neumann Model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C9E2-A0B1-461C-821E-D2E924ECBA2C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90600"/>
            <a:ext cx="7848600" cy="464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en-US" sz="2600" dirty="0">
                <a:solidFill>
                  <a:schemeClr val="tx1"/>
                </a:solidFill>
              </a:rPr>
              <a:t>Today’s stored-program computers have the following characteristics: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</a:rPr>
              <a:t>Three hardware systems: 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</a:rPr>
              <a:t>A central processing unit (CPU)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</a:rPr>
              <a:t>A main memory system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</a:rPr>
              <a:t>An I/O system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</a:rPr>
              <a:t>The capacity to carry out sequential instruction processing.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</a:rPr>
              <a:t>A single data path between the CPU and main memory.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</a:rPr>
              <a:t>This single path is known as the </a:t>
            </a:r>
            <a:r>
              <a:rPr lang="en-US" altLang="en-US" sz="2400" i="1" dirty="0">
                <a:solidFill>
                  <a:schemeClr val="tx1"/>
                </a:solidFill>
                <a:latin typeface="Times New Roman" pitchFamily="18" charset="0"/>
              </a:rPr>
              <a:t>von Neumann bottleneck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title"/>
          </p:nvPr>
        </p:nvSpPr>
        <p:spPr>
          <a:xfrm>
            <a:off x="1485900" y="228600"/>
            <a:ext cx="61722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1.8 </a:t>
            </a:r>
            <a:r>
              <a:rPr lang="en-US" altLang="en-US" dirty="0">
                <a:solidFill>
                  <a:schemeClr val="tx1"/>
                </a:solidFill>
              </a:rPr>
              <a:t>The von Neumann Model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F424-5488-4101-9E38-E995CC9DBAA9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2971800" cy="3352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2200" dirty="0">
                <a:solidFill>
                  <a:schemeClr val="tx1"/>
                </a:solidFill>
              </a:rPr>
              <a:t>This is a general depiction of a von Neumann system: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endParaRPr lang="en-US" altLang="en-US" sz="22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2200" dirty="0">
                <a:solidFill>
                  <a:schemeClr val="tx1"/>
                </a:solidFill>
              </a:rPr>
              <a:t>These computers employ a fetch-decode-execute cycle to run programs as follows . . . </a:t>
            </a:r>
          </a:p>
        </p:txBody>
      </p:sp>
      <p:pic>
        <p:nvPicPr>
          <p:cNvPr id="105476" name="Picture 4" descr="AL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19200"/>
            <a:ext cx="5257800" cy="419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78" name="Rectangle 6"/>
          <p:cNvSpPr>
            <a:spLocks noGrp="1" noChangeArrowheads="1"/>
          </p:cNvSpPr>
          <p:nvPr>
            <p:ph type="title"/>
          </p:nvPr>
        </p:nvSpPr>
        <p:spPr>
          <a:xfrm>
            <a:off x="1485900" y="228600"/>
            <a:ext cx="61722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1.8 </a:t>
            </a:r>
            <a:r>
              <a:rPr lang="en-US" altLang="en-US" dirty="0">
                <a:solidFill>
                  <a:schemeClr val="tx1"/>
                </a:solidFill>
              </a:rPr>
              <a:t>The von Neumann Model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5C3E-0FCE-44F1-A126-B9529B1D3762}" type="slidenum">
              <a:rPr lang="en-US" altLang="en-US"/>
              <a:pPr/>
              <a:t>55</a:t>
            </a:fld>
            <a:endParaRPr lang="en-US" altLang="en-US" dirty="0"/>
          </a:p>
        </p:txBody>
      </p:sp>
      <p:pic>
        <p:nvPicPr>
          <p:cNvPr id="107526" name="Picture 6" descr="ALU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57425"/>
            <a:ext cx="56673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90625"/>
            <a:ext cx="81534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1900" b="1" dirty="0">
                <a:solidFill>
                  <a:schemeClr val="tx1"/>
                </a:solidFill>
              </a:rPr>
              <a:t>The control unit fetches the next instruction from memory using the program counter to determine where the instruction is located.</a:t>
            </a:r>
          </a:p>
        </p:txBody>
      </p:sp>
      <p:sp>
        <p:nvSpPr>
          <p:cNvPr id="107528" name="Rectangle 8"/>
          <p:cNvSpPr>
            <a:spLocks noGrp="1" noChangeArrowheads="1"/>
          </p:cNvSpPr>
          <p:nvPr>
            <p:ph type="title"/>
          </p:nvPr>
        </p:nvSpPr>
        <p:spPr>
          <a:xfrm>
            <a:off x="1485900" y="228600"/>
            <a:ext cx="61722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1.8 </a:t>
            </a:r>
            <a:r>
              <a:rPr lang="en-US" altLang="en-US" dirty="0">
                <a:solidFill>
                  <a:schemeClr val="tx1"/>
                </a:solidFill>
              </a:rPr>
              <a:t>The von Neumann Model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7956-21B2-4209-9E63-E21DCFB301BB}" type="slidenum">
              <a:rPr lang="en-US" altLang="en-US"/>
              <a:pPr/>
              <a:t>56</a:t>
            </a:fld>
            <a:endParaRPr lang="en-US" altLang="en-US"/>
          </a:p>
        </p:txBody>
      </p:sp>
      <p:pic>
        <p:nvPicPr>
          <p:cNvPr id="109574" name="Picture 6" descr="ALU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57425"/>
            <a:ext cx="56673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065213"/>
            <a:ext cx="81534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2200" b="1">
                <a:solidFill>
                  <a:schemeClr val="tx1"/>
                </a:solidFill>
              </a:rPr>
              <a:t>The instruction is decoded into a language that the ALU can understand.</a:t>
            </a:r>
          </a:p>
        </p:txBody>
      </p:sp>
      <p:sp>
        <p:nvSpPr>
          <p:cNvPr id="109577" name="Rectangle 9"/>
          <p:cNvSpPr>
            <a:spLocks noGrp="1" noChangeArrowheads="1"/>
          </p:cNvSpPr>
          <p:nvPr>
            <p:ph type="title"/>
          </p:nvPr>
        </p:nvSpPr>
        <p:spPr>
          <a:xfrm>
            <a:off x="1485900" y="228600"/>
            <a:ext cx="61722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1.8 </a:t>
            </a:r>
            <a:r>
              <a:rPr lang="en-US" altLang="en-US" dirty="0">
                <a:solidFill>
                  <a:schemeClr val="tx1"/>
                </a:solidFill>
              </a:rPr>
              <a:t>The von Neumann Model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6793-A96E-4DEC-9784-724DF184CE24}" type="slidenum">
              <a:rPr lang="en-US" altLang="en-US"/>
              <a:pPr/>
              <a:t>57</a:t>
            </a:fld>
            <a:endParaRPr lang="en-US" altLang="en-US"/>
          </a:p>
        </p:txBody>
      </p:sp>
      <p:pic>
        <p:nvPicPr>
          <p:cNvPr id="111621" name="Picture 5" descr="ALU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57425"/>
            <a:ext cx="56673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1534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2200" b="1">
                <a:solidFill>
                  <a:schemeClr val="tx1"/>
                </a:solidFill>
              </a:rPr>
              <a:t>Any data operands required to execute the instruction are fetched from memory and placed into registers within the CPU.</a:t>
            </a:r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title"/>
          </p:nvPr>
        </p:nvSpPr>
        <p:spPr>
          <a:xfrm>
            <a:off x="1485900" y="228600"/>
            <a:ext cx="61722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1.8 </a:t>
            </a:r>
            <a:r>
              <a:rPr lang="en-US" altLang="en-US" dirty="0">
                <a:solidFill>
                  <a:schemeClr val="tx1"/>
                </a:solidFill>
              </a:rPr>
              <a:t>The von Neumann Model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1E5-1C53-4BF3-A19F-B01BA93631E9}" type="slidenum">
              <a:rPr lang="en-US" altLang="en-US"/>
              <a:pPr/>
              <a:t>58</a:t>
            </a:fld>
            <a:endParaRPr lang="en-US" altLang="en-US"/>
          </a:p>
        </p:txBody>
      </p:sp>
      <p:pic>
        <p:nvPicPr>
          <p:cNvPr id="113670" name="Picture 6" descr="ALU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57425"/>
            <a:ext cx="5657850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1534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2200" b="1">
                <a:solidFill>
                  <a:schemeClr val="tx1"/>
                </a:solidFill>
              </a:rPr>
              <a:t>The ALU executes the instruction and places results in registers or memory.</a:t>
            </a:r>
          </a:p>
        </p:txBody>
      </p:sp>
      <p:sp>
        <p:nvSpPr>
          <p:cNvPr id="113672" name="Rectangle 8"/>
          <p:cNvSpPr>
            <a:spLocks noGrp="1" noChangeArrowheads="1"/>
          </p:cNvSpPr>
          <p:nvPr>
            <p:ph type="title"/>
          </p:nvPr>
        </p:nvSpPr>
        <p:spPr>
          <a:xfrm>
            <a:off x="1485900" y="228600"/>
            <a:ext cx="61722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1.8 </a:t>
            </a:r>
            <a:r>
              <a:rPr lang="en-US" altLang="en-US" dirty="0">
                <a:solidFill>
                  <a:schemeClr val="tx1"/>
                </a:solidFill>
              </a:rPr>
              <a:t>The von Neumann Model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84AE-6EAD-4E28-8159-6475EEFBB22C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066800"/>
            <a:ext cx="73152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Conventional stored-program computers have undergone many incremental improvements over the years.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These improvements include adding specialized buses, floating-point units, and cache memories, to name only a few.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But enormous improvements in computational power require departure from the classic von Neumann architecture.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Adding processors is one approach.</a:t>
            </a:r>
          </a:p>
          <a:p>
            <a:pPr>
              <a:spcBef>
                <a:spcPct val="40000"/>
              </a:spcBef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1.9 </a:t>
            </a:r>
            <a:r>
              <a:rPr lang="en-US" altLang="en-US" dirty="0">
                <a:solidFill>
                  <a:schemeClr val="tx1"/>
                </a:solidFill>
              </a:rPr>
              <a:t>Non-von Neumann Models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DBA7-8AF4-4B0D-81A8-E3C982D8C83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3152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800">
                <a:solidFill>
                  <a:schemeClr val="tx1"/>
                </a:solidFill>
              </a:rPr>
              <a:t>At the most basic level, a computer is a device consisting of three pieces:</a:t>
            </a:r>
          </a:p>
          <a:p>
            <a:pPr lvl="1">
              <a:spcBef>
                <a:spcPct val="30000"/>
              </a:spcBef>
            </a:pPr>
            <a:r>
              <a:rPr lang="en-US" altLang="en-US">
                <a:solidFill>
                  <a:schemeClr val="tx1"/>
                </a:solidFill>
              </a:rPr>
              <a:t>A processor to interpret and execute programs</a:t>
            </a:r>
          </a:p>
          <a:p>
            <a:pPr lvl="1">
              <a:spcBef>
                <a:spcPct val="30000"/>
              </a:spcBef>
            </a:pPr>
            <a:r>
              <a:rPr lang="en-US" altLang="en-US">
                <a:solidFill>
                  <a:schemeClr val="tx1"/>
                </a:solidFill>
              </a:rPr>
              <a:t>A memory to store both data and programs</a:t>
            </a:r>
          </a:p>
          <a:p>
            <a:pPr lvl="1">
              <a:spcBef>
                <a:spcPct val="30000"/>
              </a:spcBef>
            </a:pPr>
            <a:r>
              <a:rPr lang="en-US" altLang="en-US">
                <a:solidFill>
                  <a:schemeClr val="tx1"/>
                </a:solidFill>
              </a:rPr>
              <a:t>A mechanism for transferring data to and from the outside world.</a:t>
            </a:r>
          </a:p>
        </p:txBody>
      </p:sp>
      <p:sp>
        <p:nvSpPr>
          <p:cNvPr id="35860" name="Rectangle 20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1.2 Computer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84AE-6EAD-4E28-8159-6475EEFBB22C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066800"/>
            <a:ext cx="73152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Some of today’s systems have separate buses for data and instructions.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</a:rPr>
              <a:t>Called a Harvard architecture</a:t>
            </a: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Other non-von Neumann systems provide special-purpose processors to offload work from the main CPU.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spcBef>
                <a:spcPct val="40000"/>
              </a:spcBef>
            </a:pPr>
            <a:r>
              <a:rPr lang="en-US" altLang="en-US" sz="2400" dirty="0" smtClean="0">
                <a:solidFill>
                  <a:schemeClr val="tx1"/>
                </a:solidFill>
              </a:rPr>
              <a:t>More radical departures include dataflow computing, quantum computing, cellular automata, and parallel computing.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1.9 </a:t>
            </a:r>
            <a:r>
              <a:rPr lang="en-US" altLang="en-US" dirty="0">
                <a:solidFill>
                  <a:schemeClr val="tx1"/>
                </a:solidFill>
              </a:rPr>
              <a:t>Non-von Neumann Models</a:t>
            </a:r>
          </a:p>
        </p:txBody>
      </p:sp>
    </p:spTree>
    <p:extLst>
      <p:ext uri="{BB962C8B-B14F-4D97-AF65-F5344CB8AC3E}">
        <p14:creationId xmlns:p14="http://schemas.microsoft.com/office/powerpoint/2010/main" val="574115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55FC-47EA-438C-A378-8E32D76BCD96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143000"/>
            <a:ext cx="73152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400">
                <a:solidFill>
                  <a:schemeClr val="tx1"/>
                </a:solidFill>
              </a:rPr>
              <a:t>In the late 1960s, high-performance computer systems were equipped with dual processors to increase computational throughput.</a:t>
            </a:r>
          </a:p>
          <a:p>
            <a:pPr>
              <a:spcBef>
                <a:spcPct val="40000"/>
              </a:spcBef>
            </a:pPr>
            <a:r>
              <a:rPr lang="en-US" altLang="en-US" sz="2400">
                <a:solidFill>
                  <a:schemeClr val="tx1"/>
                </a:solidFill>
              </a:rPr>
              <a:t>In the 1970s supercomputer systems were introduced with 32 processors.</a:t>
            </a:r>
          </a:p>
          <a:p>
            <a:pPr>
              <a:spcBef>
                <a:spcPct val="40000"/>
              </a:spcBef>
            </a:pPr>
            <a:r>
              <a:rPr lang="en-US" altLang="en-US" sz="2400">
                <a:solidFill>
                  <a:schemeClr val="tx1"/>
                </a:solidFill>
              </a:rPr>
              <a:t>Supercomputers with 1,000 processors were built in the 1980s.</a:t>
            </a:r>
          </a:p>
          <a:p>
            <a:pPr>
              <a:spcBef>
                <a:spcPct val="40000"/>
              </a:spcBef>
            </a:pPr>
            <a:r>
              <a:rPr lang="en-US" altLang="en-US" sz="2400">
                <a:solidFill>
                  <a:schemeClr val="tx1"/>
                </a:solidFill>
              </a:rPr>
              <a:t>In 1999, IBM announced its Blue Gene system containing over 1 million processors.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381000" y="76200"/>
            <a:ext cx="830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24B7E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24B7E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24B7E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24B7E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24B7E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24B7E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24B7E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24B7E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24B7E"/>
                </a:solidFill>
                <a:latin typeface="Arial" charset="0"/>
              </a:defRPr>
            </a:lvl9pPr>
          </a:lstStyle>
          <a:p>
            <a:r>
              <a:rPr lang="en-US" altLang="en-US" kern="0" smtClean="0">
                <a:solidFill>
                  <a:schemeClr val="tx1"/>
                </a:solidFill>
              </a:rPr>
              <a:t>1.10 Parallel Computing</a:t>
            </a:r>
            <a:endParaRPr lang="en-US" altLang="en-US" kern="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C1AD-AFD5-41EE-B06C-D1ED5337A40E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066800"/>
            <a:ext cx="73152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400" dirty="0" smtClean="0">
                <a:solidFill>
                  <a:schemeClr val="tx1"/>
                </a:solidFill>
              </a:rPr>
              <a:t>Parallel processing allows a computer to simultaneously work on subparts of a problem.</a:t>
            </a:r>
          </a:p>
          <a:p>
            <a:pPr>
              <a:spcBef>
                <a:spcPct val="40000"/>
              </a:spcBef>
            </a:pPr>
            <a:r>
              <a:rPr lang="en-US" altLang="en-US" sz="2400" dirty="0" smtClean="0">
                <a:solidFill>
                  <a:schemeClr val="tx1"/>
                </a:solidFill>
              </a:rPr>
              <a:t>Multicore processors have two </a:t>
            </a:r>
            <a:r>
              <a:rPr lang="en-US" altLang="en-US" sz="2400" dirty="0">
                <a:solidFill>
                  <a:schemeClr val="tx1"/>
                </a:solidFill>
              </a:rPr>
              <a:t>or more </a:t>
            </a:r>
            <a:r>
              <a:rPr lang="en-US" altLang="en-US" sz="2400" dirty="0" smtClean="0">
                <a:solidFill>
                  <a:schemeClr val="tx1"/>
                </a:solidFill>
              </a:rPr>
              <a:t>processor cores sharing </a:t>
            </a:r>
            <a:r>
              <a:rPr lang="en-US" altLang="en-US" sz="2400" dirty="0">
                <a:solidFill>
                  <a:schemeClr val="tx1"/>
                </a:solidFill>
              </a:rPr>
              <a:t>a single </a:t>
            </a:r>
            <a:r>
              <a:rPr lang="en-US" altLang="en-US" sz="2400" dirty="0" smtClean="0">
                <a:solidFill>
                  <a:schemeClr val="tx1"/>
                </a:solidFill>
              </a:rPr>
              <a:t>die</a:t>
            </a:r>
            <a:r>
              <a:rPr lang="en-US" altLang="en-US" sz="2400" dirty="0">
                <a:solidFill>
                  <a:schemeClr val="tx1"/>
                </a:solidFill>
              </a:rPr>
              <a:t>. 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>
              <a:spcBef>
                <a:spcPct val="40000"/>
              </a:spcBef>
            </a:pPr>
            <a:r>
              <a:rPr lang="en-US" altLang="en-US" sz="2400" dirty="0" smtClean="0">
                <a:solidFill>
                  <a:schemeClr val="tx1"/>
                </a:solidFill>
              </a:rPr>
              <a:t>Each core </a:t>
            </a:r>
            <a:r>
              <a:rPr lang="en-US" altLang="en-US" sz="2400" dirty="0">
                <a:solidFill>
                  <a:schemeClr val="tx1"/>
                </a:solidFill>
              </a:rPr>
              <a:t>has its own ALU and set of registers, but all processors share memory and </a:t>
            </a:r>
            <a:r>
              <a:rPr lang="en-US" altLang="en-US" sz="2400" dirty="0" smtClean="0">
                <a:solidFill>
                  <a:schemeClr val="tx1"/>
                </a:solidFill>
              </a:rPr>
              <a:t>other </a:t>
            </a:r>
            <a:r>
              <a:rPr lang="en-US" altLang="en-US" sz="2400" dirty="0">
                <a:solidFill>
                  <a:schemeClr val="tx1"/>
                </a:solidFill>
              </a:rPr>
              <a:t>resources. </a:t>
            </a:r>
          </a:p>
          <a:p>
            <a:pPr>
              <a:spcBef>
                <a:spcPct val="4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“Dual core” </a:t>
            </a:r>
            <a:r>
              <a:rPr lang="en-US" altLang="en-US" sz="2400" dirty="0" smtClean="0">
                <a:solidFill>
                  <a:schemeClr val="tx1"/>
                </a:solidFill>
              </a:rPr>
              <a:t>differs from </a:t>
            </a:r>
            <a:r>
              <a:rPr lang="en-US" altLang="en-US" sz="2400" dirty="0">
                <a:solidFill>
                  <a:schemeClr val="tx1"/>
                </a:solidFill>
              </a:rPr>
              <a:t>“dual processor.” 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lvl="1">
              <a:spcBef>
                <a:spcPct val="40000"/>
              </a:spcBef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</a:rPr>
              <a:t>Dual-processor machines, for example, have two processors, but each processor plugs into the motherboard separately. </a:t>
            </a:r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685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1.10 </a:t>
            </a:r>
            <a:r>
              <a:rPr lang="en-US" altLang="en-US" dirty="0" smtClean="0">
                <a:solidFill>
                  <a:schemeClr val="tx1"/>
                </a:solidFill>
              </a:rPr>
              <a:t>Parallel Computing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50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C1AD-AFD5-41EE-B06C-D1ED5337A40E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19200"/>
            <a:ext cx="73152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400" dirty="0" smtClean="0">
                <a:solidFill>
                  <a:schemeClr val="tx1"/>
                </a:solidFill>
              </a:rPr>
              <a:t>Multi-core </a:t>
            </a:r>
            <a:r>
              <a:rPr lang="en-US" altLang="en-US" sz="2400" dirty="0">
                <a:solidFill>
                  <a:schemeClr val="tx1"/>
                </a:solidFill>
              </a:rPr>
              <a:t>systems provide the ability to multitask</a:t>
            </a:r>
          </a:p>
          <a:p>
            <a:pPr lvl="1">
              <a:spcBef>
                <a:spcPct val="40000"/>
              </a:spcBef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</a:rPr>
              <a:t>E.g., browse the Web while burning a CD</a:t>
            </a:r>
          </a:p>
          <a:p>
            <a:pPr>
              <a:spcBef>
                <a:spcPct val="4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Multithreaded applications spread mini-processes, </a:t>
            </a:r>
            <a:r>
              <a:rPr lang="en-US" altLang="en-US" sz="2400" i="1" dirty="0">
                <a:solidFill>
                  <a:schemeClr val="tx1"/>
                </a:solidFill>
              </a:rPr>
              <a:t>threads</a:t>
            </a:r>
            <a:r>
              <a:rPr lang="en-US" altLang="en-US" sz="2400" dirty="0">
                <a:solidFill>
                  <a:schemeClr val="tx1"/>
                </a:solidFill>
              </a:rPr>
              <a:t>, across one or more processors for increased throughput</a:t>
            </a:r>
            <a:r>
              <a:rPr lang="en-US" alt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ct val="40000"/>
              </a:spcBef>
            </a:pPr>
            <a:r>
              <a:rPr lang="en-US" altLang="en-US" sz="2400" dirty="0" smtClean="0">
                <a:solidFill>
                  <a:schemeClr val="tx1"/>
                </a:solidFill>
              </a:rPr>
              <a:t>New programming languages are necessary to fully exploit multiprocessor power.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381000" y="76200"/>
            <a:ext cx="830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24B7E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24B7E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24B7E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24B7E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24B7E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24B7E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24B7E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24B7E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324B7E"/>
                </a:solidFill>
                <a:latin typeface="Arial" charset="0"/>
              </a:defRPr>
            </a:lvl9pPr>
          </a:lstStyle>
          <a:p>
            <a:r>
              <a:rPr lang="en-US" altLang="en-US" kern="0" smtClean="0">
                <a:solidFill>
                  <a:schemeClr val="tx1"/>
                </a:solidFill>
              </a:rPr>
              <a:t>1.10 Parallel Computing</a:t>
            </a:r>
            <a:endParaRPr lang="en-US" altLang="en-US" kern="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C1AD-AFD5-41EE-B06C-D1ED5337A40E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19200"/>
            <a:ext cx="73152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400" dirty="0" smtClean="0">
                <a:solidFill>
                  <a:schemeClr val="tx1"/>
                </a:solidFill>
              </a:rPr>
              <a:t>The quest for machine intelligence has been ongoing for over 300 years.</a:t>
            </a:r>
          </a:p>
          <a:p>
            <a:pPr>
              <a:spcBef>
                <a:spcPct val="40000"/>
              </a:spcBef>
            </a:pPr>
            <a:r>
              <a:rPr lang="en-US" altLang="en-US" sz="2400" dirty="0" smtClean="0">
                <a:solidFill>
                  <a:schemeClr val="tx1"/>
                </a:solidFill>
              </a:rPr>
              <a:t>The 20</a:t>
            </a:r>
            <a:r>
              <a:rPr lang="en-US" alt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altLang="en-US" sz="2400" dirty="0" smtClean="0">
                <a:solidFill>
                  <a:schemeClr val="tx1"/>
                </a:solidFill>
              </a:rPr>
              <a:t> Century witnessed the first machines that could beat human grandmasters at chess when Deep Blue beat Garry Kasparov in 1997.</a:t>
            </a:r>
          </a:p>
          <a:p>
            <a:pPr>
              <a:spcBef>
                <a:spcPct val="40000"/>
              </a:spcBef>
            </a:pPr>
            <a:r>
              <a:rPr lang="en-US" altLang="en-US" sz="2400" dirty="0" smtClean="0">
                <a:solidFill>
                  <a:schemeClr val="tx1"/>
                </a:solidFill>
              </a:rPr>
              <a:t>But the machine and the algorithm relied on a brute force solution, although impressive, hardly “intelligent” by any measure.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685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900" dirty="0">
                <a:solidFill>
                  <a:schemeClr val="tx1"/>
                </a:solidFill>
              </a:rPr>
              <a:t>1.11 </a:t>
            </a:r>
            <a:r>
              <a:rPr lang="en-US" altLang="en-US" sz="2900" dirty="0" smtClean="0">
                <a:solidFill>
                  <a:schemeClr val="tx1"/>
                </a:solidFill>
              </a:rPr>
              <a:t>Parallelism: Enabler of Machine Intelligence</a:t>
            </a:r>
            <a:endParaRPr lang="en-US" altLang="en-US" sz="2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00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C1AD-AFD5-41EE-B06C-D1ED5337A40E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19200"/>
            <a:ext cx="73152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400" dirty="0" smtClean="0">
                <a:solidFill>
                  <a:schemeClr val="tx1"/>
                </a:solidFill>
              </a:rPr>
              <a:t>Any definition of true machine “intelligence” would [at least] have to include the ability to acquire new knowledge independent of direct human intervention, and the ability to solve problems using incomplete and perhaps contradictory information.</a:t>
            </a:r>
          </a:p>
          <a:p>
            <a:pPr>
              <a:spcBef>
                <a:spcPct val="40000"/>
              </a:spcBef>
            </a:pPr>
            <a:r>
              <a:rPr lang="en-US" altLang="en-US" sz="2400" dirty="0" smtClean="0">
                <a:solidFill>
                  <a:schemeClr val="tx1"/>
                </a:solidFill>
              </a:rPr>
              <a:t>This is precisely what IBM achieved when it build the machine named Watson. [balderdash –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dvb</a:t>
            </a:r>
            <a:r>
              <a:rPr lang="en-US" altLang="en-US" sz="2400" smtClean="0">
                <a:solidFill>
                  <a:schemeClr val="tx1"/>
                </a:solidFill>
              </a:rPr>
              <a:t>]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>
              <a:spcBef>
                <a:spcPct val="40000"/>
              </a:spcBef>
            </a:pPr>
            <a:r>
              <a:rPr lang="en-US" altLang="en-US" sz="2400" dirty="0" smtClean="0">
                <a:solidFill>
                  <a:schemeClr val="tx1"/>
                </a:solidFill>
              </a:rPr>
              <a:t>Watson proved this when it beat two human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Jeopardy ! </a:t>
            </a:r>
            <a:r>
              <a:rPr lang="en-US" altLang="en-US" sz="2400" dirty="0">
                <a:solidFill>
                  <a:schemeClr val="tx1"/>
                </a:solidFill>
              </a:rPr>
              <a:t>c</a:t>
            </a:r>
            <a:r>
              <a:rPr lang="en-US" altLang="en-US" sz="2400" dirty="0" smtClean="0">
                <a:solidFill>
                  <a:schemeClr val="tx1"/>
                </a:solidFill>
              </a:rPr>
              <a:t>hampions </a:t>
            </a:r>
            <a:r>
              <a:rPr lang="en-US" altLang="en-US" sz="2400" dirty="0">
                <a:solidFill>
                  <a:schemeClr val="tx1"/>
                </a:solidFill>
              </a:rPr>
              <a:t>on February 16, </a:t>
            </a:r>
            <a:r>
              <a:rPr lang="en-US" altLang="en-US" sz="2400" dirty="0" smtClean="0">
                <a:solidFill>
                  <a:schemeClr val="tx1"/>
                </a:solidFill>
              </a:rPr>
              <a:t>2011.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685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900" dirty="0">
                <a:solidFill>
                  <a:schemeClr val="tx1"/>
                </a:solidFill>
              </a:rPr>
              <a:t>1.11 </a:t>
            </a:r>
            <a:r>
              <a:rPr lang="en-US" altLang="en-US" sz="2900" dirty="0" smtClean="0">
                <a:solidFill>
                  <a:schemeClr val="tx1"/>
                </a:solidFill>
              </a:rPr>
              <a:t>Parallelism: Enabler of Machine Intelligence</a:t>
            </a:r>
            <a:endParaRPr lang="en-US" altLang="en-US" sz="2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11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C1AD-AFD5-41EE-B06C-D1ED5337A40E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19200"/>
            <a:ext cx="73152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Watson had a massively parallel architecture dubbed </a:t>
            </a:r>
            <a:r>
              <a:rPr lang="en-US" altLang="en-US" sz="2400" i="1" dirty="0" err="1">
                <a:solidFill>
                  <a:schemeClr val="tx1"/>
                </a:solidFill>
              </a:rPr>
              <a:t>DeepQA</a:t>
            </a:r>
            <a:r>
              <a:rPr lang="en-US" altLang="en-US" sz="2400" dirty="0">
                <a:solidFill>
                  <a:schemeClr val="tx1"/>
                </a:solidFill>
              </a:rPr>
              <a:t> (Deep Question and Answer). 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>
              <a:spcBef>
                <a:spcPct val="40000"/>
              </a:spcBef>
            </a:pPr>
            <a:r>
              <a:rPr lang="en-US" altLang="en-US" sz="2400" dirty="0" smtClean="0">
                <a:solidFill>
                  <a:schemeClr val="tx1"/>
                </a:solidFill>
              </a:rPr>
              <a:t>The </a:t>
            </a:r>
            <a:r>
              <a:rPr lang="en-US" altLang="en-US" sz="2400" dirty="0">
                <a:solidFill>
                  <a:schemeClr val="tx1"/>
                </a:solidFill>
              </a:rPr>
              <a:t>system relied on 90 IBM POWER 750 servers. 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>
              <a:spcBef>
                <a:spcPct val="40000"/>
              </a:spcBef>
            </a:pPr>
            <a:r>
              <a:rPr lang="en-US" altLang="en-US" sz="2400" dirty="0" smtClean="0">
                <a:solidFill>
                  <a:schemeClr val="tx1"/>
                </a:solidFill>
              </a:rPr>
              <a:t>Each </a:t>
            </a:r>
            <a:r>
              <a:rPr lang="en-US" altLang="en-US" sz="2400" dirty="0">
                <a:solidFill>
                  <a:schemeClr val="tx1"/>
                </a:solidFill>
              </a:rPr>
              <a:t>server was equipped with four POWER7 processors, and each POWER7 processor had eight cores, giving a total of 2880 processor cores. 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>
              <a:spcBef>
                <a:spcPct val="40000"/>
              </a:spcBef>
            </a:pPr>
            <a:r>
              <a:rPr lang="en-US" altLang="en-US" sz="2400" dirty="0" smtClean="0">
                <a:solidFill>
                  <a:schemeClr val="tx1"/>
                </a:solidFill>
              </a:rPr>
              <a:t>While </a:t>
            </a:r>
            <a:r>
              <a:rPr lang="en-US" altLang="en-US" sz="2400" dirty="0">
                <a:solidFill>
                  <a:schemeClr val="tx1"/>
                </a:solidFill>
              </a:rPr>
              <a:t>playing Jeopardy!, each core had access to 16TB of main memory and 4TB of </a:t>
            </a:r>
            <a:r>
              <a:rPr lang="en-US" altLang="en-US" sz="2400" dirty="0" smtClean="0">
                <a:solidFill>
                  <a:schemeClr val="tx1"/>
                </a:solidFill>
              </a:rPr>
              <a:t>storage.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685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900" dirty="0">
                <a:solidFill>
                  <a:schemeClr val="tx1"/>
                </a:solidFill>
              </a:rPr>
              <a:t>1.11 </a:t>
            </a:r>
            <a:r>
              <a:rPr lang="en-US" altLang="en-US" sz="2900" dirty="0" smtClean="0">
                <a:solidFill>
                  <a:schemeClr val="tx1"/>
                </a:solidFill>
              </a:rPr>
              <a:t>Parallelism: Enabler of Machine Intelligence</a:t>
            </a:r>
            <a:endParaRPr lang="en-US" altLang="en-US" sz="2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21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C1AD-AFD5-41EE-B06C-D1ED5337A40E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19200"/>
            <a:ext cx="7315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Watson's technology has been put to work in treating cancer.</a:t>
            </a:r>
          </a:p>
          <a:p>
            <a:pPr lvl="1">
              <a:spcBef>
                <a:spcPct val="40000"/>
              </a:spcBef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</a:rPr>
              <a:t>Commercial products based on Watson technology, including “Interactive Care Insights for Oncology” and “Interactive Care Reviewer,” are now available. </a:t>
            </a:r>
          </a:p>
          <a:p>
            <a:pPr>
              <a:spcBef>
                <a:spcPct val="40000"/>
              </a:spcBef>
            </a:pPr>
            <a:r>
              <a:rPr lang="en-US" altLang="en-US" sz="2400" dirty="0" smtClean="0">
                <a:solidFill>
                  <a:schemeClr val="tx1"/>
                </a:solidFill>
              </a:rPr>
              <a:t>Watson </a:t>
            </a:r>
            <a:r>
              <a:rPr lang="en-US" altLang="en-US" sz="2400" dirty="0">
                <a:solidFill>
                  <a:schemeClr val="tx1"/>
                </a:solidFill>
              </a:rPr>
              <a:t>is also becoming more compact: Watson can now be run on a single POWER 750 server.</a:t>
            </a:r>
          </a:p>
          <a:p>
            <a:pPr>
              <a:spcBef>
                <a:spcPct val="4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Watson has surely given us a glimpse into the </a:t>
            </a:r>
            <a:r>
              <a:rPr lang="en-US" altLang="en-US" sz="2400" dirty="0" smtClean="0">
                <a:solidFill>
                  <a:schemeClr val="tx1"/>
                </a:solidFill>
              </a:rPr>
              <a:t>future of computing.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685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900" dirty="0">
                <a:solidFill>
                  <a:schemeClr val="tx1"/>
                </a:solidFill>
              </a:rPr>
              <a:t>1.11 </a:t>
            </a:r>
            <a:r>
              <a:rPr lang="en-US" altLang="en-US" sz="2900" dirty="0" smtClean="0">
                <a:solidFill>
                  <a:schemeClr val="tx1"/>
                </a:solidFill>
              </a:rPr>
              <a:t>Parallelism: Enabler of Machine Intelligence</a:t>
            </a:r>
            <a:endParaRPr lang="en-US" altLang="en-US" sz="2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94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B1FA-B914-4AFE-A4E8-C8486084D662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295400"/>
            <a:ext cx="7315200" cy="3352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400">
                <a:solidFill>
                  <a:schemeClr val="tx1"/>
                </a:solidFill>
              </a:rPr>
              <a:t>This chapter has given you an overview of the subject of computer architecture.</a:t>
            </a:r>
          </a:p>
          <a:p>
            <a:pPr>
              <a:spcBef>
                <a:spcPct val="40000"/>
              </a:spcBef>
            </a:pPr>
            <a:r>
              <a:rPr lang="en-US" altLang="en-US" sz="2400">
                <a:solidFill>
                  <a:schemeClr val="tx1"/>
                </a:solidFill>
              </a:rPr>
              <a:t>You should now be sufficiently familiar with general system structure to guide your studies throughout the remainder of this course.</a:t>
            </a:r>
          </a:p>
          <a:p>
            <a:pPr>
              <a:spcBef>
                <a:spcPct val="40000"/>
              </a:spcBef>
            </a:pPr>
            <a:r>
              <a:rPr lang="en-US" altLang="en-US" sz="2400">
                <a:solidFill>
                  <a:schemeClr val="tx1"/>
                </a:solidFill>
              </a:rPr>
              <a:t>Subsequent chapters will explore many of these topics in great detail.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1333500" y="228600"/>
            <a:ext cx="64770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Conclusion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30" name="Picture 10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8" y="1574800"/>
            <a:ext cx="8596808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6BF1-D859-47AE-8DE9-DD9E71561B4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1.3 An Example System</a:t>
            </a: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 rot="-1182535">
            <a:off x="6019800" y="1447800"/>
            <a:ext cx="1905000" cy="685800"/>
          </a:xfrm>
          <a:prstGeom prst="ellipse">
            <a:avLst/>
          </a:prstGeom>
          <a:solidFill>
            <a:srgbClr val="FFDD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CC3300"/>
                </a:solidFill>
              </a:rPr>
              <a:t>GHz??</a:t>
            </a:r>
            <a:endParaRPr lang="en-US" altLang="en-US" sz="2400" b="1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 rot="1054985">
            <a:off x="6858000" y="3124200"/>
            <a:ext cx="1905000" cy="685800"/>
          </a:xfrm>
          <a:prstGeom prst="ellipse">
            <a:avLst/>
          </a:prstGeom>
          <a:solidFill>
            <a:srgbClr val="FFDD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CC3300"/>
                </a:solidFill>
              </a:rPr>
              <a:t>GB??</a:t>
            </a:r>
            <a:endParaRPr lang="en-US" altLang="en-US" sz="2400" b="1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 rot="-941193">
            <a:off x="3200400" y="4267200"/>
            <a:ext cx="1905000" cy="685800"/>
          </a:xfrm>
          <a:prstGeom prst="ellipse">
            <a:avLst/>
          </a:prstGeom>
          <a:solidFill>
            <a:srgbClr val="FFDD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CC3300"/>
                </a:solidFill>
              </a:rPr>
              <a:t>PCI??</a:t>
            </a:r>
            <a:endParaRPr lang="en-US" altLang="en-US" sz="2400" b="1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 rot="1397363">
            <a:off x="6934200" y="4800600"/>
            <a:ext cx="1905000" cy="685800"/>
          </a:xfrm>
          <a:prstGeom prst="ellipse">
            <a:avLst/>
          </a:prstGeom>
          <a:solidFill>
            <a:srgbClr val="FFDD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CC3300"/>
                </a:solidFill>
              </a:rPr>
              <a:t>USB??</a:t>
            </a:r>
            <a:endParaRPr lang="en-US" altLang="en-US" sz="2400" b="1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 rot="-1518762">
            <a:off x="76200" y="2895600"/>
            <a:ext cx="2286000" cy="685800"/>
          </a:xfrm>
          <a:prstGeom prst="ellipse">
            <a:avLst/>
          </a:prstGeom>
          <a:solidFill>
            <a:srgbClr val="FFDD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CC3300"/>
                </a:solidFill>
              </a:rPr>
              <a:t>L1 Cache??</a:t>
            </a:r>
            <a:endParaRPr lang="en-US" altLang="en-US" sz="2400" b="1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990600" y="5715000"/>
            <a:ext cx="5105400" cy="606425"/>
          </a:xfrm>
          <a:prstGeom prst="rect">
            <a:avLst/>
          </a:prstGeom>
          <a:solidFill>
            <a:srgbClr val="E4F5FF"/>
          </a:solidFill>
          <a:ln w="57150" cmpd="thinThick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000" i="1">
                <a:latin typeface="Arial" charset="0"/>
              </a:rPr>
              <a:t>What does it all mean??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05956"/>
            <a:ext cx="4876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Consider this advertisement: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667-06E4-42C5-A3AC-17FD736B885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500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Measures of capacity and speed:</a:t>
            </a:r>
          </a:p>
          <a:p>
            <a:pPr lvl="1">
              <a:buFontTx/>
              <a:buChar char="•"/>
            </a:pPr>
            <a:r>
              <a:rPr lang="en-US" altLang="en-US" sz="2200">
                <a:solidFill>
                  <a:schemeClr val="tx1"/>
                </a:solidFill>
              </a:rPr>
              <a:t>Kilo- (K) = 1 thousand = 10</a:t>
            </a:r>
            <a:r>
              <a:rPr lang="en-US" altLang="en-US" sz="2200" baseline="30000">
                <a:solidFill>
                  <a:schemeClr val="tx1"/>
                </a:solidFill>
              </a:rPr>
              <a:t>3</a:t>
            </a:r>
            <a:r>
              <a:rPr lang="en-US" altLang="en-US" sz="2200">
                <a:solidFill>
                  <a:schemeClr val="tx1"/>
                </a:solidFill>
              </a:rPr>
              <a:t> and 2</a:t>
            </a:r>
            <a:r>
              <a:rPr lang="en-US" altLang="en-US" sz="2200" baseline="30000">
                <a:solidFill>
                  <a:schemeClr val="tx1"/>
                </a:solidFill>
              </a:rPr>
              <a:t>10</a:t>
            </a:r>
          </a:p>
          <a:p>
            <a:pPr lvl="1">
              <a:buFontTx/>
              <a:buChar char="•"/>
            </a:pPr>
            <a:r>
              <a:rPr lang="en-US" altLang="en-US" sz="2200">
                <a:solidFill>
                  <a:schemeClr val="tx1"/>
                </a:solidFill>
              </a:rPr>
              <a:t>Mega- (M) = 1 million = 10</a:t>
            </a:r>
            <a:r>
              <a:rPr lang="en-US" altLang="en-US" sz="2200" baseline="30000">
                <a:solidFill>
                  <a:schemeClr val="tx1"/>
                </a:solidFill>
              </a:rPr>
              <a:t>6</a:t>
            </a:r>
            <a:r>
              <a:rPr lang="en-US" altLang="en-US" sz="2200">
                <a:solidFill>
                  <a:schemeClr val="tx1"/>
                </a:solidFill>
              </a:rPr>
              <a:t> and 2</a:t>
            </a:r>
            <a:r>
              <a:rPr lang="en-US" altLang="en-US" sz="2200" baseline="30000">
                <a:solidFill>
                  <a:schemeClr val="tx1"/>
                </a:solidFill>
              </a:rPr>
              <a:t>20</a:t>
            </a:r>
          </a:p>
          <a:p>
            <a:pPr lvl="1">
              <a:buFontTx/>
              <a:buChar char="•"/>
            </a:pPr>
            <a:r>
              <a:rPr lang="en-US" altLang="en-US" sz="2200">
                <a:solidFill>
                  <a:schemeClr val="tx1"/>
                </a:solidFill>
              </a:rPr>
              <a:t>Giga- (G) = 1 billion = 10</a:t>
            </a:r>
            <a:r>
              <a:rPr lang="en-US" altLang="en-US" sz="2200" baseline="30000">
                <a:solidFill>
                  <a:schemeClr val="tx1"/>
                </a:solidFill>
              </a:rPr>
              <a:t>9</a:t>
            </a:r>
            <a:r>
              <a:rPr lang="en-US" altLang="en-US" sz="2200">
                <a:solidFill>
                  <a:schemeClr val="tx1"/>
                </a:solidFill>
              </a:rPr>
              <a:t> and 2</a:t>
            </a:r>
            <a:r>
              <a:rPr lang="en-US" altLang="en-US" sz="2200" baseline="30000">
                <a:solidFill>
                  <a:schemeClr val="tx1"/>
                </a:solidFill>
              </a:rPr>
              <a:t>30</a:t>
            </a:r>
          </a:p>
          <a:p>
            <a:pPr lvl="1">
              <a:buFontTx/>
              <a:buChar char="•"/>
            </a:pPr>
            <a:r>
              <a:rPr lang="en-US" altLang="en-US" sz="2200">
                <a:solidFill>
                  <a:schemeClr val="tx1"/>
                </a:solidFill>
              </a:rPr>
              <a:t>Tera- (T) = 1 trillion = 10</a:t>
            </a:r>
            <a:r>
              <a:rPr lang="en-US" altLang="en-US" sz="2200" baseline="30000">
                <a:solidFill>
                  <a:schemeClr val="tx1"/>
                </a:solidFill>
              </a:rPr>
              <a:t>12</a:t>
            </a:r>
            <a:r>
              <a:rPr lang="en-US" altLang="en-US" sz="2200">
                <a:solidFill>
                  <a:schemeClr val="tx1"/>
                </a:solidFill>
              </a:rPr>
              <a:t> and 2</a:t>
            </a:r>
            <a:r>
              <a:rPr lang="en-US" altLang="en-US" sz="2200" baseline="30000">
                <a:solidFill>
                  <a:schemeClr val="tx1"/>
                </a:solidFill>
              </a:rPr>
              <a:t>40</a:t>
            </a:r>
          </a:p>
          <a:p>
            <a:pPr lvl="1">
              <a:buFontTx/>
              <a:buChar char="•"/>
            </a:pPr>
            <a:r>
              <a:rPr lang="en-US" altLang="en-US" sz="2200">
                <a:solidFill>
                  <a:schemeClr val="tx1"/>
                </a:solidFill>
              </a:rPr>
              <a:t>Peta- (P) = 1 quadrillion = 10</a:t>
            </a:r>
            <a:r>
              <a:rPr lang="en-US" altLang="en-US" sz="2200" baseline="30000">
                <a:solidFill>
                  <a:schemeClr val="tx1"/>
                </a:solidFill>
              </a:rPr>
              <a:t>15</a:t>
            </a:r>
            <a:r>
              <a:rPr lang="en-US" altLang="en-US" sz="2200">
                <a:solidFill>
                  <a:schemeClr val="tx1"/>
                </a:solidFill>
              </a:rPr>
              <a:t> and 2</a:t>
            </a:r>
            <a:r>
              <a:rPr lang="en-US" altLang="en-US" sz="2200" baseline="30000">
                <a:solidFill>
                  <a:schemeClr val="tx1"/>
                </a:solidFill>
              </a:rPr>
              <a:t>50</a:t>
            </a:r>
          </a:p>
          <a:p>
            <a:pPr lvl="1">
              <a:buFontTx/>
              <a:buChar char="•"/>
            </a:pPr>
            <a:r>
              <a:rPr lang="en-US" altLang="en-US" sz="2200">
                <a:solidFill>
                  <a:schemeClr val="tx1"/>
                </a:solidFill>
              </a:rPr>
              <a:t>Exa- (E) = 1 quintillion = 10</a:t>
            </a:r>
            <a:r>
              <a:rPr lang="en-US" altLang="en-US" sz="2200" baseline="30000">
                <a:solidFill>
                  <a:schemeClr val="tx1"/>
                </a:solidFill>
              </a:rPr>
              <a:t>18</a:t>
            </a:r>
            <a:r>
              <a:rPr lang="en-US" altLang="en-US" sz="2200">
                <a:solidFill>
                  <a:schemeClr val="tx1"/>
                </a:solidFill>
              </a:rPr>
              <a:t> and 2</a:t>
            </a:r>
            <a:r>
              <a:rPr lang="en-US" altLang="en-US" sz="2200" baseline="30000">
                <a:solidFill>
                  <a:schemeClr val="tx1"/>
                </a:solidFill>
              </a:rPr>
              <a:t>60</a:t>
            </a:r>
          </a:p>
          <a:p>
            <a:pPr lvl="1">
              <a:buFontTx/>
              <a:buChar char="•"/>
            </a:pPr>
            <a:r>
              <a:rPr lang="en-US" altLang="en-US" sz="2200">
                <a:solidFill>
                  <a:schemeClr val="tx1"/>
                </a:solidFill>
              </a:rPr>
              <a:t>Zetta- (Z) = 1 sextillion = 10</a:t>
            </a:r>
            <a:r>
              <a:rPr lang="en-US" altLang="en-US" sz="2200" baseline="30000">
                <a:solidFill>
                  <a:schemeClr val="tx1"/>
                </a:solidFill>
              </a:rPr>
              <a:t>21</a:t>
            </a:r>
            <a:r>
              <a:rPr lang="en-US" altLang="en-US" sz="2200">
                <a:solidFill>
                  <a:schemeClr val="tx1"/>
                </a:solidFill>
              </a:rPr>
              <a:t> and 2</a:t>
            </a:r>
            <a:r>
              <a:rPr lang="en-US" altLang="en-US" sz="2200" baseline="30000">
                <a:solidFill>
                  <a:schemeClr val="tx1"/>
                </a:solidFill>
              </a:rPr>
              <a:t>70</a:t>
            </a:r>
          </a:p>
          <a:p>
            <a:pPr lvl="1">
              <a:buFontTx/>
              <a:buChar char="•"/>
            </a:pPr>
            <a:r>
              <a:rPr lang="en-US" altLang="en-US" sz="2200">
                <a:solidFill>
                  <a:schemeClr val="tx1"/>
                </a:solidFill>
              </a:rPr>
              <a:t>Yotta- (Y) = 1 septillion = 10</a:t>
            </a:r>
            <a:r>
              <a:rPr lang="en-US" altLang="en-US" sz="2200" baseline="30000">
                <a:solidFill>
                  <a:schemeClr val="tx1"/>
                </a:solidFill>
              </a:rPr>
              <a:t>24</a:t>
            </a:r>
            <a:r>
              <a:rPr lang="en-US" altLang="en-US" sz="2200">
                <a:solidFill>
                  <a:schemeClr val="tx1"/>
                </a:solidFill>
              </a:rPr>
              <a:t> and 2</a:t>
            </a:r>
            <a:r>
              <a:rPr lang="en-US" altLang="en-US" sz="2200" baseline="30000">
                <a:solidFill>
                  <a:schemeClr val="tx1"/>
                </a:solidFill>
              </a:rPr>
              <a:t>80</a:t>
            </a:r>
            <a:endParaRPr lang="en-US" altLang="en-US" sz="2200">
              <a:solidFill>
                <a:schemeClr val="tx1"/>
              </a:solidFill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1.3 An Example System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62000" y="5181600"/>
            <a:ext cx="7391400" cy="822325"/>
          </a:xfrm>
          <a:prstGeom prst="rect">
            <a:avLst/>
          </a:prstGeom>
          <a:solidFill>
            <a:srgbClr val="DDF2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CC3300"/>
                </a:solidFill>
              </a:rPr>
              <a:t>Whether a metric refers to a power of ten or a power of two </a:t>
            </a:r>
            <a:r>
              <a:rPr lang="en-US" altLang="en-US" sz="2400" b="1" u="sng">
                <a:solidFill>
                  <a:srgbClr val="CC3300"/>
                </a:solidFill>
              </a:rPr>
              <a:t>typically</a:t>
            </a:r>
            <a:r>
              <a:rPr lang="en-US" altLang="en-US" sz="2400" b="1">
                <a:solidFill>
                  <a:srgbClr val="CC3300"/>
                </a:solidFill>
              </a:rPr>
              <a:t> depends upon what is being measured.</a:t>
            </a:r>
            <a:endParaRPr lang="en-US" altLang="en-US" sz="2400" b="1">
              <a:solidFill>
                <a:srgbClr val="CC33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BCF0-C7B6-429F-8A4C-EB59031286E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800">
                <a:solidFill>
                  <a:schemeClr val="tx1"/>
                </a:solidFill>
              </a:rPr>
              <a:t>Hertz = clock cycles per second (frequency)</a:t>
            </a:r>
          </a:p>
          <a:p>
            <a:pPr lvl="1"/>
            <a:r>
              <a:rPr lang="en-US" altLang="en-US" sz="2200">
                <a:solidFill>
                  <a:schemeClr val="tx1"/>
                </a:solidFill>
              </a:rPr>
              <a:t>1MHz = 1,000,000Hz</a:t>
            </a:r>
          </a:p>
          <a:p>
            <a:pPr lvl="1"/>
            <a:r>
              <a:rPr lang="en-US" altLang="en-US" sz="2200">
                <a:solidFill>
                  <a:schemeClr val="tx1"/>
                </a:solidFill>
              </a:rPr>
              <a:t>Processor speeds are measured in MHz or GHz.</a:t>
            </a:r>
          </a:p>
          <a:p>
            <a:r>
              <a:rPr lang="en-US" altLang="en-US" sz="2800">
                <a:solidFill>
                  <a:schemeClr val="tx1"/>
                </a:solidFill>
              </a:rPr>
              <a:t>Byte = a unit of storage</a:t>
            </a:r>
          </a:p>
          <a:p>
            <a:pPr lvl="1"/>
            <a:r>
              <a:rPr lang="en-US" altLang="en-US" sz="2200">
                <a:solidFill>
                  <a:schemeClr val="tx1"/>
                </a:solidFill>
              </a:rPr>
              <a:t>1KB = 2</a:t>
            </a:r>
            <a:r>
              <a:rPr lang="en-US" altLang="en-US" sz="2200" baseline="30000">
                <a:solidFill>
                  <a:schemeClr val="tx1"/>
                </a:solidFill>
              </a:rPr>
              <a:t>10</a:t>
            </a:r>
            <a:r>
              <a:rPr lang="en-US" altLang="en-US" sz="2200">
                <a:solidFill>
                  <a:schemeClr val="tx1"/>
                </a:solidFill>
              </a:rPr>
              <a:t> = 1024 Bytes</a:t>
            </a:r>
          </a:p>
          <a:p>
            <a:pPr lvl="1"/>
            <a:r>
              <a:rPr lang="en-US" altLang="en-US" sz="2200">
                <a:solidFill>
                  <a:schemeClr val="tx1"/>
                </a:solidFill>
              </a:rPr>
              <a:t>1MB = 2</a:t>
            </a:r>
            <a:r>
              <a:rPr lang="en-US" altLang="en-US" sz="2200" baseline="30000">
                <a:solidFill>
                  <a:schemeClr val="tx1"/>
                </a:solidFill>
              </a:rPr>
              <a:t>20</a:t>
            </a:r>
            <a:r>
              <a:rPr lang="en-US" altLang="en-US" sz="2200">
                <a:solidFill>
                  <a:schemeClr val="tx1"/>
                </a:solidFill>
              </a:rPr>
              <a:t> = 1,048,576 Bytes</a:t>
            </a:r>
          </a:p>
          <a:p>
            <a:pPr lvl="1"/>
            <a:r>
              <a:rPr lang="en-US" altLang="en-US" sz="2200">
                <a:solidFill>
                  <a:schemeClr val="tx1"/>
                </a:solidFill>
              </a:rPr>
              <a:t>1GB =  2</a:t>
            </a:r>
            <a:r>
              <a:rPr lang="en-US" altLang="en-US" sz="2200" baseline="30000">
                <a:solidFill>
                  <a:schemeClr val="tx1"/>
                </a:solidFill>
              </a:rPr>
              <a:t>30</a:t>
            </a:r>
            <a:r>
              <a:rPr lang="en-US" altLang="en-US" sz="2200">
                <a:solidFill>
                  <a:schemeClr val="tx1"/>
                </a:solidFill>
              </a:rPr>
              <a:t> = 1,099,511,627,776 Bytes</a:t>
            </a:r>
          </a:p>
          <a:p>
            <a:pPr lvl="1"/>
            <a:r>
              <a:rPr lang="en-US" altLang="en-US" sz="2200">
                <a:solidFill>
                  <a:schemeClr val="tx1"/>
                </a:solidFill>
              </a:rPr>
              <a:t>Main memory (RAM) is measured in GB</a:t>
            </a:r>
          </a:p>
          <a:p>
            <a:pPr lvl="1"/>
            <a:r>
              <a:rPr lang="en-US" altLang="en-US" sz="2200">
                <a:solidFill>
                  <a:schemeClr val="tx1"/>
                </a:solidFill>
              </a:rPr>
              <a:t>Disk storage is measured in GB for small systems, TB (2</a:t>
            </a:r>
            <a:r>
              <a:rPr lang="en-US" altLang="en-US" sz="2200" baseline="30000">
                <a:solidFill>
                  <a:schemeClr val="tx1"/>
                </a:solidFill>
              </a:rPr>
              <a:t>40</a:t>
            </a:r>
            <a:r>
              <a:rPr lang="en-US" altLang="en-US" sz="2200">
                <a:solidFill>
                  <a:schemeClr val="tx1"/>
                </a:solidFill>
              </a:rPr>
              <a:t>) for large systems.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2484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1.3 An Example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1939</TotalTime>
  <Words>4000</Words>
  <Application>Microsoft Office PowerPoint</Application>
  <PresentationFormat>On-screen Show (4:3)</PresentationFormat>
  <Paragraphs>472</Paragraphs>
  <Slides>68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Symbol</vt:lpstr>
      <vt:lpstr>Times New Roman</vt:lpstr>
      <vt:lpstr>Default Design</vt:lpstr>
      <vt:lpstr>Chapter 1</vt:lpstr>
      <vt:lpstr>Chapter 1 Objectives</vt:lpstr>
      <vt:lpstr>1.1 Overview</vt:lpstr>
      <vt:lpstr>1.1 Overview</vt:lpstr>
      <vt:lpstr>1.2 Computer Components</vt:lpstr>
      <vt:lpstr>1.2 Computer Components</vt:lpstr>
      <vt:lpstr>1.3 An Example System</vt:lpstr>
      <vt:lpstr>1.3 An Example System</vt:lpstr>
      <vt:lpstr>1.3 An Example System</vt:lpstr>
      <vt:lpstr>1.3 An Example System</vt:lpstr>
      <vt:lpstr>1.3 An Example System</vt:lpstr>
      <vt:lpstr>1.3 An Example System</vt:lpstr>
      <vt:lpstr>1.3 An Example System</vt:lpstr>
      <vt:lpstr>1.3 An Example System</vt:lpstr>
      <vt:lpstr>1.3 An Example System</vt:lpstr>
      <vt:lpstr>1.3 An Example System</vt:lpstr>
      <vt:lpstr>1.3 An Example System</vt:lpstr>
      <vt:lpstr>1.3 An Example System</vt:lpstr>
      <vt:lpstr>1.3 An Example System</vt:lpstr>
      <vt:lpstr>1.3 An Example System</vt:lpstr>
      <vt:lpstr>1.3 An Example System</vt:lpstr>
      <vt:lpstr>1.3 An Example System</vt:lpstr>
      <vt:lpstr>1.4 Standards Organizations</vt:lpstr>
      <vt:lpstr>1.4 Standards Organizations</vt:lpstr>
      <vt:lpstr>1.4 Standards Organizations</vt:lpstr>
      <vt:lpstr>1.4 Standards Organizations</vt:lpstr>
      <vt:lpstr>1.5 Historical Development</vt:lpstr>
      <vt:lpstr>1.5 Historical Development</vt:lpstr>
      <vt:lpstr>1.5 Historical Development</vt:lpstr>
      <vt:lpstr>1.5 Historical Development</vt:lpstr>
      <vt:lpstr>1.5 Historical Development</vt:lpstr>
      <vt:lpstr>1.5 Historical Development</vt:lpstr>
      <vt:lpstr>1.5 Historical Development</vt:lpstr>
      <vt:lpstr>1.5 Historical Development</vt:lpstr>
      <vt:lpstr>1.5 Historical Development</vt:lpstr>
      <vt:lpstr>1.5 Historical Development</vt:lpstr>
      <vt:lpstr>1.5 Historical Development</vt:lpstr>
      <vt:lpstr>1.6 The Computer Level Hierarchy</vt:lpstr>
      <vt:lpstr>1.6 The Computer Level Hierarchy</vt:lpstr>
      <vt:lpstr>1.6 The Computer Level Hierarchy</vt:lpstr>
      <vt:lpstr>1.6 The Computer Level Hierarchy</vt:lpstr>
      <vt:lpstr>1.6 The Computer Level Hierarchy</vt:lpstr>
      <vt:lpstr>1.6 The Computer Level Hierarchy</vt:lpstr>
      <vt:lpstr>1.6 The Computer Level Hierarchy</vt:lpstr>
      <vt:lpstr>1.7 Computing as a Service: Cloud Computing</vt:lpstr>
      <vt:lpstr>1.7 Computing as a Service: Cloud Computing</vt:lpstr>
      <vt:lpstr>1.7 Computing as a Service: Cloud Computing</vt:lpstr>
      <vt:lpstr>1.7 Computing as a Service: Cloud Computing</vt:lpstr>
      <vt:lpstr>1.7 Computing as a Service: Cloud Computing</vt:lpstr>
      <vt:lpstr>1.7 Computing as a Service: Cloud Computing</vt:lpstr>
      <vt:lpstr>1.8 The von Neumann Model</vt:lpstr>
      <vt:lpstr>1.8 The von Neumann Model</vt:lpstr>
      <vt:lpstr>1.8 The von Neumann Model</vt:lpstr>
      <vt:lpstr>1.8 The von Neumann Model</vt:lpstr>
      <vt:lpstr>1.8 The von Neumann Model</vt:lpstr>
      <vt:lpstr>1.8 The von Neumann Model</vt:lpstr>
      <vt:lpstr>1.8 The von Neumann Model</vt:lpstr>
      <vt:lpstr>1.8 The von Neumann Model</vt:lpstr>
      <vt:lpstr>1.9 Non-von Neumann Models</vt:lpstr>
      <vt:lpstr>1.9 Non-von Neumann Models</vt:lpstr>
      <vt:lpstr>PowerPoint Presentation</vt:lpstr>
      <vt:lpstr>1.10 Parallel Computing</vt:lpstr>
      <vt:lpstr>PowerPoint Presentation</vt:lpstr>
      <vt:lpstr>1.11 Parallelism: Enabler of Machine Intelligence</vt:lpstr>
      <vt:lpstr>1.11 Parallelism: Enabler of Machine Intelligence</vt:lpstr>
      <vt:lpstr>1.11 Parallelism: Enabler of Machine Intelligence</vt:lpstr>
      <vt:lpstr>1.11 Parallelism: Enabler of Machine Intelligence</vt:lpstr>
      <vt:lpstr>Conclusion</vt:lpstr>
    </vt:vector>
  </TitlesOfParts>
  <Company>Jones &amp; Bartlett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Null &amp; Lobur</dc:creator>
  <dc:description>Copyright 2005</dc:description>
  <cp:lastModifiedBy>Beard</cp:lastModifiedBy>
  <cp:revision>143</cp:revision>
  <dcterms:created xsi:type="dcterms:W3CDTF">2002-11-13T00:07:56Z</dcterms:created>
  <dcterms:modified xsi:type="dcterms:W3CDTF">2015-07-10T16:15:35Z</dcterms:modified>
</cp:coreProperties>
</file>