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94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0" r:id="rId16"/>
    <p:sldId id="257" r:id="rId17"/>
    <p:sldId id="258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3" r:id="rId38"/>
    <p:sldId id="295" r:id="rId39"/>
    <p:sldId id="291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EE2CA85-A924-4802-AF6A-02B131D7F507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9061FF5-5BFE-4801-B1FB-AB5D00172D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E2CA85-A924-4802-AF6A-02B131D7F507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61FF5-5BFE-4801-B1FB-AB5D00172D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E2CA85-A924-4802-AF6A-02B131D7F507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61FF5-5BFE-4801-B1FB-AB5D00172D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E2CA85-A924-4802-AF6A-02B131D7F507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61FF5-5BFE-4801-B1FB-AB5D00172D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E2CA85-A924-4802-AF6A-02B131D7F507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61FF5-5BFE-4801-B1FB-AB5D00172D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E2CA85-A924-4802-AF6A-02B131D7F507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61FF5-5BFE-4801-B1FB-AB5D00172D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E2CA85-A924-4802-AF6A-02B131D7F507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61FF5-5BFE-4801-B1FB-AB5D00172D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E2CA85-A924-4802-AF6A-02B131D7F507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61FF5-5BFE-4801-B1FB-AB5D00172D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E2CA85-A924-4802-AF6A-02B131D7F507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61FF5-5BFE-4801-B1FB-AB5D00172D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EE2CA85-A924-4802-AF6A-02B131D7F507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61FF5-5BFE-4801-B1FB-AB5D00172D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EE2CA85-A924-4802-AF6A-02B131D7F507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9061FF5-5BFE-4801-B1FB-AB5D00172D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EE2CA85-A924-4802-AF6A-02B131D7F507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9061FF5-5BFE-4801-B1FB-AB5D00172D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inkgeek.com/product/5aa9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Converting Bases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the power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90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/>
                <a:gridCol w="1935480"/>
                <a:gridCol w="533400"/>
                <a:gridCol w="1752600"/>
                <a:gridCol w="2362200"/>
              </a:tblGrid>
              <a:tr h="670152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</a:tr>
              <a:tr h="670152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0" dirty="0" smtClean="0"/>
                        <a:t>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=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10</a:t>
                      </a:r>
                      <a:r>
                        <a:rPr lang="en-US" sz="4000" baseline="30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</a:tr>
              <a:tr h="670152"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=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10</a:t>
                      </a:r>
                      <a:r>
                        <a:rPr lang="en-US" sz="4000" baseline="30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/>
                </a:tc>
              </a:tr>
              <a:tr h="670152"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0" dirty="0" smtClean="0"/>
                        <a:t>100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=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10</a:t>
                      </a:r>
                      <a:r>
                        <a:rPr lang="en-US" sz="40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/>
                </a:tc>
              </a:tr>
              <a:tr h="670152"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0" dirty="0" smtClean="0"/>
                        <a:t>1000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=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10</a:t>
                      </a:r>
                      <a:r>
                        <a:rPr lang="en-US" sz="4000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/>
                </a:tc>
              </a:tr>
              <a:tr h="670152"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/>
                </a:tc>
              </a:tr>
              <a:tr h="670152"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Rewrite the table with powers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133600"/>
          <a:ext cx="3048000" cy="1356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457200"/>
                <a:gridCol w="457200"/>
                <a:gridCol w="457200"/>
                <a:gridCol w="457200"/>
              </a:tblGrid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1000s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100s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10s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1s</a:t>
                      </a:r>
                      <a:endParaRPr lang="en-US" dirty="0"/>
                    </a:p>
                  </a:txBody>
                  <a:tcPr vert="vert27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0" y="2209800"/>
          <a:ext cx="3048000" cy="10515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457200"/>
                <a:gridCol w="457200"/>
                <a:gridCol w="457200"/>
                <a:gridCol w="457200"/>
              </a:tblGrid>
              <a:tr h="533401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3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1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0</a:t>
                      </a:r>
                      <a:endParaRPr lang="en-US" dirty="0"/>
                    </a:p>
                  </a:txBody>
                  <a:tcPr vert="vert27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67200" y="2286000"/>
            <a:ext cx="68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=</a:t>
            </a:r>
            <a:endParaRPr lang="en-US" sz="5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76600" y="4038600"/>
          <a:ext cx="3048000" cy="188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457200"/>
                <a:gridCol w="457200"/>
                <a:gridCol w="457200"/>
                <a:gridCol w="457200"/>
              </a:tblGrid>
              <a:tr h="83820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vert="vert270"/>
                </a:tc>
              </a:tr>
              <a:tr h="5334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3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1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0</a:t>
                      </a:r>
                      <a:endParaRPr lang="en-US" dirty="0"/>
                    </a:p>
                  </a:txBody>
                  <a:tcPr vert="vert270"/>
                </a:tc>
              </a:tr>
              <a:tr h="471739">
                <a:tc>
                  <a:txBody>
                    <a:bodyPr/>
                    <a:lstStyle/>
                    <a:p>
                      <a:r>
                        <a:rPr lang="en-US" dirty="0" smtClean="0"/>
                        <a:t>8172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8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7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2</a:t>
                      </a:r>
                      <a:endParaRPr lang="en-US" sz="28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largest number we can get from this table (4 digits)?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Range of numbers does this table support?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values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419600" y="2057400"/>
          <a:ext cx="3048000" cy="18433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457200"/>
                <a:gridCol w="457200"/>
                <a:gridCol w="457200"/>
                <a:gridCol w="457200"/>
              </a:tblGrid>
              <a:tr h="83820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vert="vert270"/>
                </a:tc>
              </a:tr>
              <a:tr h="5334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3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1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0</a:t>
                      </a:r>
                      <a:endParaRPr lang="en-US" dirty="0"/>
                    </a:p>
                  </a:txBody>
                  <a:tcPr vert="vert270"/>
                </a:tc>
              </a:tr>
              <a:tr h="471739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largest number we can get from this 4 digit table?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r>
              <a:rPr lang="en-US" dirty="0" smtClean="0"/>
              <a:t>What Range of numbers does this table support?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values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2590800"/>
          <a:ext cx="3048000" cy="188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457200"/>
                <a:gridCol w="457200"/>
                <a:gridCol w="457200"/>
                <a:gridCol w="457200"/>
              </a:tblGrid>
              <a:tr h="83820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vert="vert270"/>
                </a:tc>
              </a:tr>
              <a:tr h="5334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3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1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0</a:t>
                      </a:r>
                      <a:endParaRPr lang="en-US" dirty="0"/>
                    </a:p>
                  </a:txBody>
                  <a:tcPr vert="vert270"/>
                </a:tc>
              </a:tr>
              <a:tr h="471739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67400" y="2514600"/>
            <a:ext cx="11416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9(1000)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9(100)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9(10)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+    9(1)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-------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9999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4600" y="54864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Range is : 0 – 9999   (10</a:t>
            </a:r>
            <a:r>
              <a:rPr lang="en-US" baseline="30000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 or 10,000 numbers)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4600" y="3962401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9 9 9 9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take the base and raise it to the position from the right (starting with 0)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base is possible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2514600"/>
            <a:ext cx="13468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B</a:t>
            </a:r>
            <a:r>
              <a:rPr lang="en-US" sz="9600" baseline="30000" dirty="0" smtClean="0"/>
              <a:t>P</a:t>
            </a:r>
            <a:endParaRPr lang="en-US" sz="9600" dirty="0"/>
          </a:p>
        </p:txBody>
      </p:sp>
      <p:sp>
        <p:nvSpPr>
          <p:cNvPr id="5" name="TextBox 4"/>
          <p:cNvSpPr txBox="1"/>
          <p:nvPr/>
        </p:nvSpPr>
        <p:spPr>
          <a:xfrm>
            <a:off x="3962400" y="27432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 = Base</a:t>
            </a:r>
          </a:p>
          <a:p>
            <a:r>
              <a:rPr lang="en-US" dirty="0" smtClean="0"/>
              <a:t>P = Position (from right)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200" y="4191000"/>
          <a:ext cx="7162800" cy="15015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5350"/>
                <a:gridCol w="895350"/>
                <a:gridCol w="895350"/>
                <a:gridCol w="895350"/>
                <a:gridCol w="895350"/>
                <a:gridCol w="895350"/>
                <a:gridCol w="895350"/>
                <a:gridCol w="895350"/>
              </a:tblGrid>
              <a:tr h="75850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B</a:t>
                      </a:r>
                      <a:r>
                        <a:rPr lang="en-US" sz="3600" baseline="30000" dirty="0" smtClean="0"/>
                        <a:t>7</a:t>
                      </a:r>
                      <a:endParaRPr lang="en-US" sz="3600" dirty="0"/>
                    </a:p>
                  </a:txBody>
                  <a:tcPr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B</a:t>
                      </a:r>
                      <a:r>
                        <a:rPr lang="en-US" sz="3600" baseline="30000" dirty="0" smtClean="0"/>
                        <a:t>6</a:t>
                      </a:r>
                      <a:endParaRPr lang="en-US" sz="3600" dirty="0"/>
                    </a:p>
                  </a:txBody>
                  <a:tcPr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B</a:t>
                      </a:r>
                      <a:r>
                        <a:rPr lang="en-US" sz="3600" baseline="30000" dirty="0" smtClean="0"/>
                        <a:t>5</a:t>
                      </a:r>
                      <a:endParaRPr lang="en-US" sz="3600" dirty="0"/>
                    </a:p>
                  </a:txBody>
                  <a:tcPr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B</a:t>
                      </a:r>
                      <a:r>
                        <a:rPr lang="en-US" sz="3600" baseline="30000" dirty="0" smtClean="0"/>
                        <a:t>4</a:t>
                      </a:r>
                      <a:endParaRPr lang="en-US" sz="3600" dirty="0"/>
                    </a:p>
                  </a:txBody>
                  <a:tcPr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B</a:t>
                      </a:r>
                      <a:r>
                        <a:rPr lang="en-US" sz="3600" baseline="30000" dirty="0" smtClean="0"/>
                        <a:t>3</a:t>
                      </a:r>
                      <a:endParaRPr lang="en-US" sz="3600" dirty="0"/>
                    </a:p>
                  </a:txBody>
                  <a:tcPr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B</a:t>
                      </a:r>
                      <a:r>
                        <a:rPr lang="en-US" sz="3600" baseline="30000" dirty="0" smtClean="0"/>
                        <a:t>2</a:t>
                      </a:r>
                      <a:endParaRPr lang="en-US" sz="3600" dirty="0"/>
                    </a:p>
                  </a:txBody>
                  <a:tcPr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B</a:t>
                      </a:r>
                      <a:r>
                        <a:rPr lang="en-US" sz="3600" baseline="30000" dirty="0" smtClean="0"/>
                        <a:t>1</a:t>
                      </a:r>
                      <a:endParaRPr lang="en-US" sz="3600" dirty="0"/>
                    </a:p>
                  </a:txBody>
                  <a:tcPr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B</a:t>
                      </a:r>
                      <a:r>
                        <a:rPr lang="en-US" sz="3600" baseline="30000" dirty="0" smtClean="0"/>
                        <a:t>0</a:t>
                      </a:r>
                      <a:endParaRPr lang="en-US" sz="3600" dirty="0"/>
                    </a:p>
                  </a:txBody>
                  <a:tcPr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4301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B</a:t>
                      </a:r>
                      <a:r>
                        <a:rPr lang="en-US" sz="3600" baseline="30000" dirty="0" smtClean="0"/>
                        <a:t>7</a:t>
                      </a:r>
                      <a:endParaRPr lang="en-US" sz="3600" dirty="0"/>
                    </a:p>
                  </a:txBody>
                  <a:tcPr vert="vert270" anchor="b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B</a:t>
                      </a:r>
                      <a:r>
                        <a:rPr lang="en-US" sz="3600" baseline="30000" dirty="0" smtClean="0"/>
                        <a:t>6</a:t>
                      </a:r>
                      <a:endParaRPr lang="en-US" sz="3600" dirty="0"/>
                    </a:p>
                  </a:txBody>
                  <a:tcPr vert="vert270" anchor="b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B</a:t>
                      </a:r>
                      <a:r>
                        <a:rPr lang="en-US" sz="3600" baseline="30000" dirty="0" smtClean="0"/>
                        <a:t>5</a:t>
                      </a:r>
                      <a:endParaRPr lang="en-US" sz="3600" dirty="0"/>
                    </a:p>
                  </a:txBody>
                  <a:tcPr vert="vert270" anchor="b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B</a:t>
                      </a:r>
                      <a:r>
                        <a:rPr lang="en-US" sz="3600" baseline="30000" dirty="0" smtClean="0"/>
                        <a:t>4</a:t>
                      </a:r>
                      <a:endParaRPr lang="en-US" sz="3600" dirty="0"/>
                    </a:p>
                  </a:txBody>
                  <a:tcPr vert="vert270" anchor="b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B</a:t>
                      </a:r>
                      <a:r>
                        <a:rPr lang="en-US" sz="3600" baseline="30000" dirty="0" smtClean="0"/>
                        <a:t>3</a:t>
                      </a:r>
                      <a:endParaRPr lang="en-US" sz="3600" dirty="0"/>
                    </a:p>
                  </a:txBody>
                  <a:tcPr vert="vert270" anchor="b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B</a:t>
                      </a:r>
                      <a:r>
                        <a:rPr lang="en-US" sz="3600" baseline="30000" dirty="0" smtClean="0"/>
                        <a:t>2</a:t>
                      </a:r>
                      <a:endParaRPr lang="en-US" sz="3600" dirty="0"/>
                    </a:p>
                  </a:txBody>
                  <a:tcPr vert="vert270" anchor="b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B</a:t>
                      </a:r>
                      <a:r>
                        <a:rPr lang="en-US" sz="3600" baseline="30000" dirty="0" smtClean="0"/>
                        <a:t>1</a:t>
                      </a:r>
                      <a:endParaRPr lang="en-US" sz="3600" dirty="0"/>
                    </a:p>
                  </a:txBody>
                  <a:tcPr vert="vert270" anchor="b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B</a:t>
                      </a:r>
                      <a:r>
                        <a:rPr lang="en-US" sz="3600" baseline="30000" dirty="0" smtClean="0"/>
                        <a:t>0</a:t>
                      </a:r>
                      <a:endParaRPr lang="en-US" sz="3600" dirty="0"/>
                    </a:p>
                  </a:txBody>
                  <a:tcPr vert="vert270" anchor="b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1295400" y="3962400"/>
            <a:ext cx="6248400" cy="0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Penguins count</a:t>
            </a:r>
            <a:endParaRPr lang="en-US" dirty="0"/>
          </a:p>
        </p:txBody>
      </p:sp>
      <p:pic>
        <p:nvPicPr>
          <p:cNvPr id="1026" name="Picture 2" descr="Tux Penguin clip 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752600"/>
            <a:ext cx="4048125" cy="3981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Computer (currently) only understand two states. </a:t>
            </a:r>
          </a:p>
          <a:p>
            <a:r>
              <a:rPr lang="en-US" dirty="0" smtClean="0"/>
              <a:t>Bicycle </a:t>
            </a:r>
          </a:p>
          <a:p>
            <a:pPr lvl="1"/>
            <a:r>
              <a:rPr lang="en-US" dirty="0" smtClean="0"/>
              <a:t>Bi(-)Cycle </a:t>
            </a:r>
          </a:p>
          <a:p>
            <a:pPr lvl="1"/>
            <a:r>
              <a:rPr lang="en-US" dirty="0" smtClean="0"/>
              <a:t>Bi(wheeled) Cycle</a:t>
            </a:r>
          </a:p>
          <a:p>
            <a:pPr lvl="1"/>
            <a:r>
              <a:rPr lang="en-US" dirty="0" smtClean="0"/>
              <a:t>Two wheeled Cycle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Binary</a:t>
            </a:r>
          </a:p>
          <a:p>
            <a:pPr lvl="1"/>
            <a:r>
              <a:rPr lang="en-US" dirty="0" smtClean="0"/>
              <a:t>Bi = Two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Computers are binary	</a:t>
            </a:r>
            <a:endParaRPr lang="en-US" dirty="0"/>
          </a:p>
        </p:txBody>
      </p:sp>
      <p:pic>
        <p:nvPicPr>
          <p:cNvPr id="35" name="Picture 5" descr="C:\Users\Dad\AppData\Local\Microsoft\Windows\Temporary Internet Files\Content.IE5\618LTNJ9\MC90032051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8547" y="2895600"/>
            <a:ext cx="4519434" cy="3121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 Binary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Two</a:t>
            </a:r>
            <a:r>
              <a:rPr lang="en-US" dirty="0" smtClean="0"/>
              <a:t> Parts</a:t>
            </a:r>
          </a:p>
          <a:p>
            <a:pPr lvl="1"/>
            <a:r>
              <a:rPr lang="en-US" dirty="0" smtClean="0"/>
              <a:t>On – Off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</a:t>
            </a:r>
            <a:endParaRPr lang="en-US" dirty="0"/>
          </a:p>
        </p:txBody>
      </p:sp>
      <p:grpSp>
        <p:nvGrpSpPr>
          <p:cNvPr id="4" name="Group 22"/>
          <p:cNvGrpSpPr/>
          <p:nvPr/>
        </p:nvGrpSpPr>
        <p:grpSpPr>
          <a:xfrm>
            <a:off x="2667000" y="2057400"/>
            <a:ext cx="5943600" cy="3036332"/>
            <a:chOff x="2667000" y="2057400"/>
            <a:chExt cx="5943600" cy="3036332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3962400" y="3352800"/>
              <a:ext cx="46482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/>
            <p:nvPr/>
          </p:nvCxnSpPr>
          <p:spPr>
            <a:xfrm flipV="1">
              <a:off x="3962400" y="2362200"/>
              <a:ext cx="4648200" cy="1981200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15"/>
            <p:cNvGrpSpPr/>
            <p:nvPr/>
          </p:nvGrpSpPr>
          <p:grpSpPr>
            <a:xfrm>
              <a:off x="3962400" y="2057400"/>
              <a:ext cx="4648200" cy="2667000"/>
              <a:chOff x="3429000" y="2895600"/>
              <a:chExt cx="4648200" cy="266700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3429000" y="2895600"/>
                <a:ext cx="0" cy="2667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3429000" y="5562600"/>
                <a:ext cx="4648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2667000" y="3200400"/>
              <a:ext cx="1219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Threshold</a:t>
              </a:r>
              <a:endParaRPr 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52800" y="4419600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0 v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76600" y="205740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20 v</a:t>
              </a:r>
              <a:endParaRPr 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76600" y="2514600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smtClean="0">
                  <a:solidFill>
                    <a:srgbClr val="00B050"/>
                  </a:solidFill>
                </a:rPr>
                <a:t>ON</a:t>
              </a:r>
              <a:endParaRPr lang="en-US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0400" y="3733800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smtClean="0">
                  <a:solidFill>
                    <a:srgbClr val="FF0000"/>
                  </a:solidFill>
                </a:rPr>
                <a:t>OFF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76800" y="4724400"/>
              <a:ext cx="740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5715000" y="4876800"/>
              <a:ext cx="1600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Decimal uses 10 digits</a:t>
            </a:r>
          </a:p>
          <a:p>
            <a:pPr lvl="1"/>
            <a:r>
              <a:rPr lang="en-US" dirty="0" smtClean="0"/>
              <a:t>0, 1, 2, 3, 4, 5, 6, 7, 8 ,9</a:t>
            </a:r>
          </a:p>
          <a:p>
            <a:endParaRPr lang="en-US" dirty="0" smtClean="0"/>
          </a:p>
          <a:p>
            <a:r>
              <a:rPr lang="en-US" dirty="0" smtClean="0"/>
              <a:t>Binary uses 2 digits</a:t>
            </a:r>
          </a:p>
          <a:p>
            <a:pPr lvl="1"/>
            <a:r>
              <a:rPr lang="en-US" dirty="0" smtClean="0"/>
              <a:t>0, 1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to Binary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429000" y="3733800"/>
          <a:ext cx="3048000" cy="11575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457200"/>
                <a:gridCol w="457200"/>
                <a:gridCol w="457200"/>
                <a:gridCol w="457200"/>
              </a:tblGrid>
              <a:tr h="30480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vert="vert270"/>
                </a:tc>
              </a:tr>
              <a:tr h="381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3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1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0</a:t>
                      </a:r>
                      <a:endParaRPr lang="en-US" dirty="0"/>
                    </a:p>
                  </a:txBody>
                  <a:tcPr vert="vert270"/>
                </a:tc>
              </a:tr>
              <a:tr h="471739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5200" y="1481328"/>
            <a:ext cx="5181600" cy="4525963"/>
          </a:xfrm>
        </p:spPr>
        <p:txBody>
          <a:bodyPr/>
          <a:lstStyle/>
          <a:p>
            <a:r>
              <a:rPr lang="en-US" dirty="0" smtClean="0"/>
              <a:t>Write the powers across the top </a:t>
            </a:r>
          </a:p>
          <a:p>
            <a:r>
              <a:rPr lang="en-US" dirty="0" smtClean="0"/>
              <a:t>Start at the left and divide</a:t>
            </a:r>
          </a:p>
          <a:p>
            <a:r>
              <a:rPr lang="en-US" dirty="0" smtClean="0"/>
              <a:t>Use the remainder in each column from left to right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Decimal to Binary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371600"/>
          <a:ext cx="2590800" cy="483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  <a:gridCol w="381000"/>
                <a:gridCol w="457200"/>
                <a:gridCol w="457200"/>
              </a:tblGrid>
              <a:tr h="30480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kumimoji="0" lang="en-US" sz="18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</a:tr>
              <a:tr h="381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</a:tr>
              <a:tr h="471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</a:tr>
              <a:tr h="471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</a:tr>
              <a:tr h="471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</a:tr>
              <a:tr h="471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</a:tr>
              <a:tr h="471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</a:tr>
              <a:tr h="471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</a:tr>
              <a:tr h="471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</a:tr>
              <a:tr h="471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a number?</a:t>
            </a:r>
          </a:p>
          <a:p>
            <a:endParaRPr lang="en-US" dirty="0" smtClean="0"/>
          </a:p>
          <a:p>
            <a:r>
              <a:rPr lang="en-US" dirty="0" smtClean="0"/>
              <a:t>We use the decimal system.</a:t>
            </a:r>
          </a:p>
          <a:p>
            <a:endParaRPr lang="en-US" dirty="0" smtClean="0"/>
          </a:p>
          <a:p>
            <a:r>
              <a:rPr lang="en-US" b="1" i="1" dirty="0" smtClean="0"/>
              <a:t>Origin: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1600–10; &lt; Medieval Latin </a:t>
            </a:r>
            <a:r>
              <a:rPr lang="en-US" dirty="0" err="1" smtClean="0"/>
              <a:t>decimālis</a:t>
            </a:r>
            <a:r>
              <a:rPr lang="en-US" dirty="0" smtClean="0"/>
              <a:t> of tenths, equivalent to Latin </a:t>
            </a:r>
            <a:r>
              <a:rPr lang="en-US" dirty="0" err="1" smtClean="0"/>
              <a:t>decim</a:t>
            </a:r>
            <a:r>
              <a:rPr lang="en-US" dirty="0" smtClean="0"/>
              <a:t> ( a ) tenth (derivative of </a:t>
            </a:r>
            <a:r>
              <a:rPr lang="en-US" dirty="0" err="1" smtClean="0"/>
              <a:t>decem</a:t>
            </a:r>
            <a:r>
              <a:rPr lang="en-US" dirty="0" smtClean="0"/>
              <a:t> </a:t>
            </a:r>
            <a:r>
              <a:rPr lang="en-US" i="1" dirty="0" smtClean="0"/>
              <a:t>ten</a:t>
            </a:r>
            <a:r>
              <a:rPr lang="en-US" dirty="0" smtClean="0"/>
              <a:t>) + -</a:t>
            </a:r>
            <a:r>
              <a:rPr lang="en-US" dirty="0" err="1" smtClean="0"/>
              <a:t>ālis</a:t>
            </a:r>
            <a:r>
              <a:rPr lang="en-US" dirty="0" smtClean="0"/>
              <a:t> -al</a:t>
            </a:r>
            <a:r>
              <a:rPr lang="en-US" baseline="30000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Our decimal system is based off of the number 10.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Numbers</a:t>
            </a:r>
            <a:endParaRPr lang="en-US" dirty="0"/>
          </a:p>
        </p:txBody>
      </p:sp>
      <p:pic>
        <p:nvPicPr>
          <p:cNvPr id="2050" name="Picture 2" descr="http://mathriselearning.com/wp-content/uploads/2011/10/10-fingers-for-count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143000"/>
            <a:ext cx="3190875" cy="20859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5200" y="1481328"/>
            <a:ext cx="5181600" cy="4525963"/>
          </a:xfrm>
        </p:spPr>
        <p:txBody>
          <a:bodyPr/>
          <a:lstStyle/>
          <a:p>
            <a:r>
              <a:rPr lang="en-US" dirty="0" smtClean="0"/>
              <a:t>Convert </a:t>
            </a:r>
          </a:p>
          <a:p>
            <a:pPr lvl="1"/>
            <a:r>
              <a:rPr lang="en-US" dirty="0" smtClean="0"/>
              <a:t>3</a:t>
            </a:r>
            <a:r>
              <a:rPr lang="en-US" baseline="-25000" dirty="0" smtClean="0"/>
              <a:t>10</a:t>
            </a:r>
            <a:r>
              <a:rPr lang="en-US" dirty="0" smtClean="0"/>
              <a:t> to Binary</a:t>
            </a:r>
            <a:endParaRPr lang="en-US" baseline="-25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Decimal to Binary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371600"/>
          <a:ext cx="2590800" cy="483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  <a:gridCol w="381000"/>
                <a:gridCol w="457200"/>
                <a:gridCol w="457200"/>
              </a:tblGrid>
              <a:tr h="30480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kumimoji="0" lang="en-US" sz="18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vert="vert270"/>
                </a:tc>
              </a:tr>
              <a:tr h="381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1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0</a:t>
                      </a:r>
                      <a:endParaRPr lang="en-US" dirty="0"/>
                    </a:p>
                  </a:txBody>
                  <a:tcPr vert="vert270"/>
                </a:tc>
              </a:tr>
              <a:tr h="471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471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471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471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471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471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471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471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5105400" cy="4525963"/>
          </a:xfrm>
        </p:spPr>
        <p:txBody>
          <a:bodyPr/>
          <a:lstStyle/>
          <a:p>
            <a:r>
              <a:rPr lang="en-US" dirty="0" smtClean="0"/>
              <a:t>Solve these</a:t>
            </a:r>
          </a:p>
          <a:p>
            <a:endParaRPr lang="en-US" dirty="0" smtClean="0"/>
          </a:p>
          <a:p>
            <a:r>
              <a:rPr lang="en-US" dirty="0" smtClean="0"/>
              <a:t>Remember </a:t>
            </a:r>
          </a:p>
          <a:p>
            <a:pPr lvl="1"/>
            <a:r>
              <a:rPr lang="en-US" dirty="0" smtClean="0"/>
              <a:t>0, 1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numbers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5000" y="990600"/>
          <a:ext cx="3048000" cy="495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457200"/>
                <a:gridCol w="457200"/>
                <a:gridCol w="457200"/>
                <a:gridCol w="457200"/>
              </a:tblGrid>
              <a:tr h="457200"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Number</a:t>
                      </a:r>
                      <a:r>
                        <a:rPr lang="en-US" sz="1600" baseline="-25000" dirty="0" smtClean="0"/>
                        <a:t>10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</a:tr>
              <a:tr h="381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3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2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1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0</a:t>
                      </a:r>
                      <a:endParaRPr lang="en-US" dirty="0"/>
                    </a:p>
                  </a:txBody>
                  <a:tcPr vert="vert270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5105400" cy="4525963"/>
          </a:xfrm>
        </p:spPr>
        <p:txBody>
          <a:bodyPr/>
          <a:lstStyle/>
          <a:p>
            <a:r>
              <a:rPr lang="en-US" dirty="0" smtClean="0"/>
              <a:t>Solve these</a:t>
            </a:r>
          </a:p>
          <a:p>
            <a:endParaRPr lang="en-US" dirty="0" smtClean="0"/>
          </a:p>
          <a:p>
            <a:r>
              <a:rPr lang="en-US" dirty="0" smtClean="0"/>
              <a:t>Remember </a:t>
            </a:r>
          </a:p>
          <a:p>
            <a:pPr lvl="1"/>
            <a:r>
              <a:rPr lang="en-US" dirty="0" smtClean="0"/>
              <a:t>0, 1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numbers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5000" y="990600"/>
          <a:ext cx="3048000" cy="495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457200"/>
                <a:gridCol w="457200"/>
                <a:gridCol w="457200"/>
                <a:gridCol w="457200"/>
              </a:tblGrid>
              <a:tr h="457200"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Number</a:t>
                      </a:r>
                      <a:r>
                        <a:rPr lang="en-US" sz="1600" baseline="-25000" dirty="0" smtClean="0"/>
                        <a:t>10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vert="vert270"/>
                </a:tc>
              </a:tr>
              <a:tr h="381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3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2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1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0</a:t>
                      </a:r>
                      <a:endParaRPr lang="en-US" dirty="0"/>
                    </a:p>
                  </a:txBody>
                  <a:tcPr vert="vert270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should now make sense</a:t>
            </a:r>
            <a:endParaRPr lang="en-US" dirty="0"/>
          </a:p>
        </p:txBody>
      </p:sp>
      <p:pic>
        <p:nvPicPr>
          <p:cNvPr id="3076" name="Picture 4" descr="http://www.thinkgeek.com/images/products/zoom/binary-people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0" y="990600"/>
            <a:ext cx="4419600" cy="568234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 rot="16200000">
            <a:off x="5944737" y="3771994"/>
            <a:ext cx="509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http://www.thinkgeek.com/product/5aa9/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big is a 16 bit number?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2362200"/>
          <a:ext cx="7521861" cy="18433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4549"/>
                <a:gridCol w="402957"/>
                <a:gridCol w="402957"/>
                <a:gridCol w="402957"/>
                <a:gridCol w="402957"/>
                <a:gridCol w="402957"/>
                <a:gridCol w="402957"/>
                <a:gridCol w="402957"/>
                <a:gridCol w="402957"/>
                <a:gridCol w="402957"/>
                <a:gridCol w="402957"/>
                <a:gridCol w="402957"/>
                <a:gridCol w="402957"/>
                <a:gridCol w="402957"/>
                <a:gridCol w="402957"/>
                <a:gridCol w="402957"/>
                <a:gridCol w="402957"/>
              </a:tblGrid>
              <a:tr h="91440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32768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16384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8192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4096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2048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1024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512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vert="vert270"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15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14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13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12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11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10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9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8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7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6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5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4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3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1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0</a:t>
                      </a:r>
                      <a:endParaRPr lang="en-US" dirty="0"/>
                    </a:p>
                  </a:txBody>
                  <a:tcPr vert="vert270"/>
                </a:tc>
              </a:tr>
              <a:tr h="471739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5105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495800"/>
            <a:ext cx="759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15</a:t>
            </a:r>
            <a:r>
              <a:rPr lang="en-US" dirty="0" smtClean="0"/>
              <a:t>+2</a:t>
            </a:r>
            <a:r>
              <a:rPr lang="en-US" baseline="30000" dirty="0" smtClean="0"/>
              <a:t>14</a:t>
            </a:r>
            <a:r>
              <a:rPr lang="en-US" dirty="0" smtClean="0"/>
              <a:t>+2</a:t>
            </a:r>
            <a:r>
              <a:rPr lang="en-US" baseline="30000" dirty="0" smtClean="0"/>
              <a:t>13</a:t>
            </a:r>
            <a:r>
              <a:rPr lang="en-US" dirty="0" smtClean="0"/>
              <a:t>+2</a:t>
            </a:r>
            <a:r>
              <a:rPr lang="en-US" baseline="30000" dirty="0" smtClean="0"/>
              <a:t>12</a:t>
            </a:r>
            <a:r>
              <a:rPr lang="en-US" dirty="0" smtClean="0"/>
              <a:t>+2</a:t>
            </a:r>
            <a:r>
              <a:rPr lang="en-US" baseline="30000" dirty="0" smtClean="0"/>
              <a:t>11</a:t>
            </a:r>
            <a:r>
              <a:rPr lang="en-US" dirty="0" smtClean="0"/>
              <a:t>+2</a:t>
            </a:r>
            <a:r>
              <a:rPr lang="en-US" baseline="30000" dirty="0" smtClean="0"/>
              <a:t>10</a:t>
            </a:r>
            <a:r>
              <a:rPr lang="en-US" dirty="0" smtClean="0"/>
              <a:t>+2</a:t>
            </a:r>
            <a:r>
              <a:rPr lang="en-US" baseline="30000" dirty="0" smtClean="0"/>
              <a:t>9</a:t>
            </a:r>
            <a:r>
              <a:rPr lang="en-US" dirty="0" smtClean="0"/>
              <a:t>+2</a:t>
            </a:r>
            <a:r>
              <a:rPr lang="en-US" baseline="30000" dirty="0" smtClean="0"/>
              <a:t>8</a:t>
            </a:r>
            <a:r>
              <a:rPr lang="en-US" dirty="0" smtClean="0"/>
              <a:t>+2</a:t>
            </a:r>
            <a:r>
              <a:rPr lang="en-US" baseline="30000" dirty="0" smtClean="0"/>
              <a:t>7</a:t>
            </a:r>
            <a:r>
              <a:rPr lang="en-US" dirty="0" smtClean="0"/>
              <a:t>+2</a:t>
            </a:r>
            <a:r>
              <a:rPr lang="en-US" baseline="30000" dirty="0" smtClean="0"/>
              <a:t>6</a:t>
            </a:r>
            <a:r>
              <a:rPr lang="en-US" dirty="0" smtClean="0"/>
              <a:t>+2</a:t>
            </a:r>
            <a:r>
              <a:rPr lang="en-US" baseline="30000" dirty="0" smtClean="0"/>
              <a:t>5</a:t>
            </a:r>
            <a:r>
              <a:rPr lang="en-US" dirty="0" smtClean="0"/>
              <a:t>+2</a:t>
            </a:r>
            <a:r>
              <a:rPr lang="en-US" baseline="30000" dirty="0" smtClean="0"/>
              <a:t>4</a:t>
            </a:r>
            <a:r>
              <a:rPr lang="en-US" dirty="0" smtClean="0"/>
              <a:t>+2</a:t>
            </a:r>
            <a:r>
              <a:rPr lang="en-US" baseline="30000" dirty="0" smtClean="0"/>
              <a:t>3</a:t>
            </a:r>
            <a:r>
              <a:rPr lang="en-US" dirty="0" smtClean="0"/>
              <a:t>+2</a:t>
            </a:r>
            <a:r>
              <a:rPr lang="en-US" baseline="30000" dirty="0" smtClean="0"/>
              <a:t>2</a:t>
            </a:r>
            <a:r>
              <a:rPr lang="en-US" dirty="0" smtClean="0"/>
              <a:t>+2</a:t>
            </a:r>
            <a:r>
              <a:rPr lang="en-US" baseline="30000" dirty="0" smtClean="0"/>
              <a:t>1</a:t>
            </a:r>
            <a:r>
              <a:rPr lang="en-US" dirty="0" smtClean="0"/>
              <a:t>+2</a:t>
            </a:r>
            <a:r>
              <a:rPr lang="en-US" baseline="30000" dirty="0" smtClean="0"/>
              <a:t>0</a:t>
            </a:r>
            <a:r>
              <a:rPr lang="en-US" dirty="0" smtClean="0"/>
              <a:t>=</a:t>
            </a:r>
            <a:endParaRPr lang="en-US" dirty="0"/>
          </a:p>
        </p:txBody>
      </p:sp>
      <p:grpSp>
        <p:nvGrpSpPr>
          <p:cNvPr id="2" name="Group 10"/>
          <p:cNvGrpSpPr/>
          <p:nvPr/>
        </p:nvGrpSpPr>
        <p:grpSpPr>
          <a:xfrm>
            <a:off x="3810000" y="4876800"/>
            <a:ext cx="3143180" cy="674132"/>
            <a:chOff x="3810000" y="4876800"/>
            <a:chExt cx="3143180" cy="674132"/>
          </a:xfrm>
        </p:grpSpPr>
        <p:sp>
          <p:nvSpPr>
            <p:cNvPr id="7" name="TextBox 6"/>
            <p:cNvSpPr txBox="1"/>
            <p:nvPr/>
          </p:nvSpPr>
          <p:spPr>
            <a:xfrm>
              <a:off x="4038600" y="5181600"/>
              <a:ext cx="2914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r>
                <a:rPr lang="en-US" baseline="30000" dirty="0" smtClean="0"/>
                <a:t>n</a:t>
              </a:r>
              <a:r>
                <a:rPr lang="en-US" dirty="0" smtClean="0"/>
                <a:t>-1 (n=number of bits)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10000" y="4876800"/>
              <a:ext cx="13227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65535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58417" y="3810000"/>
            <a:ext cx="994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65535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3810000"/>
            <a:ext cx="6454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1   1   1   1   1   1   1   1   1   1   1   1   1   1   1   1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Counts</a:t>
            </a:r>
            <a:endParaRPr lang="en-US" dirty="0"/>
          </a:p>
        </p:txBody>
      </p:sp>
      <p:pic>
        <p:nvPicPr>
          <p:cNvPr id="4" name="Picture 4" descr="Tbl03-02"/>
          <p:cNvPicPr>
            <a:picLocks noChangeAspect="1" noChangeArrowheads="1"/>
          </p:cNvPicPr>
          <p:nvPr/>
        </p:nvPicPr>
        <p:blipFill>
          <a:blip r:embed="rId2" cstate="print"/>
          <a:srcRect l="16327"/>
          <a:stretch>
            <a:fillRect/>
          </a:stretch>
        </p:blipFill>
        <p:spPr bwMode="auto">
          <a:xfrm>
            <a:off x="1447800" y="1524000"/>
            <a:ext cx="6248400" cy="5127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use them more than you realize.</a:t>
            </a:r>
          </a:p>
          <a:p>
            <a:endParaRPr lang="en-US" dirty="0" smtClean="0"/>
          </a:p>
          <a:p>
            <a:r>
              <a:rPr lang="en-US" dirty="0" smtClean="0"/>
              <a:t>Rulers and Yard sticks are non decimal units.</a:t>
            </a:r>
          </a:p>
          <a:p>
            <a:r>
              <a:rPr lang="en-US" dirty="0" smtClean="0"/>
              <a:t>1 foot = 12 inches</a:t>
            </a:r>
          </a:p>
          <a:p>
            <a:endParaRPr lang="en-US" dirty="0" smtClean="0"/>
          </a:p>
          <a:p>
            <a:r>
              <a:rPr lang="en-US" dirty="0" smtClean="0"/>
              <a:t>Clocks are non decimal</a:t>
            </a:r>
          </a:p>
          <a:p>
            <a:r>
              <a:rPr lang="en-US" dirty="0" smtClean="0"/>
              <a:t>1 hour = 60 minutes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Larger than Decimal Units</a:t>
            </a:r>
            <a:endParaRPr lang="en-US" dirty="0"/>
          </a:p>
        </p:txBody>
      </p:sp>
      <p:pic>
        <p:nvPicPr>
          <p:cNvPr id="8" name="Picture 2" descr="C:\Users\Dad\AppData\Local\Microsoft\Windows\Temporary Internet Files\Content.IE5\618LTNJ9\MC900290924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3276600"/>
            <a:ext cx="3639792" cy="3581400"/>
          </a:xfrm>
          <a:prstGeom prst="rect">
            <a:avLst/>
          </a:prstGeom>
          <a:noFill/>
        </p:spPr>
      </p:pic>
      <p:pic>
        <p:nvPicPr>
          <p:cNvPr id="9" name="Picture 4" descr="C:\Users\Dad\AppData\Local\Microsoft\Windows\Temporary Internet Files\Content.IE5\VT4LMYJ9\MC90001692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4090237"/>
            <a:ext cx="3117037" cy="2767763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>
            <a:off x="2514600" y="3276600"/>
            <a:ext cx="3824882" cy="1676400"/>
            <a:chOff x="2514600" y="3276600"/>
            <a:chExt cx="3824882" cy="1676400"/>
          </a:xfrm>
        </p:grpSpPr>
        <p:sp>
          <p:nvSpPr>
            <p:cNvPr id="21" name="Bent Arrow 20"/>
            <p:cNvSpPr/>
            <p:nvPr/>
          </p:nvSpPr>
          <p:spPr>
            <a:xfrm rot="16200000">
              <a:off x="3657600" y="3657600"/>
              <a:ext cx="304800" cy="2286000"/>
            </a:xfrm>
            <a:prstGeom prst="bentArrow">
              <a:avLst>
                <a:gd name="adj1" fmla="val 25000"/>
                <a:gd name="adj2" fmla="val 25000"/>
                <a:gd name="adj3" fmla="val 47500"/>
                <a:gd name="adj4" fmla="val 4375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20545657">
              <a:off x="4785852" y="3343648"/>
              <a:ext cx="1553630" cy="646331"/>
            </a:xfrm>
            <a:prstGeom prst="rect">
              <a:avLst/>
            </a:prstGeom>
            <a:ln w="76200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Not 10  </a:t>
              </a:r>
              <a:r>
                <a:rPr lang="en-US" dirty="0" smtClean="0">
                  <a:solidFill>
                    <a:srgbClr val="FF0000"/>
                  </a:solidFill>
                </a:rPr>
                <a:t>So</a:t>
              </a:r>
            </a:p>
            <a:p>
              <a:r>
                <a:rPr lang="en-US" dirty="0" smtClean="0"/>
                <a:t>Not Decimal</a:t>
              </a:r>
              <a:endParaRPr lang="en-US" dirty="0"/>
            </a:p>
          </p:txBody>
        </p:sp>
        <p:sp>
          <p:nvSpPr>
            <p:cNvPr id="20" name="Bent Arrow 19"/>
            <p:cNvSpPr/>
            <p:nvPr/>
          </p:nvSpPr>
          <p:spPr>
            <a:xfrm rot="16200000">
              <a:off x="3543300" y="2247900"/>
              <a:ext cx="304800" cy="2362200"/>
            </a:xfrm>
            <a:prstGeom prst="bentArrow">
              <a:avLst>
                <a:gd name="adj1" fmla="val 25000"/>
                <a:gd name="adj2" fmla="val 25000"/>
                <a:gd name="adj3" fmla="val 47500"/>
                <a:gd name="adj4" fmla="val 4375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4953000" y="4191000"/>
              <a:ext cx="0" cy="76200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C:\Users\Dad\AppData\Local\Microsoft\Windows\Temporary Internet Files\Content.IE5\NVH25L73\MC900432602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4876800"/>
            <a:ext cx="2133600" cy="213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endParaRPr lang="en-US" dirty="0" smtClean="0"/>
          </a:p>
          <a:p>
            <a:r>
              <a:rPr lang="en-US" dirty="0" smtClean="0"/>
              <a:t>60 in. =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ft.    in.</a:t>
            </a:r>
          </a:p>
          <a:p>
            <a:endParaRPr lang="en-US" dirty="0" smtClean="0"/>
          </a:p>
          <a:p>
            <a:r>
              <a:rPr lang="en-US" dirty="0" smtClean="0"/>
              <a:t>36 in. =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ft.    in.</a:t>
            </a:r>
          </a:p>
          <a:p>
            <a:endParaRPr lang="en-US" dirty="0" smtClean="0"/>
          </a:p>
          <a:p>
            <a:r>
              <a:rPr lang="en-US" dirty="0" smtClean="0"/>
              <a:t>87 in. =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ft.    in.</a:t>
            </a:r>
          </a:p>
          <a:p>
            <a:endParaRPr lang="en-US" dirty="0" smtClean="0"/>
          </a:p>
          <a:p>
            <a:r>
              <a:rPr lang="en-US" dirty="0" smtClean="0"/>
              <a:t>125 in. =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ft.    in.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96 in. =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ft.     in.</a:t>
            </a:r>
          </a:p>
          <a:p>
            <a:endParaRPr lang="en-US" dirty="0" smtClean="0"/>
          </a:p>
          <a:p>
            <a:r>
              <a:rPr lang="en-US" dirty="0" smtClean="0"/>
              <a:t>54 in. =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ft.     in.</a:t>
            </a:r>
          </a:p>
          <a:p>
            <a:endParaRPr lang="en-US" dirty="0" smtClean="0"/>
          </a:p>
          <a:p>
            <a:r>
              <a:rPr lang="en-US" dirty="0" smtClean="0"/>
              <a:t>120 in. =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ft.     in.</a:t>
            </a:r>
          </a:p>
          <a:p>
            <a:endParaRPr lang="en-US" dirty="0" smtClean="0"/>
          </a:p>
          <a:p>
            <a:r>
              <a:rPr lang="en-US" dirty="0" smtClean="0"/>
              <a:t>144 in. =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ft.     in.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these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92058"/>
            <a:ext cx="8229600" cy="390412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with Hex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7634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Decimal uses 10 digits</a:t>
            </a:r>
          </a:p>
          <a:p>
            <a:pPr lvl="1"/>
            <a:r>
              <a:rPr lang="en-US" dirty="0" smtClean="0"/>
              <a:t>0, 1, 2, 3, 4, 5, 6, 7, 8 ,9</a:t>
            </a:r>
          </a:p>
          <a:p>
            <a:endParaRPr lang="en-US" dirty="0" smtClean="0"/>
          </a:p>
          <a:p>
            <a:r>
              <a:rPr lang="en-US" dirty="0" smtClean="0"/>
              <a:t>Binary uses 2 digits</a:t>
            </a:r>
          </a:p>
          <a:p>
            <a:pPr lvl="1"/>
            <a:r>
              <a:rPr lang="en-US" dirty="0" smtClean="0"/>
              <a:t>0, 1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Hexadecimal uses 16 digits</a:t>
            </a:r>
          </a:p>
          <a:p>
            <a:pPr lvl="1"/>
            <a:r>
              <a:rPr lang="en-US" dirty="0" smtClean="0"/>
              <a:t>0, 1, 2, 3, 4, 5, 6, 7, 8 , 9, A, B, C, D, E, F</a:t>
            </a:r>
          </a:p>
          <a:p>
            <a:pPr lvl="1"/>
            <a:r>
              <a:rPr lang="en-US" dirty="0" smtClean="0"/>
              <a:t>Sometimes written 0x(Number)</a:t>
            </a:r>
          </a:p>
          <a:p>
            <a:pPr lvl="2"/>
            <a:r>
              <a:rPr lang="en-US" dirty="0" smtClean="0"/>
              <a:t>0xA123</a:t>
            </a:r>
          </a:p>
          <a:p>
            <a:pPr lvl="2"/>
            <a:r>
              <a:rPr lang="en-US" dirty="0" smtClean="0"/>
              <a:t>0x193F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Hexadecimal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62600" y="2133600"/>
          <a:ext cx="3048000" cy="1922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457200"/>
                <a:gridCol w="457200"/>
                <a:gridCol w="457200"/>
                <a:gridCol w="457200"/>
              </a:tblGrid>
              <a:tr h="76200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4096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vert="vert270"/>
                </a:tc>
              </a:tr>
              <a:tr h="5334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r>
                        <a:rPr lang="en-US" baseline="30000" dirty="0" smtClean="0"/>
                        <a:t>3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16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r>
                        <a:rPr lang="en-US" baseline="30000" dirty="0" smtClean="0"/>
                        <a:t>1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r>
                        <a:rPr lang="en-US" baseline="30000" dirty="0" smtClean="0"/>
                        <a:t>0</a:t>
                      </a:r>
                      <a:endParaRPr lang="en-US" dirty="0"/>
                    </a:p>
                  </a:txBody>
                  <a:tcPr vert="vert270"/>
                </a:tc>
              </a:tr>
              <a:tr h="62701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Decimal is base- </a:t>
            </a:r>
            <a:r>
              <a:rPr lang="en-US" dirty="0" smtClean="0">
                <a:solidFill>
                  <a:srgbClr val="FF0000"/>
                </a:solidFill>
              </a:rPr>
              <a:t>10</a:t>
            </a:r>
          </a:p>
          <a:p>
            <a:r>
              <a:rPr lang="en-US" dirty="0" smtClean="0"/>
              <a:t>Binary is base- 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</a:p>
          <a:p>
            <a:r>
              <a:rPr lang="en-US" dirty="0" smtClean="0"/>
              <a:t>Octal is base-  </a:t>
            </a:r>
            <a:r>
              <a:rPr lang="en-US" dirty="0" smtClean="0">
                <a:solidFill>
                  <a:srgbClr val="FF0000"/>
                </a:solidFill>
              </a:rPr>
              <a:t>8</a:t>
            </a:r>
          </a:p>
          <a:p>
            <a:r>
              <a:rPr lang="en-US" dirty="0" smtClean="0"/>
              <a:t>Hexadecimal is base-  </a:t>
            </a:r>
            <a:r>
              <a:rPr lang="en-US" dirty="0" smtClean="0">
                <a:solidFill>
                  <a:srgbClr val="FF0000"/>
                </a:solidFill>
              </a:rPr>
              <a:t>16</a:t>
            </a:r>
          </a:p>
          <a:p>
            <a:endParaRPr lang="en-US" dirty="0" smtClean="0"/>
          </a:p>
          <a:p>
            <a:r>
              <a:rPr lang="en-US" dirty="0" smtClean="0"/>
              <a:t>Number with a subscript of base.</a:t>
            </a:r>
          </a:p>
          <a:p>
            <a:endParaRPr lang="en-US" dirty="0" smtClean="0"/>
          </a:p>
          <a:p>
            <a:r>
              <a:rPr lang="en-US" dirty="0" smtClean="0"/>
              <a:t>Therefore 8172 in base-10 is written:</a:t>
            </a:r>
          </a:p>
          <a:p>
            <a:pPr>
              <a:buNone/>
            </a:pPr>
            <a:r>
              <a:rPr lang="en-US" dirty="0" smtClean="0"/>
              <a:t>				8172</a:t>
            </a:r>
            <a:r>
              <a:rPr lang="en-US" baseline="-25000" dirty="0" smtClean="0"/>
              <a:t>10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Defining Bases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5105400" cy="4525963"/>
          </a:xfrm>
        </p:spPr>
        <p:txBody>
          <a:bodyPr/>
          <a:lstStyle/>
          <a:p>
            <a:r>
              <a:rPr lang="en-US" dirty="0" smtClean="0"/>
              <a:t>Solve these</a:t>
            </a:r>
          </a:p>
          <a:p>
            <a:endParaRPr lang="en-US" dirty="0" smtClean="0"/>
          </a:p>
          <a:p>
            <a:r>
              <a:rPr lang="en-US" dirty="0" smtClean="0"/>
              <a:t>Remember </a:t>
            </a:r>
          </a:p>
          <a:p>
            <a:pPr lvl="1"/>
            <a:r>
              <a:rPr lang="en-US" dirty="0" smtClean="0"/>
              <a:t>0, 1, 2, 3, 4, 5, 6, 7, 8 , 9, A, B, C, D, E, F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Hexing some numbers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5000" y="990600"/>
          <a:ext cx="3048000" cy="495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457200"/>
                <a:gridCol w="457200"/>
                <a:gridCol w="457200"/>
                <a:gridCol w="457200"/>
              </a:tblGrid>
              <a:tr h="762000"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Number</a:t>
                      </a:r>
                      <a:r>
                        <a:rPr lang="en-US" sz="1600" baseline="-25000" dirty="0" smtClean="0"/>
                        <a:t>10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</a:tr>
              <a:tr h="5334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r>
                        <a:rPr lang="en-US" baseline="30000" dirty="0" smtClean="0"/>
                        <a:t>3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16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r>
                        <a:rPr lang="en-US" baseline="30000" dirty="0" smtClean="0"/>
                        <a:t>1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r>
                        <a:rPr lang="en-US" baseline="30000" dirty="0" smtClean="0"/>
                        <a:t>0</a:t>
                      </a:r>
                      <a:endParaRPr lang="en-US" dirty="0"/>
                    </a:p>
                  </a:txBody>
                  <a:tcPr vert="vert270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5287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5105400" cy="4525963"/>
          </a:xfrm>
        </p:spPr>
        <p:txBody>
          <a:bodyPr/>
          <a:lstStyle/>
          <a:p>
            <a:r>
              <a:rPr lang="en-US" dirty="0" smtClean="0"/>
              <a:t>Solve these</a:t>
            </a:r>
          </a:p>
          <a:p>
            <a:endParaRPr lang="en-US" dirty="0" smtClean="0"/>
          </a:p>
          <a:p>
            <a:r>
              <a:rPr lang="en-US" dirty="0" smtClean="0"/>
              <a:t>Remember </a:t>
            </a:r>
          </a:p>
          <a:p>
            <a:pPr lvl="1"/>
            <a:r>
              <a:rPr lang="en-US" dirty="0" smtClean="0"/>
              <a:t>0, 1, 2, 3, 4, 5, 6, 7, 8 , 9, A, B, C, D, E, F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Hexing some numbers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35685386"/>
              </p:ext>
            </p:extLst>
          </p:nvPr>
        </p:nvGraphicFramePr>
        <p:xfrm>
          <a:off x="5715000" y="990600"/>
          <a:ext cx="3048000" cy="495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457200"/>
                <a:gridCol w="457200"/>
                <a:gridCol w="457200"/>
                <a:gridCol w="457200"/>
              </a:tblGrid>
              <a:tr h="762000"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Number</a:t>
                      </a:r>
                      <a:r>
                        <a:rPr lang="en-US" sz="1600" baseline="-25000" dirty="0" smtClean="0"/>
                        <a:t>10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4096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vert="vert270"/>
                </a:tc>
              </a:tr>
              <a:tr h="5334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r>
                        <a:rPr lang="en-US" baseline="30000" dirty="0" smtClean="0"/>
                        <a:t>3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16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r>
                        <a:rPr lang="en-US" baseline="30000" dirty="0" smtClean="0"/>
                        <a:t>1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r>
                        <a:rPr lang="en-US" baseline="30000" dirty="0" smtClean="0"/>
                        <a:t>0</a:t>
                      </a:r>
                      <a:endParaRPr lang="en-US" dirty="0"/>
                    </a:p>
                  </a:txBody>
                  <a:tcPr vert="vert270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5287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count with out pinkies</a:t>
            </a:r>
            <a:endParaRPr lang="en-US" dirty="0"/>
          </a:p>
        </p:txBody>
      </p:sp>
      <p:pic>
        <p:nvPicPr>
          <p:cNvPr id="1026" name="Picture 2" descr="http://treasureivan.com/wp-content/uploads/2012/07/Daffy_duck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81199"/>
            <a:ext cx="4038600" cy="38550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23067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Decimal uses 10 digits</a:t>
            </a:r>
          </a:p>
          <a:p>
            <a:pPr lvl="1"/>
            <a:r>
              <a:rPr lang="en-US" dirty="0" smtClean="0"/>
              <a:t>0, 1, 2, 3, 4, 5, 6, 7, 8 ,9</a:t>
            </a:r>
          </a:p>
          <a:p>
            <a:endParaRPr lang="en-US" dirty="0" smtClean="0"/>
          </a:p>
          <a:p>
            <a:r>
              <a:rPr lang="en-US" dirty="0" smtClean="0"/>
              <a:t>Binary uses 2 digits</a:t>
            </a:r>
          </a:p>
          <a:p>
            <a:pPr lvl="1"/>
            <a:r>
              <a:rPr lang="en-US" dirty="0" smtClean="0"/>
              <a:t>0, 1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Hexadecimal uses 16 digits</a:t>
            </a:r>
          </a:p>
          <a:p>
            <a:pPr lvl="1"/>
            <a:r>
              <a:rPr lang="en-US" dirty="0" smtClean="0"/>
              <a:t>0, 1, 2, 3, 4, 5, 6, 7, 8 , 9, A, B, C, D, E, F</a:t>
            </a:r>
          </a:p>
          <a:p>
            <a:endParaRPr lang="en-US" dirty="0" smtClean="0"/>
          </a:p>
          <a:p>
            <a:r>
              <a:rPr lang="en-US" dirty="0" smtClean="0"/>
              <a:t>Octal uses 8 digits</a:t>
            </a:r>
          </a:p>
          <a:p>
            <a:pPr lvl="1"/>
            <a:r>
              <a:rPr lang="en-US" dirty="0" smtClean="0"/>
              <a:t>0, 1, 2, 3, 4, 5, 6, 7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Octal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4724400"/>
          <a:ext cx="3048000" cy="1541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457200"/>
                <a:gridCol w="457200"/>
                <a:gridCol w="457200"/>
                <a:gridCol w="457200"/>
              </a:tblGrid>
              <a:tr h="53340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512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vert="vert270"/>
                </a:tc>
              </a:tr>
              <a:tr h="381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r>
                        <a:rPr lang="en-US" baseline="30000" dirty="0" smtClean="0"/>
                        <a:t>3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8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r>
                        <a:rPr lang="en-US" baseline="30000" dirty="0" smtClean="0"/>
                        <a:t>1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r>
                        <a:rPr lang="en-US" baseline="30000" dirty="0" smtClean="0"/>
                        <a:t>0</a:t>
                      </a:r>
                      <a:endParaRPr lang="en-US" dirty="0"/>
                    </a:p>
                  </a:txBody>
                  <a:tcPr vert="vert270"/>
                </a:tc>
              </a:tr>
              <a:tr h="62701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5105400" cy="4525963"/>
          </a:xfrm>
        </p:spPr>
        <p:txBody>
          <a:bodyPr/>
          <a:lstStyle/>
          <a:p>
            <a:r>
              <a:rPr lang="en-US" dirty="0" smtClean="0"/>
              <a:t>Solve these</a:t>
            </a:r>
          </a:p>
          <a:p>
            <a:endParaRPr lang="en-US" dirty="0" smtClean="0"/>
          </a:p>
          <a:p>
            <a:r>
              <a:rPr lang="en-US" dirty="0" smtClean="0"/>
              <a:t>Remember </a:t>
            </a:r>
          </a:p>
          <a:p>
            <a:pPr lvl="1"/>
            <a:r>
              <a:rPr lang="en-US" dirty="0" smtClean="0"/>
              <a:t>0, 1, 2, 3, 4, 5, 6, 7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Octal numbers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5000" y="990600"/>
          <a:ext cx="3048000" cy="495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457200"/>
                <a:gridCol w="457200"/>
                <a:gridCol w="457200"/>
                <a:gridCol w="457200"/>
              </a:tblGrid>
              <a:tr h="762000"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Number</a:t>
                      </a:r>
                      <a:r>
                        <a:rPr lang="en-US" sz="1600" baseline="-25000" dirty="0" smtClean="0"/>
                        <a:t>10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</a:tr>
              <a:tr h="5334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r>
                        <a:rPr lang="en-US" baseline="30000" dirty="0" smtClean="0"/>
                        <a:t>3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8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r>
                        <a:rPr lang="en-US" baseline="30000" dirty="0" smtClean="0"/>
                        <a:t>1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r>
                        <a:rPr lang="en-US" baseline="30000" dirty="0" smtClean="0"/>
                        <a:t>0</a:t>
                      </a:r>
                      <a:endParaRPr lang="en-US" dirty="0"/>
                    </a:p>
                  </a:txBody>
                  <a:tcPr vert="vert270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5105400" cy="4525963"/>
          </a:xfrm>
        </p:spPr>
        <p:txBody>
          <a:bodyPr/>
          <a:lstStyle/>
          <a:p>
            <a:r>
              <a:rPr lang="en-US" dirty="0" smtClean="0"/>
              <a:t>Solve these</a:t>
            </a:r>
          </a:p>
          <a:p>
            <a:endParaRPr lang="en-US" dirty="0" smtClean="0"/>
          </a:p>
          <a:p>
            <a:r>
              <a:rPr lang="en-US" dirty="0" smtClean="0"/>
              <a:t>Remember </a:t>
            </a:r>
          </a:p>
          <a:p>
            <a:pPr lvl="1"/>
            <a:r>
              <a:rPr lang="en-US" dirty="0" smtClean="0"/>
              <a:t>0, 1, 2, 3, 4, 5, 6, 7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Octal numbers (solved)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5000" y="990600"/>
          <a:ext cx="3048000" cy="495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457200"/>
                <a:gridCol w="457200"/>
                <a:gridCol w="457200"/>
                <a:gridCol w="457200"/>
              </a:tblGrid>
              <a:tr h="762000"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Number</a:t>
                      </a:r>
                      <a:r>
                        <a:rPr lang="en-US" sz="1600" baseline="-25000" dirty="0" smtClean="0"/>
                        <a:t>10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512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vert="vert270"/>
                </a:tc>
              </a:tr>
              <a:tr h="5334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r>
                        <a:rPr lang="en-US" baseline="30000" dirty="0" smtClean="0"/>
                        <a:t>3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8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r>
                        <a:rPr lang="en-US" baseline="30000" dirty="0" smtClean="0"/>
                        <a:t>1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r>
                        <a:rPr lang="en-US" baseline="30000" dirty="0" smtClean="0"/>
                        <a:t>0</a:t>
                      </a:r>
                      <a:endParaRPr lang="en-US" dirty="0"/>
                    </a:p>
                  </a:txBody>
                  <a:tcPr vert="vert270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 smtClean="0"/>
              <a:t>101</a:t>
            </a:r>
            <a:r>
              <a:rPr lang="en-US" baseline="-25000" dirty="0" smtClean="0"/>
              <a:t>2</a:t>
            </a:r>
          </a:p>
          <a:p>
            <a:endParaRPr lang="en-US" baseline="-25000" dirty="0" smtClean="0"/>
          </a:p>
          <a:p>
            <a:r>
              <a:rPr lang="en-US" dirty="0" smtClean="0"/>
              <a:t>101</a:t>
            </a:r>
            <a:r>
              <a:rPr lang="en-US" baseline="-25000" dirty="0" smtClean="0"/>
              <a:t>8</a:t>
            </a:r>
          </a:p>
          <a:p>
            <a:endParaRPr lang="en-US" baseline="-25000" dirty="0" smtClean="0"/>
          </a:p>
          <a:p>
            <a:r>
              <a:rPr lang="en-US" dirty="0" smtClean="0"/>
              <a:t>101</a:t>
            </a:r>
            <a:r>
              <a:rPr lang="en-US" baseline="-25000" dirty="0" smtClean="0"/>
              <a:t>10</a:t>
            </a:r>
          </a:p>
          <a:p>
            <a:endParaRPr lang="en-US" dirty="0" smtClean="0"/>
          </a:p>
          <a:p>
            <a:r>
              <a:rPr lang="en-US" dirty="0" smtClean="0"/>
              <a:t>101</a:t>
            </a:r>
            <a:r>
              <a:rPr lang="en-US" baseline="-25000" dirty="0" smtClean="0"/>
              <a:t>16</a:t>
            </a:r>
          </a:p>
          <a:p>
            <a:endParaRPr lang="en-US" baseline="-25000" dirty="0" smtClean="0"/>
          </a:p>
          <a:p>
            <a:r>
              <a:rPr lang="en-US" dirty="0" smtClean="0"/>
              <a:t>10011</a:t>
            </a:r>
            <a:r>
              <a:rPr lang="en-US" baseline="-25000" dirty="0" smtClean="0"/>
              <a:t>2</a:t>
            </a:r>
          </a:p>
          <a:p>
            <a:endParaRPr lang="en-US" baseline="-25000" dirty="0" smtClean="0"/>
          </a:p>
          <a:p>
            <a:r>
              <a:rPr lang="en-US" dirty="0" smtClean="0"/>
              <a:t>56</a:t>
            </a:r>
            <a:r>
              <a:rPr lang="en-US" baseline="-25000" dirty="0" smtClean="0"/>
              <a:t>16</a:t>
            </a:r>
          </a:p>
          <a:p>
            <a:endParaRPr lang="en-US" baseline="-25000" dirty="0" smtClean="0"/>
          </a:p>
          <a:p>
            <a:r>
              <a:rPr lang="en-US" dirty="0" smtClean="0"/>
              <a:t>111110</a:t>
            </a:r>
            <a:r>
              <a:rPr lang="en-US" baseline="-25000" dirty="0" smtClean="0"/>
              <a:t>2</a:t>
            </a:r>
          </a:p>
          <a:p>
            <a:endParaRPr lang="en-US" baseline="-25000" dirty="0" smtClean="0"/>
          </a:p>
          <a:p>
            <a:r>
              <a:rPr lang="en-US" dirty="0" smtClean="0"/>
              <a:t>752</a:t>
            </a:r>
            <a:r>
              <a:rPr lang="en-US" baseline="-25000" dirty="0" smtClean="0"/>
              <a:t>8</a:t>
            </a:r>
          </a:p>
          <a:p>
            <a:endParaRPr lang="en-US" baseline="-25000" dirty="0" smtClean="0"/>
          </a:p>
          <a:p>
            <a:r>
              <a:rPr lang="en-US" dirty="0" smtClean="0"/>
              <a:t>F2</a:t>
            </a:r>
            <a:r>
              <a:rPr lang="en-US" baseline="-25000" dirty="0" smtClean="0"/>
              <a:t>16</a:t>
            </a:r>
          </a:p>
          <a:p>
            <a:endParaRPr lang="en-US" baseline="-25000" dirty="0" smtClean="0"/>
          </a:p>
          <a:p>
            <a:r>
              <a:rPr lang="en-US" dirty="0" smtClean="0"/>
              <a:t>100110</a:t>
            </a:r>
            <a:r>
              <a:rPr lang="en-US" baseline="-25000" dirty="0" smtClean="0"/>
              <a:t>2</a:t>
            </a:r>
          </a:p>
          <a:p>
            <a:endParaRPr lang="en-US" baseline="-25000" dirty="0" smtClean="0"/>
          </a:p>
          <a:p>
            <a:r>
              <a:rPr lang="en-US" dirty="0" smtClean="0"/>
              <a:t>2A</a:t>
            </a:r>
            <a:r>
              <a:rPr lang="en-US" baseline="-25000" dirty="0" smtClean="0"/>
              <a:t>16</a:t>
            </a:r>
          </a:p>
          <a:p>
            <a:endParaRPr lang="en-US" baseline="-25000" dirty="0" smtClean="0"/>
          </a:p>
          <a:p>
            <a:r>
              <a:rPr lang="en-US" dirty="0" smtClean="0"/>
              <a:t>110011</a:t>
            </a:r>
            <a:r>
              <a:rPr lang="en-US" baseline="-25000" dirty="0" smtClean="0"/>
              <a:t>2</a:t>
            </a:r>
          </a:p>
          <a:p>
            <a:endParaRPr lang="en-US" baseline="-25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Convert these numbers to decimal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81</a:t>
            </a:r>
            <a:r>
              <a:rPr lang="en-US" baseline="-25000" dirty="0" smtClean="0"/>
              <a:t>9</a:t>
            </a:r>
          </a:p>
          <a:p>
            <a:endParaRPr lang="en-US" baseline="-25000" dirty="0" smtClean="0"/>
          </a:p>
          <a:p>
            <a:r>
              <a:rPr lang="en-US" dirty="0" smtClean="0"/>
              <a:t>101</a:t>
            </a:r>
            <a:r>
              <a:rPr lang="en-US" baseline="-25000" dirty="0" smtClean="0"/>
              <a:t>12</a:t>
            </a:r>
          </a:p>
          <a:p>
            <a:endParaRPr lang="en-US" baseline="-25000" dirty="0" smtClean="0"/>
          </a:p>
          <a:p>
            <a:r>
              <a:rPr lang="en-US" dirty="0" smtClean="0"/>
              <a:t>101</a:t>
            </a:r>
            <a:r>
              <a:rPr lang="en-US" baseline="-25000" dirty="0" smtClean="0"/>
              <a:t>7</a:t>
            </a:r>
          </a:p>
          <a:p>
            <a:endParaRPr lang="en-US" baseline="-25000" dirty="0" smtClean="0"/>
          </a:p>
          <a:p>
            <a:r>
              <a:rPr lang="en-US" dirty="0" smtClean="0"/>
              <a:t>22</a:t>
            </a:r>
            <a:r>
              <a:rPr lang="en-US" baseline="-25000" dirty="0" smtClean="0"/>
              <a:t>3</a:t>
            </a:r>
          </a:p>
          <a:p>
            <a:endParaRPr lang="en-US" baseline="-25000" dirty="0" smtClean="0"/>
          </a:p>
          <a:p>
            <a:r>
              <a:rPr lang="en-US" dirty="0" smtClean="0"/>
              <a:t>53</a:t>
            </a:r>
            <a:r>
              <a:rPr lang="en-US" baseline="-25000" dirty="0" smtClean="0"/>
              <a:t>6</a:t>
            </a:r>
          </a:p>
          <a:p>
            <a:endParaRPr lang="en-US" baseline="-25000" dirty="0" smtClean="0"/>
          </a:p>
          <a:p>
            <a:endParaRPr lang="en-US" baseline="-25000" dirty="0" smtClean="0"/>
          </a:p>
          <a:p>
            <a:endParaRPr lang="en-US" baseline="-25000" dirty="0" smtClean="0"/>
          </a:p>
          <a:p>
            <a:endParaRPr lang="en-US" baseline="-25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Uncommon bases to decimal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one!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1600200"/>
            <a:ext cx="5410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There are 10 kinds of people in the world, those who understand </a:t>
            </a:r>
            <a:r>
              <a:rPr lang="en-US" sz="4000" dirty="0" err="1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trinary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,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those who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don’t,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and those who thought this was in binary.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Worth 10 points (Max)</a:t>
            </a:r>
          </a:p>
          <a:p>
            <a:endParaRPr lang="en-US" dirty="0" smtClean="0"/>
          </a:p>
          <a:p>
            <a:r>
              <a:rPr lang="en-US" dirty="0" smtClean="0"/>
              <a:t>To make sure you know base numbering</a:t>
            </a:r>
          </a:p>
          <a:p>
            <a:endParaRPr lang="en-US" dirty="0" smtClean="0"/>
          </a:p>
          <a:p>
            <a:r>
              <a:rPr lang="en-US" dirty="0" smtClean="0"/>
              <a:t>You can work together, but remember the tests are individual work.</a:t>
            </a:r>
          </a:p>
          <a:p>
            <a:endParaRPr lang="en-US" dirty="0" smtClean="0"/>
          </a:p>
          <a:p>
            <a:r>
              <a:rPr lang="en-US" dirty="0" smtClean="0"/>
              <a:t>Extra Credit takes extra effort </a:t>
            </a:r>
          </a:p>
          <a:p>
            <a:pPr lvl="1"/>
            <a:r>
              <a:rPr lang="en-US" dirty="0" smtClean="0"/>
              <a:t>fractional benefit</a:t>
            </a:r>
          </a:p>
          <a:p>
            <a:pPr lvl="1"/>
            <a:r>
              <a:rPr lang="en-US" dirty="0" smtClean="0"/>
              <a:t>do it to challenge yourself.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 Assignment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 value to Max value </a:t>
            </a:r>
          </a:p>
          <a:p>
            <a:pPr lvl="1"/>
            <a:r>
              <a:rPr lang="en-US" dirty="0" smtClean="0"/>
              <a:t>Based on Positions</a:t>
            </a:r>
          </a:p>
          <a:p>
            <a:pPr lvl="1"/>
            <a:r>
              <a:rPr lang="en-US" dirty="0" smtClean="0"/>
              <a:t>Base - 1</a:t>
            </a:r>
          </a:p>
          <a:p>
            <a:endParaRPr lang="en-US" dirty="0" smtClean="0"/>
          </a:p>
          <a:p>
            <a:r>
              <a:rPr lang="en-US" dirty="0" smtClean="0"/>
              <a:t>Decimal</a:t>
            </a:r>
          </a:p>
          <a:p>
            <a:pPr lvl="1"/>
            <a:r>
              <a:rPr lang="en-US" dirty="0" smtClean="0"/>
              <a:t>1 digit 	0-9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interpret the number 8172</a:t>
            </a:r>
            <a:r>
              <a:rPr lang="en-US" baseline="-25000" dirty="0" smtClean="0"/>
              <a:t>10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Break it out into the places</a:t>
            </a:r>
          </a:p>
          <a:p>
            <a:endParaRPr lang="en-US" dirty="0" smtClean="0"/>
          </a:p>
          <a:p>
            <a:r>
              <a:rPr lang="en-US" dirty="0" smtClean="0"/>
              <a:t>8172</a:t>
            </a:r>
            <a:r>
              <a:rPr lang="en-US" baseline="-25000" dirty="0" smtClean="0"/>
              <a:t>10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8000</a:t>
            </a:r>
            <a:r>
              <a:rPr lang="en-US" dirty="0" smtClean="0"/>
              <a:t>+</a:t>
            </a:r>
            <a:r>
              <a:rPr lang="en-US" dirty="0" smtClean="0">
                <a:solidFill>
                  <a:srgbClr val="FF0000"/>
                </a:solidFill>
              </a:rPr>
              <a:t>100</a:t>
            </a:r>
            <a:r>
              <a:rPr lang="en-US" dirty="0" smtClean="0"/>
              <a:t>+</a:t>
            </a:r>
            <a:r>
              <a:rPr lang="en-US" dirty="0" smtClean="0">
                <a:solidFill>
                  <a:srgbClr val="FF0000"/>
                </a:solidFill>
              </a:rPr>
              <a:t>70</a:t>
            </a:r>
            <a:r>
              <a:rPr lang="en-US" dirty="0" smtClean="0"/>
              <a:t>+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</a:p>
          <a:p>
            <a:endParaRPr lang="en-US" dirty="0" smtClean="0"/>
          </a:p>
          <a:p>
            <a:r>
              <a:rPr lang="en-US" dirty="0" smtClean="0"/>
              <a:t>Each place increases by a factor of </a:t>
            </a:r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 a number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572000" cy="4525963"/>
          </a:xfrm>
        </p:spPr>
        <p:txBody>
          <a:bodyPr/>
          <a:lstStyle/>
          <a:p>
            <a:r>
              <a:rPr lang="en-US" dirty="0" smtClean="0"/>
              <a:t>Solve these: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math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95600" y="2133600"/>
          <a:ext cx="3048000" cy="3983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457200"/>
                <a:gridCol w="457200"/>
                <a:gridCol w="457200"/>
                <a:gridCol w="457200"/>
              </a:tblGrid>
              <a:tr h="10667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1000s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100s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10s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1s</a:t>
                      </a:r>
                      <a:endParaRPr lang="en-US" dirty="0"/>
                    </a:p>
                  </a:txBody>
                  <a:tcPr vert="vert270"/>
                </a:tc>
              </a:tr>
              <a:tr h="479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 anchor="ctr"/>
                </a:tc>
              </a:tr>
              <a:tr h="479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479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479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479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479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Math Solved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67000" y="1676400"/>
          <a:ext cx="3048000" cy="4175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457200"/>
                <a:gridCol w="457200"/>
                <a:gridCol w="457200"/>
                <a:gridCol w="457200"/>
              </a:tblGrid>
              <a:tr h="10667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1000s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100s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10s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1s</a:t>
                      </a:r>
                      <a:endParaRPr lang="en-US" dirty="0"/>
                    </a:p>
                  </a:txBody>
                  <a:tcPr vert="vert270"/>
                </a:tc>
              </a:tr>
              <a:tr h="479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 anchor="ctr"/>
                </a:tc>
              </a:tr>
              <a:tr h="479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 anchor="ctr"/>
                </a:tc>
              </a:tr>
              <a:tr h="479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</a:tr>
              <a:tr h="479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</a:tr>
              <a:tr h="479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 anchor="ctr"/>
                </a:tc>
              </a:tr>
              <a:tr h="479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power?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90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/>
                <a:gridCol w="1935480"/>
                <a:gridCol w="533400"/>
                <a:gridCol w="1752600"/>
                <a:gridCol w="2362200"/>
              </a:tblGrid>
              <a:tr h="670152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</a:tr>
              <a:tr h="670152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0" dirty="0" smtClean="0"/>
                        <a:t>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=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10</a:t>
                      </a:r>
                      <a:r>
                        <a:rPr lang="en-US" sz="4000" baseline="30000" dirty="0" smtClean="0"/>
                        <a:t>(</a:t>
                      </a:r>
                      <a:r>
                        <a:rPr lang="en-US" sz="4000" baseline="0" dirty="0" smtClean="0"/>
                        <a:t>   </a:t>
                      </a:r>
                      <a:r>
                        <a:rPr lang="en-US" sz="4000" baseline="30000" dirty="0" smtClean="0"/>
                        <a:t>)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</a:tr>
              <a:tr h="670152"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=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10</a:t>
                      </a:r>
                      <a:r>
                        <a:rPr lang="en-US" sz="4000" baseline="30000" dirty="0" smtClean="0"/>
                        <a:t>(    )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/>
                </a:tc>
              </a:tr>
              <a:tr h="670152"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0" dirty="0" smtClean="0"/>
                        <a:t>100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=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10</a:t>
                      </a:r>
                      <a:r>
                        <a:rPr lang="en-US" sz="4000" baseline="30000" dirty="0" smtClean="0"/>
                        <a:t>(    )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/>
                </a:tc>
              </a:tr>
              <a:tr h="670152"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0" dirty="0" smtClean="0"/>
                        <a:t>1000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=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10</a:t>
                      </a:r>
                      <a:r>
                        <a:rPr lang="en-US" sz="4000" baseline="30000" dirty="0" smtClean="0"/>
                        <a:t>(    )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/>
                </a:tc>
              </a:tr>
              <a:tr h="670152"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/>
                </a:tc>
              </a:tr>
              <a:tr h="670152"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5334000" y="2590800"/>
            <a:ext cx="609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334000" y="3276600"/>
            <a:ext cx="609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34000" y="3962400"/>
            <a:ext cx="609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334000" y="4648200"/>
            <a:ext cx="609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power?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90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/>
                <a:gridCol w="1935480"/>
                <a:gridCol w="533400"/>
                <a:gridCol w="1752600"/>
                <a:gridCol w="2362200"/>
              </a:tblGrid>
              <a:tr h="670152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</a:tr>
              <a:tr h="670152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0" dirty="0" smtClean="0"/>
                        <a:t>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=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10</a:t>
                      </a:r>
                      <a:r>
                        <a:rPr lang="en-US" sz="4000" baseline="30000" dirty="0" smtClean="0"/>
                        <a:t>(</a:t>
                      </a:r>
                      <a:r>
                        <a:rPr lang="en-US" sz="4000" baseline="0" dirty="0" smtClean="0"/>
                        <a:t>   </a:t>
                      </a:r>
                      <a:r>
                        <a:rPr lang="en-US" sz="4000" baseline="30000" dirty="0" smtClean="0"/>
                        <a:t>)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</a:tr>
              <a:tr h="670152"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=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10</a:t>
                      </a:r>
                      <a:r>
                        <a:rPr lang="en-US" sz="4000" baseline="30000" dirty="0" smtClean="0"/>
                        <a:t>(    )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/>
                </a:tc>
              </a:tr>
              <a:tr h="670152"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0" dirty="0" smtClean="0"/>
                        <a:t>100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=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10</a:t>
                      </a:r>
                      <a:r>
                        <a:rPr lang="en-US" sz="4000" baseline="30000" dirty="0" smtClean="0"/>
                        <a:t>(    )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/>
                </a:tc>
              </a:tr>
              <a:tr h="670152"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0" dirty="0" smtClean="0"/>
                        <a:t>1000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=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10</a:t>
                      </a:r>
                      <a:r>
                        <a:rPr lang="en-US" sz="4000" baseline="30000" dirty="0" smtClean="0"/>
                        <a:t>(    )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/>
                </a:tc>
              </a:tr>
              <a:tr h="670152"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/>
                </a:tc>
              </a:tr>
              <a:tr h="670152"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5334000" y="2590800"/>
            <a:ext cx="609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334000" y="3276600"/>
            <a:ext cx="609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34000" y="3962400"/>
            <a:ext cx="609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334000" y="4648200"/>
            <a:ext cx="609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</TotalTime>
  <Words>1367</Words>
  <Application>Microsoft Office PowerPoint</Application>
  <PresentationFormat>On-screen Show (4:3)</PresentationFormat>
  <Paragraphs>709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Concourse</vt:lpstr>
      <vt:lpstr>Converting Bases</vt:lpstr>
      <vt:lpstr>Understanding Numbers</vt:lpstr>
      <vt:lpstr>Defining Bases</vt:lpstr>
      <vt:lpstr>Range</vt:lpstr>
      <vt:lpstr>What is in a number</vt:lpstr>
      <vt:lpstr>Simple math</vt:lpstr>
      <vt:lpstr>Simple Math Solved</vt:lpstr>
      <vt:lpstr>What is the power?</vt:lpstr>
      <vt:lpstr>What is the power?</vt:lpstr>
      <vt:lpstr>This is the power</vt:lpstr>
      <vt:lpstr>Rewrite the table with powers</vt:lpstr>
      <vt:lpstr>Max values</vt:lpstr>
      <vt:lpstr>Max values</vt:lpstr>
      <vt:lpstr>Any base is possible</vt:lpstr>
      <vt:lpstr>How Penguins count</vt:lpstr>
      <vt:lpstr>Computers are binary </vt:lpstr>
      <vt:lpstr>Binary</vt:lpstr>
      <vt:lpstr>Decimal to Binary</vt:lpstr>
      <vt:lpstr>Convert Decimal to Binary</vt:lpstr>
      <vt:lpstr>Convert Decimal to Binary</vt:lpstr>
      <vt:lpstr>Binary numbers</vt:lpstr>
      <vt:lpstr>Binary numbers</vt:lpstr>
      <vt:lpstr>This should now make sense</vt:lpstr>
      <vt:lpstr>How big is a 16 bit number?</vt:lpstr>
      <vt:lpstr>Bit Counts</vt:lpstr>
      <vt:lpstr>Larger than Decimal Units</vt:lpstr>
      <vt:lpstr>Solve these</vt:lpstr>
      <vt:lpstr>Counting with Hex</vt:lpstr>
      <vt:lpstr>Hexadecimal</vt:lpstr>
      <vt:lpstr>Hexing some numbers</vt:lpstr>
      <vt:lpstr>Hexing some numbers</vt:lpstr>
      <vt:lpstr>How to count with out pinkies</vt:lpstr>
      <vt:lpstr>Octal</vt:lpstr>
      <vt:lpstr>Octal numbers</vt:lpstr>
      <vt:lpstr>Octal numbers (solved)</vt:lpstr>
      <vt:lpstr>Convert these numbers to decimal</vt:lpstr>
      <vt:lpstr>Uncommon bases to decimal</vt:lpstr>
      <vt:lpstr>Another one! </vt:lpstr>
      <vt:lpstr>Homework Assignment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Data Types</dc:title>
  <dc:creator>Jonathan D. Holmes</dc:creator>
  <cp:lastModifiedBy>Jonathan D. Holmes</cp:lastModifiedBy>
  <cp:revision>9</cp:revision>
  <dcterms:created xsi:type="dcterms:W3CDTF">2015-01-15T05:15:02Z</dcterms:created>
  <dcterms:modified xsi:type="dcterms:W3CDTF">2015-01-15T06:27:46Z</dcterms:modified>
</cp:coreProperties>
</file>