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92" r:id="rId6"/>
    <p:sldId id="293" r:id="rId7"/>
    <p:sldId id="303" r:id="rId8"/>
    <p:sldId id="313" r:id="rId9"/>
    <p:sldId id="314" r:id="rId10"/>
    <p:sldId id="260" r:id="rId11"/>
    <p:sldId id="302" r:id="rId12"/>
    <p:sldId id="290" r:id="rId13"/>
    <p:sldId id="309" r:id="rId14"/>
    <p:sldId id="310" r:id="rId15"/>
    <p:sldId id="306" r:id="rId16"/>
    <p:sldId id="308" r:id="rId17"/>
    <p:sldId id="312" r:id="rId18"/>
    <p:sldId id="307" r:id="rId19"/>
    <p:sldId id="263" r:id="rId20"/>
    <p:sldId id="264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F77F-A562-4F3F-9CCB-8B129181E221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C98-13D8-4545-87C3-77E5C2C605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850FE6-18D2-486A-AE6B-461DB31EBCE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7DEE9C-80D8-4BF2-AE3A-D2818D9CD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scientific notation, except that 2 is the base</a:t>
            </a:r>
          </a:p>
          <a:p>
            <a:pPr lvl="1"/>
            <a:r>
              <a:rPr lang="en-US" dirty="0">
                <a:cs typeface="Courier New" pitchFamily="49" charset="0"/>
              </a:rPr>
              <a:t>value =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mantissa</a:t>
            </a:r>
            <a:r>
              <a:rPr lang="en-US" dirty="0">
                <a:cs typeface="Courier New" pitchFamily="49" charset="0"/>
              </a:rPr>
              <a:t> x </a:t>
            </a:r>
            <a:r>
              <a:rPr lang="en-US" dirty="0" smtClean="0">
                <a:cs typeface="Courier New" pitchFamily="49" charset="0"/>
              </a:rPr>
              <a:t>2</a:t>
            </a:r>
            <a:r>
              <a:rPr lang="en-US" baseline="30000" dirty="0" smtClean="0">
                <a:solidFill>
                  <a:srgbClr val="00B050"/>
                </a:solidFill>
                <a:cs typeface="Courier New" pitchFamily="49" charset="0"/>
              </a:rPr>
              <a:t>exponent</a:t>
            </a:r>
            <a:r>
              <a:rPr lang="en-US" baseline="300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   [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1.# </a:t>
            </a:r>
            <a:r>
              <a:rPr lang="en-US" dirty="0" smtClean="0">
                <a:cs typeface="Courier New" pitchFamily="49" charset="0"/>
              </a:rPr>
              <a:t>x 2</a:t>
            </a:r>
            <a:r>
              <a:rPr lang="en-US" baseline="30000" dirty="0" smtClean="0">
                <a:solidFill>
                  <a:srgbClr val="00B050"/>
                </a:solidFill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]</a:t>
            </a:r>
            <a:endParaRPr lang="en-US" baseline="30000" dirty="0" smtClean="0">
              <a:cs typeface="Courier New" pitchFamily="49" charset="0"/>
            </a:endParaRPr>
          </a:p>
          <a:p>
            <a:endParaRPr lang="en-US" baseline="30000" dirty="0">
              <a:cs typeface="Courier New" pitchFamily="49" charset="0"/>
            </a:endParaRPr>
          </a:p>
          <a:p>
            <a:r>
              <a:rPr lang="en-US" dirty="0" smtClean="0"/>
              <a:t>Less </a:t>
            </a:r>
            <a:r>
              <a:rPr lang="en-US" dirty="0"/>
              <a:t>accurate and more difficult to process than two’s complement </a:t>
            </a:r>
            <a:r>
              <a:rPr lang="en-US" dirty="0" smtClean="0"/>
              <a:t>format</a:t>
            </a:r>
          </a:p>
          <a:p>
            <a:endParaRPr lang="en-US" dirty="0" smtClean="0"/>
          </a:p>
          <a:p>
            <a:r>
              <a:rPr lang="en-US" dirty="0" smtClean="0"/>
              <a:t>Trades numeric accuracy for range</a:t>
            </a:r>
          </a:p>
          <a:p>
            <a:pPr lvl="1"/>
            <a:r>
              <a:rPr lang="en-US" dirty="0" smtClean="0"/>
              <a:t>Value can have many digits of precision for large or small magnitudes, but not both simultaneously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r>
              <a:rPr lang="en-US" dirty="0" smtClean="0"/>
              <a:t>Sign bit (s)</a:t>
            </a:r>
          </a:p>
          <a:p>
            <a:pPr lvl="1"/>
            <a:r>
              <a:rPr lang="en-US" dirty="0" smtClean="0"/>
              <a:t>0 = positive; 1 = negative</a:t>
            </a:r>
          </a:p>
          <a:p>
            <a:r>
              <a:rPr lang="en-US" dirty="0" smtClean="0"/>
              <a:t>Exponent (e)</a:t>
            </a:r>
          </a:p>
          <a:p>
            <a:pPr lvl="1"/>
            <a:r>
              <a:rPr lang="en-US" dirty="0" smtClean="0"/>
              <a:t>Stored in Excess notation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-1 for special case values</a:t>
            </a:r>
          </a:p>
          <a:p>
            <a:r>
              <a:rPr lang="en-US" dirty="0" smtClean="0"/>
              <a:t>Mantissa (m)</a:t>
            </a:r>
          </a:p>
          <a:p>
            <a:pPr lvl="1"/>
            <a:r>
              <a:rPr lang="en-US" dirty="0" smtClean="0"/>
              <a:t>AKA: </a:t>
            </a:r>
            <a:r>
              <a:rPr lang="en-US" dirty="0" err="1" smtClean="0"/>
              <a:t>significand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Notation (8 bit)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17447" y="4267200"/>
            <a:ext cx="6426553" cy="2186464"/>
            <a:chOff x="1428008" y="3810000"/>
            <a:chExt cx="4938925" cy="2186464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3810000"/>
              <a:ext cx="491913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 smtClean="0"/>
                <a:t>________</a:t>
              </a:r>
              <a:endParaRPr lang="en-US" sz="11500" baseline="30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781762" y="4038600"/>
              <a:ext cx="0" cy="1752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78326" y="4038600"/>
              <a:ext cx="0" cy="1752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008" y="5257800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Sign</a:t>
              </a:r>
            </a:p>
            <a:p>
              <a:pPr algn="ctr"/>
              <a:r>
                <a:rPr lang="en-US" dirty="0" smtClean="0"/>
                <a:t>bit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6517" y="5257800"/>
              <a:ext cx="15451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Exponent</a:t>
              </a:r>
            </a:p>
            <a:p>
              <a:pPr algn="ctr"/>
              <a:r>
                <a:rPr lang="en-US" sz="1200" dirty="0" smtClean="0"/>
                <a:t>Stored in Excess Notation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7366" y="5269468"/>
              <a:ext cx="210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Mantissa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62400" y="365760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cs typeface="Courier New" pitchFamily="49" charset="0"/>
              </a:rPr>
              <a:t>(-1)</a:t>
            </a:r>
            <a:r>
              <a:rPr lang="en-US" sz="3200" baseline="30000" dirty="0" smtClean="0">
                <a:solidFill>
                  <a:srgbClr val="0070C0"/>
                </a:solidFill>
                <a:cs typeface="Courier New" pitchFamily="49" charset="0"/>
              </a:rPr>
              <a:t>(s)</a:t>
            </a:r>
            <a:r>
              <a:rPr lang="en-US" sz="3200" dirty="0" smtClean="0">
                <a:solidFill>
                  <a:srgbClr val="0070C0"/>
                </a:solidFill>
                <a:cs typeface="Courier New" pitchFamily="49" charset="0"/>
              </a:rPr>
              <a:t> x 1.{m} x 2</a:t>
            </a:r>
            <a:r>
              <a:rPr lang="en-US" sz="3200" baseline="30000" dirty="0" smtClean="0">
                <a:solidFill>
                  <a:srgbClr val="0070C0"/>
                </a:solidFill>
                <a:cs typeface="Courier New" pitchFamily="49" charset="0"/>
              </a:rPr>
              <a:t>(e – 3) </a:t>
            </a:r>
            <a:endParaRPr lang="en-US" sz="3200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800600" y="2667000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ourier New" pitchFamily="49" charset="0"/>
              </a:rPr>
              <a:t>2</a:t>
            </a:r>
            <a:r>
              <a:rPr lang="en-US" sz="3200" baseline="30000" dirty="0" smtClean="0">
                <a:cs typeface="Courier New" pitchFamily="49" charset="0"/>
              </a:rPr>
              <a:t>(n-1)</a:t>
            </a:r>
            <a:r>
              <a:rPr lang="en-US" sz="3200" dirty="0" smtClean="0">
                <a:solidFill>
                  <a:srgbClr val="FF0000"/>
                </a:solidFill>
                <a:cs typeface="Courier New" pitchFamily="49" charset="0"/>
              </a:rPr>
              <a:t>-1</a:t>
            </a:r>
            <a:endParaRPr lang="en-US" sz="32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74090" y="4218388"/>
            <a:ext cx="6324600" cy="2094131"/>
            <a:chOff x="1447800" y="3810000"/>
            <a:chExt cx="6324600" cy="2094131"/>
          </a:xfrm>
        </p:grpSpPr>
        <p:sp>
          <p:nvSpPr>
            <p:cNvPr id="17" name="TextBox 16"/>
            <p:cNvSpPr txBox="1"/>
            <p:nvPr/>
          </p:nvSpPr>
          <p:spPr>
            <a:xfrm>
              <a:off x="1447800" y="3810000"/>
              <a:ext cx="63246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 smtClean="0"/>
                <a:t>________</a:t>
              </a:r>
              <a:endParaRPr lang="en-US" sz="11500" baseline="30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470876" y="4038600"/>
              <a:ext cx="0" cy="17526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268908" y="4038600"/>
              <a:ext cx="0" cy="1752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24000" y="5257800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Sign</a:t>
              </a:r>
            </a:p>
            <a:p>
              <a:pPr algn="ctr"/>
              <a:r>
                <a:rPr lang="en-US" dirty="0" smtClean="0"/>
                <a:t>bit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Exponent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5257801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Mantissa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4400" y="914400"/>
            <a:ext cx="574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5</a:t>
            </a:r>
            <a:endParaRPr lang="en-US" sz="4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28800" y="762000"/>
            <a:ext cx="2057400" cy="457200"/>
            <a:chOff x="1828800" y="762000"/>
            <a:chExt cx="2057400" cy="4572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28800" y="1219200"/>
              <a:ext cx="20574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57400" y="762000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Binary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14800" y="914400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101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2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101.0 = 101.0 x 2</a:t>
            </a:r>
            <a:r>
              <a:rPr lang="en-US" sz="4800" baseline="30000" dirty="0" smtClean="0"/>
              <a:t>0</a:t>
            </a:r>
            <a:endParaRPr lang="en-US" sz="48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101</a:t>
            </a:r>
            <a:r>
              <a:rPr lang="en-US" sz="4800" dirty="0" smtClean="0">
                <a:solidFill>
                  <a:schemeClr val="accent1"/>
                </a:solidFill>
              </a:rPr>
              <a:t>.</a:t>
            </a:r>
            <a:r>
              <a:rPr lang="en-US" sz="4800" dirty="0" smtClean="0"/>
              <a:t>0 x 2</a:t>
            </a:r>
            <a:r>
              <a:rPr lang="en-US" sz="4800" baseline="30000" dirty="0" smtClean="0"/>
              <a:t>0</a:t>
            </a:r>
            <a:endParaRPr lang="en-US" sz="4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3048000"/>
            <a:ext cx="931333" cy="533400"/>
            <a:chOff x="1371600" y="3048000"/>
            <a:chExt cx="931333" cy="533400"/>
          </a:xfrm>
          <a:solidFill>
            <a:schemeClr val="accent1"/>
          </a:solidFill>
        </p:grpSpPr>
        <p:sp>
          <p:nvSpPr>
            <p:cNvPr id="13" name="Circular Arrow 12"/>
            <p:cNvSpPr/>
            <p:nvPr/>
          </p:nvSpPr>
          <p:spPr>
            <a:xfrm rot="10800000">
              <a:off x="1828800" y="3048000"/>
              <a:ext cx="474133" cy="533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>
            <a:xfrm rot="10800000">
              <a:off x="1371600" y="3048000"/>
              <a:ext cx="474133" cy="533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67200" y="3350475"/>
            <a:ext cx="2881779" cy="2237188"/>
            <a:chOff x="3778910" y="2942087"/>
            <a:chExt cx="2881779" cy="2237188"/>
          </a:xfrm>
        </p:grpSpPr>
        <p:cxnSp>
          <p:nvCxnSpPr>
            <p:cNvPr id="18" name="Straight Arrow Connector 17"/>
            <p:cNvCxnSpPr>
              <a:endCxn id="29" idx="0"/>
            </p:cNvCxnSpPr>
            <p:nvPr/>
          </p:nvCxnSpPr>
          <p:spPr>
            <a:xfrm flipH="1">
              <a:off x="4876900" y="2942087"/>
              <a:ext cx="547320" cy="12215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8910" y="4163612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0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0910" y="4163612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1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6710" y="4163612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0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8710" y="4163612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0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12290" y="4599388"/>
            <a:ext cx="2133600" cy="1015663"/>
            <a:chOff x="1447800" y="4242137"/>
            <a:chExt cx="2133600" cy="1015663"/>
          </a:xfrm>
        </p:grpSpPr>
        <p:sp>
          <p:nvSpPr>
            <p:cNvPr id="45" name="TextBox 44"/>
            <p:cNvSpPr txBox="1"/>
            <p:nvPr/>
          </p:nvSpPr>
          <p:spPr>
            <a:xfrm>
              <a:off x="2209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0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09421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47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50290" y="4623137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9900"/>
                </a:solidFill>
              </a:rPr>
              <a:t>0</a:t>
            </a:r>
            <a:endParaRPr lang="en-US" sz="6000" dirty="0">
              <a:solidFill>
                <a:srgbClr val="FF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921603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 101.0</a:t>
            </a:r>
            <a:endParaRPr lang="en-US" sz="4800" dirty="0"/>
          </a:p>
        </p:txBody>
      </p:sp>
      <p:sp>
        <p:nvSpPr>
          <p:cNvPr id="57" name="TextBox 56"/>
          <p:cNvSpPr txBox="1"/>
          <p:nvPr/>
        </p:nvSpPr>
        <p:spPr>
          <a:xfrm>
            <a:off x="4267200" y="2743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rgbClr val="0070C0"/>
                </a:solidFill>
              </a:rPr>
              <a:t>.</a:t>
            </a:r>
            <a:r>
              <a:rPr lang="en-US" sz="4800" dirty="0" smtClean="0">
                <a:solidFill>
                  <a:srgbClr val="FF0000"/>
                </a:solidFill>
              </a:rPr>
              <a:t>01</a:t>
            </a:r>
            <a:r>
              <a:rPr lang="en-US" sz="4800" dirty="0" smtClean="0"/>
              <a:t> x 2</a:t>
            </a:r>
            <a:r>
              <a:rPr lang="en-US" sz="4800" baseline="30000" dirty="0" smtClean="0">
                <a:solidFill>
                  <a:srgbClr val="00B050"/>
                </a:solidFill>
              </a:rPr>
              <a:t>2</a:t>
            </a:r>
            <a:r>
              <a:rPr lang="en-US" sz="4800" baseline="30000" dirty="0" smtClean="0"/>
              <a:t> </a:t>
            </a:r>
            <a:endParaRPr lang="en-US" sz="4800" dirty="0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Create a floating point number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Arc 49"/>
          <p:cNvSpPr/>
          <p:nvPr/>
        </p:nvSpPr>
        <p:spPr>
          <a:xfrm rot="10800000">
            <a:off x="2819400" y="2362200"/>
            <a:ext cx="5562600" cy="4260172"/>
          </a:xfrm>
          <a:prstGeom prst="arc">
            <a:avLst>
              <a:gd name="adj1" fmla="val 11329933"/>
              <a:gd name="adj2" fmla="val 1914544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553200" y="2895600"/>
            <a:ext cx="2286000" cy="2362200"/>
            <a:chOff x="6553200" y="2895600"/>
            <a:chExt cx="2286000" cy="2362200"/>
          </a:xfrm>
        </p:grpSpPr>
        <p:sp>
          <p:nvSpPr>
            <p:cNvPr id="44" name="TextBox 43"/>
            <p:cNvSpPr txBox="1"/>
            <p:nvPr/>
          </p:nvSpPr>
          <p:spPr>
            <a:xfrm>
              <a:off x="7543800" y="3468318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Excess</a:t>
              </a:r>
            </a:p>
            <a:p>
              <a:r>
                <a:rPr lang="en-US" dirty="0" smtClean="0"/>
                <a:t>Notation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400" y="4057471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(3-1)</a:t>
              </a:r>
              <a:r>
                <a:rPr lang="en-US" dirty="0" smtClean="0"/>
                <a:t>-1= 3</a:t>
              </a:r>
            </a:p>
            <a:p>
              <a:r>
                <a:rPr lang="en-US" dirty="0" smtClean="0"/>
                <a:t>3 +</a:t>
              </a:r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r>
                <a:rPr lang="en-US" dirty="0" smtClean="0"/>
                <a:t> = 5</a:t>
              </a:r>
            </a:p>
            <a:p>
              <a:r>
                <a:rPr lang="en-US" dirty="0" smtClean="0"/>
                <a:t>6 =&gt; 101</a:t>
              </a:r>
            </a:p>
            <a:p>
              <a:endParaRPr lang="en-US" dirty="0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6799092" y="2649708"/>
              <a:ext cx="1219201" cy="1710986"/>
            </a:xfrm>
            <a:prstGeom prst="arc">
              <a:avLst>
                <a:gd name="adj1" fmla="val 13107688"/>
                <a:gd name="adj2" fmla="val 15861032"/>
              </a:avLst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4572000" y="3352800"/>
            <a:ext cx="609600" cy="6096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048000" y="3657600"/>
            <a:ext cx="1422873" cy="734943"/>
            <a:chOff x="3048000" y="3657600"/>
            <a:chExt cx="1422873" cy="734943"/>
          </a:xfrm>
        </p:grpSpPr>
        <p:sp>
          <p:nvSpPr>
            <p:cNvPr id="61" name="TextBox 60"/>
            <p:cNvSpPr txBox="1"/>
            <p:nvPr/>
          </p:nvSpPr>
          <p:spPr>
            <a:xfrm>
              <a:off x="3962400" y="3684657"/>
              <a:ext cx="508473" cy="707886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txBody>
            <a:bodyPr wrap="square" lIns="0" tIns="91440" rIns="0" bIns="0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48000" y="3657600"/>
              <a:ext cx="894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Hidden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Bit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4343400" y="3429000"/>
            <a:ext cx="1066800" cy="12954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0" y="1600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Format needed: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1.# x 2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0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9993393">
            <a:off x="585590" y="452245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Set Sign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9295" y="440551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9993393">
            <a:off x="233918" y="80781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Convert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2409" y="69448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9993393">
            <a:off x="1575955" y="149722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Rewrite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91608" y="138028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9993393">
            <a:off x="43284" y="2792623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Normalize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8600" y="25908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9" grpId="0"/>
      <p:bldP spid="55" grpId="0"/>
      <p:bldP spid="57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1174090" y="4218388"/>
            <a:ext cx="6324600" cy="2094131"/>
            <a:chOff x="1447800" y="3810000"/>
            <a:chExt cx="6324600" cy="2094131"/>
          </a:xfrm>
        </p:grpSpPr>
        <p:sp>
          <p:nvSpPr>
            <p:cNvPr id="17" name="TextBox 16"/>
            <p:cNvSpPr txBox="1"/>
            <p:nvPr/>
          </p:nvSpPr>
          <p:spPr>
            <a:xfrm>
              <a:off x="1447800" y="3810000"/>
              <a:ext cx="63246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 smtClean="0"/>
                <a:t>________</a:t>
              </a:r>
              <a:endParaRPr lang="en-US" sz="11500" baseline="30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470876" y="4038600"/>
              <a:ext cx="0" cy="17526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268908" y="4038600"/>
              <a:ext cx="0" cy="1752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24000" y="5257800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Sign</a:t>
              </a:r>
            </a:p>
            <a:p>
              <a:pPr algn="ctr"/>
              <a:r>
                <a:rPr lang="en-US" dirty="0" smtClean="0"/>
                <a:t>bit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Exponent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5257801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Mantissa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59048" y="101542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/2</a:t>
            </a:r>
            <a:r>
              <a:rPr lang="en-US" sz="3200" dirty="0" smtClean="0"/>
              <a:t>=2.5 x 2</a:t>
            </a:r>
            <a:r>
              <a:rPr lang="en-US" sz="3200" baseline="30000" dirty="0" smtClean="0">
                <a:solidFill>
                  <a:srgbClr val="00B050"/>
                </a:solidFill>
              </a:rPr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914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Format needed:</a:t>
            </a:r>
          </a:p>
          <a:p>
            <a:pPr algn="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1.# x 2</a:t>
            </a:r>
            <a:r>
              <a:rPr lang="en-US" sz="2800" baseline="30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Floating Points - Another 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392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Doesn’t match format; do again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838200" y="1524000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2.5</a:t>
            </a:r>
            <a:r>
              <a:rPr lang="en-US" sz="3200" dirty="0" smtClean="0">
                <a:solidFill>
                  <a:srgbClr val="00B050"/>
                </a:solidFill>
              </a:rPr>
              <a:t>/2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r>
              <a:rPr lang="en-US" sz="3200" dirty="0" smtClean="0"/>
              <a:t>25 x 2</a:t>
            </a:r>
            <a:r>
              <a:rPr lang="en-US" sz="3200" baseline="30000" dirty="0" smtClean="0">
                <a:solidFill>
                  <a:srgbClr val="00B050"/>
                </a:solidFill>
              </a:rPr>
              <a:t>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62400" y="3684657"/>
            <a:ext cx="508473" cy="7078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lIns="0" tIns="91440" rIns="0" bIns="0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1000" y="1524000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Matches; </a:t>
            </a:r>
            <a:r>
              <a:rPr lang="en-US" sz="1600" dirty="0" smtClean="0">
                <a:solidFill>
                  <a:srgbClr val="FF0000"/>
                </a:solidFill>
              </a:rPr>
              <a:t>stop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-381003" y="1828800"/>
            <a:ext cx="9220203" cy="4793572"/>
            <a:chOff x="-381003" y="1828800"/>
            <a:chExt cx="9220203" cy="4793572"/>
          </a:xfrm>
        </p:grpSpPr>
        <p:sp>
          <p:nvSpPr>
            <p:cNvPr id="73" name="TextBox 72"/>
            <p:cNvSpPr txBox="1"/>
            <p:nvPr/>
          </p:nvSpPr>
          <p:spPr>
            <a:xfrm>
              <a:off x="7543800" y="3468318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Excess</a:t>
              </a:r>
            </a:p>
            <a:p>
              <a:r>
                <a:rPr lang="en-US" dirty="0" smtClean="0"/>
                <a:t>Notation</a:t>
              </a:r>
              <a:endParaRPr lang="en-US" dirty="0"/>
            </a:p>
          </p:txBody>
        </p:sp>
        <p:sp>
          <p:nvSpPr>
            <p:cNvPr id="74" name="Arc 73"/>
            <p:cNvSpPr/>
            <p:nvPr/>
          </p:nvSpPr>
          <p:spPr>
            <a:xfrm rot="10800000">
              <a:off x="2819400" y="2362200"/>
              <a:ext cx="5562600" cy="4260172"/>
            </a:xfrm>
            <a:prstGeom prst="arc">
              <a:avLst>
                <a:gd name="adj1" fmla="val 11329933"/>
                <a:gd name="adj2" fmla="val 19145440"/>
              </a:avLst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15200" y="4057471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(3-1)</a:t>
              </a:r>
              <a:r>
                <a:rPr lang="en-US" dirty="0" smtClean="0"/>
                <a:t>-1= 3</a:t>
              </a:r>
            </a:p>
            <a:p>
              <a:r>
                <a:rPr lang="en-US" dirty="0" smtClean="0"/>
                <a:t>3 +</a:t>
              </a:r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r>
                <a:rPr lang="en-US" dirty="0" smtClean="0"/>
                <a:t> = 5</a:t>
              </a:r>
            </a:p>
            <a:p>
              <a:r>
                <a:rPr lang="en-US" dirty="0" smtClean="0"/>
                <a:t>5 =&gt; 101</a:t>
              </a:r>
            </a:p>
            <a:p>
              <a:endParaRPr lang="en-US" dirty="0"/>
            </a:p>
          </p:txBody>
        </p:sp>
        <p:sp>
          <p:nvSpPr>
            <p:cNvPr id="76" name="Arc 75"/>
            <p:cNvSpPr/>
            <p:nvPr/>
          </p:nvSpPr>
          <p:spPr>
            <a:xfrm rot="5400000">
              <a:off x="2514597" y="-1066800"/>
              <a:ext cx="3048001" cy="8839201"/>
            </a:xfrm>
            <a:prstGeom prst="arc">
              <a:avLst>
                <a:gd name="adj1" fmla="val 11280027"/>
                <a:gd name="adj2" fmla="val 16279314"/>
              </a:avLst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 rot="19993393">
            <a:off x="-859" y="86265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Find Exponent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9993393">
            <a:off x="1163954" y="250396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Find Mantissa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 rot="10800000">
            <a:off x="533400" y="1981200"/>
            <a:ext cx="4876800" cy="2286000"/>
          </a:xfrm>
          <a:prstGeom prst="arc">
            <a:avLst>
              <a:gd name="adj1" fmla="val 13703201"/>
              <a:gd name="adj2" fmla="val 3846085"/>
            </a:avLst>
          </a:prstGeom>
          <a:ln w="571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52400" y="762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5561" y="201495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95400" y="238702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9993393">
            <a:off x="161368" y="2160255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Hidden Bit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19200" y="1015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>
              <a:solidFill>
                <a:srgbClr val="00B050"/>
              </a:solidFill>
            </a:endParaRPr>
          </a:p>
        </p:txBody>
      </p:sp>
      <p:grpSp>
        <p:nvGrpSpPr>
          <p:cNvPr id="129" name="Group 52"/>
          <p:cNvGrpSpPr/>
          <p:nvPr/>
        </p:nvGrpSpPr>
        <p:grpSpPr>
          <a:xfrm>
            <a:off x="2012290" y="4599388"/>
            <a:ext cx="2133600" cy="1015663"/>
            <a:chOff x="1447800" y="4242137"/>
            <a:chExt cx="2133600" cy="1015663"/>
          </a:xfrm>
        </p:grpSpPr>
        <p:sp>
          <p:nvSpPr>
            <p:cNvPr id="130" name="TextBox 129"/>
            <p:cNvSpPr txBox="1"/>
            <p:nvPr/>
          </p:nvSpPr>
          <p:spPr>
            <a:xfrm>
              <a:off x="2209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0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09421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47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 rot="19993393">
            <a:off x="585590" y="452245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Set Sign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9295" y="440551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50290" y="4623137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9900"/>
                </a:solidFill>
              </a:rPr>
              <a:t>0</a:t>
            </a:r>
            <a:endParaRPr lang="en-US" sz="6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  <p:bldP spid="53" grpId="1"/>
      <p:bldP spid="58" grpId="0"/>
      <p:bldP spid="70" grpId="0" animBg="1"/>
      <p:bldP spid="71" grpId="0"/>
      <p:bldP spid="71" grpId="1"/>
      <p:bldP spid="95" grpId="0" animBg="1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1174090" y="4218388"/>
            <a:ext cx="6324600" cy="2094131"/>
            <a:chOff x="1447800" y="3810000"/>
            <a:chExt cx="6324600" cy="2094131"/>
          </a:xfrm>
        </p:grpSpPr>
        <p:sp>
          <p:nvSpPr>
            <p:cNvPr id="17" name="TextBox 16"/>
            <p:cNvSpPr txBox="1"/>
            <p:nvPr/>
          </p:nvSpPr>
          <p:spPr>
            <a:xfrm>
              <a:off x="1447800" y="3810000"/>
              <a:ext cx="63246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 smtClean="0"/>
                <a:t>________</a:t>
              </a:r>
              <a:endParaRPr lang="en-US" sz="11500" baseline="30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470876" y="4038600"/>
              <a:ext cx="0" cy="17526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268908" y="4038600"/>
              <a:ext cx="0" cy="1752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24000" y="5257800"/>
              <a:ext cx="66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Sign</a:t>
              </a:r>
            </a:p>
            <a:p>
              <a:pPr algn="ctr"/>
              <a:r>
                <a:rPr lang="en-US" dirty="0" smtClean="0"/>
                <a:t>bit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Exponent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5257801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Mantissa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59048" y="101542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/2</a:t>
            </a:r>
            <a:r>
              <a:rPr lang="en-US" sz="3200" dirty="0" smtClean="0"/>
              <a:t>=2.5 x 2</a:t>
            </a:r>
            <a:r>
              <a:rPr lang="en-US" sz="3200" baseline="30000" dirty="0" smtClean="0">
                <a:solidFill>
                  <a:srgbClr val="00B050"/>
                </a:solidFill>
              </a:rPr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7200" y="4572000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200" y="4572000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1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0" y="4572000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4572000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5" name="Group 52"/>
          <p:cNvGrpSpPr/>
          <p:nvPr/>
        </p:nvGrpSpPr>
        <p:grpSpPr>
          <a:xfrm>
            <a:off x="2012290" y="4599388"/>
            <a:ext cx="2133600" cy="1015663"/>
            <a:chOff x="1447800" y="4242137"/>
            <a:chExt cx="2133600" cy="1015663"/>
          </a:xfrm>
        </p:grpSpPr>
        <p:sp>
          <p:nvSpPr>
            <p:cNvPr id="45" name="TextBox 44"/>
            <p:cNvSpPr txBox="1"/>
            <p:nvPr/>
          </p:nvSpPr>
          <p:spPr>
            <a:xfrm>
              <a:off x="2209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0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09421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47800" y="4242137"/>
              <a:ext cx="6719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B050"/>
                  </a:solidFill>
                </a:rPr>
                <a:t>1</a:t>
              </a:r>
              <a:endParaRPr lang="en-US" sz="6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Floating Points - Another approach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200" y="1524000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2.5</a:t>
            </a:r>
            <a:r>
              <a:rPr lang="en-US" sz="3200" dirty="0" smtClean="0">
                <a:solidFill>
                  <a:srgbClr val="00B050"/>
                </a:solidFill>
              </a:rPr>
              <a:t>/2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r>
              <a:rPr lang="en-US" sz="3200" dirty="0" smtClean="0"/>
              <a:t>25 x 2</a:t>
            </a:r>
            <a:r>
              <a:rPr lang="en-US" sz="3200" baseline="30000" dirty="0" smtClean="0">
                <a:solidFill>
                  <a:srgbClr val="00B050"/>
                </a:solidFill>
              </a:rPr>
              <a:t>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62400" y="3684657"/>
            <a:ext cx="508473" cy="7078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lIns="0" tIns="91440" rIns="0" bIns="0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8400" y="2438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0.25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 rot="19993393">
            <a:off x="-859" y="86265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Find Exponent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971800" y="19812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993393">
            <a:off x="1163954" y="250396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Find Mantissa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2400" y="762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5561" y="201495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95400" y="238702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57800" y="25146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&gt;= 1 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9993393">
            <a:off x="161368" y="2160255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Hidden Bit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724400" y="2895600"/>
            <a:ext cx="9906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91642" y="2819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0.5 </a:t>
            </a:r>
            <a:r>
              <a:rPr lang="en-US" sz="3200" dirty="0" smtClean="0">
                <a:solidFill>
                  <a:srgbClr val="FF0000"/>
                </a:solidFill>
              </a:rPr>
              <a:t>x 2 </a:t>
            </a:r>
            <a:r>
              <a:rPr lang="en-US" sz="3200" dirty="0" smtClean="0"/>
              <a:t>= 1.0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715000" y="28956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&gt;= 1 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5410200" y="3276600"/>
            <a:ext cx="7620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048000" y="3200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</a:t>
            </a:r>
            <a:r>
              <a:rPr lang="en-US" sz="3200" dirty="0" smtClean="0">
                <a:solidFill>
                  <a:srgbClr val="FF0000"/>
                </a:solidFill>
              </a:rPr>
              <a:t>x 2 </a:t>
            </a:r>
            <a:r>
              <a:rPr lang="en-US" sz="3200" dirty="0" smtClean="0"/>
              <a:t>= 0</a:t>
            </a:r>
            <a:endParaRPr lang="en-US" sz="32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953000" y="3657600"/>
            <a:ext cx="9144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ircular Arrow 124"/>
          <p:cNvSpPr/>
          <p:nvPr/>
        </p:nvSpPr>
        <p:spPr>
          <a:xfrm>
            <a:off x="6096000" y="4419600"/>
            <a:ext cx="685800" cy="533400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19200" y="1015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2438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 2 </a:t>
            </a:r>
            <a:r>
              <a:rPr lang="en-US" sz="3200" dirty="0" smtClean="0"/>
              <a:t>= .5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 rot="19993393">
            <a:off x="585590" y="452245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Set Sign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9295" y="440551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0290" y="4623137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9900"/>
                </a:solidFill>
              </a:rPr>
              <a:t>0</a:t>
            </a:r>
            <a:endParaRPr lang="en-US" sz="6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  <p:bldP spid="81" grpId="0"/>
      <p:bldP spid="103" grpId="0"/>
      <p:bldP spid="112" grpId="0"/>
      <p:bldP spid="113" grpId="0"/>
      <p:bldP spid="120" grpId="0"/>
      <p:bldP spid="125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bit Format (Single)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74320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Sign</a:t>
            </a:r>
          </a:p>
          <a:p>
            <a:pPr algn="ctr"/>
            <a:r>
              <a:rPr lang="en-US" sz="1400" dirty="0" smtClean="0"/>
              <a:t>bit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743200"/>
            <a:ext cx="127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274320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Mantissa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735482" y="3266420"/>
            <a:ext cx="178918" cy="695980"/>
          </a:xfrm>
          <a:prstGeom prst="straightConnector1">
            <a:avLst/>
          </a:prstGeom>
          <a:ln w="381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2057400" y="3050977"/>
            <a:ext cx="105971" cy="8352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4648200" y="3050977"/>
            <a:ext cx="304800" cy="9876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4419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44196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4419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 bits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62000" y="3810000"/>
            <a:ext cx="7924800" cy="757010"/>
            <a:chOff x="457200" y="1981200"/>
            <a:chExt cx="7924800" cy="757010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2061102"/>
              <a:ext cx="7924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 smtClean="0">
                  <a:solidFill>
                    <a:srgbClr val="FF9900"/>
                  </a:solidFill>
                </a:rPr>
                <a:t>_</a:t>
              </a:r>
              <a:r>
                <a:rPr lang="en-US" sz="3800" dirty="0" smtClean="0">
                  <a:solidFill>
                    <a:srgbClr val="00B050"/>
                  </a:solidFill>
                </a:rPr>
                <a:t>________</a:t>
              </a:r>
              <a:r>
                <a:rPr lang="en-US" sz="3800" dirty="0" smtClean="0">
                  <a:solidFill>
                    <a:srgbClr val="FF0000"/>
                  </a:solidFill>
                </a:rPr>
                <a:t>_______________________</a:t>
              </a:r>
              <a:endParaRPr lang="en-US" sz="3800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93810" y="1981200"/>
              <a:ext cx="0" cy="685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98810" y="1984902"/>
              <a:ext cx="0" cy="685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685800" y="49530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11000001010010100111000001000101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7010400" y="533400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-12.65241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 bit Format (Double)</a:t>
            </a:r>
            <a:endParaRPr lang="en-US" dirty="0"/>
          </a:p>
        </p:txBody>
      </p:sp>
      <p:grpSp>
        <p:nvGrpSpPr>
          <p:cNvPr id="2" name="Group 36"/>
          <p:cNvGrpSpPr/>
          <p:nvPr/>
        </p:nvGrpSpPr>
        <p:grpSpPr>
          <a:xfrm>
            <a:off x="304800" y="1524000"/>
            <a:ext cx="8382000" cy="3509903"/>
            <a:chOff x="304800" y="1588532"/>
            <a:chExt cx="8382000" cy="350990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2667000"/>
              <a:ext cx="82296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 smtClean="0">
                  <a:solidFill>
                    <a:srgbClr val="FF9900"/>
                  </a:solidFill>
                </a:rPr>
                <a:t>   _</a:t>
              </a:r>
              <a:r>
                <a:rPr lang="en-US" sz="3800" dirty="0" smtClean="0">
                  <a:solidFill>
                    <a:srgbClr val="00B050"/>
                  </a:solidFill>
                </a:rPr>
                <a:t>___________</a:t>
              </a:r>
              <a:r>
                <a:rPr lang="en-US" sz="3800" dirty="0" smtClean="0">
                  <a:solidFill>
                    <a:srgbClr val="FF0000"/>
                  </a:solidFill>
                </a:rPr>
                <a:t>_____________</a:t>
              </a:r>
            </a:p>
            <a:p>
              <a:r>
                <a:rPr lang="en-US" sz="3800" dirty="0" smtClean="0">
                  <a:solidFill>
                    <a:srgbClr val="FF0000"/>
                  </a:solidFill>
                </a:rPr>
                <a:t>                      _____________</a:t>
              </a:r>
            </a:p>
            <a:p>
              <a:r>
                <a:rPr lang="en-US" sz="3800" dirty="0" smtClean="0">
                  <a:solidFill>
                    <a:srgbClr val="FF0000"/>
                  </a:solidFill>
                </a:rPr>
                <a:t>                      _____________</a:t>
              </a:r>
            </a:p>
            <a:p>
              <a:r>
                <a:rPr lang="en-US" sz="3800" dirty="0" smtClean="0">
                  <a:solidFill>
                    <a:srgbClr val="FF0000"/>
                  </a:solidFill>
                </a:rPr>
                <a:t>                      _____________</a:t>
              </a:r>
              <a:endParaRPr lang="en-US" sz="38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1588532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Sign</a:t>
              </a:r>
            </a:p>
            <a:p>
              <a:pPr algn="ctr"/>
              <a:r>
                <a:rPr lang="en-US" sz="1400" dirty="0" smtClean="0"/>
                <a:t>bit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0200" y="1817132"/>
              <a:ext cx="1278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Exponent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1817132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Mantissa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8" idx="2"/>
            </p:cNvCxnSpPr>
            <p:nvPr/>
          </p:nvCxnSpPr>
          <p:spPr>
            <a:xfrm>
              <a:off x="583082" y="2111752"/>
              <a:ext cx="407518" cy="772180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 flipH="1">
              <a:off x="2209800" y="2124909"/>
              <a:ext cx="29771" cy="60662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934200" y="2198132"/>
              <a:ext cx="68580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318873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bit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2600" y="318873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 bit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0400" y="318873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 bit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236956" y="2579132"/>
              <a:ext cx="0" cy="685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64022" y="2587098"/>
              <a:ext cx="0" cy="685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609600" y="51054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0100000000101001010011100000100010101110111110110010101010101110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086600" y="594360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12.65241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305800" cy="26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692150"/>
                <a:gridCol w="1384300"/>
                <a:gridCol w="4845050"/>
              </a:tblGrid>
              <a:tr h="68275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bit</a:t>
                      </a:r>
                      <a:endParaRPr lang="en-US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 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Mantissa</a:t>
                      </a:r>
                      <a:endParaRPr lang="en-US" dirty="0"/>
                    </a:p>
                  </a:txBody>
                  <a:tcPr anchor="b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-12.625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-15.70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(32 bit)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305800" cy="26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692150"/>
                <a:gridCol w="1384300"/>
                <a:gridCol w="4845050"/>
              </a:tblGrid>
              <a:tr h="68275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bit</a:t>
                      </a:r>
                      <a:endParaRPr lang="en-US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 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Mantissa</a:t>
                      </a:r>
                      <a:endParaRPr lang="en-US" dirty="0"/>
                    </a:p>
                  </a:txBody>
                  <a:tcPr anchor="b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-12.625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10010100000000000000000</a:t>
                      </a:r>
                      <a:endParaRPr lang="en-US" dirty="0"/>
                    </a:p>
                  </a:txBody>
                  <a:tcPr anchor="ctr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00000000000000000000000</a:t>
                      </a:r>
                      <a:endParaRPr lang="en-US" dirty="0"/>
                    </a:p>
                  </a:txBody>
                  <a:tcPr anchor="ctr"/>
                </a:tc>
              </a:tr>
              <a:tr h="66141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-15.70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110011001100110011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(32 bit) - Solved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</a:p>
          <a:p>
            <a:pPr lvl="1"/>
            <a:r>
              <a:rPr lang="en-US" dirty="0"/>
              <a:t>Limited by number of bits in a floating point string and formats of mantissa and exponent fields</a:t>
            </a:r>
          </a:p>
          <a:p>
            <a:r>
              <a:rPr lang="en-US" dirty="0">
                <a:solidFill>
                  <a:srgbClr val="FF0000"/>
                </a:solidFill>
              </a:rPr>
              <a:t>Overflow</a:t>
            </a:r>
          </a:p>
          <a:p>
            <a:pPr lvl="1"/>
            <a:r>
              <a:rPr lang="en-US" dirty="0"/>
              <a:t>Can occur within the exponent</a:t>
            </a:r>
          </a:p>
          <a:p>
            <a:r>
              <a:rPr lang="en-US" dirty="0">
                <a:solidFill>
                  <a:srgbClr val="FF0000"/>
                </a:solidFill>
              </a:rPr>
              <a:t>Underflow</a:t>
            </a:r>
          </a:p>
          <a:p>
            <a:pPr lvl="1"/>
            <a:r>
              <a:rPr lang="en-US" dirty="0"/>
              <a:t>Occurs when absolute value of a negative exponent is too large to fit within allocated bits</a:t>
            </a: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Range, Overflow, and Underflow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both </a:t>
            </a:r>
            <a:r>
              <a:rPr lang="en-US" dirty="0">
                <a:solidFill>
                  <a:srgbClr val="FF0000"/>
                </a:solidFill>
              </a:rPr>
              <a:t>whole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fractional</a:t>
            </a:r>
            <a:r>
              <a:rPr lang="en-US" dirty="0"/>
              <a:t> components</a:t>
            </a:r>
          </a:p>
          <a:p>
            <a:r>
              <a:rPr lang="en-US" dirty="0"/>
              <a:t>Require separation of components to be represented within computer circuitry </a:t>
            </a:r>
          </a:p>
          <a:p>
            <a:pPr lvl="1"/>
            <a:r>
              <a:rPr lang="en-US" dirty="0"/>
              <a:t>Fixed radix point (</a:t>
            </a:r>
            <a:r>
              <a:rPr lang="en-US" dirty="0">
                <a:solidFill>
                  <a:srgbClr val="FF0000"/>
                </a:solidFill>
              </a:rPr>
              <a:t>simple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Floating point notation (</a:t>
            </a:r>
            <a:r>
              <a:rPr lang="en-US" dirty="0">
                <a:solidFill>
                  <a:srgbClr val="FF0000"/>
                </a:solidFill>
              </a:rPr>
              <a:t>complex</a:t>
            </a:r>
            <a:r>
              <a:rPr lang="en-US" dirty="0"/>
              <a:t>)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Precision</a:t>
            </a:r>
          </a:p>
          <a:p>
            <a:pPr lvl="1"/>
            <a:r>
              <a:rPr lang="en-US" dirty="0"/>
              <a:t>Accuracy is reduced as the number of digits available to store mantissa is reduced</a:t>
            </a:r>
          </a:p>
          <a:p>
            <a:r>
              <a:rPr lang="en-US" dirty="0">
                <a:solidFill>
                  <a:srgbClr val="FF0000"/>
                </a:solidFill>
              </a:rPr>
              <a:t>Truncation</a:t>
            </a:r>
          </a:p>
          <a:p>
            <a:pPr lvl="1"/>
            <a:r>
              <a:rPr lang="en-US" dirty="0"/>
              <a:t>Stores numeric value in the mantissa until available bits are consumed; discards remaining bits</a:t>
            </a:r>
          </a:p>
          <a:p>
            <a:pPr lvl="1"/>
            <a:r>
              <a:rPr lang="en-US" dirty="0"/>
              <a:t>Causes an error or approximation which can magnify</a:t>
            </a:r>
          </a:p>
          <a:p>
            <a:pPr lvl="1"/>
            <a:r>
              <a:rPr lang="en-US" dirty="0"/>
              <a:t>Programmers avoid by using integer </a:t>
            </a:r>
            <a:r>
              <a:rPr lang="en-US" dirty="0" smtClean="0"/>
              <a:t>types or Binary Coded Decimal</a:t>
            </a:r>
            <a:endParaRPr lang="en-US" dirty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Truncation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533400" y="1371599"/>
          <a:ext cx="8229600" cy="316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762000"/>
                <a:gridCol w="1447800"/>
                <a:gridCol w="3733800"/>
              </a:tblGrid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bit</a:t>
                      </a:r>
                      <a:endParaRPr lang="en-US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 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Mantissa</a:t>
                      </a:r>
                      <a:endParaRPr lang="en-US" dirty="0"/>
                    </a:p>
                  </a:txBody>
                  <a:tcPr anchor="b"/>
                </a:tc>
              </a:tr>
              <a:tr h="620081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00000000000000000000000</a:t>
                      </a:r>
                      <a:endParaRPr lang="en-US" dirty="0"/>
                    </a:p>
                  </a:txBody>
                  <a:tcPr anchor="ctr"/>
                </a:tc>
              </a:tr>
              <a:tr h="620081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Negative Infinity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00000000000000000000000</a:t>
                      </a:r>
                      <a:endParaRPr lang="en-US" dirty="0"/>
                    </a:p>
                  </a:txBody>
                  <a:tcPr anchor="ctr"/>
                </a:tc>
              </a:tr>
              <a:tr h="620081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 Number (</a:t>
                      </a:r>
                      <a:r>
                        <a:rPr lang="en-US" baseline="0" dirty="0" err="1" smtClean="0"/>
                        <a:t>NaN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bits except all 0s</a:t>
                      </a:r>
                      <a:endParaRPr lang="en-US" dirty="0"/>
                    </a:p>
                  </a:txBody>
                  <a:tcPr anchor="ctr"/>
                </a:tc>
              </a:tr>
              <a:tr h="620081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Denormalized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bits except all 0s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596" name="Picture 4" descr="Fig03-03"/>
          <p:cNvPicPr>
            <a:picLocks noChangeAspect="1" noChangeArrowheads="1"/>
          </p:cNvPicPr>
          <p:nvPr/>
        </p:nvPicPr>
        <p:blipFill>
          <a:blip r:embed="rId2" cstate="print"/>
          <a:srcRect l="27000"/>
          <a:stretch>
            <a:fillRect/>
          </a:stretch>
        </p:blipFill>
        <p:spPr bwMode="auto">
          <a:xfrm>
            <a:off x="1828800" y="1905000"/>
            <a:ext cx="5562600" cy="20510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5000" y="914400"/>
            <a:ext cx="5261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Fixed Point Notation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3048000" y="3048000"/>
            <a:ext cx="1600200" cy="15240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4419600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</a:t>
            </a:r>
          </a:p>
          <a:p>
            <a:r>
              <a:rPr lang="en-US" dirty="0" smtClean="0"/>
              <a:t>Point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4300"/>
              </p:ext>
            </p:extLst>
          </p:nvPr>
        </p:nvGraphicFramePr>
        <p:xfrm>
          <a:off x="2057400" y="1447800"/>
          <a:ext cx="5638801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021"/>
                <a:gridCol w="364549"/>
                <a:gridCol w="364549"/>
                <a:gridCol w="356368"/>
                <a:gridCol w="427642"/>
                <a:gridCol w="427642"/>
                <a:gridCol w="641463"/>
                <a:gridCol w="570189"/>
                <a:gridCol w="570189"/>
                <a:gridCol w="570189"/>
              </a:tblGrid>
              <a:tr h="914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Radix</a:t>
                      </a:r>
                    </a:p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</a:p>
                    <a:p>
                      <a:r>
                        <a:rPr lang="en-US" baseline="30000" dirty="0" smtClean="0"/>
                        <a:t>(.1)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baseline="30000" dirty="0" smtClean="0"/>
                        <a:t>(.01)</a:t>
                      </a:r>
                      <a:endParaRPr lang="en-US" baseline="30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r>
                        <a:rPr lang="en-US" baseline="30000" dirty="0" smtClean="0"/>
                        <a:t>th</a:t>
                      </a:r>
                    </a:p>
                    <a:p>
                      <a:r>
                        <a:rPr lang="en-US" baseline="30000" dirty="0" smtClean="0"/>
                        <a:t>(.001)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vert="vert270"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/>
                        <a:t>8172.469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3810000"/>
          <a:ext cx="5638801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021"/>
                <a:gridCol w="364549"/>
                <a:gridCol w="364549"/>
                <a:gridCol w="356368"/>
                <a:gridCol w="427642"/>
                <a:gridCol w="427642"/>
                <a:gridCol w="641463"/>
                <a:gridCol w="570189"/>
                <a:gridCol w="570189"/>
                <a:gridCol w="570189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Radix</a:t>
                      </a:r>
                    </a:p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baseline="30000" dirty="0" smtClean="0"/>
                    </a:p>
                    <a:p>
                      <a:r>
                        <a:rPr lang="en-US" baseline="30000" dirty="0" smtClean="0"/>
                        <a:t>(.5)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 </a:t>
                      </a:r>
                    </a:p>
                    <a:p>
                      <a:r>
                        <a:rPr lang="en-US" baseline="30000" dirty="0" smtClean="0"/>
                        <a:t>(.25)</a:t>
                      </a:r>
                      <a:endParaRPr lang="en-US" baseline="30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baseline="30000" dirty="0" smtClean="0"/>
                    </a:p>
                    <a:p>
                      <a:r>
                        <a:rPr lang="en-US" baseline="30000" dirty="0" smtClean="0"/>
                        <a:t>(.125)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vert="vert270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209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4958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49964" y="5486400"/>
            <a:ext cx="555236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5791200"/>
            <a:ext cx="663964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</a:t>
            </a:r>
          </a:p>
          <a:p>
            <a:pPr algn="ctr"/>
            <a:r>
              <a:rPr lang="en-US" dirty="0" smtClean="0"/>
              <a:t>bit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79620" y="5105400"/>
          <a:ext cx="429278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549"/>
                <a:gridCol w="364549"/>
                <a:gridCol w="356368"/>
                <a:gridCol w="427642"/>
                <a:gridCol w="427642"/>
                <a:gridCol w="641463"/>
                <a:gridCol w="570189"/>
                <a:gridCol w="570189"/>
                <a:gridCol w="57018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01000" y="38862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Solve this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>
          <a:xfrm rot="10800000">
            <a:off x="7848600" y="4800600"/>
            <a:ext cx="609600" cy="685800"/>
          </a:xfrm>
          <a:prstGeom prst="ben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767969" y="3048000"/>
          <a:ext cx="3928231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549"/>
                <a:gridCol w="356368"/>
                <a:gridCol w="427642"/>
                <a:gridCol w="427642"/>
                <a:gridCol w="641463"/>
                <a:gridCol w="570189"/>
                <a:gridCol w="570189"/>
                <a:gridCol w="57018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Bent Arrow 13"/>
          <p:cNvSpPr/>
          <p:nvPr/>
        </p:nvSpPr>
        <p:spPr>
          <a:xfrm rot="10800000" flipV="1">
            <a:off x="7772400" y="3048000"/>
            <a:ext cx="609600" cy="762000"/>
          </a:xfrm>
          <a:prstGeom prst="ben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58658"/>
              </p:ext>
            </p:extLst>
          </p:nvPr>
        </p:nvGraphicFramePr>
        <p:xfrm>
          <a:off x="761997" y="1817132"/>
          <a:ext cx="6834633" cy="397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227"/>
                <a:gridCol w="499946"/>
                <a:gridCol w="499946"/>
                <a:gridCol w="499946"/>
                <a:gridCol w="499946"/>
                <a:gridCol w="499946"/>
                <a:gridCol w="499946"/>
                <a:gridCol w="499946"/>
                <a:gridCol w="499946"/>
                <a:gridCol w="499946"/>
                <a:gridCol w="499946"/>
                <a:gridCol w="499946"/>
              </a:tblGrid>
              <a:tr h="138326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 </a:t>
                      </a:r>
                      <a:r>
                        <a:rPr lang="en-US" baseline="30000" dirty="0" smtClean="0"/>
                        <a:t>(.5)</a:t>
                      </a:r>
                      <a:endParaRPr lang="en-US" dirty="0"/>
                    </a:p>
                  </a:txBody>
                  <a:tcPr vert="vert27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 </a:t>
                      </a:r>
                      <a:r>
                        <a:rPr lang="en-US" baseline="30000" dirty="0" smtClean="0"/>
                        <a:t>(.25)</a:t>
                      </a:r>
                      <a:endParaRPr lang="en-US" baseline="30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30000" dirty="0" smtClean="0"/>
                        <a:t>(.125)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1/16 </a:t>
                      </a:r>
                      <a:r>
                        <a:rPr lang="en-US" baseline="30000" dirty="0" smtClean="0"/>
                        <a:t>(.0625)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1/32 </a:t>
                      </a:r>
                      <a:r>
                        <a:rPr lang="en-US" baseline="30000" dirty="0" smtClean="0"/>
                        <a:t>(.03125)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 vert="vert27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-28.5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12.625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-5.9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44780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the following: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5029200" y="1295400"/>
            <a:ext cx="152400" cy="457200"/>
          </a:xfrm>
          <a:prstGeom prst="downArrow">
            <a:avLst/>
          </a:prstGeom>
          <a:solidFill>
            <a:schemeClr val="tx1"/>
          </a:solidFill>
          <a:ln w="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9079" y="9260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Radix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(solved)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766"/>
              </p:ext>
            </p:extLst>
          </p:nvPr>
        </p:nvGraphicFramePr>
        <p:xfrm>
          <a:off x="762000" y="1741800"/>
          <a:ext cx="6834624" cy="421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817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  <a:gridCol w="436139"/>
              </a:tblGrid>
              <a:tr h="16872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 </a:t>
                      </a:r>
                      <a:r>
                        <a:rPr lang="en-US" baseline="30000" dirty="0" smtClean="0"/>
                        <a:t>(.5)</a:t>
                      </a:r>
                      <a:endParaRPr lang="en-US" dirty="0"/>
                    </a:p>
                  </a:txBody>
                  <a:tcPr vert="vert27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 </a:t>
                      </a:r>
                      <a:r>
                        <a:rPr lang="en-US" baseline="30000" dirty="0" smtClean="0"/>
                        <a:t>(.25)</a:t>
                      </a:r>
                      <a:endParaRPr lang="en-US" baseline="30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30000" dirty="0" smtClean="0"/>
                        <a:t>(.125)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1/16 </a:t>
                      </a:r>
                      <a:r>
                        <a:rPr lang="en-US" baseline="30000" dirty="0" smtClean="0"/>
                        <a:t>(.0625)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1/32 </a:t>
                      </a:r>
                      <a:r>
                        <a:rPr lang="en-US" baseline="30000" dirty="0" smtClean="0"/>
                        <a:t>(.03125)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1/64 </a:t>
                      </a:r>
                      <a:r>
                        <a:rPr lang="en-US" baseline="30000" dirty="0" smtClean="0"/>
                        <a:t>(.015625)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1/128 </a:t>
                      </a:r>
                      <a:r>
                        <a:rPr lang="en-US" baseline="30000" dirty="0" smtClean="0"/>
                        <a:t>(.0078125)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vert="vert270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 vert="vert27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vert="vert270"/>
                </a:tc>
              </a:tr>
              <a:tr h="122948">
                <a:tc>
                  <a:txBody>
                    <a:bodyPr/>
                    <a:lstStyle/>
                    <a:p>
                      <a:r>
                        <a:rPr lang="en-US" dirty="0" smtClean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138188">
                <a:tc>
                  <a:txBody>
                    <a:bodyPr/>
                    <a:lstStyle/>
                    <a:p>
                      <a:r>
                        <a:rPr lang="en-US" dirty="0" smtClean="0"/>
                        <a:t>-28.5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153428">
                <a:tc>
                  <a:txBody>
                    <a:bodyPr/>
                    <a:lstStyle/>
                    <a:p>
                      <a:r>
                        <a:rPr lang="en-US" dirty="0" smtClean="0"/>
                        <a:t>12.625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-5.9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44780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the following: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4495800" y="1257466"/>
            <a:ext cx="152400" cy="457200"/>
          </a:xfrm>
          <a:prstGeom prst="downArrow">
            <a:avLst/>
          </a:prstGeom>
          <a:solidFill>
            <a:schemeClr val="tx1"/>
          </a:solidFill>
          <a:ln w="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5800" y="111673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Radix Point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4648200"/>
            <a:ext cx="5334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3810000"/>
            <a:ext cx="1292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numbers are not associative</a:t>
            </a:r>
          </a:p>
          <a:p>
            <a:pPr lvl="1" fontAlgn="t"/>
            <a:r>
              <a:rPr lang="en-US" dirty="0" smtClean="0"/>
              <a:t>(a + b) + </a:t>
            </a:r>
            <a:r>
              <a:rPr lang="en-US" smtClean="0"/>
              <a:t>c  !=  a </a:t>
            </a:r>
            <a:r>
              <a:rPr lang="en-US" dirty="0" smtClean="0"/>
              <a:t>+ (b + c)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!Associative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352800"/>
          <a:ext cx="64008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330"/>
                <a:gridCol w="960120"/>
                <a:gridCol w="2800350"/>
              </a:tblGrid>
              <a:tr h="370840">
                <a:tc>
                  <a:txBody>
                    <a:bodyPr/>
                    <a:lstStyle/>
                    <a:p>
                      <a:pPr lvl="1" algn="r">
                        <a:buNone/>
                      </a:pPr>
                      <a:r>
                        <a:rPr lang="en-US" dirty="0" smtClean="0"/>
                        <a:t>(a + b) + c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+ (b + 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(3.6 + 4.3) + 5.9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3.6 + (4.3+ 5.9)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smtClean="0"/>
                        <a:t>13.799999999999999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1219200" y="2971800"/>
            <a:ext cx="12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2C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the following: (show work)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43400" y="3435532"/>
            <a:ext cx="1066800" cy="1015663"/>
            <a:chOff x="990600" y="1676400"/>
            <a:chExt cx="10668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1676400"/>
              <a:ext cx="106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13</a:t>
              </a:r>
              <a:endParaRPr lang="en-US" sz="2000" dirty="0" smtClean="0"/>
            </a:p>
            <a:p>
              <a:pPr algn="r"/>
              <a:r>
                <a:rPr lang="en-US" sz="2000" dirty="0" smtClean="0"/>
                <a:t>- 16</a:t>
              </a:r>
              <a:endParaRPr lang="en-US" sz="2000" dirty="0" smtClean="0"/>
            </a:p>
            <a:p>
              <a:pPr algn="r"/>
              <a:endParaRPr lang="en-US" sz="2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1295400" y="2279468"/>
              <a:ext cx="762000" cy="6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43400" y="1447799"/>
            <a:ext cx="1066800" cy="1015663"/>
            <a:chOff x="990600" y="1676400"/>
            <a:chExt cx="1066800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990600" y="1676400"/>
              <a:ext cx="106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11</a:t>
              </a:r>
              <a:endParaRPr lang="en-US" sz="2000" dirty="0" smtClean="0"/>
            </a:p>
            <a:p>
              <a:pPr algn="r"/>
              <a:r>
                <a:rPr lang="en-US" sz="2000" dirty="0" smtClean="0"/>
                <a:t>- 2</a:t>
              </a:r>
              <a:endParaRPr lang="en-US" sz="2000" dirty="0" smtClean="0"/>
            </a:p>
            <a:p>
              <a:pPr algn="r"/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524000" y="22860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5400" y="3470366"/>
            <a:ext cx="1066800" cy="1015663"/>
            <a:chOff x="1295400" y="1641566"/>
            <a:chExt cx="1066800" cy="1015663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1641566"/>
              <a:ext cx="106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-10</a:t>
              </a:r>
              <a:endParaRPr lang="en-US" sz="2000" dirty="0" smtClean="0"/>
            </a:p>
            <a:p>
              <a:pPr algn="r"/>
              <a:r>
                <a:rPr lang="en-US" sz="2000" dirty="0" smtClean="0"/>
                <a:t>- (-5)</a:t>
              </a:r>
              <a:endParaRPr lang="en-US" sz="2000" dirty="0" smtClean="0"/>
            </a:p>
            <a:p>
              <a:pPr algn="r"/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1524000" y="22860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295400" y="1600200"/>
            <a:ext cx="1066800" cy="1015663"/>
            <a:chOff x="990600" y="1676400"/>
            <a:chExt cx="1066800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990600" y="1676400"/>
              <a:ext cx="106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14</a:t>
              </a:r>
              <a:endParaRPr lang="en-US" sz="2000" dirty="0" smtClean="0"/>
            </a:p>
            <a:p>
              <a:pPr algn="r"/>
              <a:r>
                <a:rPr lang="en-US" sz="2000" dirty="0" smtClean="0"/>
                <a:t>- 10</a:t>
              </a:r>
              <a:endParaRPr lang="en-US" sz="2000" dirty="0" smtClean="0"/>
            </a:p>
            <a:p>
              <a:pPr algn="r"/>
              <a:endParaRPr lang="en-US" sz="20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371600" y="22860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78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1611</TotalTime>
  <Words>941</Words>
  <Application>Microsoft Office PowerPoint</Application>
  <PresentationFormat>On-screen Show (4:3)</PresentationFormat>
  <Paragraphs>426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Lucida Sans Unicode</vt:lpstr>
      <vt:lpstr>Verdana</vt:lpstr>
      <vt:lpstr>Wingdings 2</vt:lpstr>
      <vt:lpstr>Wingdings 3</vt:lpstr>
      <vt:lpstr>Concourse</vt:lpstr>
      <vt:lpstr>Data Representation</vt:lpstr>
      <vt:lpstr>Real Numbers</vt:lpstr>
      <vt:lpstr>PowerPoint Presentation</vt:lpstr>
      <vt:lpstr>Fractional Numbers</vt:lpstr>
      <vt:lpstr>Solve these</vt:lpstr>
      <vt:lpstr>Solve it (solved)</vt:lpstr>
      <vt:lpstr>!Associative</vt:lpstr>
      <vt:lpstr>More 2C Math</vt:lpstr>
      <vt:lpstr>Solve the following: (show work)</vt:lpstr>
      <vt:lpstr>Floating Point Notation</vt:lpstr>
      <vt:lpstr>Floating Point Notation (8 bit)</vt:lpstr>
      <vt:lpstr>PowerPoint Presentation</vt:lpstr>
      <vt:lpstr>PowerPoint Presentation</vt:lpstr>
      <vt:lpstr>PowerPoint Presentation</vt:lpstr>
      <vt:lpstr>32 bit Format (Single)</vt:lpstr>
      <vt:lpstr>64 bit Format (Double)</vt:lpstr>
      <vt:lpstr>Calculate (32 bit)</vt:lpstr>
      <vt:lpstr>Calculate (32 bit) - Solved</vt:lpstr>
      <vt:lpstr>Range, Overflow, and Underflow</vt:lpstr>
      <vt:lpstr>Precision and Truncation</vt:lpstr>
      <vt:lpstr>To Infinity and Beyond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Jonathan D. Holmes</dc:creator>
  <cp:lastModifiedBy>Jonathan D. Holmes</cp:lastModifiedBy>
  <cp:revision>159</cp:revision>
  <dcterms:created xsi:type="dcterms:W3CDTF">2012-09-04T05:13:40Z</dcterms:created>
  <dcterms:modified xsi:type="dcterms:W3CDTF">2015-01-27T07:34:57Z</dcterms:modified>
</cp:coreProperties>
</file>