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A638-6127-4DF9-9DC5-98E6E3F43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8B8F-E72F-4CAC-8FCF-BA67968C9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F48E-46A0-49CD-B06E-C8ECE7A4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EA89-DFD4-4F98-A268-CCAC702E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BA71F-5619-4F4F-8B9A-1DA408AC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252D-025C-4F51-832A-1BD68F4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084AE-2910-475F-A121-5B276DD6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1908-1DA4-4BBA-A8B7-39C21DE5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87AB0-8CBC-4883-B0B5-7C67CCE9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038B5-800C-4643-A133-6DABB35C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08849-0C2C-49D4-9819-48D9A3DDD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B7A9D-38DD-48BA-B9C4-3C4D2F399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6C73-BE1B-4D04-99A1-B47ECFD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1F2D2-E28F-4391-8548-A0ED08D3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3FF7B-0042-41E3-90DF-4827B7D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AE06-F4AF-4862-847F-DEEEEDCE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E1FB-E6E1-45EF-89B1-488582EC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16A8-16D5-453E-ADFF-03AD97F2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0DBC7-0AAB-41F2-AC1D-3A48689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5191-5C3B-4434-BDA0-9DA7866B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78CE-9B1D-4EF6-AE5E-E19BC657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273A-9906-425D-86A2-66EB7833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E630-218D-4A0C-AE20-75C88281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23FC-3EBE-4C9F-9E31-23D4483D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544D-3931-48E0-BDBF-7A1CE511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5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4F83-B213-44D0-883F-2A4275CD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3735-028E-4F4C-93EB-3A560A5C2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37FD3-9F91-4A4A-8C24-0137BEE3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58857-2745-43EF-958D-8F72FBDE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42A8-F17E-4619-B2C6-20BCAF0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DC6E-71D8-464C-A018-8E3EC5A8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C000-554E-42C6-B832-E0C87087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3E11-B85E-404B-AF0F-C14F4A1A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80CE-908B-4597-85AC-EA58FBC0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EE78F-3F0C-46AA-9877-BD2DAE4D5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5526C-0985-4086-83DD-6689C6CA7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5EE51-47C3-42B2-8530-47127E62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64393-D7D4-47A2-89C0-F51F6C06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7644-8D5F-4DF5-90A6-35BD8D05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150E-B6F6-4E03-8DEA-9A685AB6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AB55F-DB1D-4A7C-8C56-645E766B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6EEA9-46D0-43BC-8DDE-844A1F5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AC1D2-09D5-4890-B7D4-019903F4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63A29-047D-4C55-8AF8-63B1F6E9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8C355-420C-40E7-A624-62165C89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A212-DF34-418C-854B-8115E461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DC63-F6BE-4250-B83A-EBDAE8AF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F12D-2C62-4AA2-9A70-D9D2C157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3287-A43E-4B79-B742-51969AFC4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82E82-7CF5-420E-BA62-0CA93F28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D455-80FF-483E-B6F4-F73D4A94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0BFD-CDB8-4378-9222-D0E01819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8DBF-C8FA-4BE0-B2C3-67E78054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BA18E-0CDE-4467-ADB5-331685697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A1641-8EB1-4B0D-9148-5BB4A4CE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C167-DB09-4EF5-833F-15396D01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6697-08F8-403C-B15B-7B4F0458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2D1C2-FB53-4A69-BF75-EDE741A4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2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CFF12-3C48-44ED-AB8C-92E90576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D969-32A7-4A4E-8DCC-DE0CC4DF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E966-9454-4078-8259-F1EA1F0C0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310C-5326-4358-A8C1-E556F9310627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4371-6942-46EE-983F-88A5A51B3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A4E1-4E6A-4CF4-BF7E-B0E2CA9C5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9264-6878-4E55-890C-F9A127385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vinhwong/Capstone-Two/blob/main/Modeling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vinhwong/Capstone-Two/blob/main/Exploratory%20Data%20Analysis%20(EDA)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BA6-811C-4017-B379-CA937F094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Fraudulent Transaction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E4B4F-591A-4DC4-8E9B-C5A750AB1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9049"/>
          </a:xfrm>
        </p:spPr>
        <p:txBody>
          <a:bodyPr/>
          <a:lstStyle/>
          <a:p>
            <a:r>
              <a:rPr lang="en-US" dirty="0"/>
              <a:t>Melvin Wong 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D3F52E-725D-484C-BBC5-0D86C4B786AA}"/>
              </a:ext>
            </a:extLst>
          </p:cNvPr>
          <p:cNvSpPr txBox="1">
            <a:spLocks/>
          </p:cNvSpPr>
          <p:nvPr/>
        </p:nvSpPr>
        <p:spPr>
          <a:xfrm>
            <a:off x="1524000" y="4123162"/>
            <a:ext cx="9144000" cy="42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Science Intensive Capstone Project, January 2024 cohort </a:t>
            </a:r>
          </a:p>
        </p:txBody>
      </p:sp>
    </p:spTree>
    <p:extLst>
      <p:ext uri="{BB962C8B-B14F-4D97-AF65-F5344CB8AC3E}">
        <p14:creationId xmlns:p14="http://schemas.microsoft.com/office/powerpoint/2010/main" val="276374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E207-0CCF-4A8B-8BF5-3694A9E8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distance for “grocery”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B6794-F38A-4DE8-9045-DC0C4C30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84" y="1690688"/>
            <a:ext cx="7602631" cy="47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8732-65EE-4E3C-AEF3-3BD95F3B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distance for “</a:t>
            </a:r>
            <a:r>
              <a:rPr lang="en-US" dirty="0" err="1"/>
              <a:t>misc</a:t>
            </a:r>
            <a:r>
              <a:rPr lang="en-US" dirty="0"/>
              <a:t>”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D80F-DF5E-4CF8-9A0B-53589E67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56" y="1690688"/>
            <a:ext cx="7607888" cy="48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3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001B-9E6D-4AE1-81B7-E996A114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 Modeling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https://github.com/melvinhwong/Capstone-Two/blob/main/Modeling.ipynb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6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7763-098F-4CE2-8D66-4BF64A37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9D1A-9678-42B9-88D3-D6259086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2249070"/>
          </a:xfrm>
        </p:spPr>
        <p:txBody>
          <a:bodyPr>
            <a:normAutofit/>
          </a:bodyPr>
          <a:lstStyle/>
          <a:p>
            <a:r>
              <a:rPr lang="en-US" dirty="0"/>
              <a:t>Type: Supervised learning</a:t>
            </a:r>
          </a:p>
          <a:p>
            <a:r>
              <a:rPr lang="en-US" dirty="0"/>
              <a:t>Binary classification: 1 for fraudulent transaction and 0 for non-fraudulent transaction </a:t>
            </a:r>
          </a:p>
          <a:p>
            <a:r>
              <a:rPr lang="en-US" dirty="0"/>
              <a:t>Tools: Python’s scikit learn and model</a:t>
            </a:r>
          </a:p>
        </p:txBody>
      </p:sp>
    </p:spTree>
    <p:extLst>
      <p:ext uri="{BB962C8B-B14F-4D97-AF65-F5344CB8AC3E}">
        <p14:creationId xmlns:p14="http://schemas.microsoft.com/office/powerpoint/2010/main" val="333881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C49D-466F-420E-BB2F-5F70AD88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C429-53A4-4DE9-A10C-469BD91A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70"/>
          </a:xfrm>
        </p:spPr>
        <p:txBody>
          <a:bodyPr/>
          <a:lstStyle/>
          <a:p>
            <a:r>
              <a:rPr lang="en-US" dirty="0"/>
              <a:t>Data pre-processing steps:</a:t>
            </a:r>
          </a:p>
          <a:p>
            <a:pPr lvl="1"/>
            <a:r>
              <a:rPr lang="en-US" dirty="0"/>
              <a:t>Label encoding</a:t>
            </a:r>
          </a:p>
          <a:p>
            <a:pPr lvl="1"/>
            <a:r>
              <a:rPr lang="en-US" dirty="0"/>
              <a:t>Data splitting into training and test sets (70% - 30 %)</a:t>
            </a:r>
          </a:p>
          <a:p>
            <a:pPr lvl="1"/>
            <a:r>
              <a:rPr lang="en-US" dirty="0"/>
              <a:t>Resampling or weighting the training data</a:t>
            </a:r>
          </a:p>
          <a:p>
            <a:pPr lvl="1"/>
            <a:r>
              <a:rPr lang="en-US" dirty="0"/>
              <a:t>Scaling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760EB0-8AB8-4930-B82E-ACB16CE8F1DA}"/>
              </a:ext>
            </a:extLst>
          </p:cNvPr>
          <p:cNvSpPr txBox="1">
            <a:spLocks/>
          </p:cNvSpPr>
          <p:nvPr/>
        </p:nvSpPr>
        <p:spPr>
          <a:xfrm>
            <a:off x="838200" y="4001295"/>
            <a:ext cx="10515600" cy="843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Models used: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F412E5-BE21-455E-823B-DA3771339A47}"/>
              </a:ext>
            </a:extLst>
          </p:cNvPr>
          <p:cNvSpPr txBox="1">
            <a:spLocks/>
          </p:cNvSpPr>
          <p:nvPr/>
        </p:nvSpPr>
        <p:spPr>
          <a:xfrm>
            <a:off x="838200" y="4665078"/>
            <a:ext cx="10515600" cy="2056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Logistic Regression</a:t>
            </a:r>
          </a:p>
          <a:p>
            <a:r>
              <a:rPr lang="en-US" dirty="0"/>
              <a:t>KNN 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Gradient Boost</a:t>
            </a:r>
          </a:p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35053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2C5A-B5E3-4E1F-BE68-825505DE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24978-203C-4D59-B220-C5E4588D6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2" y="1742839"/>
            <a:ext cx="5344885" cy="3008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B9377-70D0-44A2-81D0-6EE463C0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91778" cy="30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6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2C5A-B5E3-4E1F-BE68-825505DE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180"/>
          </a:xfrm>
        </p:spPr>
        <p:txBody>
          <a:bodyPr/>
          <a:lstStyle/>
          <a:p>
            <a:r>
              <a:rPr lang="en-US" dirty="0"/>
              <a:t>Model Comparisons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704F5-CD7C-4A77-8DDF-48BE4C55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060" y="2378168"/>
            <a:ext cx="5884999" cy="3908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C1DD0-4F33-4B4C-A588-423F940E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5" y="2378168"/>
            <a:ext cx="4503565" cy="21016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AAF0BB-5EBC-42D8-ABEA-5782E9BCBD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311060" cy="446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Feature importance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E68A6B-6082-4D39-953D-F376E9439BAD}"/>
              </a:ext>
            </a:extLst>
          </p:cNvPr>
          <p:cNvSpPr txBox="1">
            <a:spLocks/>
          </p:cNvSpPr>
          <p:nvPr/>
        </p:nvSpPr>
        <p:spPr>
          <a:xfrm>
            <a:off x="5454060" y="1727828"/>
            <a:ext cx="4311060" cy="446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Model scores (ROC-AUC)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608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A0ED-345C-4A27-BCCA-181DEABD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Assumptions, Limitations and 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3F04-88F6-475B-A995-4CF626C9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 fraudulent transactions are evolving since 2020 </a:t>
            </a:r>
          </a:p>
          <a:p>
            <a:r>
              <a:rPr lang="en-US" dirty="0"/>
              <a:t>Used only two years of data</a:t>
            </a:r>
          </a:p>
          <a:p>
            <a:r>
              <a:rPr lang="en-US" dirty="0"/>
              <a:t>Due to the ever changing transaction fraudulent world and ways to circumvent monitoring </a:t>
            </a:r>
          </a:p>
          <a:p>
            <a:r>
              <a:rPr lang="en-US" dirty="0"/>
              <a:t>Does not contain all credit card data and so transactions may be skewed </a:t>
            </a:r>
          </a:p>
        </p:txBody>
      </p:sp>
    </p:spTree>
    <p:extLst>
      <p:ext uri="{BB962C8B-B14F-4D97-AF65-F5344CB8AC3E}">
        <p14:creationId xmlns:p14="http://schemas.microsoft.com/office/powerpoint/2010/main" val="66427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73D4-24B8-431B-8C68-DE7BBF50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FAD7-58C7-4256-AB71-4CDAF5D2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the 23 factors, three (3) were the most important: </a:t>
            </a:r>
          </a:p>
          <a:p>
            <a:pPr lvl="1"/>
            <a:r>
              <a:rPr lang="en-US" dirty="0"/>
              <a:t>Distance </a:t>
            </a:r>
          </a:p>
          <a:p>
            <a:pPr lvl="1"/>
            <a:r>
              <a:rPr lang="en-US" dirty="0"/>
              <a:t>Age </a:t>
            </a:r>
          </a:p>
          <a:p>
            <a:pPr lvl="1"/>
            <a:r>
              <a:rPr lang="en-US" dirty="0"/>
              <a:t>Category Label</a:t>
            </a:r>
          </a:p>
          <a:p>
            <a:r>
              <a:rPr lang="en-US" dirty="0"/>
              <a:t>Out of the six (6) best models, the two best models were: 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Random Forest </a:t>
            </a:r>
          </a:p>
        </p:txBody>
      </p:sp>
    </p:spTree>
    <p:extLst>
      <p:ext uri="{BB962C8B-B14F-4D97-AF65-F5344CB8AC3E}">
        <p14:creationId xmlns:p14="http://schemas.microsoft.com/office/powerpoint/2010/main" val="22545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DE79-48B1-47D2-858F-DA936001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859985-EB16-4204-80A7-DFDD617A77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4902" y="1690688"/>
            <a:ext cx="40688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DDD41-CA9A-483E-8FA3-AA22967BED64}"/>
              </a:ext>
            </a:extLst>
          </p:cNvPr>
          <p:cNvSpPr txBox="1"/>
          <p:nvPr/>
        </p:nvSpPr>
        <p:spPr>
          <a:xfrm>
            <a:off x="838200" y="1690688"/>
            <a:ext cx="6124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of total card fraud losses and transactions has increased year over year.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2AB30-AC75-4F18-BB76-A7ACF7CBE86B}"/>
              </a:ext>
            </a:extLst>
          </p:cNvPr>
          <p:cNvSpPr txBox="1"/>
          <p:nvPr/>
        </p:nvSpPr>
        <p:spPr>
          <a:xfrm>
            <a:off x="838200" y="4336316"/>
            <a:ext cx="6124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factors best determine credit card fraud transactions? </a:t>
            </a:r>
          </a:p>
          <a:p>
            <a:endParaRPr lang="en-US" sz="2400" dirty="0"/>
          </a:p>
          <a:p>
            <a:r>
              <a:rPr lang="en-US" sz="2400" dirty="0"/>
              <a:t>Can we predict what transactions are credit card fraud?</a:t>
            </a:r>
          </a:p>
        </p:txBody>
      </p:sp>
    </p:spTree>
    <p:extLst>
      <p:ext uri="{BB962C8B-B14F-4D97-AF65-F5344CB8AC3E}">
        <p14:creationId xmlns:p14="http://schemas.microsoft.com/office/powerpoint/2010/main" val="193868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801-106A-40EB-A1B1-0E6CB452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care? </a:t>
            </a:r>
          </a:p>
        </p:txBody>
      </p:sp>
      <p:pic>
        <p:nvPicPr>
          <p:cNvPr id="2050" name="Picture 2" descr="Major US banks back out of the Equator Principles">
            <a:extLst>
              <a:ext uri="{FF2B5EF4-FFF2-40B4-BE49-F238E27FC236}">
                <a16:creationId xmlns:a16="http://schemas.microsoft.com/office/drawing/2014/main" id="{D09070A3-49BB-406D-B580-5FEE5694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352311" cy="2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7AD1437-FCA4-4346-8E77-8F9B3BAB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943" y="1690688"/>
            <a:ext cx="41624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A00E83-4CF2-44A4-AA4F-76650455EA87}"/>
              </a:ext>
            </a:extLst>
          </p:cNvPr>
          <p:cNvSpPr txBox="1"/>
          <p:nvPr/>
        </p:nvSpPr>
        <p:spPr>
          <a:xfrm>
            <a:off x="6096000" y="3492532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326741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4E33-D7BC-4BD6-8B73-900FF594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factors affect fraudulent transactions?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BD27-DA59-4824-9965-8F1C9DD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  <a:p>
            <a:r>
              <a:rPr lang="en-US" dirty="0"/>
              <a:t>Category type</a:t>
            </a:r>
          </a:p>
          <a:p>
            <a:r>
              <a:rPr lang="en-US" dirty="0"/>
              <a:t>Time of transaction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source:  </a:t>
            </a:r>
            <a:br>
              <a:rPr lang="en-US" dirty="0"/>
            </a:br>
            <a:r>
              <a:rPr lang="en-US" dirty="0"/>
              <a:t>Credit Card transaction (fraudulent &amp; not fraudulent) </a:t>
            </a:r>
          </a:p>
        </p:txBody>
      </p:sp>
    </p:spTree>
    <p:extLst>
      <p:ext uri="{BB962C8B-B14F-4D97-AF65-F5344CB8AC3E}">
        <p14:creationId xmlns:p14="http://schemas.microsoft.com/office/powerpoint/2010/main" val="89008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5CC4-6181-492B-BE5B-B018DCC9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46D0-4FA3-4FE6-8DEB-07629B35D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acquired for the period: January 2019 – December 2022</a:t>
            </a:r>
          </a:p>
          <a:p>
            <a:r>
              <a:rPr lang="en-US" dirty="0"/>
              <a:t>Credit Card Transactions: Credit Card Transactions across the US</a:t>
            </a:r>
          </a:p>
          <a:p>
            <a:r>
              <a:rPr lang="en-US" dirty="0"/>
              <a:t>Number of records: 444,719 </a:t>
            </a:r>
          </a:p>
          <a:p>
            <a:r>
              <a:rPr lang="en-US" dirty="0"/>
              <a:t>Number of fields: 22</a:t>
            </a:r>
          </a:p>
        </p:txBody>
      </p:sp>
    </p:spTree>
    <p:extLst>
      <p:ext uri="{BB962C8B-B14F-4D97-AF65-F5344CB8AC3E}">
        <p14:creationId xmlns:p14="http://schemas.microsoft.com/office/powerpoint/2010/main" val="286811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4927-A91D-407E-8659-FE1AD8A0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 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https://github.com/melvinhwong/Capstone-Two/blob/main/Exploratory%20Data%20Analysis%20(EDA).ipynb</a:t>
            </a:r>
            <a:r>
              <a:rPr lang="en-US" sz="1600" dirty="0"/>
              <a:t>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C369-E26C-455F-B7C3-25EB2327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Credit Card transaction </a:t>
            </a:r>
          </a:p>
          <a:p>
            <a:r>
              <a:rPr lang="en-US" sz="2000" dirty="0"/>
              <a:t>Transaction category </a:t>
            </a:r>
          </a:p>
          <a:p>
            <a:r>
              <a:rPr lang="en-US" sz="2000" dirty="0"/>
              <a:t>Merchant name</a:t>
            </a:r>
          </a:p>
          <a:p>
            <a:r>
              <a:rPr lang="en-US" sz="2000" dirty="0"/>
              <a:t>Customer age</a:t>
            </a:r>
          </a:p>
          <a:p>
            <a:r>
              <a:rPr lang="en-US" sz="2000" dirty="0"/>
              <a:t>Merchant location (longitude &amp; latitude) </a:t>
            </a:r>
          </a:p>
          <a:p>
            <a:r>
              <a:rPr lang="en-US" sz="2000" dirty="0"/>
              <a:t>Customer location (longitude &amp; </a:t>
            </a:r>
            <a:r>
              <a:rPr lang="en-US" sz="2000" dirty="0" err="1"/>
              <a:t>latitidue</a:t>
            </a:r>
            <a:r>
              <a:rPr lang="en-US" sz="2000" dirty="0"/>
              <a:t>) </a:t>
            </a:r>
          </a:p>
          <a:p>
            <a:r>
              <a:rPr lang="en-US" sz="2000" dirty="0"/>
              <a:t>Transaction identified as fraud (1 – yes &amp; 0 – no)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19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B51E-CB41-4F5F-93E1-168CAC3B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Category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B140-A5DC-4BA7-9812-766BA938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9842" cy="4351338"/>
          </a:xfrm>
        </p:spPr>
        <p:txBody>
          <a:bodyPr/>
          <a:lstStyle/>
          <a:p>
            <a:r>
              <a:rPr lang="en-US" dirty="0"/>
              <a:t>Transactions category is evenly distributed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C3A9C-FF7B-4B43-8405-8E9D7966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92" y="1839244"/>
            <a:ext cx="6545408" cy="31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9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02C3-CBF0-4730-A59D-6DBE6799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Fraudulent Transaction Distributed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D318-87C4-4A40-9E78-86EB0381A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4432" cy="4351338"/>
          </a:xfrm>
        </p:spPr>
        <p:txBody>
          <a:bodyPr/>
          <a:lstStyle/>
          <a:p>
            <a:r>
              <a:rPr lang="en-US" dirty="0"/>
              <a:t>Transactions identified as fraud:</a:t>
            </a:r>
          </a:p>
          <a:p>
            <a:pPr lvl="1"/>
            <a:r>
              <a:rPr lang="en-US" dirty="0" err="1"/>
              <a:t>Misc_net</a:t>
            </a:r>
            <a:endParaRPr lang="en-US" dirty="0"/>
          </a:p>
          <a:p>
            <a:pPr lvl="1"/>
            <a:r>
              <a:rPr lang="en-US" dirty="0" err="1"/>
              <a:t>Shopping_net</a:t>
            </a:r>
            <a:endParaRPr lang="en-US" dirty="0"/>
          </a:p>
          <a:p>
            <a:pPr lvl="1"/>
            <a:r>
              <a:rPr lang="en-US" dirty="0" err="1"/>
              <a:t>Grocery_pos</a:t>
            </a:r>
            <a:endParaRPr lang="en-US" dirty="0"/>
          </a:p>
          <a:p>
            <a:pPr lvl="1"/>
            <a:r>
              <a:rPr lang="en-US" dirty="0" err="1"/>
              <a:t>Gas_transport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9559-F6EF-4950-B2BB-6EA95A89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12" y="1825625"/>
            <a:ext cx="5851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39D9-D6F6-42B1-970D-BE78CDC8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distance for “</a:t>
            </a:r>
            <a:r>
              <a:rPr lang="en-US" dirty="0" err="1"/>
              <a:t>shopping_net</a:t>
            </a:r>
            <a:r>
              <a:rPr lang="en-US" dirty="0"/>
              <a:t>”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0DA8E-D306-4916-ADE5-95CD00A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73" y="1690688"/>
            <a:ext cx="7487653" cy="44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8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421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Fraudulent Transaction Identification</vt:lpstr>
      <vt:lpstr>The Problem</vt:lpstr>
      <vt:lpstr>Who might care? </vt:lpstr>
      <vt:lpstr>What factors affect fraudulent transactions? </vt:lpstr>
      <vt:lpstr>Data Source</vt:lpstr>
      <vt:lpstr>Data Exploration  https://github.com/melvinhwong/Capstone-Two/blob/main/Exploratory%20Data%20Analysis%20(EDA).ipynb  </vt:lpstr>
      <vt:lpstr>Transaction Category Distribution</vt:lpstr>
      <vt:lpstr>Fraudulent Transaction Distributed</vt:lpstr>
      <vt:lpstr>Histogram of distance for “shopping_net” category</vt:lpstr>
      <vt:lpstr>Histogram of distance for “grocery” category</vt:lpstr>
      <vt:lpstr>Histogram of distance for “misc” category</vt:lpstr>
      <vt:lpstr>Machine Learning Modeling https://github.com/melvinhwong/Capstone-Two/blob/main/Modeling.ipynb </vt:lpstr>
      <vt:lpstr>Modeling Overview</vt:lpstr>
      <vt:lpstr>Modeling steps</vt:lpstr>
      <vt:lpstr>Model Comparisons</vt:lpstr>
      <vt:lpstr>Model Comparisons (cont.)</vt:lpstr>
      <vt:lpstr>Assumptions, Limitations and Disclaimers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Transaction Identification</dc:title>
  <dc:creator>Melvin Wong</dc:creator>
  <cp:lastModifiedBy>Melvin Wong</cp:lastModifiedBy>
  <cp:revision>18</cp:revision>
  <dcterms:created xsi:type="dcterms:W3CDTF">2024-07-28T05:21:24Z</dcterms:created>
  <dcterms:modified xsi:type="dcterms:W3CDTF">2024-07-28T18:35:45Z</dcterms:modified>
</cp:coreProperties>
</file>