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h25xktGHMJRxX7Qy0FN+pmM3PE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presProps" Target="presProps.xml"/><Relationship Id="rId5" Type="http://schemas.openxmlformats.org/officeDocument/2006/relationships/font" Target="fonts/font2.fntdata"/><Relationship Id="rId10" Type="http://customschemas.google.com/relationships/presentationmetadata" Target="metadata"/><Relationship Id="rId4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" name="Google Shape;1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292426" y="1275171"/>
            <a:ext cx="8851200" cy="49395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C09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343875" y="2160650"/>
            <a:ext cx="1086417" cy="3324000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1" dirty="0">
                <a:solidFill>
                  <a:schemeClr val="lt1"/>
                </a:solidFill>
              </a:rPr>
              <a:t>How to increase the safety at schools</a:t>
            </a:r>
            <a:endParaRPr dirty="0"/>
          </a:p>
        </p:txBody>
      </p:sp>
      <p:sp>
        <p:nvSpPr>
          <p:cNvPr id="23" name="Google Shape;23;p1"/>
          <p:cNvSpPr/>
          <p:nvPr/>
        </p:nvSpPr>
        <p:spPr>
          <a:xfrm>
            <a:off x="1693237" y="1990439"/>
            <a:ext cx="1145737" cy="360224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t" anchorCtr="0">
            <a:noAutofit/>
          </a:bodyPr>
          <a:lstStyle/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Increase police presence</a:t>
            </a:r>
            <a:endParaRPr lang="en-AU" sz="800" dirty="0"/>
          </a:p>
        </p:txBody>
      </p:sp>
      <p:sp>
        <p:nvSpPr>
          <p:cNvPr id="24" name="Google Shape;24;p1"/>
          <p:cNvSpPr/>
          <p:nvPr/>
        </p:nvSpPr>
        <p:spPr>
          <a:xfrm>
            <a:off x="1713460" y="2911394"/>
            <a:ext cx="1105292" cy="390999"/>
          </a:xfrm>
          <a:prstGeom prst="round1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9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Buy Nothing</a:t>
            </a:r>
            <a:endParaRPr lang="en-US"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1689077" y="3792941"/>
            <a:ext cx="1105293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Increase the # teachers</a:t>
            </a:r>
            <a:endParaRPr sz="800" dirty="0"/>
          </a:p>
        </p:txBody>
      </p:sp>
      <p:sp>
        <p:nvSpPr>
          <p:cNvPr id="26" name="Google Shape;26;p1"/>
          <p:cNvSpPr/>
          <p:nvPr/>
        </p:nvSpPr>
        <p:spPr>
          <a:xfrm>
            <a:off x="1682836" y="5302949"/>
            <a:ext cx="1165630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Buy safety measures</a:t>
            </a:r>
            <a:endParaRPr sz="800" dirty="0"/>
          </a:p>
        </p:txBody>
      </p:sp>
      <p:sp>
        <p:nvSpPr>
          <p:cNvPr id="27" name="Google Shape;27;p1"/>
          <p:cNvSpPr/>
          <p:nvPr/>
        </p:nvSpPr>
        <p:spPr>
          <a:xfrm>
            <a:off x="3043399" y="2213249"/>
            <a:ext cx="1165631" cy="328136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Monetary cost for police</a:t>
            </a:r>
            <a:endParaRPr lang="en-AU" sz="800" dirty="0"/>
          </a:p>
        </p:txBody>
      </p:sp>
      <p:sp>
        <p:nvSpPr>
          <p:cNvPr id="30" name="Google Shape;30;p1"/>
          <p:cNvSpPr/>
          <p:nvPr/>
        </p:nvSpPr>
        <p:spPr>
          <a:xfrm>
            <a:off x="3032335" y="3604322"/>
            <a:ext cx="116563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1" dirty="0">
                <a:solidFill>
                  <a:schemeClr val="lt1"/>
                </a:solidFill>
              </a:rPr>
              <a:t>Teacher Resources</a:t>
            </a:r>
            <a:endParaRPr lang="en-AU" sz="800" dirty="0"/>
          </a:p>
        </p:txBody>
      </p:sp>
      <p:sp>
        <p:nvSpPr>
          <p:cNvPr id="31" name="Google Shape;31;p1"/>
          <p:cNvSpPr/>
          <p:nvPr/>
        </p:nvSpPr>
        <p:spPr>
          <a:xfrm>
            <a:off x="3032335" y="4016055"/>
            <a:ext cx="116563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Training teachers</a:t>
            </a:r>
            <a:endParaRPr sz="800" dirty="0"/>
          </a:p>
        </p:txBody>
      </p:sp>
      <p:sp>
        <p:nvSpPr>
          <p:cNvPr id="32" name="Google Shape;32;p1"/>
          <p:cNvSpPr/>
          <p:nvPr/>
        </p:nvSpPr>
        <p:spPr>
          <a:xfrm>
            <a:off x="3043399" y="5096840"/>
            <a:ext cx="1259612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indent="-342900"/>
            <a:r>
              <a:rPr lang="en-AU" sz="800" b="1" dirty="0">
                <a:solidFill>
                  <a:schemeClr val="bg1"/>
                </a:solidFill>
              </a:rPr>
              <a:t>Monetary cost of safety measures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3043399" y="1801516"/>
            <a:ext cx="116563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Police resources</a:t>
            </a:r>
            <a:endParaRPr lang="en-AU" sz="800" dirty="0"/>
          </a:p>
        </p:txBody>
      </p:sp>
      <p:sp>
        <p:nvSpPr>
          <p:cNvPr id="34" name="Google Shape;34;p1"/>
          <p:cNvSpPr/>
          <p:nvPr/>
        </p:nvSpPr>
        <p:spPr>
          <a:xfrm>
            <a:off x="3043399" y="5511504"/>
            <a:ext cx="1259612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Time to perform safety measures</a:t>
            </a:r>
            <a:endParaRPr sz="800" dirty="0">
              <a:solidFill>
                <a:schemeClr val="bg1"/>
              </a:solidFill>
            </a:endParaRPr>
          </a:p>
        </p:txBody>
      </p:sp>
      <p:cxnSp>
        <p:nvCxnSpPr>
          <p:cNvPr id="35" name="Google Shape;35;p1"/>
          <p:cNvCxnSpPr>
            <a:cxnSpLocks/>
          </p:cNvCxnSpPr>
          <p:nvPr/>
        </p:nvCxnSpPr>
        <p:spPr>
          <a:xfrm rot="-5400000">
            <a:off x="678060" y="2881249"/>
            <a:ext cx="1648800" cy="234000"/>
          </a:xfrm>
          <a:prstGeom prst="bentConnector3">
            <a:avLst>
              <a:gd name="adj1" fmla="val 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6" name="Google Shape;36;p1"/>
          <p:cNvCxnSpPr>
            <a:cxnSpLocks/>
          </p:cNvCxnSpPr>
          <p:nvPr/>
        </p:nvCxnSpPr>
        <p:spPr>
          <a:xfrm rot="10800000" flipH="1">
            <a:off x="2818753" y="1994581"/>
            <a:ext cx="224700" cy="2061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7" name="Google Shape;37;p1"/>
          <p:cNvCxnSpPr>
            <a:cxnSpLocks/>
          </p:cNvCxnSpPr>
          <p:nvPr/>
        </p:nvCxnSpPr>
        <p:spPr>
          <a:xfrm>
            <a:off x="2818753" y="2200681"/>
            <a:ext cx="224700" cy="2061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0" name="Google Shape;40;p1"/>
          <p:cNvCxnSpPr/>
          <p:nvPr/>
        </p:nvCxnSpPr>
        <p:spPr>
          <a:xfrm rot="10800000" flipH="1">
            <a:off x="2807689" y="3799345"/>
            <a:ext cx="224700" cy="2061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1" name="Google Shape;41;p1"/>
          <p:cNvCxnSpPr>
            <a:cxnSpLocks/>
          </p:cNvCxnSpPr>
          <p:nvPr/>
        </p:nvCxnSpPr>
        <p:spPr>
          <a:xfrm>
            <a:off x="2807689" y="4005445"/>
            <a:ext cx="224700" cy="2061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2" name="Google Shape;42;p1"/>
          <p:cNvCxnSpPr/>
          <p:nvPr/>
        </p:nvCxnSpPr>
        <p:spPr>
          <a:xfrm rot="10800000" flipH="1">
            <a:off x="2818753" y="5292350"/>
            <a:ext cx="224700" cy="2061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3" name="Google Shape;43;p1"/>
          <p:cNvCxnSpPr>
            <a:cxnSpLocks/>
          </p:cNvCxnSpPr>
          <p:nvPr/>
        </p:nvCxnSpPr>
        <p:spPr>
          <a:xfrm>
            <a:off x="2818753" y="5498450"/>
            <a:ext cx="224700" cy="2061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4" name="Google Shape;44;p1"/>
          <p:cNvCxnSpPr/>
          <p:nvPr/>
        </p:nvCxnSpPr>
        <p:spPr>
          <a:xfrm rot="-5400000">
            <a:off x="1090260" y="3293449"/>
            <a:ext cx="824400" cy="234000"/>
          </a:xfrm>
          <a:prstGeom prst="bentConnector3">
            <a:avLst>
              <a:gd name="adj1" fmla="val 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5" name="Google Shape;45;p1"/>
          <p:cNvCxnSpPr/>
          <p:nvPr/>
        </p:nvCxnSpPr>
        <p:spPr>
          <a:xfrm>
            <a:off x="1385460" y="3822649"/>
            <a:ext cx="233913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7" name="Google Shape;47;p1"/>
          <p:cNvCxnSpPr>
            <a:cxnSpLocks/>
            <a:endCxn id="26" idx="1"/>
          </p:cNvCxnSpPr>
          <p:nvPr/>
        </p:nvCxnSpPr>
        <p:spPr>
          <a:xfrm rot="16200000" flipH="1">
            <a:off x="822871" y="4638484"/>
            <a:ext cx="1656466" cy="63463"/>
          </a:xfrm>
          <a:prstGeom prst="bentConnector2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8" name="Google Shape;48;p1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200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Safety measures at schools</a:t>
            </a:r>
            <a:endParaRPr lang="en-AU" dirty="0">
              <a:solidFill>
                <a:schemeClr val="tx1"/>
              </a:solidFill>
            </a:endParaRPr>
          </a:p>
        </p:txBody>
      </p:sp>
      <p:grpSp>
        <p:nvGrpSpPr>
          <p:cNvPr id="50" name="Google Shape;50;p1"/>
          <p:cNvGrpSpPr/>
          <p:nvPr/>
        </p:nvGrpSpPr>
        <p:grpSpPr>
          <a:xfrm>
            <a:off x="270" y="832713"/>
            <a:ext cx="9143461" cy="472802"/>
            <a:chOff x="0" y="816135"/>
            <a:chExt cx="8961438" cy="463390"/>
          </a:xfrm>
        </p:grpSpPr>
        <p:sp>
          <p:nvSpPr>
            <p:cNvPr id="51" name="Google Shape;51;p1"/>
            <p:cNvSpPr/>
            <p:nvPr/>
          </p:nvSpPr>
          <p:spPr>
            <a:xfrm>
              <a:off x="0" y="816135"/>
              <a:ext cx="8961438" cy="463390"/>
            </a:xfrm>
            <a:prstGeom prst="rect">
              <a:avLst/>
            </a:prstGeom>
            <a:gradFill>
              <a:gsLst>
                <a:gs pos="0">
                  <a:srgbClr val="F2F2F2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2" name="Google Shape;52;p1"/>
            <p:cNvCxnSpPr/>
            <p:nvPr/>
          </p:nvCxnSpPr>
          <p:spPr>
            <a:xfrm>
              <a:off x="0" y="816135"/>
              <a:ext cx="8961438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66" name="Google Shape;66;p1"/>
          <p:cNvSpPr/>
          <p:nvPr/>
        </p:nvSpPr>
        <p:spPr>
          <a:xfrm>
            <a:off x="4303116" y="1801516"/>
            <a:ext cx="157086" cy="4223771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"/>
          <p:cNvSpPr txBox="1"/>
          <p:nvPr/>
        </p:nvSpPr>
        <p:spPr>
          <a:xfrm>
            <a:off x="4516753" y="3528386"/>
            <a:ext cx="1701167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Sub-Issue provides further</a:t>
            </a:r>
            <a:r>
              <a:rPr lang="en-AU" sz="1000" dirty="0">
                <a:solidFill>
                  <a:schemeClr val="dk1"/>
                </a:solidFill>
              </a:rPr>
              <a:t> </a:t>
            </a:r>
            <a:r>
              <a:rPr lang="en-AU" sz="1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level of detail for each issue,</a:t>
            </a:r>
            <a:br>
              <a:rPr lang="en-AU" sz="1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AU" sz="1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is complete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non-overlapping</a:t>
            </a:r>
            <a:endParaRPr dirty="0"/>
          </a:p>
        </p:txBody>
      </p:sp>
      <p:sp>
        <p:nvSpPr>
          <p:cNvPr id="76" name="Google Shape;27;p1">
            <a:extLst>
              <a:ext uri="{FF2B5EF4-FFF2-40B4-BE49-F238E27FC236}">
                <a16:creationId xmlns:a16="http://schemas.microsoft.com/office/drawing/2014/main" id="{9940964E-9953-48CB-9FBE-D2AEB85F61C7}"/>
              </a:ext>
            </a:extLst>
          </p:cNvPr>
          <p:cNvSpPr/>
          <p:nvPr/>
        </p:nvSpPr>
        <p:spPr>
          <a:xfrm>
            <a:off x="3032335" y="2571301"/>
            <a:ext cx="1192543" cy="328136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1" dirty="0">
                <a:solidFill>
                  <a:schemeClr val="lt1"/>
                </a:solidFill>
              </a:rPr>
              <a:t># of schools &gt; # of police</a:t>
            </a:r>
            <a:endParaRPr lang="en-AU" sz="800" dirty="0"/>
          </a:p>
        </p:txBody>
      </p:sp>
      <p:cxnSp>
        <p:nvCxnSpPr>
          <p:cNvPr id="77" name="Google Shape;37;p1">
            <a:extLst>
              <a:ext uri="{FF2B5EF4-FFF2-40B4-BE49-F238E27FC236}">
                <a16:creationId xmlns:a16="http://schemas.microsoft.com/office/drawing/2014/main" id="{68BF091E-74ED-40CE-9409-9ADD4102BC8C}"/>
              </a:ext>
            </a:extLst>
          </p:cNvPr>
          <p:cNvCxnSpPr>
            <a:cxnSpLocks/>
            <a:endCxn id="76" idx="1"/>
          </p:cNvCxnSpPr>
          <p:nvPr/>
        </p:nvCxnSpPr>
        <p:spPr>
          <a:xfrm rot="16200000" flipH="1">
            <a:off x="2799817" y="2502851"/>
            <a:ext cx="347356" cy="117680"/>
          </a:xfrm>
          <a:prstGeom prst="bentConnector2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68</Words>
  <Application>Microsoft Office PowerPoint</Application>
  <PresentationFormat>On-screen Show (4:3)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Synergy_CF_YNR002</vt:lpstr>
      <vt:lpstr>Safety measures at schools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Monalco</dc:title>
  <dc:creator>Hui, Chris</dc:creator>
  <cp:lastModifiedBy>Melvin Wong</cp:lastModifiedBy>
  <cp:revision>10</cp:revision>
  <dcterms:created xsi:type="dcterms:W3CDTF">2019-05-15T15:57:18Z</dcterms:created>
  <dcterms:modified xsi:type="dcterms:W3CDTF">2024-07-14T22:10:21Z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7c7b3fc-4128-41ae-86b4-e4b1b1ae5e15_Enabled">
    <vt:lpwstr>True</vt:lpwstr>
  </property>
  <property fmtid="{D5CDD505-2E9C-101B-9397-08002B2CF9AE}" pid="3" name="MSIP_Label_97c7b3fc-4128-41ae-86b4-e4b1b1ae5e15_SiteId">
    <vt:lpwstr>97160e56-eb00-44fe-b31d-0d6d351c636d</vt:lpwstr>
  </property>
  <property fmtid="{D5CDD505-2E9C-101B-9397-08002B2CF9AE}" pid="4" name="MSIP_Label_97c7b3fc-4128-41ae-86b4-e4b1b1ae5e15_Owner">
    <vt:lpwstr>Chris.Hui@origin.com.au</vt:lpwstr>
  </property>
  <property fmtid="{D5CDD505-2E9C-101B-9397-08002B2CF9AE}" pid="5" name="MSIP_Label_97c7b3fc-4128-41ae-86b4-e4b1b1ae5e15_SetDate">
    <vt:lpwstr>2019-05-20T07:55:06.5812107Z</vt:lpwstr>
  </property>
  <property fmtid="{D5CDD505-2E9C-101B-9397-08002B2CF9AE}" pid="6" name="MSIP_Label_97c7b3fc-4128-41ae-86b4-e4b1b1ae5e15_Name">
    <vt:lpwstr>General</vt:lpwstr>
  </property>
  <property fmtid="{D5CDD505-2E9C-101B-9397-08002B2CF9AE}" pid="7" name="MSIP_Label_97c7b3fc-4128-41ae-86b4-e4b1b1ae5e15_Application">
    <vt:lpwstr>Microsoft Azure Information Protection</vt:lpwstr>
  </property>
  <property fmtid="{D5CDD505-2E9C-101B-9397-08002B2CF9AE}" pid="8" name="MSIP_Label_97c7b3fc-4128-41ae-86b4-e4b1b1ae5e15_Extended_MSFT_Method">
    <vt:lpwstr>Automatic</vt:lpwstr>
  </property>
  <property fmtid="{D5CDD505-2E9C-101B-9397-08002B2CF9AE}" pid="9" name="Sensitivity">
    <vt:lpwstr>General</vt:lpwstr>
  </property>
</Properties>
</file>