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74" r:id="rId3"/>
    <p:sldId id="352" r:id="rId4"/>
    <p:sldId id="353" r:id="rId5"/>
    <p:sldId id="355" r:id="rId6"/>
    <p:sldId id="354" r:id="rId7"/>
    <p:sldId id="257" r:id="rId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2" autoAdjust="0"/>
    <p:restoredTop sz="92676"/>
  </p:normalViewPr>
  <p:slideViewPr>
    <p:cSldViewPr snapToGrid="0" snapToObjects="1">
      <p:cViewPr varScale="1">
        <p:scale>
          <a:sx n="48" d="100"/>
          <a:sy n="48" d="100"/>
        </p:scale>
        <p:origin x="1035" y="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8504DDE-AA01-3143-B7E4-106FF10DED59}" type="datetimeFigureOut">
              <a:rPr lang="en-US" smtClean="0"/>
              <a:pPr/>
              <a:t>8/9/2021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026A124-410B-704A-8CAC-49FAEE649575}" type="slidenum">
              <a:rPr lang="en-US" smtClean="0"/>
              <a:pPr/>
              <a:t>‹#›</a:t>
            </a:fld>
            <a:endParaRPr lang="en-US"/>
          </a:p>
        </p:txBody>
      </p:sp>
    </p:spTree>
    <p:extLst>
      <p:ext uri="{BB962C8B-B14F-4D97-AF65-F5344CB8AC3E}">
        <p14:creationId xmlns:p14="http://schemas.microsoft.com/office/powerpoint/2010/main" val="198382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514600"/>
            <a:ext cx="8915399" cy="2262781"/>
          </a:xfrm>
        </p:spPr>
        <p:txBody>
          <a:bodyPr anchor="b">
            <a:normAutofit/>
          </a:bodyPr>
          <a:lstStyle>
            <a:lvl1pPr>
              <a:defRPr sz="5400" baseline="0"/>
            </a:lvl1pPr>
          </a:lstStyle>
          <a:p>
            <a:r>
              <a:rPr lang="en-US" dirty="0"/>
              <a:t>Top Management Presentation</a:t>
            </a:r>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Updates and Changes</a:t>
            </a:r>
          </a:p>
        </p:txBody>
      </p:sp>
      <p:sp>
        <p:nvSpPr>
          <p:cNvPr id="4" name="Date Placeholder 3"/>
          <p:cNvSpPr>
            <a:spLocks noGrp="1"/>
          </p:cNvSpPr>
          <p:nvPr>
            <p:ph type="dt" sz="half" idx="10"/>
          </p:nvPr>
        </p:nvSpPr>
        <p:spPr/>
        <p:txBody>
          <a:bodyPr/>
          <a:lstStyle/>
          <a:p>
            <a:r>
              <a:rPr lang="en-US" dirty="0"/>
              <a:t>2/28/17</a:t>
            </a:r>
          </a:p>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r>
              <a:rPr lang="en-US" dirty="0"/>
              <a:t>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925" y="624110"/>
            <a:ext cx="8911687" cy="1280890"/>
          </a:xfrm>
        </p:spPr>
        <p:txBody>
          <a:bodyPr/>
          <a:lstStyle/>
          <a:p>
            <a:r>
              <a:rPr lang="en-US" dirty="0"/>
              <a:t>Scope</a:t>
            </a:r>
          </a:p>
        </p:txBody>
      </p:sp>
      <p:sp>
        <p:nvSpPr>
          <p:cNvPr id="3" name="Content Placeholder 2"/>
          <p:cNvSpPr>
            <a:spLocks noGrp="1"/>
          </p:cNvSpPr>
          <p:nvPr>
            <p:ph idx="1" hasCustomPrompt="1"/>
          </p:nvPr>
        </p:nvSpPr>
        <p:spPr>
          <a:xfrm>
            <a:off x="2589212" y="2133600"/>
            <a:ext cx="8915400" cy="3777622"/>
          </a:xfrm>
        </p:spPr>
        <p:txBody>
          <a:bodyPr/>
          <a:lstStyle/>
          <a:p>
            <a:pPr lvl="0"/>
            <a:r>
              <a:rPr lang="en-US" dirty="0"/>
              <a:t>No changes to the scope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cityofnewyork.us/Public-Safety/NYPD-Arrest-Data-Year-to-Date-/uip8-fyk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1993" y="3429000"/>
            <a:ext cx="8915399" cy="2971800"/>
          </a:xfrm>
        </p:spPr>
        <p:txBody>
          <a:bodyPr>
            <a:noAutofit/>
          </a:bodyPr>
          <a:lstStyle/>
          <a:p>
            <a:pPr algn="ctr"/>
            <a:br>
              <a:rPr lang="en-US" sz="3200" b="0" i="0" dirty="0">
                <a:solidFill>
                  <a:srgbClr val="212121"/>
                </a:solidFill>
                <a:effectLst/>
                <a:latin typeface="Roboto" panose="02000000000000000000" pitchFamily="2" charset="0"/>
              </a:rPr>
            </a:br>
            <a:br>
              <a:rPr lang="en-US" sz="3200" b="0" i="0" dirty="0">
                <a:solidFill>
                  <a:srgbClr val="212121"/>
                </a:solidFill>
                <a:effectLst/>
                <a:latin typeface="Roboto" panose="02000000000000000000" pitchFamily="2" charset="0"/>
              </a:rPr>
            </a:br>
            <a:br>
              <a:rPr lang="en-US" sz="3200" b="0" i="0" dirty="0">
                <a:solidFill>
                  <a:srgbClr val="212121"/>
                </a:solidFill>
                <a:effectLst/>
                <a:latin typeface="Roboto" panose="02000000000000000000" pitchFamily="2" charset="0"/>
              </a:rPr>
            </a:br>
            <a:br>
              <a:rPr lang="en-US" sz="4800" b="0" i="0" dirty="0">
                <a:solidFill>
                  <a:srgbClr val="212121"/>
                </a:solidFill>
                <a:effectLst/>
              </a:rPr>
            </a:br>
            <a:r>
              <a:rPr lang="en-US" sz="8800" b="0" i="0" dirty="0">
                <a:solidFill>
                  <a:srgbClr val="5E5E5E"/>
                </a:solidFill>
                <a:effectLst/>
              </a:rPr>
              <a:t>NYPD Arrest Data </a:t>
            </a:r>
            <a:br>
              <a:rPr lang="en-US" sz="8800" b="0" i="0" dirty="0">
                <a:solidFill>
                  <a:srgbClr val="5E5E5E"/>
                </a:solidFill>
                <a:effectLst/>
              </a:rPr>
            </a:br>
            <a:r>
              <a:rPr lang="en-US" sz="8800" b="0" i="0" dirty="0">
                <a:solidFill>
                  <a:srgbClr val="5E5E5E"/>
                </a:solidFill>
                <a:effectLst/>
              </a:rPr>
              <a:t>(Year to Date)</a:t>
            </a:r>
            <a:br>
              <a:rPr lang="en-US" sz="3200" b="0" i="0" dirty="0">
                <a:solidFill>
                  <a:srgbClr val="212121"/>
                </a:solidFill>
                <a:effectLst/>
                <a:latin typeface="Roboto" panose="02000000000000000000" pitchFamily="2" charset="0"/>
              </a:rPr>
            </a:br>
            <a:br>
              <a:rPr lang="en-US" sz="3200" dirty="0"/>
            </a:br>
            <a:endParaRPr lang="en-US" sz="3200" dirty="0"/>
          </a:p>
        </p:txBody>
      </p:sp>
    </p:spTree>
    <p:extLst>
      <p:ext uri="{BB962C8B-B14F-4D97-AF65-F5344CB8AC3E}">
        <p14:creationId xmlns:p14="http://schemas.microsoft.com/office/powerpoint/2010/main" val="30542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616670"/>
          </a:xfrm>
        </p:spPr>
        <p:txBody>
          <a:bodyPr>
            <a:normAutofit/>
          </a:bodyPr>
          <a:lstStyle/>
          <a:p>
            <a:r>
              <a:rPr lang="en-US" sz="2800" dirty="0"/>
              <a:t>New York City crimes has been rising nowadays and I experienced it personally so I was interested to know more which race, what are their offenses and gender that has been arrested with a highest violations.</a:t>
            </a:r>
            <a:br>
              <a:rPr lang="en-US" sz="2800" dirty="0"/>
            </a:br>
            <a:br>
              <a:rPr lang="en-US" sz="2800" dirty="0"/>
            </a:br>
            <a:r>
              <a:rPr lang="en-US" sz="2800" dirty="0"/>
              <a:t>The data was taken from:</a:t>
            </a:r>
            <a:br>
              <a:rPr lang="en-US" sz="2800" dirty="0"/>
            </a:br>
            <a:r>
              <a:rPr lang="en-US" sz="2800" dirty="0">
                <a:hlinkClick r:id="rId2"/>
              </a:rPr>
              <a:t>https://data.cityofnewyork.us/Public-Safety/NYPD-Arrest-Data-Year-to-Date-/uip8-fykc</a:t>
            </a:r>
            <a:r>
              <a:rPr lang="en-US" sz="2800" dirty="0"/>
              <a:t>. </a:t>
            </a:r>
            <a:br>
              <a:rPr lang="en-US" sz="2800" dirty="0"/>
            </a:br>
            <a:br>
              <a:rPr lang="en-US" sz="2800" dirty="0"/>
            </a:br>
            <a:r>
              <a:rPr lang="en-US" sz="2800" dirty="0"/>
              <a:t>It was obtained via (API) CSV file.</a:t>
            </a:r>
          </a:p>
        </p:txBody>
      </p:sp>
    </p:spTree>
    <p:extLst>
      <p:ext uri="{BB962C8B-B14F-4D97-AF65-F5344CB8AC3E}">
        <p14:creationId xmlns:p14="http://schemas.microsoft.com/office/powerpoint/2010/main" val="75129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BAF0B61-BF7A-4EEE-B264-6F3271F84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381" y="228910"/>
            <a:ext cx="7214979" cy="5637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0DE382-CF98-4266-B0C5-A1BAB2FC7B87}"/>
              </a:ext>
            </a:extLst>
          </p:cNvPr>
          <p:cNvSpPr txBox="1"/>
          <p:nvPr/>
        </p:nvSpPr>
        <p:spPr>
          <a:xfrm>
            <a:off x="7692390" y="742950"/>
            <a:ext cx="3589020" cy="3539430"/>
          </a:xfrm>
          <a:prstGeom prst="rect">
            <a:avLst/>
          </a:prstGeom>
          <a:noFill/>
        </p:spPr>
        <p:txBody>
          <a:bodyPr wrap="square" rtlCol="0">
            <a:spAutoFit/>
          </a:bodyPr>
          <a:lstStyle/>
          <a:p>
            <a:r>
              <a:rPr lang="en-US" sz="3200" dirty="0"/>
              <a:t>The graph shows that the assault 3 and other offenses has the highest value.</a:t>
            </a:r>
          </a:p>
          <a:p>
            <a:r>
              <a:rPr lang="en-US" sz="3200" dirty="0"/>
              <a:t>There were 161 cases.</a:t>
            </a:r>
          </a:p>
        </p:txBody>
      </p:sp>
    </p:spTree>
    <p:extLst>
      <p:ext uri="{BB962C8B-B14F-4D97-AF65-F5344CB8AC3E}">
        <p14:creationId xmlns:p14="http://schemas.microsoft.com/office/powerpoint/2010/main" val="345631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DE382-CF98-4266-B0C5-A1BAB2FC7B87}"/>
              </a:ext>
            </a:extLst>
          </p:cNvPr>
          <p:cNvSpPr txBox="1"/>
          <p:nvPr/>
        </p:nvSpPr>
        <p:spPr>
          <a:xfrm>
            <a:off x="1683956" y="2133600"/>
            <a:ext cx="4140772" cy="3777622"/>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dirty="0">
                <a:solidFill>
                  <a:srgbClr val="000000"/>
                </a:solidFill>
              </a:rPr>
              <a:t>Mostly of the black people got more violations.</a:t>
            </a:r>
          </a:p>
          <a:p>
            <a:pPr>
              <a:spcBef>
                <a:spcPts val="1000"/>
              </a:spcBef>
              <a:buClr>
                <a:schemeClr val="accent1"/>
              </a:buClr>
              <a:buFont typeface="Wingdings 3" charset="2"/>
              <a:buChar char=""/>
            </a:pPr>
            <a:r>
              <a:rPr lang="en-US" dirty="0">
                <a:solidFill>
                  <a:srgbClr val="000000"/>
                </a:solidFill>
              </a:rPr>
              <a:t>There were 499 offenses that was committed.</a:t>
            </a:r>
          </a:p>
        </p:txBody>
      </p:sp>
      <p:pic>
        <p:nvPicPr>
          <p:cNvPr id="4098" name="Picture 2">
            <a:extLst>
              <a:ext uri="{FF2B5EF4-FFF2-40B4-BE49-F238E27FC236}">
                <a16:creationId xmlns:a16="http://schemas.microsoft.com/office/drawing/2014/main" id="{EFBD78B5-6837-47AD-A949-9CFADA56D1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800100"/>
            <a:ext cx="640720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73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DE382-CF98-4266-B0C5-A1BAB2FC7B87}"/>
              </a:ext>
            </a:extLst>
          </p:cNvPr>
          <p:cNvSpPr txBox="1"/>
          <p:nvPr/>
        </p:nvSpPr>
        <p:spPr>
          <a:xfrm>
            <a:off x="1683956" y="2133600"/>
            <a:ext cx="4140772" cy="3777622"/>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dirty="0">
                <a:solidFill>
                  <a:srgbClr val="000000"/>
                </a:solidFill>
              </a:rPr>
              <a:t>Male who committed more offenses.</a:t>
            </a:r>
          </a:p>
          <a:p>
            <a:pPr>
              <a:spcBef>
                <a:spcPts val="1000"/>
              </a:spcBef>
              <a:buClr>
                <a:schemeClr val="accent1"/>
              </a:buClr>
              <a:buFont typeface="Wingdings 3" charset="2"/>
              <a:buChar char=""/>
            </a:pPr>
            <a:r>
              <a:rPr lang="en-US" dirty="0">
                <a:solidFill>
                  <a:srgbClr val="000000"/>
                </a:solidFill>
              </a:rPr>
              <a:t>Approximately 800 counts being recorded by the NYPD.</a:t>
            </a:r>
          </a:p>
        </p:txBody>
      </p:sp>
      <p:pic>
        <p:nvPicPr>
          <p:cNvPr id="6146" name="Picture 2">
            <a:extLst>
              <a:ext uri="{FF2B5EF4-FFF2-40B4-BE49-F238E27FC236}">
                <a16:creationId xmlns:a16="http://schemas.microsoft.com/office/drawing/2014/main" id="{B331067A-BD2C-46B3-8E68-28DA242B5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208" y="885824"/>
            <a:ext cx="5608758" cy="502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74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4"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5"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6"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7"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8"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9"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0"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1"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2"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3"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4"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5"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7" name="Group 86">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8"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9"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0"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1"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2"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3"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4"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5"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6"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7"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8"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9"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1" name="Rectangle 100">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5"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7" name="Rectangle 106">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DB7AED46-D61B-475C-8622-7475F86105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42952" y="968023"/>
            <a:ext cx="7255587" cy="492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9CAA0F6-6969-DB4E-B47A-3C22C663B575}"/>
              </a:ext>
            </a:extLst>
          </p:cNvPr>
          <p:cNvSpPr txBox="1">
            <a:spLocks/>
          </p:cNvSpPr>
          <p:nvPr/>
        </p:nvSpPr>
        <p:spPr>
          <a:xfrm>
            <a:off x="2297877" y="2665301"/>
            <a:ext cx="12996834" cy="28621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20000"/>
              </a:lnSpc>
              <a:spcBef>
                <a:spcPts val="0"/>
              </a:spcBef>
              <a:buFont typeface="Wingdings 3" charset="2"/>
              <a:buNone/>
            </a:pPr>
            <a:endParaRPr lang="en-US" dirty="0"/>
          </a:p>
        </p:txBody>
      </p:sp>
      <p:sp>
        <p:nvSpPr>
          <p:cNvPr id="11" name="TextBox 10">
            <a:extLst>
              <a:ext uri="{FF2B5EF4-FFF2-40B4-BE49-F238E27FC236}">
                <a16:creationId xmlns:a16="http://schemas.microsoft.com/office/drawing/2014/main" id="{3EAD848B-06E1-4314-AE5B-41818996713D}"/>
              </a:ext>
            </a:extLst>
          </p:cNvPr>
          <p:cNvSpPr txBox="1"/>
          <p:nvPr/>
        </p:nvSpPr>
        <p:spPr>
          <a:xfrm>
            <a:off x="2076451" y="335845"/>
            <a:ext cx="7817672" cy="6186309"/>
          </a:xfrm>
          <a:prstGeom prst="rect">
            <a:avLst/>
          </a:prstGeom>
          <a:noFill/>
        </p:spPr>
        <p:txBody>
          <a:bodyPr wrap="square" rtlCol="0">
            <a:spAutoFit/>
          </a:bodyPr>
          <a:lstStyle/>
          <a:p>
            <a:r>
              <a:rPr lang="en-US" sz="3600" b="0" i="0" dirty="0">
                <a:solidFill>
                  <a:srgbClr val="5E5E5E"/>
                </a:solidFill>
                <a:effectLst/>
                <a:latin typeface="Open Sans" panose="020B0606030504020204" pitchFamily="34" charset="0"/>
              </a:rPr>
              <a:t>In conclusion as part of the precautionary action we should always consider th</a:t>
            </a:r>
            <a:r>
              <a:rPr lang="en-US" sz="3600" dirty="0">
                <a:solidFill>
                  <a:srgbClr val="5E5E5E"/>
                </a:solidFill>
                <a:latin typeface="Open Sans" panose="020B0606030504020204" pitchFamily="34" charset="0"/>
              </a:rPr>
              <a:t>e type of crimes we had in our area and the people we should go along with. This is  very crucial in our own awareness and safety in the city we lived. Based on the data presented mostly of the male black people with assault 3 and other type of offenses committed crimes.</a:t>
            </a:r>
            <a:endParaRPr lang="en-US" sz="3600" dirty="0"/>
          </a:p>
        </p:txBody>
      </p:sp>
    </p:spTree>
    <p:extLst>
      <p:ext uri="{BB962C8B-B14F-4D97-AF65-F5344CB8AC3E}">
        <p14:creationId xmlns:p14="http://schemas.microsoft.com/office/powerpoint/2010/main" val="11081483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2174</TotalTime>
  <Words>208</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Open Sans</vt:lpstr>
      <vt:lpstr>Roboto</vt:lpstr>
      <vt:lpstr>Wingdings 3</vt:lpstr>
      <vt:lpstr>Wisp</vt:lpstr>
      <vt:lpstr>    NYPD Arrest Data  (Year to Date)  </vt:lpstr>
      <vt:lpstr>New York City crimes has been rising nowadays and I experienced it personally so I was interested to know more which race, what are their offenses and gender that has been arrested with a highest violations.  The data was taken from: https://data.cityofnewyork.us/Public-Safety/NYPD-Arrest-Data-Year-to-Date-/uip8-fykc.   It was obtained via (API) CSV file.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Management Presentation</dc:title>
  <dc:subject/>
  <dc:creator>Jean Asuncion Jimenez</dc:creator>
  <cp:keywords/>
  <dc:description/>
  <cp:lastModifiedBy>Matanos Melvin</cp:lastModifiedBy>
  <cp:revision>119</cp:revision>
  <cp:lastPrinted>2021-08-10T03:19:03Z</cp:lastPrinted>
  <dcterms:created xsi:type="dcterms:W3CDTF">2017-02-28T01:57:25Z</dcterms:created>
  <dcterms:modified xsi:type="dcterms:W3CDTF">2021-08-10T03:19:49Z</dcterms:modified>
  <cp:category/>
</cp:coreProperties>
</file>