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Roboto"/>
      <p:regular r:id="rId34"/>
      <p:bold r:id="rId35"/>
      <p:italic r:id="rId36"/>
      <p:boldItalic r:id="rId37"/>
    </p:embeddedFont>
    <p:embeddedFont>
      <p:font typeface="Inter"/>
      <p:regular r:id="rId38"/>
      <p:bold r:id="rId39"/>
    </p:embeddedFont>
    <p:embeddedFont>
      <p:font typeface="Lato"/>
      <p:regular r:id="rId40"/>
      <p:bold r:id="rId41"/>
      <p:italic r:id="rId42"/>
      <p:boldItalic r:id="rId43"/>
    </p:embeddedFont>
    <p:embeddedFont>
      <p:font typeface="Inter Medium"/>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pos="415">
          <p15:clr>
            <a:srgbClr val="A4A3A4"/>
          </p15:clr>
        </p15:guide>
        <p15:guide id="4" pos="7219">
          <p15:clr>
            <a:srgbClr val="A4A3A4"/>
          </p15:clr>
        </p15:guide>
        <p15:guide id="5" pos="1368">
          <p15:clr>
            <a:srgbClr val="A4A3A4"/>
          </p15:clr>
        </p15:guide>
        <p15:guide id="6" orient="horz" pos="867">
          <p15:clr>
            <a:srgbClr val="A4A3A4"/>
          </p15:clr>
        </p15:guide>
        <p15:guide id="7" orient="horz" pos="1570">
          <p15:clr>
            <a:srgbClr val="A4A3A4"/>
          </p15:clr>
        </p15:guide>
        <p15:guide id="8" orient="horz" pos="3362">
          <p15:clr>
            <a:srgbClr val="A4A3A4"/>
          </p15:clr>
        </p15:guide>
        <p15:guide id="9" orient="horz" pos="2591">
          <p15:clr>
            <a:srgbClr val="A4A3A4"/>
          </p15:clr>
        </p15:guide>
        <p15:guide id="10" pos="4656">
          <p15:clr>
            <a:srgbClr val="A4A3A4"/>
          </p15:clr>
        </p15:guide>
        <p15:guide id="11" pos="3024">
          <p15:clr>
            <a:srgbClr val="A4A3A4"/>
          </p15:clr>
        </p15:guide>
        <p15:guide id="12" pos="6312">
          <p15:clr>
            <a:srgbClr val="A4A3A4"/>
          </p15:clr>
        </p15:guide>
        <p15:guide id="13" orient="horz" pos="346">
          <p15:clr>
            <a:srgbClr val="A4A3A4"/>
          </p15:clr>
        </p15:guide>
        <p15:guide id="14" orient="horz" pos="3974">
          <p15:clr>
            <a:srgbClr val="A4A3A4"/>
          </p15:clr>
        </p15:guide>
        <p15:guide id="15" pos="96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46" roundtripDataSignature="AMtx7mgbjInD4N/APRk7mV4KLB3ml99y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415"/>
        <p:guide pos="7219"/>
        <p:guide pos="1368"/>
        <p:guide pos="867" orient="horz"/>
        <p:guide pos="1570" orient="horz"/>
        <p:guide pos="3362" orient="horz"/>
        <p:guide pos="2591" orient="horz"/>
        <p:guide pos="4656"/>
        <p:guide pos="3024"/>
        <p:guide pos="6312"/>
        <p:guide pos="346" orient="horz"/>
        <p:guide pos="3974" orient="horz"/>
        <p:guide pos="96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44" Type="http://schemas.openxmlformats.org/officeDocument/2006/relationships/font" Target="fonts/InterMedium-regular.fntdata"/><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Inter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Inter-bold.fntdata"/><Relationship Id="rId16" Type="http://schemas.openxmlformats.org/officeDocument/2006/relationships/slide" Target="slides/slide11.xml"/><Relationship Id="rId38" Type="http://schemas.openxmlformats.org/officeDocument/2006/relationships/font" Target="fonts/Inte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5e68bdeb8_2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5e68bdeb8_2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215e68bdeb8_2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5e68bdeb8_2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5e68bdeb8_2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215e68bdeb8_2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5e68bdeb8_2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5e68bdeb8_2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215e68bdeb8_2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5e68bdeb8_1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15e68bdeb8_1_1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b="1" sz="2400">
              <a:solidFill>
                <a:srgbClr val="29292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82" name="Google Shape;182;g215e68bdeb8_1_1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5e68bdeb8_2_1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IN" sz="1050">
                <a:solidFill>
                  <a:srgbClr val="4D5156"/>
                </a:solidFill>
                <a:highlight>
                  <a:srgbClr val="FFFFFF"/>
                </a:highlight>
                <a:latin typeface="Roboto"/>
                <a:ea typeface="Roboto"/>
                <a:cs typeface="Roboto"/>
                <a:sym typeface="Roboto"/>
              </a:rPr>
              <a:t>automotive, artificial intelligence, and clean energy company headquartered in Austin, Texas. Tesla designs and manufactures electric vehicles, battery energy storage</a:t>
            </a:r>
            <a:endParaRPr sz="1800">
              <a:latin typeface="Lato"/>
              <a:ea typeface="Lato"/>
              <a:cs typeface="Lato"/>
              <a:sym typeface="Lato"/>
            </a:endParaRPr>
          </a:p>
          <a:p>
            <a:pPr indent="0" lvl="0" marL="0" rtl="0" algn="l">
              <a:lnSpc>
                <a:spcPct val="115000"/>
              </a:lnSpc>
              <a:spcBef>
                <a:spcPts val="0"/>
              </a:spcBef>
              <a:spcAft>
                <a:spcPts val="0"/>
              </a:spcAft>
              <a:buNone/>
            </a:pPr>
            <a:r>
              <a:rPr lang="en-IN" sz="1800">
                <a:latin typeface="Lato"/>
                <a:ea typeface="Lato"/>
                <a:cs typeface="Lato"/>
                <a:sym typeface="Lato"/>
              </a:rPr>
              <a:t>founder of SpaceX, Tesla, Neuralink, and more</a:t>
            </a:r>
            <a:endParaRPr sz="1800">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en-IN" sz="1800">
                <a:latin typeface="Lato"/>
                <a:ea typeface="Lato"/>
                <a:cs typeface="Lato"/>
                <a:sym typeface="Lato"/>
              </a:rPr>
              <a:t>Unorthodox measures and success has captured the attention of many, increasing both positive and negative publicity.</a:t>
            </a:r>
            <a:endParaRPr/>
          </a:p>
        </p:txBody>
      </p:sp>
      <p:sp>
        <p:nvSpPr>
          <p:cNvPr id="188" name="Google Shape;188;g215e68bdeb8_2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5e68bdeb8_2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Some of his controversial decisions have made </a:t>
            </a:r>
            <a:endParaRPr/>
          </a:p>
        </p:txBody>
      </p:sp>
      <p:sp>
        <p:nvSpPr>
          <p:cNvPr id="197" name="Google Shape;197;g215e68bdeb8_2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5e68bdeb8_1_2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15e68bdeb8_1_2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215e68bdeb8_1_2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15e68bdeb8_1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15e68bdeb8_1_2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215e68bdeb8_1_2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15e68bdeb8_1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15e68bdeb8_1_2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215e68bdeb8_1_2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15e68bdeb8_1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15e68bdeb8_1_1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215e68bdeb8_1_1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5e68bdeb8_1_1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Some of his controversial decisions have made </a:t>
            </a:r>
            <a:endParaRPr/>
          </a:p>
        </p:txBody>
      </p:sp>
      <p:sp>
        <p:nvSpPr>
          <p:cNvPr id="92" name="Google Shape;92;g215e68bdeb8_1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15e68bdeb8_2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15e68bdeb8_2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215e68bdeb8_2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5e68bdeb8_1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15e68bdeb8_1_2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215e68bdeb8_1_2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15e68bdeb8_1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15e68bdeb8_1_2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215e68bdeb8_1_2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15e68bdeb8_1_3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Char char="●"/>
            </a:pPr>
            <a:r>
              <a:rPr lang="en-IN" sz="1400">
                <a:latin typeface="Arial"/>
                <a:ea typeface="Arial"/>
                <a:cs typeface="Arial"/>
                <a:sym typeface="Arial"/>
              </a:rPr>
              <a:t>Needs to show Tesla is a priority of his to stock-holders</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IN" sz="1400">
                <a:latin typeface="Arial"/>
                <a:ea typeface="Arial"/>
                <a:cs typeface="Arial"/>
                <a:sym typeface="Arial"/>
              </a:rPr>
              <a:t>As a CEO, Elon is the face of Tesla, so his behavior reflects on the company for both positive or negative.</a:t>
            </a:r>
            <a:endParaRPr sz="1050">
              <a:solidFill>
                <a:srgbClr val="4D5156"/>
              </a:solidFill>
              <a:highlight>
                <a:srgbClr val="FFFFFF"/>
              </a:highlight>
              <a:latin typeface="Roboto"/>
              <a:ea typeface="Roboto"/>
              <a:cs typeface="Roboto"/>
              <a:sym typeface="Roboto"/>
            </a:endParaRPr>
          </a:p>
        </p:txBody>
      </p:sp>
      <p:sp>
        <p:nvSpPr>
          <p:cNvPr id="255" name="Google Shape;255;g215e68bdeb8_1_3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15e68bdeb8_2_1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Some of his controversial decisions have made </a:t>
            </a:r>
            <a:endParaRPr/>
          </a:p>
        </p:txBody>
      </p:sp>
      <p:sp>
        <p:nvSpPr>
          <p:cNvPr id="263" name="Google Shape;263;g215e68bdeb8_2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15e68bdeb8_1_3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15e68bdeb8_1_3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215e68bdeb8_1_3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15e68bdeb8_1_3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15e68bdeb8_1_3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N" sz="1400">
                <a:latin typeface="Arial"/>
                <a:ea typeface="Arial"/>
                <a:cs typeface="Arial"/>
                <a:sym typeface="Arial"/>
              </a:rPr>
              <a:t>Given more time, we would have liked to address bot data.  This may have caused a small amount of popularity bias in our data.</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IN" sz="1400">
                <a:latin typeface="Arial"/>
                <a:ea typeface="Arial"/>
                <a:cs typeface="Arial"/>
                <a:sym typeface="Arial"/>
              </a:rPr>
              <a:t>We considered comparing tesla order cancellations based on date of account creation and date of tweet, and omitting these tweets, but this would have been an assumption and we did not want to expose our data to exclusion bias.</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IN" sz="1400">
                <a:latin typeface="Arial"/>
                <a:ea typeface="Arial"/>
                <a:cs typeface="Arial"/>
                <a:sym typeface="Arial"/>
              </a:rPr>
              <a:t>We acknowledge:</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IN" sz="1400">
                <a:latin typeface="Arial"/>
                <a:ea typeface="Arial"/>
                <a:cs typeface="Arial"/>
                <a:sym typeface="Arial"/>
              </a:rPr>
              <a:t>That is why our recommendations in the customer service, distribution, and manufacturing would take a considerable amount of investment.  However, given the 2022 annual growth report of Tesla, we think it would be a worthwhile investment and monetarily feasible to start on a 5 year plan to improve these areas.  With uncertainty in international shipping becoming more common, we highly recommend a </a:t>
            </a:r>
            <a:endParaRPr/>
          </a:p>
        </p:txBody>
      </p:sp>
      <p:sp>
        <p:nvSpPr>
          <p:cNvPr id="275" name="Google Shape;275;g215e68bdeb8_1_3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15e68bdeb8_2_1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Some of his controversial decisions have made </a:t>
            </a:r>
            <a:endParaRPr/>
          </a:p>
        </p:txBody>
      </p:sp>
      <p:sp>
        <p:nvSpPr>
          <p:cNvPr id="283" name="Google Shape;283;g215e68bdeb8_2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15e68bdeb8_1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15e68bdeb8_1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215e68bdeb8_1_1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IN" sz="1050">
                <a:solidFill>
                  <a:srgbClr val="4D5156"/>
                </a:solidFill>
                <a:highlight>
                  <a:srgbClr val="FFFFFF"/>
                </a:highlight>
                <a:latin typeface="Roboto"/>
                <a:ea typeface="Roboto"/>
                <a:cs typeface="Roboto"/>
                <a:sym typeface="Roboto"/>
              </a:rPr>
              <a:t>automotive, artificial intelligence, and clean energy company headquartered in Austin, Texas. Tesla designs and manufactures electric vehicles, battery energy storage</a:t>
            </a:r>
            <a:endParaRPr sz="1800">
              <a:latin typeface="Lato"/>
              <a:ea typeface="Lato"/>
              <a:cs typeface="Lato"/>
              <a:sym typeface="Lato"/>
            </a:endParaRPr>
          </a:p>
          <a:p>
            <a:pPr indent="0" lvl="0" marL="0" rtl="0" algn="l">
              <a:lnSpc>
                <a:spcPct val="115000"/>
              </a:lnSpc>
              <a:spcBef>
                <a:spcPts val="0"/>
              </a:spcBef>
              <a:spcAft>
                <a:spcPts val="0"/>
              </a:spcAft>
              <a:buNone/>
            </a:pPr>
            <a:r>
              <a:rPr lang="en-IN" sz="1800">
                <a:latin typeface="Lato"/>
                <a:ea typeface="Lato"/>
                <a:cs typeface="Lato"/>
                <a:sym typeface="Lato"/>
              </a:rPr>
              <a:t>founder of SpaceX, Tesla, Neuralink, and more</a:t>
            </a:r>
            <a:endParaRPr sz="1800">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en-IN" sz="1800">
                <a:latin typeface="Lato"/>
                <a:ea typeface="Lato"/>
                <a:cs typeface="Lato"/>
                <a:sym typeface="Lato"/>
              </a:rPr>
              <a:t>Unorthodox measures and success has captured the attention of many, increasing both positive and negative publicity.</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5e68bdeb8_2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Some of his controversial decisions have made </a:t>
            </a:r>
            <a:endParaRPr/>
          </a:p>
        </p:txBody>
      </p:sp>
      <p:sp>
        <p:nvSpPr>
          <p:cNvPr id="121" name="Google Shape;121;g215e68bdeb8_2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5e68bdeb8_2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IN" sz="1050">
                <a:solidFill>
                  <a:srgbClr val="4D5156"/>
                </a:solidFill>
                <a:highlight>
                  <a:srgbClr val="FFFFFF"/>
                </a:highlight>
                <a:latin typeface="Roboto"/>
                <a:ea typeface="Roboto"/>
                <a:cs typeface="Roboto"/>
                <a:sym typeface="Roboto"/>
              </a:rPr>
              <a:t>automotive, artificial intelligence, and clean energy company headquartered in Austin, Texas. Tesla designs and manufactures electric vehicles, battery energy storage</a:t>
            </a:r>
            <a:endParaRPr sz="1800">
              <a:latin typeface="Lato"/>
              <a:ea typeface="Lato"/>
              <a:cs typeface="Lato"/>
              <a:sym typeface="Lato"/>
            </a:endParaRPr>
          </a:p>
          <a:p>
            <a:pPr indent="0" lvl="0" marL="0" rtl="0" algn="l">
              <a:lnSpc>
                <a:spcPct val="115000"/>
              </a:lnSpc>
              <a:spcBef>
                <a:spcPts val="0"/>
              </a:spcBef>
              <a:spcAft>
                <a:spcPts val="0"/>
              </a:spcAft>
              <a:buNone/>
            </a:pPr>
            <a:r>
              <a:rPr lang="en-IN" sz="1800">
                <a:latin typeface="Lato"/>
                <a:ea typeface="Lato"/>
                <a:cs typeface="Lato"/>
                <a:sym typeface="Lato"/>
              </a:rPr>
              <a:t>founder of SpaceX, Tesla, Neuralink, and more</a:t>
            </a:r>
            <a:endParaRPr sz="1800">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en-IN" sz="1800">
                <a:latin typeface="Lato"/>
                <a:ea typeface="Lato"/>
                <a:cs typeface="Lato"/>
                <a:sym typeface="Lato"/>
              </a:rPr>
              <a:t>Unorthodox measures and success has captured the attention of many, increasing both positive and negative publicity.</a:t>
            </a:r>
            <a:endParaRPr/>
          </a:p>
        </p:txBody>
      </p:sp>
      <p:sp>
        <p:nvSpPr>
          <p:cNvPr id="126" name="Google Shape;126;g215e68bdeb8_2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5e68bdeb8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5e68bdeb8_1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We started by analyzing the tesla cancellations, to find trends in reasons why customers were not buying teslas.</a:t>
            </a:r>
            <a:endParaRPr/>
          </a:p>
        </p:txBody>
      </p:sp>
      <p:sp>
        <p:nvSpPr>
          <p:cNvPr id="135" name="Google Shape;135;g215e68bdeb8_1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5e68bdeb8_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5e68bdeb8_1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15e68bdeb8_1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5e68bdeb8_1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5e68bdeb8_1_1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215e68bdeb8_1_1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 name="Shape 13"/>
        <p:cNvGrpSpPr/>
        <p:nvPr/>
      </p:nvGrpSpPr>
      <p:grpSpPr>
        <a:xfrm>
          <a:off x="0" y="0"/>
          <a:ext cx="0" cy="0"/>
          <a:chOff x="0" y="0"/>
          <a:chExt cx="0" cy="0"/>
        </a:xfrm>
      </p:grpSpPr>
      <p:sp>
        <p:nvSpPr>
          <p:cNvPr id="14" name="Google Shape;14;p11"/>
          <p:cNvSpPr/>
          <p:nvPr>
            <p:ph idx="2" type="pic"/>
          </p:nvPr>
        </p:nvSpPr>
        <p:spPr>
          <a:xfrm>
            <a:off x="2912803" y="1894115"/>
            <a:ext cx="1931437" cy="3069771"/>
          </a:xfrm>
          <a:prstGeom prst="rect">
            <a:avLst/>
          </a:prstGeom>
          <a:noFill/>
          <a:ln>
            <a:noFill/>
          </a:ln>
        </p:spPr>
      </p:sp>
      <p:sp>
        <p:nvSpPr>
          <p:cNvPr id="15" name="Google Shape;15;p11"/>
          <p:cNvSpPr/>
          <p:nvPr>
            <p:ph idx="3" type="pic"/>
          </p:nvPr>
        </p:nvSpPr>
        <p:spPr>
          <a:xfrm>
            <a:off x="5130281" y="1894115"/>
            <a:ext cx="1931437" cy="3069771"/>
          </a:xfrm>
          <a:prstGeom prst="rect">
            <a:avLst/>
          </a:prstGeom>
          <a:noFill/>
          <a:ln>
            <a:noFill/>
          </a:ln>
        </p:spPr>
      </p:sp>
      <p:sp>
        <p:nvSpPr>
          <p:cNvPr id="16" name="Google Shape;16;p11"/>
          <p:cNvSpPr/>
          <p:nvPr>
            <p:ph idx="4" type="pic"/>
          </p:nvPr>
        </p:nvSpPr>
        <p:spPr>
          <a:xfrm>
            <a:off x="7347759" y="1903640"/>
            <a:ext cx="1931437" cy="3069771"/>
          </a:xfrm>
          <a:prstGeom prst="rect">
            <a:avLst/>
          </a:prstGeom>
          <a:noFill/>
          <a:ln>
            <a:noFill/>
          </a:ln>
        </p:spPr>
      </p:sp>
      <p:sp>
        <p:nvSpPr>
          <p:cNvPr id="17" name="Google Shape;17;p11"/>
          <p:cNvSpPr/>
          <p:nvPr>
            <p:ph idx="5" type="pic"/>
          </p:nvPr>
        </p:nvSpPr>
        <p:spPr>
          <a:xfrm>
            <a:off x="9565237" y="1903640"/>
            <a:ext cx="1931437" cy="3069771"/>
          </a:xfrm>
          <a:prstGeom prst="rect">
            <a:avLst/>
          </a:prstGeom>
          <a:noFill/>
          <a:ln>
            <a:noFill/>
          </a:ln>
        </p:spPr>
      </p:sp>
      <p:sp>
        <p:nvSpPr>
          <p:cNvPr id="18" name="Google Shape;18;p11"/>
          <p:cNvSpPr/>
          <p:nvPr>
            <p:ph idx="6" type="pic"/>
          </p:nvPr>
        </p:nvSpPr>
        <p:spPr>
          <a:xfrm>
            <a:off x="695325" y="1894115"/>
            <a:ext cx="1931437" cy="3069771"/>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Google Shape;57;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8" name="Google Shape;58;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9" name="Google Shape;59;p2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2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2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21"/>
          <p:cNvSpPr/>
          <p:nvPr>
            <p:ph idx="2" type="pic"/>
          </p:nvPr>
        </p:nvSpPr>
        <p:spPr>
          <a:xfrm>
            <a:off x="5183188" y="987425"/>
            <a:ext cx="6172200" cy="4873625"/>
          </a:xfrm>
          <a:prstGeom prst="rect">
            <a:avLst/>
          </a:prstGeom>
          <a:noFill/>
          <a:ln>
            <a:noFill/>
          </a:ln>
        </p:spPr>
      </p:sp>
      <p:sp>
        <p:nvSpPr>
          <p:cNvPr id="65" name="Google Shape;65;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6" name="Google Shape;66;p2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2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2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22"/>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 name="Google Shape;71;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2" name="Google Shape;72;p2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2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p2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23"/>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2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2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2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9" name="Shape 19"/>
        <p:cNvGrpSpPr/>
        <p:nvPr/>
      </p:nvGrpSpPr>
      <p:grpSpPr>
        <a:xfrm>
          <a:off x="0" y="0"/>
          <a:ext cx="0" cy="0"/>
          <a:chOff x="0" y="0"/>
          <a:chExt cx="0" cy="0"/>
        </a:xfrm>
      </p:grpSpPr>
      <p:sp>
        <p:nvSpPr>
          <p:cNvPr id="20" name="Google Shape;20;p12"/>
          <p:cNvSpPr/>
          <p:nvPr>
            <p:ph idx="2" type="pic"/>
          </p:nvPr>
        </p:nvSpPr>
        <p:spPr>
          <a:xfrm>
            <a:off x="2438400" y="2492375"/>
            <a:ext cx="7289800" cy="381635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1" name="Shape 21"/>
        <p:cNvGrpSpPr/>
        <p:nvPr/>
      </p:nvGrpSpPr>
      <p:grpSpPr>
        <a:xfrm>
          <a:off x="0" y="0"/>
          <a:ext cx="0" cy="0"/>
          <a:chOff x="0" y="0"/>
          <a:chExt cx="0" cy="0"/>
        </a:xfrm>
      </p:grpSpPr>
      <p:sp>
        <p:nvSpPr>
          <p:cNvPr id="22" name="Google Shape;22;p13"/>
          <p:cNvSpPr/>
          <p:nvPr>
            <p:ph idx="2" type="pic"/>
          </p:nvPr>
        </p:nvSpPr>
        <p:spPr>
          <a:xfrm>
            <a:off x="3825529" y="2301441"/>
            <a:ext cx="1931437" cy="3069771"/>
          </a:xfrm>
          <a:prstGeom prst="rect">
            <a:avLst/>
          </a:prstGeom>
          <a:noFill/>
          <a:ln>
            <a:noFill/>
          </a:ln>
        </p:spPr>
      </p:sp>
      <p:sp>
        <p:nvSpPr>
          <p:cNvPr id="23" name="Google Shape;23;p13"/>
          <p:cNvSpPr/>
          <p:nvPr>
            <p:ph idx="3" type="pic"/>
          </p:nvPr>
        </p:nvSpPr>
        <p:spPr>
          <a:xfrm>
            <a:off x="6435033" y="2301441"/>
            <a:ext cx="1931437" cy="3069771"/>
          </a:xfrm>
          <a:prstGeom prst="rect">
            <a:avLst/>
          </a:prstGeom>
          <a:noFill/>
          <a:ln>
            <a:noFill/>
          </a:ln>
        </p:spPr>
      </p:sp>
      <p:sp>
        <p:nvSpPr>
          <p:cNvPr id="24" name="Google Shape;24;p13"/>
          <p:cNvSpPr/>
          <p:nvPr>
            <p:ph idx="4" type="pic"/>
          </p:nvPr>
        </p:nvSpPr>
        <p:spPr>
          <a:xfrm>
            <a:off x="9044538" y="2310966"/>
            <a:ext cx="1931437" cy="3069771"/>
          </a:xfrm>
          <a:prstGeom prst="rect">
            <a:avLst/>
          </a:prstGeom>
          <a:noFill/>
          <a:ln>
            <a:noFill/>
          </a:ln>
        </p:spPr>
      </p:sp>
      <p:sp>
        <p:nvSpPr>
          <p:cNvPr id="25" name="Google Shape;25;p13"/>
          <p:cNvSpPr/>
          <p:nvPr>
            <p:ph idx="5" type="pic"/>
          </p:nvPr>
        </p:nvSpPr>
        <p:spPr>
          <a:xfrm>
            <a:off x="1216025" y="2301441"/>
            <a:ext cx="1931437" cy="3069771"/>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6" name="Shape 26"/>
        <p:cNvGrpSpPr/>
        <p:nvPr/>
      </p:nvGrpSpPr>
      <p:grpSpPr>
        <a:xfrm>
          <a:off x="0" y="0"/>
          <a:ext cx="0" cy="0"/>
          <a:chOff x="0" y="0"/>
          <a:chExt cx="0" cy="0"/>
        </a:xfrm>
      </p:grpSpPr>
      <p:sp>
        <p:nvSpPr>
          <p:cNvPr id="27" name="Google Shape;27;p14"/>
          <p:cNvSpPr/>
          <p:nvPr>
            <p:ph idx="2" type="pic"/>
          </p:nvPr>
        </p:nvSpPr>
        <p:spPr>
          <a:xfrm>
            <a:off x="5064043" y="1276649"/>
            <a:ext cx="2127418" cy="2728900"/>
          </a:xfrm>
          <a:prstGeom prst="rect">
            <a:avLst/>
          </a:prstGeom>
          <a:noFill/>
          <a:ln>
            <a:noFill/>
          </a:ln>
        </p:spPr>
      </p:sp>
      <p:sp>
        <p:nvSpPr>
          <p:cNvPr id="28" name="Google Shape;28;p14"/>
          <p:cNvSpPr/>
          <p:nvPr>
            <p:ph idx="3" type="pic"/>
          </p:nvPr>
        </p:nvSpPr>
        <p:spPr>
          <a:xfrm>
            <a:off x="8805544" y="1276649"/>
            <a:ext cx="2127418" cy="2728900"/>
          </a:xfrm>
          <a:prstGeom prst="rect">
            <a:avLst/>
          </a:prstGeom>
          <a:noFill/>
          <a:ln>
            <a:noFill/>
          </a:ln>
        </p:spPr>
      </p:sp>
      <p:sp>
        <p:nvSpPr>
          <p:cNvPr id="29" name="Google Shape;29;p14"/>
          <p:cNvSpPr/>
          <p:nvPr>
            <p:ph idx="4" type="pic"/>
          </p:nvPr>
        </p:nvSpPr>
        <p:spPr>
          <a:xfrm>
            <a:off x="1259038" y="1276649"/>
            <a:ext cx="2127418" cy="27289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0" name="Shape 30"/>
        <p:cNvGrpSpPr/>
        <p:nvPr/>
      </p:nvGrpSpPr>
      <p:grpSpPr>
        <a:xfrm>
          <a:off x="0" y="0"/>
          <a:ext cx="0" cy="0"/>
          <a:chOff x="0" y="0"/>
          <a:chExt cx="0" cy="0"/>
        </a:xfrm>
      </p:grpSpPr>
      <p:sp>
        <p:nvSpPr>
          <p:cNvPr id="31" name="Google Shape;31;p15"/>
          <p:cNvSpPr/>
          <p:nvPr>
            <p:ph idx="2" type="pic"/>
          </p:nvPr>
        </p:nvSpPr>
        <p:spPr>
          <a:xfrm>
            <a:off x="1336191" y="1317901"/>
            <a:ext cx="3483770" cy="1401981"/>
          </a:xfrm>
          <a:prstGeom prst="rect">
            <a:avLst/>
          </a:prstGeom>
          <a:noFill/>
          <a:ln>
            <a:noFill/>
          </a:ln>
        </p:spPr>
      </p:sp>
      <p:sp>
        <p:nvSpPr>
          <p:cNvPr id="32" name="Google Shape;32;p15"/>
          <p:cNvSpPr/>
          <p:nvPr>
            <p:ph idx="3" type="pic"/>
          </p:nvPr>
        </p:nvSpPr>
        <p:spPr>
          <a:xfrm>
            <a:off x="7378303" y="1317901"/>
            <a:ext cx="3483770" cy="1401981"/>
          </a:xfrm>
          <a:prstGeom prst="rect">
            <a:avLst/>
          </a:prstGeom>
          <a:noFill/>
          <a:ln>
            <a:noFill/>
          </a:ln>
        </p:spPr>
      </p:sp>
      <p:sp>
        <p:nvSpPr>
          <p:cNvPr id="33" name="Google Shape;33;p15"/>
          <p:cNvSpPr/>
          <p:nvPr>
            <p:ph idx="4" type="pic"/>
          </p:nvPr>
        </p:nvSpPr>
        <p:spPr>
          <a:xfrm>
            <a:off x="1336191" y="4051282"/>
            <a:ext cx="3483770" cy="1401981"/>
          </a:xfrm>
          <a:prstGeom prst="rect">
            <a:avLst/>
          </a:prstGeom>
          <a:noFill/>
          <a:ln>
            <a:noFill/>
          </a:ln>
        </p:spPr>
      </p:sp>
      <p:sp>
        <p:nvSpPr>
          <p:cNvPr id="34" name="Google Shape;34;p15"/>
          <p:cNvSpPr/>
          <p:nvPr>
            <p:ph idx="5" type="pic"/>
          </p:nvPr>
        </p:nvSpPr>
        <p:spPr>
          <a:xfrm>
            <a:off x="7170740" y="4051282"/>
            <a:ext cx="3897310" cy="1401981"/>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16"/>
          <p:cNvSpPr/>
          <p:nvPr>
            <p:ph idx="2" type="pic"/>
          </p:nvPr>
        </p:nvSpPr>
        <p:spPr>
          <a:xfrm>
            <a:off x="1639569" y="1428192"/>
            <a:ext cx="1217068" cy="1217068"/>
          </a:xfrm>
          <a:prstGeom prst="rect">
            <a:avLst/>
          </a:prstGeom>
          <a:noFill/>
          <a:ln>
            <a:noFill/>
          </a:ln>
        </p:spPr>
      </p:sp>
      <p:sp>
        <p:nvSpPr>
          <p:cNvPr id="37" name="Google Shape;37;p16"/>
          <p:cNvSpPr/>
          <p:nvPr>
            <p:ph idx="3" type="pic"/>
          </p:nvPr>
        </p:nvSpPr>
        <p:spPr>
          <a:xfrm>
            <a:off x="5333184" y="975517"/>
            <a:ext cx="1217068" cy="1217068"/>
          </a:xfrm>
          <a:prstGeom prst="rect">
            <a:avLst/>
          </a:prstGeom>
          <a:noFill/>
          <a:ln>
            <a:noFill/>
          </a:ln>
        </p:spPr>
      </p:sp>
      <p:sp>
        <p:nvSpPr>
          <p:cNvPr id="38" name="Google Shape;38;p16"/>
          <p:cNvSpPr/>
          <p:nvPr>
            <p:ph idx="4" type="pic"/>
          </p:nvPr>
        </p:nvSpPr>
        <p:spPr>
          <a:xfrm>
            <a:off x="8327628" y="1714069"/>
            <a:ext cx="1217068" cy="1217068"/>
          </a:xfrm>
          <a:prstGeom prst="rect">
            <a:avLst/>
          </a:prstGeom>
          <a:noFill/>
          <a:ln>
            <a:noFill/>
          </a:ln>
        </p:spPr>
      </p:sp>
      <p:sp>
        <p:nvSpPr>
          <p:cNvPr id="39" name="Google Shape;39;p16"/>
          <p:cNvSpPr/>
          <p:nvPr>
            <p:ph idx="5" type="pic"/>
          </p:nvPr>
        </p:nvSpPr>
        <p:spPr>
          <a:xfrm>
            <a:off x="9967236" y="4008727"/>
            <a:ext cx="1217068" cy="1217068"/>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40" name="Shape 40"/>
        <p:cNvGrpSpPr/>
        <p:nvPr/>
      </p:nvGrpSpPr>
      <p:grpSpPr>
        <a:xfrm>
          <a:off x="0" y="0"/>
          <a:ext cx="0" cy="0"/>
          <a:chOff x="0" y="0"/>
          <a:chExt cx="0" cy="0"/>
        </a:xfrm>
      </p:grpSpPr>
      <p:sp>
        <p:nvSpPr>
          <p:cNvPr id="41" name="Google Shape;41;p17"/>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17"/>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17"/>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17"/>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1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18"/>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1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1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1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0"/>
          <p:cNvGrpSpPr/>
          <p:nvPr/>
        </p:nvGrpSpPr>
        <p:grpSpPr>
          <a:xfrm>
            <a:off x="11756789" y="6424164"/>
            <a:ext cx="276348" cy="274973"/>
            <a:chOff x="978428" y="707387"/>
            <a:chExt cx="3829050" cy="3810000"/>
          </a:xfrm>
        </p:grpSpPr>
        <p:sp>
          <p:nvSpPr>
            <p:cNvPr id="11" name="Google Shape;11;p10"/>
            <p:cNvSpPr/>
            <p:nvPr/>
          </p:nvSpPr>
          <p:spPr>
            <a:xfrm>
              <a:off x="1148290" y="1082037"/>
              <a:ext cx="3489325" cy="3435350"/>
            </a:xfrm>
            <a:custGeom>
              <a:rect b="b" l="l" r="r" t="t"/>
              <a:pathLst>
                <a:path extrusionOk="0" h="911" w="925">
                  <a:moveTo>
                    <a:pt x="462" y="911"/>
                  </a:moveTo>
                  <a:cubicBezTo>
                    <a:pt x="604" y="113"/>
                    <a:pt x="604" y="113"/>
                    <a:pt x="604" y="113"/>
                  </a:cubicBezTo>
                  <a:cubicBezTo>
                    <a:pt x="740" y="113"/>
                    <a:pt x="782" y="128"/>
                    <a:pt x="788" y="189"/>
                  </a:cubicBezTo>
                  <a:cubicBezTo>
                    <a:pt x="788" y="189"/>
                    <a:pt x="879" y="155"/>
                    <a:pt x="925" y="86"/>
                  </a:cubicBezTo>
                  <a:cubicBezTo>
                    <a:pt x="746" y="3"/>
                    <a:pt x="567" y="0"/>
                    <a:pt x="567" y="0"/>
                  </a:cubicBezTo>
                  <a:cubicBezTo>
                    <a:pt x="462" y="127"/>
                    <a:pt x="462" y="127"/>
                    <a:pt x="462" y="127"/>
                  </a:cubicBezTo>
                  <a:cubicBezTo>
                    <a:pt x="462" y="127"/>
                    <a:pt x="462" y="127"/>
                    <a:pt x="462" y="127"/>
                  </a:cubicBezTo>
                  <a:cubicBezTo>
                    <a:pt x="358" y="0"/>
                    <a:pt x="358" y="0"/>
                    <a:pt x="358" y="0"/>
                  </a:cubicBezTo>
                  <a:cubicBezTo>
                    <a:pt x="358" y="0"/>
                    <a:pt x="178" y="3"/>
                    <a:pt x="0" y="86"/>
                  </a:cubicBezTo>
                  <a:cubicBezTo>
                    <a:pt x="45" y="155"/>
                    <a:pt x="136" y="189"/>
                    <a:pt x="136" y="189"/>
                  </a:cubicBezTo>
                  <a:cubicBezTo>
                    <a:pt x="142" y="128"/>
                    <a:pt x="185" y="113"/>
                    <a:pt x="319" y="113"/>
                  </a:cubicBezTo>
                  <a:cubicBezTo>
                    <a:pt x="462" y="911"/>
                    <a:pt x="462" y="911"/>
                    <a:pt x="462" y="911"/>
                  </a:cubicBezTo>
                </a:path>
              </a:pathLst>
            </a:custGeom>
            <a:solidFill>
              <a:srgbClr val="E821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0"/>
            <p:cNvSpPr/>
            <p:nvPr/>
          </p:nvSpPr>
          <p:spPr>
            <a:xfrm>
              <a:off x="978428" y="707387"/>
              <a:ext cx="3829050" cy="596900"/>
            </a:xfrm>
            <a:custGeom>
              <a:rect b="b" l="l" r="r" t="t"/>
              <a:pathLst>
                <a:path extrusionOk="0" h="158" w="1015">
                  <a:moveTo>
                    <a:pt x="507" y="62"/>
                  </a:moveTo>
                  <a:cubicBezTo>
                    <a:pt x="652" y="61"/>
                    <a:pt x="817" y="84"/>
                    <a:pt x="986" y="158"/>
                  </a:cubicBezTo>
                  <a:cubicBezTo>
                    <a:pt x="1009" y="117"/>
                    <a:pt x="1015" y="99"/>
                    <a:pt x="1015" y="99"/>
                  </a:cubicBezTo>
                  <a:cubicBezTo>
                    <a:pt x="830" y="26"/>
                    <a:pt x="656" y="1"/>
                    <a:pt x="507" y="0"/>
                  </a:cubicBezTo>
                  <a:cubicBezTo>
                    <a:pt x="358" y="1"/>
                    <a:pt x="185" y="26"/>
                    <a:pt x="0" y="99"/>
                  </a:cubicBezTo>
                  <a:cubicBezTo>
                    <a:pt x="0" y="99"/>
                    <a:pt x="8" y="121"/>
                    <a:pt x="29" y="158"/>
                  </a:cubicBezTo>
                  <a:cubicBezTo>
                    <a:pt x="198" y="84"/>
                    <a:pt x="363" y="61"/>
                    <a:pt x="507" y="62"/>
                  </a:cubicBezTo>
                  <a:cubicBezTo>
                    <a:pt x="507" y="62"/>
                    <a:pt x="507" y="62"/>
                    <a:pt x="507" y="62"/>
                  </a:cubicBezTo>
                </a:path>
              </a:pathLst>
            </a:custGeom>
            <a:solidFill>
              <a:srgbClr val="E821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4.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hyperlink" Target="https://www.google.com/url?sa=i&amp;url=https%3A%2F%2Fen.wikipedia.org%2Fwiki%2FElon_Musk&amp;psig=AOvVaw0Nl2ns2F3enc1Oo9cvNQaI&amp;ust=1678098908205000&amp;source=images&amp;cd=vfe&amp;ved=0CA8QjRxqFwoTCJCLxLjUxP0CFQAAAAAdAAAAABAD" TargetMode="External"/><Relationship Id="rId4" Type="http://schemas.openxmlformats.org/officeDocument/2006/relationships/hyperlink" Target="https://twitter.com/kfury/status/1515110763844673536" TargetMode="External"/><Relationship Id="rId5" Type="http://schemas.openxmlformats.org/officeDocument/2006/relationships/hyperlink" Target="https://twitter.com/kfury/status/1519476230508056576" TargetMode="External"/><Relationship Id="rId6" Type="http://schemas.openxmlformats.org/officeDocument/2006/relationships/hyperlink" Target="https://twitter.com/kfury/status/1583330161625219073" TargetMode="External"/><Relationship Id="rId7" Type="http://schemas.openxmlformats.org/officeDocument/2006/relationships/hyperlink" Target="https://www.wikipedia.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1937"/>
        </a:solidFill>
      </p:bgPr>
    </p:bg>
    <p:spTree>
      <p:nvGrpSpPr>
        <p:cNvPr id="84" name="Shape 84"/>
        <p:cNvGrpSpPr/>
        <p:nvPr/>
      </p:nvGrpSpPr>
      <p:grpSpPr>
        <a:xfrm>
          <a:off x="0" y="0"/>
          <a:ext cx="0" cy="0"/>
          <a:chOff x="0" y="0"/>
          <a:chExt cx="0" cy="0"/>
        </a:xfrm>
      </p:grpSpPr>
      <p:sp>
        <p:nvSpPr>
          <p:cNvPr id="85" name="Google Shape;85;p1"/>
          <p:cNvSpPr/>
          <p:nvPr/>
        </p:nvSpPr>
        <p:spPr>
          <a:xfrm>
            <a:off x="0" y="0"/>
            <a:ext cx="12192000" cy="3605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1"/>
          <p:cNvPicPr preferRelativeResize="0"/>
          <p:nvPr/>
        </p:nvPicPr>
        <p:blipFill>
          <a:blip r:embed="rId3">
            <a:alphaModFix/>
          </a:blip>
          <a:stretch>
            <a:fillRect/>
          </a:stretch>
        </p:blipFill>
        <p:spPr>
          <a:xfrm>
            <a:off x="10020301" y="176425"/>
            <a:ext cx="2009599" cy="655300"/>
          </a:xfrm>
          <a:prstGeom prst="rect">
            <a:avLst/>
          </a:prstGeom>
          <a:noFill/>
          <a:ln>
            <a:noFill/>
          </a:ln>
        </p:spPr>
      </p:pic>
      <p:pic>
        <p:nvPicPr>
          <p:cNvPr id="87" name="Google Shape;87;p1"/>
          <p:cNvPicPr preferRelativeResize="0"/>
          <p:nvPr/>
        </p:nvPicPr>
        <p:blipFill>
          <a:blip r:embed="rId4">
            <a:alphaModFix/>
          </a:blip>
          <a:stretch>
            <a:fillRect/>
          </a:stretch>
        </p:blipFill>
        <p:spPr>
          <a:xfrm>
            <a:off x="9250720" y="176421"/>
            <a:ext cx="655275" cy="655300"/>
          </a:xfrm>
          <a:prstGeom prst="rect">
            <a:avLst/>
          </a:prstGeom>
          <a:noFill/>
          <a:ln>
            <a:noFill/>
          </a:ln>
        </p:spPr>
      </p:pic>
      <p:sp>
        <p:nvSpPr>
          <p:cNvPr id="88" name="Google Shape;88;p1"/>
          <p:cNvSpPr txBox="1"/>
          <p:nvPr/>
        </p:nvSpPr>
        <p:spPr>
          <a:xfrm>
            <a:off x="3835025" y="3953125"/>
            <a:ext cx="7948500" cy="11052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b="1" lang="en-IN" sz="3200">
                <a:solidFill>
                  <a:schemeClr val="lt1"/>
                </a:solidFill>
                <a:latin typeface="Inter"/>
                <a:ea typeface="Inter"/>
                <a:cs typeface="Inter"/>
                <a:sym typeface="Inter"/>
              </a:rPr>
              <a:t>Daniel Lamb and Melvin Rajendran</a:t>
            </a:r>
            <a:endParaRPr b="1" sz="3200">
              <a:solidFill>
                <a:schemeClr val="lt1"/>
              </a:solidFill>
              <a:latin typeface="Inter"/>
              <a:ea typeface="Inter"/>
              <a:cs typeface="Inter"/>
              <a:sym typeface="Inter"/>
            </a:endParaRPr>
          </a:p>
          <a:p>
            <a:pPr indent="0" lvl="0" marL="0" rtl="0" algn="r">
              <a:lnSpc>
                <a:spcPct val="115000"/>
              </a:lnSpc>
              <a:spcBef>
                <a:spcPts val="0"/>
              </a:spcBef>
              <a:spcAft>
                <a:spcPts val="0"/>
              </a:spcAft>
              <a:buNone/>
            </a:pPr>
            <a:r>
              <a:rPr lang="en-IN" sz="2300">
                <a:solidFill>
                  <a:schemeClr val="lt1"/>
                </a:solidFill>
                <a:latin typeface="Inter"/>
                <a:ea typeface="Inter"/>
                <a:cs typeface="Inter"/>
                <a:sym typeface="Inter"/>
              </a:rPr>
              <a:t>QUESTech Datathon 2023</a:t>
            </a:r>
            <a:endParaRPr sz="2300">
              <a:solidFill>
                <a:schemeClr val="lt1"/>
              </a:solidFill>
              <a:latin typeface="Inter"/>
              <a:ea typeface="Inter"/>
              <a:cs typeface="Inter"/>
              <a:sym typeface="Inter"/>
            </a:endParaRPr>
          </a:p>
        </p:txBody>
      </p:sp>
      <p:sp>
        <p:nvSpPr>
          <p:cNvPr id="89" name="Google Shape;89;p1"/>
          <p:cNvSpPr txBox="1"/>
          <p:nvPr/>
        </p:nvSpPr>
        <p:spPr>
          <a:xfrm>
            <a:off x="329225" y="2567100"/>
            <a:ext cx="108978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4400">
                <a:solidFill>
                  <a:schemeClr val="dk1"/>
                </a:solidFill>
                <a:latin typeface="Inter"/>
                <a:ea typeface="Inter"/>
                <a:cs typeface="Inter"/>
                <a:sym typeface="Inter"/>
              </a:rPr>
              <a:t>Reducing Tesla Order Cancellations</a:t>
            </a:r>
            <a:endParaRPr b="1" sz="4400">
              <a:solidFill>
                <a:schemeClr val="dk1"/>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g215e68bdeb8_2_18"/>
          <p:cNvPicPr preferRelativeResize="0"/>
          <p:nvPr/>
        </p:nvPicPr>
        <p:blipFill>
          <a:blip r:embed="rId3">
            <a:alphaModFix/>
          </a:blip>
          <a:stretch>
            <a:fillRect/>
          </a:stretch>
        </p:blipFill>
        <p:spPr>
          <a:xfrm>
            <a:off x="2584794" y="0"/>
            <a:ext cx="9613206" cy="6857999"/>
          </a:xfrm>
          <a:prstGeom prst="rect">
            <a:avLst/>
          </a:prstGeom>
          <a:noFill/>
          <a:ln>
            <a:noFill/>
          </a:ln>
        </p:spPr>
      </p:pic>
      <p:sp>
        <p:nvSpPr>
          <p:cNvPr id="164" name="Google Shape;164;g215e68bdeb8_2_18"/>
          <p:cNvSpPr txBox="1"/>
          <p:nvPr/>
        </p:nvSpPr>
        <p:spPr>
          <a:xfrm>
            <a:off x="404225" y="2061425"/>
            <a:ext cx="4338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200">
                <a:latin typeface="Inter"/>
                <a:ea typeface="Inter"/>
                <a:cs typeface="Inter"/>
                <a:sym typeface="Inter"/>
              </a:rPr>
              <a:t>Issues with </a:t>
            </a:r>
            <a:r>
              <a:rPr b="1" lang="en-IN" sz="2200">
                <a:solidFill>
                  <a:srgbClr val="E31937"/>
                </a:solidFill>
                <a:latin typeface="Inter"/>
                <a:ea typeface="Inter"/>
                <a:cs typeface="Inter"/>
                <a:sym typeface="Inter"/>
              </a:rPr>
              <a:t>Customer Service</a:t>
            </a:r>
            <a:endParaRPr b="1" sz="2200">
              <a:solidFill>
                <a:srgbClr val="E31937"/>
              </a:solidFill>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g215e68bdeb8_2_26"/>
          <p:cNvPicPr preferRelativeResize="0"/>
          <p:nvPr/>
        </p:nvPicPr>
        <p:blipFill>
          <a:blip r:embed="rId3">
            <a:alphaModFix/>
          </a:blip>
          <a:stretch>
            <a:fillRect/>
          </a:stretch>
        </p:blipFill>
        <p:spPr>
          <a:xfrm>
            <a:off x="2602815" y="-11"/>
            <a:ext cx="9577170" cy="6857999"/>
          </a:xfrm>
          <a:prstGeom prst="rect">
            <a:avLst/>
          </a:prstGeom>
          <a:noFill/>
          <a:ln>
            <a:noFill/>
          </a:ln>
        </p:spPr>
      </p:pic>
      <p:sp>
        <p:nvSpPr>
          <p:cNvPr id="171" name="Google Shape;171;g215e68bdeb8_2_26"/>
          <p:cNvSpPr txBox="1"/>
          <p:nvPr/>
        </p:nvSpPr>
        <p:spPr>
          <a:xfrm>
            <a:off x="404225" y="2061425"/>
            <a:ext cx="4338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200">
                <a:solidFill>
                  <a:srgbClr val="E31937"/>
                </a:solidFill>
                <a:latin typeface="Inter"/>
                <a:ea typeface="Inter"/>
                <a:cs typeface="Inter"/>
                <a:sym typeface="Inter"/>
              </a:rPr>
              <a:t>Elon Musk</a:t>
            </a:r>
            <a:r>
              <a:rPr b="1" lang="en-IN" sz="2200">
                <a:latin typeface="Inter"/>
                <a:ea typeface="Inter"/>
                <a:cs typeface="Inter"/>
                <a:sym typeface="Inter"/>
              </a:rPr>
              <a:t>’s Persona</a:t>
            </a:r>
            <a:endParaRPr b="1" sz="2200">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g215e68bdeb8_2_34"/>
          <p:cNvPicPr preferRelativeResize="0"/>
          <p:nvPr/>
        </p:nvPicPr>
        <p:blipFill>
          <a:blip r:embed="rId3">
            <a:alphaModFix/>
          </a:blip>
          <a:stretch>
            <a:fillRect/>
          </a:stretch>
        </p:blipFill>
        <p:spPr>
          <a:xfrm>
            <a:off x="2602793" y="0"/>
            <a:ext cx="9577221" cy="6857999"/>
          </a:xfrm>
          <a:prstGeom prst="rect">
            <a:avLst/>
          </a:prstGeom>
          <a:noFill/>
          <a:ln>
            <a:noFill/>
          </a:ln>
        </p:spPr>
      </p:pic>
      <p:sp>
        <p:nvSpPr>
          <p:cNvPr id="178" name="Google Shape;178;g215e68bdeb8_2_34"/>
          <p:cNvSpPr txBox="1"/>
          <p:nvPr/>
        </p:nvSpPr>
        <p:spPr>
          <a:xfrm>
            <a:off x="404225" y="2061425"/>
            <a:ext cx="4338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200">
                <a:latin typeface="Inter"/>
                <a:ea typeface="Inter"/>
                <a:cs typeface="Inter"/>
                <a:sym typeface="Inter"/>
              </a:rPr>
              <a:t>Tesla’s </a:t>
            </a:r>
            <a:r>
              <a:rPr b="1" lang="en-IN" sz="2200">
                <a:solidFill>
                  <a:srgbClr val="E31937"/>
                </a:solidFill>
                <a:latin typeface="Inter"/>
                <a:ea typeface="Inter"/>
                <a:cs typeface="Inter"/>
                <a:sym typeface="Inter"/>
              </a:rPr>
              <a:t>Supply Chain</a:t>
            </a:r>
            <a:endParaRPr b="1" sz="2200">
              <a:solidFill>
                <a:srgbClr val="E31937"/>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g215e68bdeb8_1_184"/>
          <p:cNvPicPr preferRelativeResize="0"/>
          <p:nvPr/>
        </p:nvPicPr>
        <p:blipFill rotWithShape="1">
          <a:blip r:embed="rId3">
            <a:alphaModFix/>
          </a:blip>
          <a:srcRect b="1127" l="1101" r="540" t="22687"/>
          <a:stretch/>
        </p:blipFill>
        <p:spPr>
          <a:xfrm>
            <a:off x="1477375" y="1746900"/>
            <a:ext cx="9305500" cy="4387750"/>
          </a:xfrm>
          <a:prstGeom prst="rect">
            <a:avLst/>
          </a:prstGeom>
          <a:noFill/>
          <a:ln>
            <a:noFill/>
          </a:ln>
        </p:spPr>
      </p:pic>
      <p:sp>
        <p:nvSpPr>
          <p:cNvPr id="185" name="Google Shape;185;g215e68bdeb8_1_184"/>
          <p:cNvSpPr txBox="1"/>
          <p:nvPr/>
        </p:nvSpPr>
        <p:spPr>
          <a:xfrm>
            <a:off x="2916601" y="733475"/>
            <a:ext cx="6358800" cy="61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400">
                <a:solidFill>
                  <a:schemeClr val="dk1"/>
                </a:solidFill>
                <a:latin typeface="Inter"/>
                <a:ea typeface="Inter"/>
                <a:cs typeface="Inter"/>
                <a:sym typeface="Inter"/>
              </a:rPr>
              <a:t>Distribution of</a:t>
            </a:r>
            <a:r>
              <a:rPr b="1" lang="en-IN" sz="3400">
                <a:solidFill>
                  <a:schemeClr val="dk1"/>
                </a:solidFill>
                <a:latin typeface="Inter"/>
                <a:ea typeface="Inter"/>
                <a:cs typeface="Inter"/>
                <a:sym typeface="Inter"/>
              </a:rPr>
              <a:t> </a:t>
            </a:r>
            <a:r>
              <a:rPr b="1" lang="en-IN" sz="3400">
                <a:solidFill>
                  <a:srgbClr val="E31937"/>
                </a:solidFill>
                <a:latin typeface="Inter"/>
                <a:ea typeface="Inter"/>
                <a:cs typeface="Inter"/>
                <a:sym typeface="Inter"/>
              </a:rPr>
              <a:t>4 Topics </a:t>
            </a:r>
            <a:endParaRPr b="1" sz="3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g215e68bdeb8_2_111"/>
          <p:cNvSpPr txBox="1"/>
          <p:nvPr/>
        </p:nvSpPr>
        <p:spPr>
          <a:xfrm>
            <a:off x="3543900" y="1893738"/>
            <a:ext cx="6428100" cy="46389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IN" sz="1800">
                <a:solidFill>
                  <a:srgbClr val="E31937"/>
                </a:solidFill>
                <a:latin typeface="Inter"/>
                <a:ea typeface="Inter"/>
                <a:cs typeface="Inter"/>
                <a:sym typeface="Inter"/>
              </a:rPr>
              <a:t>Streamline</a:t>
            </a:r>
            <a:r>
              <a:rPr b="1" lang="en-IN" sz="1800">
                <a:solidFill>
                  <a:schemeClr val="dk1"/>
                </a:solidFill>
                <a:latin typeface="Inter"/>
                <a:ea typeface="Inter"/>
                <a:cs typeface="Inter"/>
                <a:sym typeface="Inter"/>
              </a:rPr>
              <a:t> the delivery process</a:t>
            </a:r>
            <a:endParaRPr b="1" sz="1800">
              <a:solidFill>
                <a:schemeClr val="dk1"/>
              </a:solidFill>
              <a:latin typeface="Inter"/>
              <a:ea typeface="Inter"/>
              <a:cs typeface="Inter"/>
              <a:sym typeface="Inter"/>
            </a:endParaRPr>
          </a:p>
          <a:p>
            <a:pPr indent="-342900" lvl="0"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Providing regular updates on delivery timelines</a:t>
            </a:r>
            <a:endParaRPr sz="1800">
              <a:solidFill>
                <a:schemeClr val="dk1"/>
              </a:solidFill>
              <a:latin typeface="Inter"/>
              <a:ea typeface="Inter"/>
              <a:cs typeface="Inter"/>
              <a:sym typeface="Inter"/>
            </a:endParaRPr>
          </a:p>
          <a:p>
            <a:pPr indent="-342900" lvl="0"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Offering convenient delivery options</a:t>
            </a:r>
            <a:endParaRPr sz="1800">
              <a:solidFill>
                <a:schemeClr val="dk1"/>
              </a:solidFill>
              <a:latin typeface="Inter"/>
              <a:ea typeface="Inter"/>
              <a:cs typeface="Inter"/>
              <a:sym typeface="Inter"/>
            </a:endParaRPr>
          </a:p>
          <a:p>
            <a:pPr indent="-342900" lvl="0"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Providing a more seamless handover experience</a:t>
            </a:r>
            <a:endParaRPr sz="18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b="1" lang="en-IN" sz="1800">
                <a:solidFill>
                  <a:srgbClr val="E31937"/>
                </a:solidFill>
                <a:latin typeface="Inter"/>
                <a:ea typeface="Inter"/>
                <a:cs typeface="Inter"/>
                <a:sym typeface="Inter"/>
              </a:rPr>
              <a:t>Improve</a:t>
            </a:r>
            <a:r>
              <a:rPr b="1" lang="en-IN" sz="1800">
                <a:solidFill>
                  <a:schemeClr val="dk1"/>
                </a:solidFill>
                <a:latin typeface="Inter"/>
                <a:ea typeface="Inter"/>
                <a:cs typeface="Inter"/>
                <a:sym typeface="Inter"/>
              </a:rPr>
              <a:t> the customer experience</a:t>
            </a:r>
            <a:endParaRPr b="1" sz="1800">
              <a:solidFill>
                <a:schemeClr val="dk1"/>
              </a:solidFill>
              <a:latin typeface="Inter"/>
              <a:ea typeface="Inter"/>
              <a:cs typeface="Inter"/>
              <a:sym typeface="Inter"/>
            </a:endParaRPr>
          </a:p>
          <a:p>
            <a:pPr indent="-342900" lvl="0"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Incentivize the mobile service program</a:t>
            </a:r>
            <a:endParaRPr sz="1800">
              <a:solidFill>
                <a:schemeClr val="dk1"/>
              </a:solidFill>
              <a:latin typeface="Inter"/>
              <a:ea typeface="Inter"/>
              <a:cs typeface="Inter"/>
              <a:sym typeface="Inter"/>
            </a:endParaRPr>
          </a:p>
          <a:p>
            <a:pPr indent="-342900" lvl="0"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Expanding service center network</a:t>
            </a:r>
            <a:endParaRPr sz="1800">
              <a:solidFill>
                <a:schemeClr val="dk1"/>
              </a:solidFill>
              <a:latin typeface="Inter"/>
              <a:ea typeface="Inter"/>
              <a:cs typeface="Inter"/>
              <a:sym typeface="Inter"/>
            </a:endParaRPr>
          </a:p>
          <a:p>
            <a:pPr indent="-342900" lvl="0"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Personalization!</a:t>
            </a:r>
            <a:endParaRPr sz="18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b="1" lang="en-IN" sz="1800">
                <a:solidFill>
                  <a:srgbClr val="E31937"/>
                </a:solidFill>
                <a:latin typeface="Inter"/>
                <a:ea typeface="Inter"/>
                <a:cs typeface="Inter"/>
                <a:sym typeface="Inter"/>
              </a:rPr>
              <a:t>Invest</a:t>
            </a:r>
            <a:r>
              <a:rPr b="1" lang="en-IN" sz="1800">
                <a:solidFill>
                  <a:schemeClr val="dk1"/>
                </a:solidFill>
                <a:latin typeface="Inter"/>
                <a:ea typeface="Inter"/>
                <a:cs typeface="Inter"/>
                <a:sym typeface="Inter"/>
              </a:rPr>
              <a:t> in domestic manufacturing facilities</a:t>
            </a:r>
            <a:endParaRPr b="1" sz="1800">
              <a:solidFill>
                <a:schemeClr val="dk1"/>
              </a:solidFill>
              <a:latin typeface="Inter"/>
              <a:ea typeface="Inter"/>
              <a:cs typeface="Inter"/>
              <a:sym typeface="Inter"/>
            </a:endParaRPr>
          </a:p>
          <a:p>
            <a:pPr indent="-342900" lvl="0"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Simplifying supply chain</a:t>
            </a:r>
            <a:endParaRPr sz="1800">
              <a:solidFill>
                <a:schemeClr val="dk1"/>
              </a:solidFill>
              <a:latin typeface="Inter"/>
              <a:ea typeface="Inter"/>
              <a:cs typeface="Inter"/>
              <a:sym typeface="Inter"/>
            </a:endParaRPr>
          </a:p>
          <a:p>
            <a:pPr indent="0" lvl="0" marL="0" rtl="0" algn="l">
              <a:lnSpc>
                <a:spcPct val="115000"/>
              </a:lnSpc>
              <a:spcBef>
                <a:spcPts val="0"/>
              </a:spcBef>
              <a:spcAft>
                <a:spcPts val="0"/>
              </a:spcAft>
              <a:buSzPts val="1100"/>
              <a:buNone/>
            </a:pPr>
            <a:r>
              <a:t/>
            </a:r>
            <a:endParaRPr sz="18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Lato"/>
              <a:ea typeface="Lato"/>
              <a:cs typeface="Lato"/>
              <a:sym typeface="Lato"/>
            </a:endParaRPr>
          </a:p>
        </p:txBody>
      </p:sp>
      <p:sp>
        <p:nvSpPr>
          <p:cNvPr id="191" name="Google Shape;191;g215e68bdeb8_2_111"/>
          <p:cNvSpPr txBox="1"/>
          <p:nvPr/>
        </p:nvSpPr>
        <p:spPr>
          <a:xfrm>
            <a:off x="2655750" y="719825"/>
            <a:ext cx="6880500" cy="61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400">
                <a:solidFill>
                  <a:schemeClr val="dk1"/>
                </a:solidFill>
                <a:latin typeface="Inter"/>
                <a:ea typeface="Inter"/>
                <a:cs typeface="Inter"/>
                <a:sym typeface="Inter"/>
              </a:rPr>
              <a:t>Recommendations for </a:t>
            </a:r>
            <a:r>
              <a:rPr b="1" lang="en-IN" sz="3400">
                <a:solidFill>
                  <a:srgbClr val="E31937"/>
                </a:solidFill>
                <a:latin typeface="Inter"/>
                <a:ea typeface="Inter"/>
                <a:cs typeface="Inter"/>
                <a:sym typeface="Inter"/>
              </a:rPr>
              <a:t>Tesla</a:t>
            </a:r>
            <a:endParaRPr b="1" sz="3400">
              <a:solidFill>
                <a:srgbClr val="E31937"/>
              </a:solidFill>
              <a:latin typeface="Inter"/>
              <a:ea typeface="Inter"/>
              <a:cs typeface="Inter"/>
              <a:sym typeface="Inter"/>
            </a:endParaRPr>
          </a:p>
        </p:txBody>
      </p:sp>
      <p:pic>
        <p:nvPicPr>
          <p:cNvPr id="192" name="Google Shape;192;g215e68bdeb8_2_111"/>
          <p:cNvPicPr preferRelativeResize="0"/>
          <p:nvPr/>
        </p:nvPicPr>
        <p:blipFill>
          <a:blip r:embed="rId3">
            <a:alphaModFix/>
          </a:blip>
          <a:stretch>
            <a:fillRect/>
          </a:stretch>
        </p:blipFill>
        <p:spPr>
          <a:xfrm>
            <a:off x="2220012" y="1693812"/>
            <a:ext cx="884826" cy="884826"/>
          </a:xfrm>
          <a:prstGeom prst="rect">
            <a:avLst/>
          </a:prstGeom>
          <a:noFill/>
          <a:ln>
            <a:noFill/>
          </a:ln>
        </p:spPr>
      </p:pic>
      <p:pic>
        <p:nvPicPr>
          <p:cNvPr id="193" name="Google Shape;193;g215e68bdeb8_2_111"/>
          <p:cNvPicPr preferRelativeResize="0"/>
          <p:nvPr/>
        </p:nvPicPr>
        <p:blipFill>
          <a:blip r:embed="rId4">
            <a:alphaModFix/>
          </a:blip>
          <a:stretch>
            <a:fillRect/>
          </a:stretch>
        </p:blipFill>
        <p:spPr>
          <a:xfrm>
            <a:off x="2220012" y="3346925"/>
            <a:ext cx="884826" cy="884826"/>
          </a:xfrm>
          <a:prstGeom prst="rect">
            <a:avLst/>
          </a:prstGeom>
          <a:noFill/>
          <a:ln>
            <a:noFill/>
          </a:ln>
        </p:spPr>
      </p:pic>
      <p:pic>
        <p:nvPicPr>
          <p:cNvPr id="194" name="Google Shape;194;g215e68bdeb8_2_111"/>
          <p:cNvPicPr preferRelativeResize="0"/>
          <p:nvPr/>
        </p:nvPicPr>
        <p:blipFill>
          <a:blip r:embed="rId5">
            <a:alphaModFix/>
          </a:blip>
          <a:stretch>
            <a:fillRect/>
          </a:stretch>
        </p:blipFill>
        <p:spPr>
          <a:xfrm>
            <a:off x="2220013" y="5000025"/>
            <a:ext cx="884826" cy="8848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1937"/>
        </a:solidFill>
      </p:bgPr>
    </p:bg>
    <p:spTree>
      <p:nvGrpSpPr>
        <p:cNvPr id="198" name="Shape 198"/>
        <p:cNvGrpSpPr/>
        <p:nvPr/>
      </p:nvGrpSpPr>
      <p:grpSpPr>
        <a:xfrm>
          <a:off x="0" y="0"/>
          <a:ext cx="0" cy="0"/>
          <a:chOff x="0" y="0"/>
          <a:chExt cx="0" cy="0"/>
        </a:xfrm>
      </p:grpSpPr>
      <p:sp>
        <p:nvSpPr>
          <p:cNvPr id="199" name="Google Shape;199;g215e68bdeb8_2_106"/>
          <p:cNvSpPr txBox="1"/>
          <p:nvPr/>
        </p:nvSpPr>
        <p:spPr>
          <a:xfrm>
            <a:off x="433200" y="2659350"/>
            <a:ext cx="103302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4400">
                <a:solidFill>
                  <a:schemeClr val="lt1"/>
                </a:solidFill>
                <a:latin typeface="Inter"/>
                <a:ea typeface="Inter"/>
                <a:cs typeface="Inter"/>
                <a:sym typeface="Inter"/>
              </a:rPr>
              <a:t>Correlation Between Elon’s Tweets and Cancelled Tesla Orders</a:t>
            </a:r>
            <a:endParaRPr b="1" sz="4400">
              <a:solidFill>
                <a:schemeClr val="lt1"/>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g215e68bdeb8_1_276"/>
          <p:cNvPicPr preferRelativeResize="0"/>
          <p:nvPr/>
        </p:nvPicPr>
        <p:blipFill>
          <a:blip r:embed="rId3">
            <a:alphaModFix/>
          </a:blip>
          <a:stretch>
            <a:fillRect/>
          </a:stretch>
        </p:blipFill>
        <p:spPr>
          <a:xfrm>
            <a:off x="2789960" y="551338"/>
            <a:ext cx="6612100" cy="4725375"/>
          </a:xfrm>
          <a:prstGeom prst="rect">
            <a:avLst/>
          </a:prstGeom>
          <a:noFill/>
          <a:ln>
            <a:noFill/>
          </a:ln>
        </p:spPr>
      </p:pic>
      <p:sp>
        <p:nvSpPr>
          <p:cNvPr id="206" name="Google Shape;206;g215e68bdeb8_1_276"/>
          <p:cNvSpPr txBox="1"/>
          <p:nvPr/>
        </p:nvSpPr>
        <p:spPr>
          <a:xfrm>
            <a:off x="2185950" y="5622738"/>
            <a:ext cx="782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600">
                <a:solidFill>
                  <a:schemeClr val="dk1"/>
                </a:solidFill>
                <a:latin typeface="Inter"/>
                <a:ea typeface="Inter"/>
                <a:cs typeface="Inter"/>
                <a:sym typeface="Inter"/>
              </a:rPr>
              <a:t>Isolated the dates on which </a:t>
            </a:r>
            <a:r>
              <a:rPr b="1" lang="en-IN" sz="1600">
                <a:solidFill>
                  <a:srgbClr val="E31937"/>
                </a:solidFill>
                <a:latin typeface="Inter"/>
                <a:ea typeface="Inter"/>
                <a:cs typeface="Inter"/>
                <a:sym typeface="Inter"/>
              </a:rPr>
              <a:t>20+ cancellations</a:t>
            </a:r>
            <a:r>
              <a:rPr b="1" lang="en-IN" sz="1600">
                <a:solidFill>
                  <a:schemeClr val="dk1"/>
                </a:solidFill>
                <a:latin typeface="Inter"/>
                <a:ea typeface="Inter"/>
                <a:cs typeface="Inter"/>
                <a:sym typeface="Inter"/>
              </a:rPr>
              <a:t> </a:t>
            </a:r>
            <a:r>
              <a:rPr b="1" lang="en-IN" sz="1600">
                <a:solidFill>
                  <a:schemeClr val="dk1"/>
                </a:solidFill>
                <a:latin typeface="Inter"/>
                <a:ea typeface="Inter"/>
                <a:cs typeface="Inter"/>
                <a:sym typeface="Inter"/>
              </a:rPr>
              <a:t>occurred</a:t>
            </a:r>
            <a:r>
              <a:rPr b="1" lang="en-IN" sz="1600">
                <a:solidFill>
                  <a:schemeClr val="dk1"/>
                </a:solidFill>
                <a:latin typeface="Inter"/>
                <a:ea typeface="Inter"/>
                <a:cs typeface="Inter"/>
                <a:sym typeface="Inter"/>
              </a:rPr>
              <a:t> to look for trends</a:t>
            </a:r>
            <a:endParaRPr b="1" sz="1600">
              <a:solidFill>
                <a:schemeClr val="dk1"/>
              </a:solidFill>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g215e68bdeb8_1_266"/>
          <p:cNvPicPr preferRelativeResize="0"/>
          <p:nvPr/>
        </p:nvPicPr>
        <p:blipFill>
          <a:blip r:embed="rId3">
            <a:alphaModFix/>
          </a:blip>
          <a:stretch>
            <a:fillRect/>
          </a:stretch>
        </p:blipFill>
        <p:spPr>
          <a:xfrm>
            <a:off x="846194" y="858275"/>
            <a:ext cx="3545325" cy="5141450"/>
          </a:xfrm>
          <a:prstGeom prst="rect">
            <a:avLst/>
          </a:prstGeom>
          <a:noFill/>
          <a:ln>
            <a:noFill/>
          </a:ln>
        </p:spPr>
      </p:pic>
      <p:sp>
        <p:nvSpPr>
          <p:cNvPr id="213" name="Google Shape;213;g215e68bdeb8_1_266"/>
          <p:cNvSpPr/>
          <p:nvPr/>
        </p:nvSpPr>
        <p:spPr>
          <a:xfrm>
            <a:off x="846175" y="1943800"/>
            <a:ext cx="3545400" cy="840000"/>
          </a:xfrm>
          <a:prstGeom prst="frame">
            <a:avLst>
              <a:gd fmla="val 4851" name="adj1"/>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15e68bdeb8_1_266"/>
          <p:cNvSpPr/>
          <p:nvPr/>
        </p:nvSpPr>
        <p:spPr>
          <a:xfrm>
            <a:off x="846150" y="2818275"/>
            <a:ext cx="3545400" cy="1781100"/>
          </a:xfrm>
          <a:prstGeom prst="frame">
            <a:avLst>
              <a:gd fmla="val 3613" name="adj1"/>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215e68bdeb8_1_266"/>
          <p:cNvSpPr/>
          <p:nvPr/>
        </p:nvSpPr>
        <p:spPr>
          <a:xfrm>
            <a:off x="846225" y="5009950"/>
            <a:ext cx="3545400" cy="989700"/>
          </a:xfrm>
          <a:prstGeom prst="frame">
            <a:avLst>
              <a:gd fmla="val 4851" name="adj1"/>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15e68bdeb8_1_266"/>
          <p:cNvSpPr txBox="1"/>
          <p:nvPr/>
        </p:nvSpPr>
        <p:spPr>
          <a:xfrm>
            <a:off x="4944138" y="1302400"/>
            <a:ext cx="6401700" cy="11082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Clr>
                <a:schemeClr val="dk1"/>
              </a:buClr>
              <a:buSzPts val="2400"/>
              <a:buFont typeface="Inter"/>
              <a:buChar char="●"/>
            </a:pPr>
            <a:r>
              <a:rPr b="1" lang="en-IN" sz="2400">
                <a:solidFill>
                  <a:srgbClr val="E31937"/>
                </a:solidFill>
                <a:latin typeface="Inter"/>
                <a:ea typeface="Inter"/>
                <a:cs typeface="Inter"/>
                <a:sym typeface="Inter"/>
              </a:rPr>
              <a:t>Chinese media criticizes Tesla</a:t>
            </a:r>
            <a:r>
              <a:rPr lang="en-IN" sz="2400">
                <a:solidFill>
                  <a:schemeClr val="dk1"/>
                </a:solidFill>
                <a:latin typeface="Inter"/>
                <a:ea typeface="Inter"/>
                <a:cs typeface="Inter"/>
                <a:sym typeface="Inter"/>
              </a:rPr>
              <a:t> for allegedly spying on citizens</a:t>
            </a:r>
            <a:endParaRPr/>
          </a:p>
        </p:txBody>
      </p:sp>
      <p:sp>
        <p:nvSpPr>
          <p:cNvPr id="217" name="Google Shape;217;g215e68bdeb8_1_266"/>
          <p:cNvSpPr txBox="1"/>
          <p:nvPr/>
        </p:nvSpPr>
        <p:spPr>
          <a:xfrm>
            <a:off x="4944138" y="4447400"/>
            <a:ext cx="5862900" cy="11082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Clr>
                <a:schemeClr val="dk1"/>
              </a:buClr>
              <a:buSzPts val="2400"/>
              <a:buFont typeface="Inter"/>
              <a:buChar char="●"/>
            </a:pPr>
            <a:r>
              <a:rPr b="1" lang="en-IN" sz="2400">
                <a:solidFill>
                  <a:srgbClr val="E31937"/>
                </a:solidFill>
                <a:latin typeface="Inter"/>
                <a:ea typeface="Inter"/>
                <a:cs typeface="Inter"/>
                <a:sym typeface="Inter"/>
              </a:rPr>
              <a:t>New poll showed</a:t>
            </a:r>
            <a:r>
              <a:rPr lang="en-IN" sz="2400">
                <a:solidFill>
                  <a:schemeClr val="dk1"/>
                </a:solidFill>
                <a:latin typeface="Inter"/>
                <a:ea typeface="Inter"/>
                <a:cs typeface="Inter"/>
                <a:sym typeface="Inter"/>
              </a:rPr>
              <a:t> lower than expected Tesla approval rates in US</a:t>
            </a:r>
            <a:endParaRPr/>
          </a:p>
        </p:txBody>
      </p:sp>
      <p:sp>
        <p:nvSpPr>
          <p:cNvPr id="218" name="Google Shape;218;g215e68bdeb8_1_266"/>
          <p:cNvSpPr txBox="1"/>
          <p:nvPr/>
        </p:nvSpPr>
        <p:spPr>
          <a:xfrm>
            <a:off x="4944138" y="2874900"/>
            <a:ext cx="5669700" cy="11082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Clr>
                <a:schemeClr val="dk1"/>
              </a:buClr>
              <a:buSzPts val="2400"/>
              <a:buFont typeface="Inter"/>
              <a:buChar char="●"/>
            </a:pPr>
            <a:r>
              <a:rPr b="1" lang="en-IN" sz="2400">
                <a:solidFill>
                  <a:srgbClr val="E31937"/>
                </a:solidFill>
                <a:latin typeface="Inter"/>
                <a:ea typeface="Inter"/>
                <a:cs typeface="Inter"/>
                <a:sym typeface="Inter"/>
              </a:rPr>
              <a:t>Elon’s bid to acquire Twitter</a:t>
            </a:r>
            <a:r>
              <a:rPr lang="en-IN" sz="2400">
                <a:solidFill>
                  <a:schemeClr val="dk1"/>
                </a:solidFill>
                <a:latin typeface="Inter"/>
                <a:ea typeface="Inter"/>
                <a:cs typeface="Inter"/>
                <a:sym typeface="Inter"/>
              </a:rPr>
              <a:t> proves successful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g215e68bdeb8_1_253"/>
          <p:cNvPicPr preferRelativeResize="0"/>
          <p:nvPr/>
        </p:nvPicPr>
        <p:blipFill>
          <a:blip r:embed="rId3">
            <a:alphaModFix/>
          </a:blip>
          <a:stretch>
            <a:fillRect/>
          </a:stretch>
        </p:blipFill>
        <p:spPr>
          <a:xfrm>
            <a:off x="2662551" y="1131303"/>
            <a:ext cx="6866900" cy="4595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15e68bdeb8_1_111"/>
          <p:cNvSpPr txBox="1"/>
          <p:nvPr/>
        </p:nvSpPr>
        <p:spPr>
          <a:xfrm>
            <a:off x="1038138" y="1061475"/>
            <a:ext cx="8341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latin typeface="Inter"/>
                <a:ea typeface="Inter"/>
                <a:cs typeface="Inter"/>
                <a:sym typeface="Inter"/>
              </a:rPr>
              <a:t>Elon’s tweets after </a:t>
            </a:r>
            <a:r>
              <a:rPr b="1" lang="en-IN" sz="1800">
                <a:solidFill>
                  <a:srgbClr val="E31937"/>
                </a:solidFill>
                <a:latin typeface="Inter"/>
                <a:ea typeface="Inter"/>
                <a:cs typeface="Inter"/>
                <a:sym typeface="Inter"/>
              </a:rPr>
              <a:t>isolating</a:t>
            </a:r>
            <a:r>
              <a:rPr b="1" lang="en-IN" sz="1800">
                <a:latin typeface="Inter"/>
                <a:ea typeface="Inter"/>
                <a:cs typeface="Inter"/>
                <a:sym typeface="Inter"/>
              </a:rPr>
              <a:t> only the tweets from the high </a:t>
            </a:r>
            <a:r>
              <a:rPr b="1" lang="en-IN" sz="1800">
                <a:latin typeface="Inter"/>
                <a:ea typeface="Inter"/>
                <a:cs typeface="Inter"/>
                <a:sym typeface="Inter"/>
              </a:rPr>
              <a:t>occurrences</a:t>
            </a:r>
            <a:r>
              <a:rPr b="1" lang="en-IN" sz="1800">
                <a:latin typeface="Inter"/>
                <a:ea typeface="Inter"/>
                <a:cs typeface="Inter"/>
                <a:sym typeface="Inter"/>
              </a:rPr>
              <a:t> of Tesla order cancellations</a:t>
            </a:r>
            <a:endParaRPr b="1" sz="1800">
              <a:latin typeface="Inter"/>
              <a:ea typeface="Inter"/>
              <a:cs typeface="Inter"/>
              <a:sym typeface="Inter"/>
            </a:endParaRPr>
          </a:p>
        </p:txBody>
      </p:sp>
      <p:pic>
        <p:nvPicPr>
          <p:cNvPr id="231" name="Google Shape;231;g215e68bdeb8_1_111"/>
          <p:cNvPicPr preferRelativeResize="0"/>
          <p:nvPr/>
        </p:nvPicPr>
        <p:blipFill>
          <a:blip r:embed="rId3">
            <a:alphaModFix/>
          </a:blip>
          <a:stretch>
            <a:fillRect/>
          </a:stretch>
        </p:blipFill>
        <p:spPr>
          <a:xfrm>
            <a:off x="3980413" y="2209788"/>
            <a:ext cx="7173450" cy="3586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1937"/>
        </a:solidFill>
      </p:bgPr>
    </p:bg>
    <p:spTree>
      <p:nvGrpSpPr>
        <p:cNvPr id="93" name="Shape 93"/>
        <p:cNvGrpSpPr/>
        <p:nvPr/>
      </p:nvGrpSpPr>
      <p:grpSpPr>
        <a:xfrm>
          <a:off x="0" y="0"/>
          <a:ext cx="0" cy="0"/>
          <a:chOff x="0" y="0"/>
          <a:chExt cx="0" cy="0"/>
        </a:xfrm>
      </p:grpSpPr>
      <p:pic>
        <p:nvPicPr>
          <p:cNvPr id="94" name="Google Shape;94;g215e68bdeb8_1_153"/>
          <p:cNvPicPr preferRelativeResize="0"/>
          <p:nvPr/>
        </p:nvPicPr>
        <p:blipFill>
          <a:blip r:embed="rId3">
            <a:alphaModFix/>
          </a:blip>
          <a:stretch>
            <a:fillRect/>
          </a:stretch>
        </p:blipFill>
        <p:spPr>
          <a:xfrm>
            <a:off x="354250" y="101563"/>
            <a:ext cx="6981825" cy="2533650"/>
          </a:xfrm>
          <a:prstGeom prst="rect">
            <a:avLst/>
          </a:prstGeom>
          <a:noFill/>
          <a:ln>
            <a:noFill/>
          </a:ln>
          <a:effectLst>
            <a:outerShdw blurRad="57150" rotWithShape="0" algn="bl" dir="5400000" dist="19050">
              <a:srgbClr val="000000">
                <a:alpha val="50000"/>
              </a:srgbClr>
            </a:outerShdw>
          </a:effectLst>
        </p:spPr>
      </p:pic>
      <p:pic>
        <p:nvPicPr>
          <p:cNvPr id="95" name="Google Shape;95;g215e68bdeb8_1_153"/>
          <p:cNvPicPr preferRelativeResize="0"/>
          <p:nvPr/>
        </p:nvPicPr>
        <p:blipFill>
          <a:blip r:embed="rId4">
            <a:alphaModFix/>
          </a:blip>
          <a:stretch>
            <a:fillRect/>
          </a:stretch>
        </p:blipFill>
        <p:spPr>
          <a:xfrm>
            <a:off x="299663" y="3707013"/>
            <a:ext cx="7091025" cy="3049425"/>
          </a:xfrm>
          <a:prstGeom prst="rect">
            <a:avLst/>
          </a:prstGeom>
          <a:noFill/>
          <a:ln>
            <a:noFill/>
          </a:ln>
          <a:effectLst>
            <a:outerShdw blurRad="57150" rotWithShape="0" algn="bl" dir="5400000" dist="19050">
              <a:srgbClr val="000000">
                <a:alpha val="50000"/>
              </a:srgbClr>
            </a:outerShdw>
          </a:effectLst>
        </p:spPr>
      </p:pic>
      <p:pic>
        <p:nvPicPr>
          <p:cNvPr id="96" name="Google Shape;96;g215e68bdeb8_1_153"/>
          <p:cNvPicPr preferRelativeResize="0"/>
          <p:nvPr/>
        </p:nvPicPr>
        <p:blipFill>
          <a:blip r:embed="rId5">
            <a:alphaModFix/>
          </a:blip>
          <a:stretch>
            <a:fillRect/>
          </a:stretch>
        </p:blipFill>
        <p:spPr>
          <a:xfrm>
            <a:off x="4929563" y="1798363"/>
            <a:ext cx="6962775" cy="2838450"/>
          </a:xfrm>
          <a:prstGeom prst="rect">
            <a:avLst/>
          </a:prstGeom>
          <a:noFill/>
          <a:ln>
            <a:noFill/>
          </a:ln>
          <a:effectLst>
            <a:outerShdw blurRad="200025" rotWithShape="0" algn="bl" dir="2220000" dist="28575">
              <a:srgbClr val="000000">
                <a:alpha val="62000"/>
              </a:srgbClr>
            </a:outerShdw>
          </a:effectLst>
        </p:spPr>
      </p:pic>
      <p:sp>
        <p:nvSpPr>
          <p:cNvPr id="97" name="Google Shape;97;g215e68bdeb8_1_153"/>
          <p:cNvSpPr txBox="1"/>
          <p:nvPr/>
        </p:nvSpPr>
        <p:spPr>
          <a:xfrm>
            <a:off x="11460175" y="4326025"/>
            <a:ext cx="86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[3]</a:t>
            </a:r>
            <a:endParaRPr/>
          </a:p>
        </p:txBody>
      </p:sp>
      <p:sp>
        <p:nvSpPr>
          <p:cNvPr id="98" name="Google Shape;98;g215e68bdeb8_1_153"/>
          <p:cNvSpPr txBox="1"/>
          <p:nvPr/>
        </p:nvSpPr>
        <p:spPr>
          <a:xfrm>
            <a:off x="6903375" y="0"/>
            <a:ext cx="86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[2]</a:t>
            </a:r>
            <a:endParaRPr/>
          </a:p>
        </p:txBody>
      </p:sp>
      <p:sp>
        <p:nvSpPr>
          <p:cNvPr id="99" name="Google Shape;99;g215e68bdeb8_1_153"/>
          <p:cNvSpPr txBox="1"/>
          <p:nvPr/>
        </p:nvSpPr>
        <p:spPr>
          <a:xfrm>
            <a:off x="6956850" y="6457800"/>
            <a:ext cx="86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g215e68bdeb8_2_43"/>
          <p:cNvPicPr preferRelativeResize="0"/>
          <p:nvPr/>
        </p:nvPicPr>
        <p:blipFill>
          <a:blip r:embed="rId3">
            <a:alphaModFix/>
          </a:blip>
          <a:stretch>
            <a:fillRect/>
          </a:stretch>
        </p:blipFill>
        <p:spPr>
          <a:xfrm>
            <a:off x="2597320" y="0"/>
            <a:ext cx="9594680" cy="6857999"/>
          </a:xfrm>
          <a:prstGeom prst="rect">
            <a:avLst/>
          </a:prstGeom>
          <a:noFill/>
          <a:ln>
            <a:noFill/>
          </a:ln>
        </p:spPr>
      </p:pic>
      <p:sp>
        <p:nvSpPr>
          <p:cNvPr id="238" name="Google Shape;238;g215e68bdeb8_2_43"/>
          <p:cNvSpPr txBox="1"/>
          <p:nvPr/>
        </p:nvSpPr>
        <p:spPr>
          <a:xfrm>
            <a:off x="404225" y="2061425"/>
            <a:ext cx="4338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200">
                <a:latin typeface="Inter"/>
                <a:ea typeface="Inter"/>
                <a:cs typeface="Inter"/>
                <a:sym typeface="Inter"/>
              </a:rPr>
              <a:t>Acquisition of </a:t>
            </a:r>
            <a:r>
              <a:rPr b="1" lang="en-IN" sz="2200">
                <a:solidFill>
                  <a:srgbClr val="E31937"/>
                </a:solidFill>
                <a:latin typeface="Inter"/>
                <a:ea typeface="Inter"/>
                <a:cs typeface="Inter"/>
                <a:sym typeface="Inter"/>
              </a:rPr>
              <a:t>Twitter</a:t>
            </a:r>
            <a:endParaRPr b="1" sz="2200">
              <a:solidFill>
                <a:srgbClr val="E31937"/>
              </a:solidFill>
              <a:latin typeface="Inter"/>
              <a:ea typeface="Inter"/>
              <a:cs typeface="Inter"/>
              <a:sym typeface="Int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g215e68bdeb8_1_233"/>
          <p:cNvPicPr preferRelativeResize="0"/>
          <p:nvPr/>
        </p:nvPicPr>
        <p:blipFill>
          <a:blip r:embed="rId3">
            <a:alphaModFix/>
          </a:blip>
          <a:stretch>
            <a:fillRect/>
          </a:stretch>
        </p:blipFill>
        <p:spPr>
          <a:xfrm>
            <a:off x="2585953" y="0"/>
            <a:ext cx="9606048" cy="6858000"/>
          </a:xfrm>
          <a:prstGeom prst="rect">
            <a:avLst/>
          </a:prstGeom>
          <a:noFill/>
          <a:ln>
            <a:noFill/>
          </a:ln>
        </p:spPr>
      </p:pic>
      <p:sp>
        <p:nvSpPr>
          <p:cNvPr id="245" name="Google Shape;245;g215e68bdeb8_1_233"/>
          <p:cNvSpPr txBox="1"/>
          <p:nvPr/>
        </p:nvSpPr>
        <p:spPr>
          <a:xfrm>
            <a:off x="404225" y="2061425"/>
            <a:ext cx="4338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200">
                <a:solidFill>
                  <a:srgbClr val="E31937"/>
                </a:solidFill>
                <a:latin typeface="Inter"/>
                <a:ea typeface="Inter"/>
                <a:cs typeface="Inter"/>
                <a:sym typeface="Inter"/>
              </a:rPr>
              <a:t>Politics</a:t>
            </a:r>
            <a:endParaRPr b="1" sz="2200">
              <a:solidFill>
                <a:srgbClr val="E31937"/>
              </a:solidFill>
              <a:latin typeface="Inter"/>
              <a:ea typeface="Inter"/>
              <a:cs typeface="Inter"/>
              <a:sym typeface="Int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g215e68bdeb8_1_242"/>
          <p:cNvPicPr preferRelativeResize="0"/>
          <p:nvPr/>
        </p:nvPicPr>
        <p:blipFill>
          <a:blip r:embed="rId3">
            <a:alphaModFix/>
          </a:blip>
          <a:stretch>
            <a:fillRect/>
          </a:stretch>
        </p:blipFill>
        <p:spPr>
          <a:xfrm>
            <a:off x="2592369" y="5"/>
            <a:ext cx="9598058" cy="6858000"/>
          </a:xfrm>
          <a:prstGeom prst="rect">
            <a:avLst/>
          </a:prstGeom>
          <a:noFill/>
          <a:ln>
            <a:noFill/>
          </a:ln>
        </p:spPr>
      </p:pic>
      <p:sp>
        <p:nvSpPr>
          <p:cNvPr id="252" name="Google Shape;252;g215e68bdeb8_1_242"/>
          <p:cNvSpPr txBox="1"/>
          <p:nvPr/>
        </p:nvSpPr>
        <p:spPr>
          <a:xfrm>
            <a:off x="404225" y="2061425"/>
            <a:ext cx="4338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200">
                <a:solidFill>
                  <a:srgbClr val="E31937"/>
                </a:solidFill>
                <a:latin typeface="Inter"/>
                <a:ea typeface="Inter"/>
                <a:cs typeface="Inter"/>
                <a:sym typeface="Inter"/>
              </a:rPr>
              <a:t>Tagging</a:t>
            </a:r>
            <a:r>
              <a:rPr b="1" lang="en-IN" sz="2200">
                <a:latin typeface="Inter"/>
                <a:ea typeface="Inter"/>
                <a:cs typeface="Inter"/>
                <a:sym typeface="Inter"/>
              </a:rPr>
              <a:t> Others</a:t>
            </a:r>
            <a:endParaRPr b="1" sz="2200">
              <a:solidFill>
                <a:srgbClr val="E31937"/>
              </a:solidFill>
              <a:latin typeface="Inter"/>
              <a:ea typeface="Inter"/>
              <a:cs typeface="Inter"/>
              <a:sym typeface="Int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 name="Shape 256"/>
        <p:cNvGrpSpPr/>
        <p:nvPr/>
      </p:nvGrpSpPr>
      <p:grpSpPr>
        <a:xfrm>
          <a:off x="0" y="0"/>
          <a:ext cx="0" cy="0"/>
          <a:chOff x="0" y="0"/>
          <a:chExt cx="0" cy="0"/>
        </a:xfrm>
      </p:grpSpPr>
      <p:sp>
        <p:nvSpPr>
          <p:cNvPr id="257" name="Google Shape;257;g215e68bdeb8_1_301"/>
          <p:cNvSpPr/>
          <p:nvPr/>
        </p:nvSpPr>
        <p:spPr>
          <a:xfrm>
            <a:off x="2643150" y="2201538"/>
            <a:ext cx="6905700" cy="1091700"/>
          </a:xfrm>
          <a:prstGeom prst="roundRect">
            <a:avLst>
              <a:gd fmla="val 16667" name="adj"/>
            </a:avLst>
          </a:prstGeom>
          <a:solidFill>
            <a:srgbClr val="E3193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N" sz="2200">
                <a:solidFill>
                  <a:schemeClr val="lt1"/>
                </a:solidFill>
                <a:latin typeface="Inter"/>
                <a:ea typeface="Inter"/>
                <a:cs typeface="Inter"/>
                <a:sym typeface="Inter"/>
              </a:rPr>
              <a:t>Politics</a:t>
            </a:r>
            <a:endParaRPr b="1" sz="2200">
              <a:solidFill>
                <a:schemeClr val="lt1"/>
              </a:solidFill>
              <a:latin typeface="Inter"/>
              <a:ea typeface="Inter"/>
              <a:cs typeface="Inter"/>
              <a:sym typeface="Inter"/>
            </a:endParaRPr>
          </a:p>
        </p:txBody>
      </p:sp>
      <p:sp>
        <p:nvSpPr>
          <p:cNvPr id="258" name="Google Shape;258;g215e68bdeb8_1_301"/>
          <p:cNvSpPr/>
          <p:nvPr/>
        </p:nvSpPr>
        <p:spPr>
          <a:xfrm>
            <a:off x="2643150" y="3617613"/>
            <a:ext cx="6905700" cy="1091700"/>
          </a:xfrm>
          <a:prstGeom prst="roundRect">
            <a:avLst>
              <a:gd fmla="val 16667" name="adj"/>
            </a:avLst>
          </a:prstGeom>
          <a:solidFill>
            <a:srgbClr val="E3193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N" sz="2200">
                <a:solidFill>
                  <a:schemeClr val="lt1"/>
                </a:solidFill>
                <a:latin typeface="Inter"/>
                <a:ea typeface="Inter"/>
                <a:cs typeface="Inter"/>
                <a:sym typeface="Inter"/>
              </a:rPr>
              <a:t>Purchasing Twitter</a:t>
            </a:r>
            <a:endParaRPr b="1" sz="2200">
              <a:solidFill>
                <a:schemeClr val="lt1"/>
              </a:solidFill>
              <a:latin typeface="Inter"/>
              <a:ea typeface="Inter"/>
              <a:cs typeface="Inter"/>
              <a:sym typeface="Inter"/>
            </a:endParaRPr>
          </a:p>
        </p:txBody>
      </p:sp>
      <p:sp>
        <p:nvSpPr>
          <p:cNvPr id="259" name="Google Shape;259;g215e68bdeb8_1_301"/>
          <p:cNvSpPr/>
          <p:nvPr/>
        </p:nvSpPr>
        <p:spPr>
          <a:xfrm>
            <a:off x="2643150" y="5033688"/>
            <a:ext cx="6905700" cy="1091700"/>
          </a:xfrm>
          <a:prstGeom prst="roundRect">
            <a:avLst>
              <a:gd fmla="val 16667" name="adj"/>
            </a:avLst>
          </a:prstGeom>
          <a:solidFill>
            <a:srgbClr val="E3193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N" sz="2200">
                <a:solidFill>
                  <a:schemeClr val="lt1"/>
                </a:solidFill>
                <a:latin typeface="Inter"/>
                <a:ea typeface="Inter"/>
                <a:cs typeface="Inter"/>
                <a:sym typeface="Inter"/>
              </a:rPr>
              <a:t>Tagging and arguing with other users</a:t>
            </a:r>
            <a:endParaRPr b="1" sz="2200">
              <a:solidFill>
                <a:schemeClr val="lt1"/>
              </a:solidFill>
              <a:latin typeface="Inter"/>
              <a:ea typeface="Inter"/>
              <a:cs typeface="Inter"/>
              <a:sym typeface="Inter"/>
            </a:endParaRPr>
          </a:p>
        </p:txBody>
      </p:sp>
      <p:sp>
        <p:nvSpPr>
          <p:cNvPr id="260" name="Google Shape;260;g215e68bdeb8_1_301"/>
          <p:cNvSpPr txBox="1"/>
          <p:nvPr/>
        </p:nvSpPr>
        <p:spPr>
          <a:xfrm>
            <a:off x="2668350" y="732600"/>
            <a:ext cx="6880500" cy="13560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lang="en-IN" sz="3400">
                <a:solidFill>
                  <a:schemeClr val="dk1"/>
                </a:solidFill>
                <a:latin typeface="Inter"/>
                <a:ea typeface="Inter"/>
                <a:cs typeface="Inter"/>
                <a:sym typeface="Inter"/>
              </a:rPr>
              <a:t>Recommendations for </a:t>
            </a:r>
            <a:r>
              <a:rPr b="1" lang="en-IN" sz="3400">
                <a:solidFill>
                  <a:srgbClr val="E31937"/>
                </a:solidFill>
                <a:latin typeface="Inter"/>
                <a:ea typeface="Inter"/>
                <a:cs typeface="Inter"/>
                <a:sym typeface="Inter"/>
              </a:rPr>
              <a:t>Elon</a:t>
            </a:r>
            <a:endParaRPr b="1" sz="3400">
              <a:solidFill>
                <a:srgbClr val="E31937"/>
              </a:solidFill>
              <a:latin typeface="Inter"/>
              <a:ea typeface="Inter"/>
              <a:cs typeface="Inter"/>
              <a:sym typeface="Inter"/>
            </a:endParaRPr>
          </a:p>
          <a:p>
            <a:pPr indent="0" lvl="0" marL="0" marR="0" rtl="0" algn="ctr">
              <a:lnSpc>
                <a:spcPct val="115000"/>
              </a:lnSpc>
              <a:spcBef>
                <a:spcPts val="0"/>
              </a:spcBef>
              <a:spcAft>
                <a:spcPts val="0"/>
              </a:spcAft>
              <a:buNone/>
            </a:pPr>
            <a:r>
              <a:t/>
            </a:r>
            <a:endParaRPr b="1" sz="2000">
              <a:solidFill>
                <a:srgbClr val="E31937"/>
              </a:solidFill>
              <a:latin typeface="Inter"/>
              <a:ea typeface="Inter"/>
              <a:cs typeface="Inter"/>
              <a:sym typeface="Inter"/>
            </a:endParaRPr>
          </a:p>
          <a:p>
            <a:pPr indent="0" lvl="0" marL="0" marR="0" rtl="0" algn="ctr">
              <a:lnSpc>
                <a:spcPct val="115000"/>
              </a:lnSpc>
              <a:spcBef>
                <a:spcPts val="0"/>
              </a:spcBef>
              <a:spcAft>
                <a:spcPts val="0"/>
              </a:spcAft>
              <a:buNone/>
            </a:pPr>
            <a:r>
              <a:rPr b="1" lang="en-IN" sz="2000">
                <a:solidFill>
                  <a:schemeClr val="dk1"/>
                </a:solidFill>
                <a:latin typeface="Inter"/>
                <a:ea typeface="Inter"/>
                <a:cs typeface="Inter"/>
                <a:sym typeface="Inter"/>
              </a:rPr>
              <a:t>Avoid</a:t>
            </a:r>
            <a:r>
              <a:rPr lang="en-IN" sz="2000">
                <a:solidFill>
                  <a:schemeClr val="dk1"/>
                </a:solidFill>
                <a:latin typeface="Inter Medium"/>
                <a:ea typeface="Inter Medium"/>
                <a:cs typeface="Inter Medium"/>
                <a:sym typeface="Inter Medium"/>
              </a:rPr>
              <a:t> discussing the following on social media:</a:t>
            </a:r>
            <a:endParaRPr sz="2000">
              <a:solidFill>
                <a:schemeClr val="dk1"/>
              </a:solidFill>
              <a:latin typeface="Inter Medium"/>
              <a:ea typeface="Inter Medium"/>
              <a:cs typeface="Inter Medium"/>
              <a:sym typeface="Inter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1937"/>
        </a:solidFill>
      </p:bgPr>
    </p:bg>
    <p:spTree>
      <p:nvGrpSpPr>
        <p:cNvPr id="264" name="Shape 264"/>
        <p:cNvGrpSpPr/>
        <p:nvPr/>
      </p:nvGrpSpPr>
      <p:grpSpPr>
        <a:xfrm>
          <a:off x="0" y="0"/>
          <a:ext cx="0" cy="0"/>
          <a:chOff x="0" y="0"/>
          <a:chExt cx="0" cy="0"/>
        </a:xfrm>
      </p:grpSpPr>
      <p:sp>
        <p:nvSpPr>
          <p:cNvPr id="265" name="Google Shape;265;g215e68bdeb8_2_133"/>
          <p:cNvSpPr txBox="1"/>
          <p:nvPr/>
        </p:nvSpPr>
        <p:spPr>
          <a:xfrm>
            <a:off x="405900" y="2998050"/>
            <a:ext cx="96144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4400">
                <a:solidFill>
                  <a:schemeClr val="lt1"/>
                </a:solidFill>
                <a:latin typeface="Inter"/>
                <a:ea typeface="Inter"/>
                <a:cs typeface="Inter"/>
                <a:sym typeface="Inter"/>
              </a:rPr>
              <a:t>5-Year Implementation Plan</a:t>
            </a:r>
            <a:endParaRPr b="1" sz="4400">
              <a:solidFill>
                <a:schemeClr val="lt1"/>
              </a:solidFill>
              <a:latin typeface="Inter"/>
              <a:ea typeface="Inter"/>
              <a:cs typeface="Inter"/>
              <a:sym typeface="Int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15e68bdeb8_1_344"/>
          <p:cNvSpPr txBox="1"/>
          <p:nvPr/>
        </p:nvSpPr>
        <p:spPr>
          <a:xfrm>
            <a:off x="896400" y="69600"/>
            <a:ext cx="10399200" cy="6718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500"/>
              </a:spcBef>
              <a:spcAft>
                <a:spcPts val="0"/>
              </a:spcAft>
              <a:buNone/>
            </a:pPr>
            <a:r>
              <a:rPr b="1" lang="en-IN" sz="1500">
                <a:solidFill>
                  <a:srgbClr val="E31937"/>
                </a:solidFill>
                <a:highlight>
                  <a:schemeClr val="lt1"/>
                </a:highlight>
                <a:latin typeface="Inter"/>
                <a:ea typeface="Inter"/>
                <a:cs typeface="Inter"/>
                <a:sym typeface="Inter"/>
              </a:rPr>
              <a:t>Year 1</a:t>
            </a:r>
            <a:endParaRPr b="1" sz="1500">
              <a:solidFill>
                <a:srgbClr val="E31937"/>
              </a:solidFill>
              <a:highlight>
                <a:schemeClr val="lt1"/>
              </a:highlight>
              <a:latin typeface="Inter"/>
              <a:ea typeface="Inter"/>
              <a:cs typeface="Inter"/>
              <a:sym typeface="Inter"/>
            </a:endParaRPr>
          </a:p>
          <a:p>
            <a:pPr indent="-304800" lvl="0" marL="457200" rtl="0" algn="l">
              <a:lnSpc>
                <a:spcPct val="100000"/>
              </a:lnSpc>
              <a:spcBef>
                <a:spcPts val="2900"/>
              </a:spcBef>
              <a:spcAft>
                <a:spcPts val="0"/>
              </a:spcAft>
              <a:buClr>
                <a:srgbClr val="374151"/>
              </a:buClr>
              <a:buSzPts val="1200"/>
              <a:buFont typeface="Inter"/>
              <a:buChar char="●"/>
            </a:pPr>
            <a:r>
              <a:rPr lang="en-IN" sz="1200">
                <a:solidFill>
                  <a:srgbClr val="374151"/>
                </a:solidFill>
                <a:highlight>
                  <a:schemeClr val="lt1"/>
                </a:highlight>
                <a:latin typeface="Inter"/>
                <a:ea typeface="Inter"/>
                <a:cs typeface="Inter"/>
                <a:sym typeface="Inter"/>
              </a:rPr>
              <a:t>Conduct customer feedback surveys to identify specific areas for improvement in customer service.</a:t>
            </a:r>
            <a:endParaRPr sz="1200">
              <a:solidFill>
                <a:srgbClr val="374151"/>
              </a:solidFill>
              <a:highlight>
                <a:schemeClr val="lt1"/>
              </a:highlight>
              <a:latin typeface="Inter"/>
              <a:ea typeface="Inter"/>
              <a:cs typeface="Inter"/>
              <a:sym typeface="Inter"/>
            </a:endParaRPr>
          </a:p>
          <a:p>
            <a:pPr indent="-304800" lvl="0" marL="457200" rtl="0" algn="l">
              <a:lnSpc>
                <a:spcPct val="100000"/>
              </a:lnSpc>
              <a:spcBef>
                <a:spcPts val="0"/>
              </a:spcBef>
              <a:spcAft>
                <a:spcPts val="0"/>
              </a:spcAft>
              <a:buClr>
                <a:srgbClr val="374151"/>
              </a:buClr>
              <a:buSzPts val="1200"/>
              <a:buFont typeface="Inter"/>
              <a:buChar char="●"/>
            </a:pPr>
            <a:r>
              <a:rPr lang="en-IN" sz="1200">
                <a:solidFill>
                  <a:srgbClr val="374151"/>
                </a:solidFill>
                <a:highlight>
                  <a:schemeClr val="lt1"/>
                </a:highlight>
                <a:latin typeface="Inter"/>
                <a:ea typeface="Inter"/>
                <a:cs typeface="Inter"/>
                <a:sym typeface="Inter"/>
              </a:rPr>
              <a:t>Hire and train additional customer service personnel to improve response times.</a:t>
            </a:r>
            <a:endParaRPr sz="1200">
              <a:solidFill>
                <a:srgbClr val="374151"/>
              </a:solidFill>
              <a:highlight>
                <a:schemeClr val="lt1"/>
              </a:highlight>
              <a:latin typeface="Inter"/>
              <a:ea typeface="Inter"/>
              <a:cs typeface="Inter"/>
              <a:sym typeface="Inter"/>
            </a:endParaRPr>
          </a:p>
          <a:p>
            <a:pPr indent="-304800" lvl="0" marL="457200" rtl="0" algn="l">
              <a:lnSpc>
                <a:spcPct val="100000"/>
              </a:lnSpc>
              <a:spcBef>
                <a:spcPts val="0"/>
              </a:spcBef>
              <a:spcAft>
                <a:spcPts val="0"/>
              </a:spcAft>
              <a:buClr>
                <a:srgbClr val="374151"/>
              </a:buClr>
              <a:buSzPts val="1200"/>
              <a:buFont typeface="Inter"/>
              <a:buChar char="●"/>
            </a:pPr>
            <a:r>
              <a:rPr lang="en-IN" sz="1200">
                <a:solidFill>
                  <a:srgbClr val="374151"/>
                </a:solidFill>
                <a:highlight>
                  <a:schemeClr val="lt1"/>
                </a:highlight>
                <a:latin typeface="Inter"/>
                <a:ea typeface="Inter"/>
                <a:cs typeface="Inter"/>
                <a:sym typeface="Inter"/>
              </a:rPr>
              <a:t>Conduct feasibility studies and site selection for a new factory and begin the process of securing funding and permits.</a:t>
            </a:r>
            <a:endParaRPr sz="1200">
              <a:solidFill>
                <a:srgbClr val="374151"/>
              </a:solidFill>
              <a:highlight>
                <a:schemeClr val="lt1"/>
              </a:highlight>
              <a:latin typeface="Inter"/>
              <a:ea typeface="Inter"/>
              <a:cs typeface="Inter"/>
              <a:sym typeface="Inter"/>
            </a:endParaRPr>
          </a:p>
          <a:p>
            <a:pPr indent="0" lvl="0" marL="0" rtl="0" algn="l">
              <a:lnSpc>
                <a:spcPct val="100000"/>
              </a:lnSpc>
              <a:spcBef>
                <a:spcPts val="2900"/>
              </a:spcBef>
              <a:spcAft>
                <a:spcPts val="0"/>
              </a:spcAft>
              <a:buNone/>
            </a:pPr>
            <a:r>
              <a:rPr b="1" lang="en-IN" sz="1500">
                <a:solidFill>
                  <a:srgbClr val="E31937"/>
                </a:solidFill>
                <a:highlight>
                  <a:schemeClr val="lt1"/>
                </a:highlight>
                <a:latin typeface="Inter"/>
                <a:ea typeface="Inter"/>
                <a:cs typeface="Inter"/>
                <a:sym typeface="Inter"/>
              </a:rPr>
              <a:t>Year 2</a:t>
            </a:r>
            <a:endParaRPr b="1" sz="1500">
              <a:solidFill>
                <a:srgbClr val="E31937"/>
              </a:solidFill>
              <a:highlight>
                <a:schemeClr val="lt1"/>
              </a:highlight>
              <a:latin typeface="Inter"/>
              <a:ea typeface="Inter"/>
              <a:cs typeface="Inter"/>
              <a:sym typeface="Inter"/>
            </a:endParaRPr>
          </a:p>
          <a:p>
            <a:pPr indent="-304800" lvl="0" marL="457200" rtl="0" algn="l">
              <a:lnSpc>
                <a:spcPct val="100000"/>
              </a:lnSpc>
              <a:spcBef>
                <a:spcPts val="2900"/>
              </a:spcBef>
              <a:spcAft>
                <a:spcPts val="0"/>
              </a:spcAft>
              <a:buClr>
                <a:srgbClr val="374151"/>
              </a:buClr>
              <a:buSzPts val="1200"/>
              <a:buFont typeface="Inter"/>
              <a:buChar char="●"/>
            </a:pPr>
            <a:r>
              <a:rPr lang="en-IN" sz="1200">
                <a:solidFill>
                  <a:srgbClr val="374151"/>
                </a:solidFill>
                <a:highlight>
                  <a:schemeClr val="lt1"/>
                </a:highlight>
                <a:latin typeface="Inter"/>
                <a:ea typeface="Inter"/>
                <a:cs typeface="Inter"/>
                <a:sym typeface="Inter"/>
              </a:rPr>
              <a:t>Launch an online knowledge base and self-help tools to empower customers to troubleshoot and resolve common issues on their own.</a:t>
            </a:r>
            <a:endParaRPr sz="1200">
              <a:solidFill>
                <a:srgbClr val="374151"/>
              </a:solidFill>
              <a:highlight>
                <a:schemeClr val="lt1"/>
              </a:highlight>
              <a:latin typeface="Inter"/>
              <a:ea typeface="Inter"/>
              <a:cs typeface="Inter"/>
              <a:sym typeface="Inter"/>
            </a:endParaRPr>
          </a:p>
          <a:p>
            <a:pPr indent="-304800" lvl="0" marL="457200" rtl="0" algn="l">
              <a:lnSpc>
                <a:spcPct val="100000"/>
              </a:lnSpc>
              <a:spcBef>
                <a:spcPts val="0"/>
              </a:spcBef>
              <a:spcAft>
                <a:spcPts val="0"/>
              </a:spcAft>
              <a:buClr>
                <a:srgbClr val="374151"/>
              </a:buClr>
              <a:buSzPts val="1200"/>
              <a:buFont typeface="Inter"/>
              <a:buChar char="●"/>
            </a:pPr>
            <a:r>
              <a:rPr lang="en-IN" sz="1200">
                <a:solidFill>
                  <a:srgbClr val="374151"/>
                </a:solidFill>
                <a:highlight>
                  <a:schemeClr val="lt1"/>
                </a:highlight>
                <a:latin typeface="Inter"/>
                <a:ea typeface="Inter"/>
                <a:cs typeface="Inter"/>
                <a:sym typeface="Inter"/>
              </a:rPr>
              <a:t>Begin construction on the new factory and install the necessary equipment and infrastructure.</a:t>
            </a:r>
            <a:endParaRPr sz="1200">
              <a:solidFill>
                <a:srgbClr val="374151"/>
              </a:solidFill>
              <a:highlight>
                <a:schemeClr val="lt1"/>
              </a:highlight>
              <a:latin typeface="Inter"/>
              <a:ea typeface="Inter"/>
              <a:cs typeface="Inter"/>
              <a:sym typeface="Inter"/>
            </a:endParaRPr>
          </a:p>
          <a:p>
            <a:pPr indent="0" lvl="0" marL="0" rtl="0" algn="l">
              <a:lnSpc>
                <a:spcPct val="100000"/>
              </a:lnSpc>
              <a:spcBef>
                <a:spcPts val="2900"/>
              </a:spcBef>
              <a:spcAft>
                <a:spcPts val="0"/>
              </a:spcAft>
              <a:buNone/>
            </a:pPr>
            <a:r>
              <a:rPr b="1" lang="en-IN" sz="1500">
                <a:solidFill>
                  <a:srgbClr val="E31937"/>
                </a:solidFill>
                <a:highlight>
                  <a:schemeClr val="lt1"/>
                </a:highlight>
                <a:latin typeface="Inter"/>
                <a:ea typeface="Inter"/>
                <a:cs typeface="Inter"/>
                <a:sym typeface="Inter"/>
              </a:rPr>
              <a:t>Year 3</a:t>
            </a:r>
            <a:endParaRPr b="1" sz="1500">
              <a:solidFill>
                <a:srgbClr val="E31937"/>
              </a:solidFill>
              <a:highlight>
                <a:schemeClr val="lt1"/>
              </a:highlight>
              <a:latin typeface="Inter"/>
              <a:ea typeface="Inter"/>
              <a:cs typeface="Inter"/>
              <a:sym typeface="Inter"/>
            </a:endParaRPr>
          </a:p>
          <a:p>
            <a:pPr indent="-304800" lvl="0" marL="457200" rtl="0" algn="l">
              <a:lnSpc>
                <a:spcPct val="100000"/>
              </a:lnSpc>
              <a:spcBef>
                <a:spcPts val="2900"/>
              </a:spcBef>
              <a:spcAft>
                <a:spcPts val="0"/>
              </a:spcAft>
              <a:buClr>
                <a:srgbClr val="374151"/>
              </a:buClr>
              <a:buSzPts val="1200"/>
              <a:buFont typeface="Inter"/>
              <a:buChar char="●"/>
            </a:pPr>
            <a:r>
              <a:rPr lang="en-IN" sz="1200">
                <a:solidFill>
                  <a:srgbClr val="374151"/>
                </a:solidFill>
                <a:highlight>
                  <a:schemeClr val="lt1"/>
                </a:highlight>
                <a:latin typeface="Inter"/>
                <a:ea typeface="Inter"/>
                <a:cs typeface="Inter"/>
                <a:sym typeface="Inter"/>
              </a:rPr>
              <a:t>Launch a customer loyalty program to reward repeat purchases and referrals.</a:t>
            </a:r>
            <a:endParaRPr sz="1200">
              <a:solidFill>
                <a:srgbClr val="374151"/>
              </a:solidFill>
              <a:highlight>
                <a:schemeClr val="lt1"/>
              </a:highlight>
              <a:latin typeface="Inter"/>
              <a:ea typeface="Inter"/>
              <a:cs typeface="Inter"/>
              <a:sym typeface="Inter"/>
            </a:endParaRPr>
          </a:p>
          <a:p>
            <a:pPr indent="-304800" lvl="0" marL="457200" rtl="0" algn="l">
              <a:lnSpc>
                <a:spcPct val="100000"/>
              </a:lnSpc>
              <a:spcBef>
                <a:spcPts val="0"/>
              </a:spcBef>
              <a:spcAft>
                <a:spcPts val="0"/>
              </a:spcAft>
              <a:buClr>
                <a:srgbClr val="374151"/>
              </a:buClr>
              <a:buSzPts val="1200"/>
              <a:buFont typeface="Inter"/>
              <a:buChar char="●"/>
            </a:pPr>
            <a:r>
              <a:rPr lang="en-IN" sz="1200">
                <a:solidFill>
                  <a:srgbClr val="374151"/>
                </a:solidFill>
                <a:highlight>
                  <a:schemeClr val="lt1"/>
                </a:highlight>
                <a:latin typeface="Inter"/>
                <a:ea typeface="Inter"/>
                <a:cs typeface="Inter"/>
                <a:sym typeface="Inter"/>
              </a:rPr>
              <a:t>Complete construction of the new factory and begin production.</a:t>
            </a:r>
            <a:endParaRPr sz="1200">
              <a:solidFill>
                <a:srgbClr val="374151"/>
              </a:solidFill>
              <a:highlight>
                <a:schemeClr val="lt1"/>
              </a:highlight>
              <a:latin typeface="Inter"/>
              <a:ea typeface="Inter"/>
              <a:cs typeface="Inter"/>
              <a:sym typeface="Inter"/>
            </a:endParaRPr>
          </a:p>
          <a:p>
            <a:pPr indent="0" lvl="0" marL="0" rtl="0" algn="l">
              <a:lnSpc>
                <a:spcPct val="100000"/>
              </a:lnSpc>
              <a:spcBef>
                <a:spcPts val="2900"/>
              </a:spcBef>
              <a:spcAft>
                <a:spcPts val="0"/>
              </a:spcAft>
              <a:buNone/>
            </a:pPr>
            <a:r>
              <a:rPr b="1" lang="en-IN" sz="1500">
                <a:solidFill>
                  <a:srgbClr val="E31937"/>
                </a:solidFill>
                <a:highlight>
                  <a:schemeClr val="lt1"/>
                </a:highlight>
                <a:latin typeface="Inter"/>
                <a:ea typeface="Inter"/>
                <a:cs typeface="Inter"/>
                <a:sym typeface="Inter"/>
              </a:rPr>
              <a:t>Year 4</a:t>
            </a:r>
            <a:endParaRPr b="1" sz="1500">
              <a:solidFill>
                <a:srgbClr val="E31937"/>
              </a:solidFill>
              <a:highlight>
                <a:schemeClr val="lt1"/>
              </a:highlight>
              <a:latin typeface="Inter"/>
              <a:ea typeface="Inter"/>
              <a:cs typeface="Inter"/>
              <a:sym typeface="Inter"/>
            </a:endParaRPr>
          </a:p>
          <a:p>
            <a:pPr indent="-304800" lvl="0" marL="457200" rtl="0" algn="l">
              <a:lnSpc>
                <a:spcPct val="100000"/>
              </a:lnSpc>
              <a:spcBef>
                <a:spcPts val="2900"/>
              </a:spcBef>
              <a:spcAft>
                <a:spcPts val="0"/>
              </a:spcAft>
              <a:buClr>
                <a:srgbClr val="374151"/>
              </a:buClr>
              <a:buSzPts val="1200"/>
              <a:buFont typeface="Inter"/>
              <a:buChar char="●"/>
            </a:pPr>
            <a:r>
              <a:rPr lang="en-IN" sz="1200">
                <a:solidFill>
                  <a:srgbClr val="374151"/>
                </a:solidFill>
                <a:highlight>
                  <a:schemeClr val="lt1"/>
                </a:highlight>
                <a:latin typeface="Inter"/>
                <a:ea typeface="Inter"/>
                <a:cs typeface="Inter"/>
                <a:sym typeface="Inter"/>
              </a:rPr>
              <a:t>Develop new partnerships with other companies to increase reach and accessibility for customers.</a:t>
            </a:r>
            <a:endParaRPr sz="1200">
              <a:solidFill>
                <a:srgbClr val="374151"/>
              </a:solidFill>
              <a:highlight>
                <a:schemeClr val="lt1"/>
              </a:highlight>
              <a:latin typeface="Inter"/>
              <a:ea typeface="Inter"/>
              <a:cs typeface="Inter"/>
              <a:sym typeface="Inter"/>
            </a:endParaRPr>
          </a:p>
          <a:p>
            <a:pPr indent="-304800" lvl="0" marL="457200" rtl="0" algn="l">
              <a:lnSpc>
                <a:spcPct val="100000"/>
              </a:lnSpc>
              <a:spcBef>
                <a:spcPts val="0"/>
              </a:spcBef>
              <a:spcAft>
                <a:spcPts val="0"/>
              </a:spcAft>
              <a:buClr>
                <a:srgbClr val="374151"/>
              </a:buClr>
              <a:buSzPts val="1200"/>
              <a:buFont typeface="Inter"/>
              <a:buChar char="●"/>
            </a:pPr>
            <a:r>
              <a:rPr lang="en-IN" sz="1200">
                <a:solidFill>
                  <a:srgbClr val="374151"/>
                </a:solidFill>
                <a:highlight>
                  <a:schemeClr val="lt1"/>
                </a:highlight>
                <a:latin typeface="Inter"/>
                <a:ea typeface="Inter"/>
                <a:cs typeface="Inter"/>
                <a:sym typeface="Inter"/>
              </a:rPr>
              <a:t>Introduce new product lines or features to increase demand and maintain a competitive edge.</a:t>
            </a:r>
            <a:endParaRPr sz="1200">
              <a:solidFill>
                <a:srgbClr val="374151"/>
              </a:solidFill>
              <a:highlight>
                <a:schemeClr val="lt1"/>
              </a:highlight>
              <a:latin typeface="Inter"/>
              <a:ea typeface="Inter"/>
              <a:cs typeface="Inter"/>
              <a:sym typeface="Inter"/>
            </a:endParaRPr>
          </a:p>
          <a:p>
            <a:pPr indent="0" lvl="0" marL="0" rtl="0" algn="l">
              <a:lnSpc>
                <a:spcPct val="100000"/>
              </a:lnSpc>
              <a:spcBef>
                <a:spcPts val="2900"/>
              </a:spcBef>
              <a:spcAft>
                <a:spcPts val="0"/>
              </a:spcAft>
              <a:buNone/>
            </a:pPr>
            <a:r>
              <a:rPr b="1" lang="en-IN" sz="1500">
                <a:solidFill>
                  <a:srgbClr val="E31937"/>
                </a:solidFill>
                <a:highlight>
                  <a:schemeClr val="lt1"/>
                </a:highlight>
                <a:latin typeface="Inter"/>
                <a:ea typeface="Inter"/>
                <a:cs typeface="Inter"/>
                <a:sym typeface="Inter"/>
              </a:rPr>
              <a:t>Year 5</a:t>
            </a:r>
            <a:endParaRPr b="1" sz="1500">
              <a:solidFill>
                <a:srgbClr val="E31937"/>
              </a:solidFill>
              <a:highlight>
                <a:schemeClr val="lt1"/>
              </a:highlight>
              <a:latin typeface="Inter"/>
              <a:ea typeface="Inter"/>
              <a:cs typeface="Inter"/>
              <a:sym typeface="Inter"/>
            </a:endParaRPr>
          </a:p>
          <a:p>
            <a:pPr indent="-304800" lvl="0" marL="457200" rtl="0" algn="l">
              <a:lnSpc>
                <a:spcPct val="100000"/>
              </a:lnSpc>
              <a:spcBef>
                <a:spcPts val="2900"/>
              </a:spcBef>
              <a:spcAft>
                <a:spcPts val="0"/>
              </a:spcAft>
              <a:buClr>
                <a:srgbClr val="374151"/>
              </a:buClr>
              <a:buSzPts val="1200"/>
              <a:buFont typeface="Inter"/>
              <a:buChar char="●"/>
            </a:pPr>
            <a:r>
              <a:rPr lang="en-IN" sz="1200">
                <a:solidFill>
                  <a:srgbClr val="374151"/>
                </a:solidFill>
                <a:highlight>
                  <a:schemeClr val="lt1"/>
                </a:highlight>
                <a:latin typeface="Inter"/>
                <a:ea typeface="Inter"/>
                <a:cs typeface="Inter"/>
                <a:sym typeface="Inter"/>
              </a:rPr>
              <a:t>Continue to refine and optimize the customer service system, production processes, and distribution channels.</a:t>
            </a:r>
            <a:endParaRPr sz="1200">
              <a:solidFill>
                <a:srgbClr val="374151"/>
              </a:solidFill>
              <a:highlight>
                <a:schemeClr val="lt1"/>
              </a:highlight>
              <a:latin typeface="Inter"/>
              <a:ea typeface="Inter"/>
              <a:cs typeface="Inter"/>
              <a:sym typeface="Inter"/>
            </a:endParaRPr>
          </a:p>
          <a:p>
            <a:pPr indent="-304800" lvl="0" marL="457200" rtl="0" algn="l">
              <a:lnSpc>
                <a:spcPct val="100000"/>
              </a:lnSpc>
              <a:spcBef>
                <a:spcPts val="0"/>
              </a:spcBef>
              <a:spcAft>
                <a:spcPts val="0"/>
              </a:spcAft>
              <a:buClr>
                <a:srgbClr val="374151"/>
              </a:buClr>
              <a:buSzPts val="1200"/>
              <a:buFont typeface="Inter"/>
              <a:buChar char="●"/>
            </a:pPr>
            <a:r>
              <a:rPr lang="en-IN" sz="1200">
                <a:solidFill>
                  <a:srgbClr val="374151"/>
                </a:solidFill>
                <a:highlight>
                  <a:schemeClr val="lt1"/>
                </a:highlight>
                <a:latin typeface="Inter"/>
                <a:ea typeface="Inter"/>
                <a:cs typeface="Inter"/>
                <a:sym typeface="Inter"/>
              </a:rPr>
              <a:t>Evaluate and review progress.</a:t>
            </a:r>
            <a:endParaRPr sz="1200">
              <a:solidFill>
                <a:srgbClr val="374151"/>
              </a:solidFill>
              <a:highlight>
                <a:schemeClr val="lt1"/>
              </a:highlight>
              <a:latin typeface="Inter"/>
              <a:ea typeface="Inter"/>
              <a:cs typeface="Inter"/>
              <a:sym typeface="Int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15e68bdeb8_1_331"/>
          <p:cNvSpPr txBox="1"/>
          <p:nvPr/>
        </p:nvSpPr>
        <p:spPr>
          <a:xfrm>
            <a:off x="3192950" y="2348763"/>
            <a:ext cx="6428100" cy="46389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457200" lvl="0" marL="0" rtl="0" algn="l">
              <a:lnSpc>
                <a:spcPct val="150000"/>
              </a:lnSpc>
              <a:spcBef>
                <a:spcPts val="0"/>
              </a:spcBef>
              <a:spcAft>
                <a:spcPts val="0"/>
              </a:spcAft>
              <a:buNone/>
            </a:pPr>
            <a:r>
              <a:rPr b="1" lang="en-IN" sz="1800">
                <a:solidFill>
                  <a:srgbClr val="E31937"/>
                </a:solidFill>
                <a:latin typeface="Inter"/>
                <a:ea typeface="Inter"/>
                <a:cs typeface="Inter"/>
                <a:sym typeface="Inter"/>
              </a:rPr>
              <a:t>Address</a:t>
            </a:r>
            <a:r>
              <a:rPr b="1" lang="en-IN" sz="1800">
                <a:solidFill>
                  <a:schemeClr val="dk1"/>
                </a:solidFill>
                <a:latin typeface="Inter"/>
                <a:ea typeface="Inter"/>
                <a:cs typeface="Inter"/>
                <a:sym typeface="Inter"/>
              </a:rPr>
              <a:t> the </a:t>
            </a:r>
            <a:r>
              <a:rPr b="1" lang="en-IN" sz="1800">
                <a:solidFill>
                  <a:schemeClr val="dk1"/>
                </a:solidFill>
                <a:latin typeface="Inter"/>
                <a:ea typeface="Inter"/>
                <a:cs typeface="Inter"/>
                <a:sym typeface="Inter"/>
              </a:rPr>
              <a:t>presence</a:t>
            </a:r>
            <a:r>
              <a:rPr b="1" lang="en-IN" sz="1800">
                <a:solidFill>
                  <a:schemeClr val="dk1"/>
                </a:solidFill>
                <a:latin typeface="Inter"/>
                <a:ea typeface="Inter"/>
                <a:cs typeface="Inter"/>
                <a:sym typeface="Inter"/>
              </a:rPr>
              <a:t> of bot data</a:t>
            </a:r>
            <a:endParaRPr b="1" sz="1800">
              <a:solidFill>
                <a:schemeClr val="dk1"/>
              </a:solidFill>
              <a:latin typeface="Inter"/>
              <a:ea typeface="Inter"/>
              <a:cs typeface="Inter"/>
              <a:sym typeface="Inter"/>
            </a:endParaRPr>
          </a:p>
          <a:p>
            <a:pPr indent="0" lvl="0" marL="457200" rtl="0" algn="l">
              <a:lnSpc>
                <a:spcPct val="150000"/>
              </a:lnSpc>
              <a:spcBef>
                <a:spcPts val="0"/>
              </a:spcBef>
              <a:spcAft>
                <a:spcPts val="0"/>
              </a:spcAft>
              <a:buNone/>
            </a:pPr>
            <a:r>
              <a:rPr lang="en-IN" sz="1800">
                <a:solidFill>
                  <a:schemeClr val="dk1"/>
                </a:solidFill>
                <a:latin typeface="Inter"/>
                <a:ea typeface="Inter"/>
                <a:cs typeface="Inter"/>
                <a:sym typeface="Inter"/>
              </a:rPr>
              <a:t>Increase accuracy of data through elimination of popularity bias</a:t>
            </a:r>
            <a:endParaRPr sz="18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b="1" sz="1800">
              <a:solidFill>
                <a:schemeClr val="dk1"/>
              </a:solidFill>
              <a:latin typeface="Inter"/>
              <a:ea typeface="Inter"/>
              <a:cs typeface="Inter"/>
              <a:sym typeface="Inter"/>
            </a:endParaRPr>
          </a:p>
          <a:p>
            <a:pPr indent="457200" lvl="0" marL="0" rtl="0" algn="l">
              <a:lnSpc>
                <a:spcPct val="150000"/>
              </a:lnSpc>
              <a:spcBef>
                <a:spcPts val="0"/>
              </a:spcBef>
              <a:spcAft>
                <a:spcPts val="0"/>
              </a:spcAft>
              <a:buNone/>
            </a:pPr>
            <a:r>
              <a:rPr b="1" lang="en-IN" sz="1800">
                <a:solidFill>
                  <a:srgbClr val="E31937"/>
                </a:solidFill>
                <a:latin typeface="Inter"/>
                <a:ea typeface="Inter"/>
                <a:cs typeface="Inter"/>
                <a:sym typeface="Inter"/>
              </a:rPr>
              <a:t>Make a plan</a:t>
            </a:r>
            <a:r>
              <a:rPr b="1" lang="en-IN" sz="1800">
                <a:solidFill>
                  <a:schemeClr val="dk1"/>
                </a:solidFill>
                <a:latin typeface="Inter"/>
                <a:ea typeface="Inter"/>
                <a:cs typeface="Inter"/>
                <a:sym typeface="Inter"/>
              </a:rPr>
              <a:t> to compete with distributors</a:t>
            </a:r>
            <a:endParaRPr b="1" sz="1800">
              <a:solidFill>
                <a:schemeClr val="dk1"/>
              </a:solidFill>
              <a:latin typeface="Inter"/>
              <a:ea typeface="Inter"/>
              <a:cs typeface="Inter"/>
              <a:sym typeface="Inter"/>
            </a:endParaRPr>
          </a:p>
          <a:p>
            <a:pPr indent="0" lvl="0" marL="457200" rtl="0" algn="l">
              <a:lnSpc>
                <a:spcPct val="150000"/>
              </a:lnSpc>
              <a:spcBef>
                <a:spcPts val="0"/>
              </a:spcBef>
              <a:spcAft>
                <a:spcPts val="0"/>
              </a:spcAft>
              <a:buNone/>
            </a:pPr>
            <a:r>
              <a:rPr lang="en-IN" sz="1800">
                <a:solidFill>
                  <a:schemeClr val="dk1"/>
                </a:solidFill>
                <a:latin typeface="Inter"/>
                <a:ea typeface="Inter"/>
                <a:cs typeface="Inter"/>
                <a:sym typeface="Inter"/>
              </a:rPr>
              <a:t>War in Ukraine and Covid-19 both impeded international shipping</a:t>
            </a:r>
            <a:endParaRPr sz="1800">
              <a:solidFill>
                <a:schemeClr val="dk1"/>
              </a:solidFill>
              <a:latin typeface="Inter"/>
              <a:ea typeface="Inter"/>
              <a:cs typeface="Inter"/>
              <a:sym typeface="Inter"/>
            </a:endParaRPr>
          </a:p>
        </p:txBody>
      </p:sp>
      <p:sp>
        <p:nvSpPr>
          <p:cNvPr id="278" name="Google Shape;278;g215e68bdeb8_1_331"/>
          <p:cNvSpPr txBox="1"/>
          <p:nvPr/>
        </p:nvSpPr>
        <p:spPr>
          <a:xfrm>
            <a:off x="2655750" y="659450"/>
            <a:ext cx="6880500" cy="61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400">
                <a:solidFill>
                  <a:schemeClr val="dk1"/>
                </a:solidFill>
                <a:latin typeface="Inter"/>
                <a:ea typeface="Inter"/>
                <a:cs typeface="Inter"/>
                <a:sym typeface="Inter"/>
              </a:rPr>
              <a:t>Future </a:t>
            </a:r>
            <a:r>
              <a:rPr b="1" lang="en-IN" sz="3400">
                <a:solidFill>
                  <a:srgbClr val="E31937"/>
                </a:solidFill>
                <a:latin typeface="Inter"/>
                <a:ea typeface="Inter"/>
                <a:cs typeface="Inter"/>
                <a:sym typeface="Inter"/>
              </a:rPr>
              <a:t>Improvements:</a:t>
            </a:r>
            <a:endParaRPr b="1" sz="3400">
              <a:solidFill>
                <a:srgbClr val="E31937"/>
              </a:solidFill>
              <a:latin typeface="Inter"/>
              <a:ea typeface="Inter"/>
              <a:cs typeface="Inter"/>
              <a:sym typeface="Inter"/>
            </a:endParaRPr>
          </a:p>
        </p:txBody>
      </p:sp>
      <p:pic>
        <p:nvPicPr>
          <p:cNvPr id="279" name="Google Shape;279;g215e68bdeb8_1_331"/>
          <p:cNvPicPr preferRelativeResize="0"/>
          <p:nvPr/>
        </p:nvPicPr>
        <p:blipFill>
          <a:blip r:embed="rId3">
            <a:alphaModFix/>
          </a:blip>
          <a:stretch>
            <a:fillRect/>
          </a:stretch>
        </p:blipFill>
        <p:spPr>
          <a:xfrm>
            <a:off x="2912563" y="2321475"/>
            <a:ext cx="479975" cy="479975"/>
          </a:xfrm>
          <a:prstGeom prst="rect">
            <a:avLst/>
          </a:prstGeom>
          <a:noFill/>
          <a:ln>
            <a:noFill/>
          </a:ln>
        </p:spPr>
      </p:pic>
      <p:pic>
        <p:nvPicPr>
          <p:cNvPr id="280" name="Google Shape;280;g215e68bdeb8_1_331"/>
          <p:cNvPicPr preferRelativeResize="0"/>
          <p:nvPr/>
        </p:nvPicPr>
        <p:blipFill>
          <a:blip r:embed="rId4">
            <a:alphaModFix/>
          </a:blip>
          <a:stretch>
            <a:fillRect/>
          </a:stretch>
        </p:blipFill>
        <p:spPr>
          <a:xfrm>
            <a:off x="2871238" y="3922600"/>
            <a:ext cx="562650" cy="562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1937"/>
        </a:solidFill>
      </p:bgPr>
    </p:bg>
    <p:spTree>
      <p:nvGrpSpPr>
        <p:cNvPr id="284" name="Shape 284"/>
        <p:cNvGrpSpPr/>
        <p:nvPr/>
      </p:nvGrpSpPr>
      <p:grpSpPr>
        <a:xfrm>
          <a:off x="0" y="0"/>
          <a:ext cx="0" cy="0"/>
          <a:chOff x="0" y="0"/>
          <a:chExt cx="0" cy="0"/>
        </a:xfrm>
      </p:grpSpPr>
      <p:sp>
        <p:nvSpPr>
          <p:cNvPr id="285" name="Google Shape;285;g215e68bdeb8_2_142"/>
          <p:cNvSpPr txBox="1"/>
          <p:nvPr/>
        </p:nvSpPr>
        <p:spPr>
          <a:xfrm>
            <a:off x="405900" y="2998050"/>
            <a:ext cx="96144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4400">
                <a:solidFill>
                  <a:schemeClr val="lt1"/>
                </a:solidFill>
                <a:latin typeface="Inter"/>
                <a:ea typeface="Inter"/>
                <a:cs typeface="Inter"/>
                <a:sym typeface="Inter"/>
              </a:rPr>
              <a:t>Questions?</a:t>
            </a:r>
            <a:endParaRPr b="1" sz="4400">
              <a:solidFill>
                <a:schemeClr val="lt1"/>
              </a:solidFill>
              <a:latin typeface="Inter"/>
              <a:ea typeface="Inter"/>
              <a:cs typeface="Inter"/>
              <a:sym typeface="Inte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15e68bdeb8_1_139"/>
          <p:cNvSpPr txBox="1"/>
          <p:nvPr>
            <p:ph type="title"/>
          </p:nvPr>
        </p:nvSpPr>
        <p:spPr>
          <a:xfrm>
            <a:off x="1350000" y="1226250"/>
            <a:ext cx="9492000" cy="5222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IN">
                <a:solidFill>
                  <a:srgbClr val="E82127"/>
                </a:solidFill>
                <a:latin typeface="Inter"/>
                <a:ea typeface="Inter"/>
                <a:cs typeface="Inter"/>
                <a:sym typeface="Inter"/>
              </a:rPr>
              <a:t>Works Cited</a:t>
            </a:r>
            <a:endParaRPr b="1">
              <a:solidFill>
                <a:srgbClr val="E82127"/>
              </a:solidFill>
              <a:latin typeface="Inter"/>
              <a:ea typeface="Inter"/>
              <a:cs typeface="Inter"/>
              <a:sym typeface="Inte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000"/>
          </a:p>
          <a:p>
            <a:pPr indent="0" lvl="0" marL="0" rtl="0" algn="l">
              <a:spcBef>
                <a:spcPts val="0"/>
              </a:spcBef>
              <a:spcAft>
                <a:spcPts val="0"/>
              </a:spcAft>
              <a:buNone/>
            </a:pPr>
            <a:r>
              <a:rPr lang="en-IN" sz="2000" u="sng">
                <a:solidFill>
                  <a:schemeClr val="hlink"/>
                </a:solidFill>
                <a:hlinkClick r:id="rId3"/>
              </a:rPr>
              <a:t>https://www.google.com/url?sa=i&amp;url=https%3A%2F%2Fen.wikipedia.org%2Fwiki%2FElon_Musk&amp;psig=AOvVaw0Nl2ns2F3enc1Oo9cvNQaI&amp;ust=1678098908205000&amp;source=images&amp;cd=vfe&amp;ved=0CA8QjRxqFwoTCJCLxLjUxP0CFQAAAAAdAAAAABAD</a:t>
            </a:r>
            <a:r>
              <a:rPr lang="en-IN" sz="2000"/>
              <a:t> (1)</a:t>
            </a:r>
            <a:endParaRPr sz="2000"/>
          </a:p>
          <a:p>
            <a:pPr indent="0" lvl="0" marL="0" rtl="0" algn="l">
              <a:spcBef>
                <a:spcPts val="0"/>
              </a:spcBef>
              <a:spcAft>
                <a:spcPts val="0"/>
              </a:spcAft>
              <a:buNone/>
            </a:pPr>
            <a:r>
              <a:rPr lang="en-IN" sz="2000" u="sng">
                <a:solidFill>
                  <a:schemeClr val="hlink"/>
                </a:solidFill>
                <a:hlinkClick r:id="rId4"/>
              </a:rPr>
              <a:t>https://twitter.com/kfury/status/1515110763844673536</a:t>
            </a:r>
            <a:r>
              <a:rPr lang="en-IN" sz="2000"/>
              <a:t> (2)</a:t>
            </a:r>
            <a:endParaRPr sz="2000"/>
          </a:p>
          <a:p>
            <a:pPr indent="0" lvl="0" marL="0" rtl="0" algn="l">
              <a:spcBef>
                <a:spcPts val="0"/>
              </a:spcBef>
              <a:spcAft>
                <a:spcPts val="0"/>
              </a:spcAft>
              <a:buNone/>
            </a:pPr>
            <a:r>
              <a:rPr lang="en-IN" sz="2000" u="sng">
                <a:solidFill>
                  <a:schemeClr val="hlink"/>
                </a:solidFill>
                <a:hlinkClick r:id="rId5"/>
              </a:rPr>
              <a:t>https://twitter.com/kfury/status/1519476230508056576</a:t>
            </a:r>
            <a:r>
              <a:rPr lang="en-IN" sz="2000"/>
              <a:t> (3)</a:t>
            </a:r>
            <a:endParaRPr sz="2000"/>
          </a:p>
          <a:p>
            <a:pPr indent="0" lvl="0" marL="0" rtl="0" algn="l">
              <a:spcBef>
                <a:spcPts val="0"/>
              </a:spcBef>
              <a:spcAft>
                <a:spcPts val="0"/>
              </a:spcAft>
              <a:buNone/>
            </a:pPr>
            <a:r>
              <a:rPr lang="en-IN" sz="2000" u="sng">
                <a:solidFill>
                  <a:schemeClr val="hlink"/>
                </a:solidFill>
                <a:hlinkClick r:id="rId6"/>
              </a:rPr>
              <a:t>https://twitter.com/kfury/status/1583330161625219073</a:t>
            </a:r>
            <a:r>
              <a:rPr lang="en-IN" sz="2000"/>
              <a:t> (4)</a:t>
            </a:r>
            <a:endParaRPr sz="2000"/>
          </a:p>
          <a:p>
            <a:pPr indent="0" lvl="0" marL="0" rtl="0" algn="l">
              <a:spcBef>
                <a:spcPts val="0"/>
              </a:spcBef>
              <a:spcAft>
                <a:spcPts val="0"/>
              </a:spcAft>
              <a:buNone/>
            </a:pPr>
            <a:r>
              <a:rPr lang="en-IN" sz="2000" u="sng">
                <a:solidFill>
                  <a:schemeClr val="hlink"/>
                </a:solidFill>
                <a:hlinkClick r:id="rId7"/>
              </a:rPr>
              <a:t>https://www.wikipedia.org/</a:t>
            </a:r>
            <a:r>
              <a:rPr lang="en-IN" sz="2000"/>
              <a:t> (5)</a:t>
            </a:r>
            <a:endParaRPr sz="2000"/>
          </a:p>
          <a:p>
            <a:pPr indent="0" lvl="0" marL="0" rtl="0" algn="l">
              <a:spcBef>
                <a:spcPts val="0"/>
              </a:spcBef>
              <a:spcAft>
                <a:spcPts val="0"/>
              </a:spcAft>
              <a:buNone/>
            </a:pPr>
            <a:r>
              <a:rPr lang="en-IN" sz="2000"/>
              <a:t>Icons adapted from Flaticon</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2"/>
          <p:cNvSpPr txBox="1"/>
          <p:nvPr/>
        </p:nvSpPr>
        <p:spPr>
          <a:xfrm>
            <a:off x="4212638" y="2099600"/>
            <a:ext cx="6765300" cy="27540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t/>
            </a:r>
            <a:endParaRPr sz="1800">
              <a:solidFill>
                <a:schemeClr val="dk1"/>
              </a:solidFill>
              <a:latin typeface="Lato"/>
              <a:ea typeface="Lato"/>
              <a:cs typeface="Lato"/>
              <a:sym typeface="Lato"/>
            </a:endParaRPr>
          </a:p>
          <a:p>
            <a:pPr indent="0" lvl="0" marL="0" rtl="0" algn="l">
              <a:lnSpc>
                <a:spcPct val="200000"/>
              </a:lnSpc>
              <a:spcBef>
                <a:spcPts val="0"/>
              </a:spcBef>
              <a:spcAft>
                <a:spcPts val="0"/>
              </a:spcAft>
              <a:buNone/>
            </a:pPr>
            <a:r>
              <a:rPr b="1" lang="en-IN" sz="2000">
                <a:solidFill>
                  <a:srgbClr val="E31937"/>
                </a:solidFill>
                <a:latin typeface="Lato"/>
                <a:ea typeface="Lato"/>
                <a:cs typeface="Lato"/>
                <a:sym typeface="Lato"/>
              </a:rPr>
              <a:t>We wanted to explore</a:t>
            </a:r>
            <a:r>
              <a:rPr lang="en-IN" sz="2000">
                <a:solidFill>
                  <a:schemeClr val="dk1"/>
                </a:solidFill>
                <a:latin typeface="Lato"/>
                <a:ea typeface="Lato"/>
                <a:cs typeface="Lato"/>
                <a:sym typeface="Lato"/>
              </a:rPr>
              <a:t>:</a:t>
            </a:r>
            <a:endParaRPr sz="2000">
              <a:solidFill>
                <a:schemeClr val="dk1"/>
              </a:solidFill>
              <a:latin typeface="Lato"/>
              <a:ea typeface="Lato"/>
              <a:cs typeface="Lato"/>
              <a:sym typeface="Lato"/>
            </a:endParaRPr>
          </a:p>
          <a:p>
            <a:pPr indent="-355600" lvl="0" marL="457200" rtl="0" algn="l">
              <a:lnSpc>
                <a:spcPct val="200000"/>
              </a:lnSpc>
              <a:spcBef>
                <a:spcPts val="0"/>
              </a:spcBef>
              <a:spcAft>
                <a:spcPts val="0"/>
              </a:spcAft>
              <a:buClr>
                <a:schemeClr val="dk1"/>
              </a:buClr>
              <a:buSzPts val="2000"/>
              <a:buFont typeface="Lato"/>
              <a:buAutoNum type="arabicPeriod"/>
            </a:pPr>
            <a:r>
              <a:rPr lang="en-IN" sz="2000">
                <a:solidFill>
                  <a:schemeClr val="dk1"/>
                </a:solidFill>
                <a:latin typeface="Lato"/>
                <a:ea typeface="Lato"/>
                <a:cs typeface="Lato"/>
                <a:sym typeface="Lato"/>
              </a:rPr>
              <a:t>What are the most </a:t>
            </a:r>
            <a:r>
              <a:rPr b="1" lang="en-IN" sz="2000">
                <a:solidFill>
                  <a:schemeClr val="dk1"/>
                </a:solidFill>
                <a:latin typeface="Lato"/>
                <a:ea typeface="Lato"/>
                <a:cs typeface="Lato"/>
                <a:sym typeface="Lato"/>
              </a:rPr>
              <a:t>common reasons</a:t>
            </a:r>
            <a:r>
              <a:rPr lang="en-IN" sz="2000">
                <a:solidFill>
                  <a:schemeClr val="dk1"/>
                </a:solidFill>
                <a:latin typeface="Lato"/>
                <a:ea typeface="Lato"/>
                <a:cs typeface="Lato"/>
                <a:sym typeface="Lato"/>
              </a:rPr>
              <a:t> for Tesla order </a:t>
            </a:r>
            <a:r>
              <a:rPr b="1" lang="en-IN" sz="2000">
                <a:solidFill>
                  <a:schemeClr val="dk1"/>
                </a:solidFill>
                <a:latin typeface="Lato"/>
                <a:ea typeface="Lato"/>
                <a:cs typeface="Lato"/>
                <a:sym typeface="Lato"/>
              </a:rPr>
              <a:t>cancellation</a:t>
            </a:r>
            <a:r>
              <a:rPr lang="en-IN" sz="2000">
                <a:solidFill>
                  <a:schemeClr val="dk1"/>
                </a:solidFill>
                <a:latin typeface="Lato"/>
                <a:ea typeface="Lato"/>
                <a:cs typeface="Lato"/>
                <a:sym typeface="Lato"/>
              </a:rPr>
              <a:t>?</a:t>
            </a:r>
            <a:endParaRPr sz="2000">
              <a:solidFill>
                <a:schemeClr val="dk1"/>
              </a:solidFill>
              <a:latin typeface="Lato"/>
              <a:ea typeface="Lato"/>
              <a:cs typeface="Lato"/>
              <a:sym typeface="Lato"/>
            </a:endParaRPr>
          </a:p>
          <a:p>
            <a:pPr indent="-355600" lvl="0" marL="457200" rtl="0" algn="l">
              <a:lnSpc>
                <a:spcPct val="200000"/>
              </a:lnSpc>
              <a:spcBef>
                <a:spcPts val="0"/>
              </a:spcBef>
              <a:spcAft>
                <a:spcPts val="0"/>
              </a:spcAft>
              <a:buClr>
                <a:schemeClr val="dk1"/>
              </a:buClr>
              <a:buSzPts val="2000"/>
              <a:buFont typeface="Lato"/>
              <a:buAutoNum type="arabicPeriod"/>
            </a:pPr>
            <a:r>
              <a:rPr lang="en-IN" sz="2000">
                <a:solidFill>
                  <a:schemeClr val="dk1"/>
                </a:solidFill>
                <a:latin typeface="Lato"/>
                <a:ea typeface="Lato"/>
                <a:cs typeface="Lato"/>
                <a:sym typeface="Lato"/>
              </a:rPr>
              <a:t>What </a:t>
            </a:r>
            <a:r>
              <a:rPr b="1" lang="en-IN" sz="2000">
                <a:solidFill>
                  <a:schemeClr val="dk1"/>
                </a:solidFill>
                <a:latin typeface="Lato"/>
                <a:ea typeface="Lato"/>
                <a:cs typeface="Lato"/>
                <a:sym typeface="Lato"/>
              </a:rPr>
              <a:t>topics</a:t>
            </a:r>
            <a:r>
              <a:rPr lang="en-IN" sz="2000">
                <a:solidFill>
                  <a:schemeClr val="dk1"/>
                </a:solidFill>
                <a:latin typeface="Lato"/>
                <a:ea typeface="Lato"/>
                <a:cs typeface="Lato"/>
                <a:sym typeface="Lato"/>
              </a:rPr>
              <a:t> that Elon Musk tweets about are </a:t>
            </a:r>
            <a:r>
              <a:rPr b="1" lang="en-IN" sz="2000">
                <a:solidFill>
                  <a:schemeClr val="dk1"/>
                </a:solidFill>
                <a:latin typeface="Lato"/>
                <a:ea typeface="Lato"/>
                <a:cs typeface="Lato"/>
                <a:sym typeface="Lato"/>
              </a:rPr>
              <a:t>strongly correlated</a:t>
            </a:r>
            <a:r>
              <a:rPr lang="en-IN" sz="2000">
                <a:solidFill>
                  <a:schemeClr val="dk1"/>
                </a:solidFill>
                <a:latin typeface="Lato"/>
                <a:ea typeface="Lato"/>
                <a:cs typeface="Lato"/>
                <a:sym typeface="Lato"/>
              </a:rPr>
              <a:t> with Tesla order cancellation?</a:t>
            </a:r>
            <a:endParaRPr sz="2000">
              <a:solidFill>
                <a:schemeClr val="dk1"/>
              </a:solidFill>
              <a:latin typeface="Lato"/>
              <a:ea typeface="Lato"/>
              <a:cs typeface="Lato"/>
              <a:sym typeface="Lato"/>
            </a:endParaRPr>
          </a:p>
          <a:p>
            <a:pPr indent="0" lvl="0" marL="0" rtl="0" algn="l">
              <a:lnSpc>
                <a:spcPct val="115000"/>
              </a:lnSpc>
              <a:spcBef>
                <a:spcPts val="0"/>
              </a:spcBef>
              <a:spcAft>
                <a:spcPts val="0"/>
              </a:spcAft>
              <a:buSzPts val="1100"/>
              <a:buNone/>
            </a:pPr>
            <a:r>
              <a:t/>
            </a:r>
            <a:endParaRPr sz="18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Lato"/>
              <a:ea typeface="Lato"/>
              <a:cs typeface="Lato"/>
              <a:sym typeface="Lato"/>
            </a:endParaRPr>
          </a:p>
        </p:txBody>
      </p:sp>
      <p:sp>
        <p:nvSpPr>
          <p:cNvPr id="105" name="Google Shape;105;p2"/>
          <p:cNvSpPr txBox="1"/>
          <p:nvPr/>
        </p:nvSpPr>
        <p:spPr>
          <a:xfrm>
            <a:off x="2655750" y="719825"/>
            <a:ext cx="6880500" cy="61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400">
                <a:solidFill>
                  <a:schemeClr val="dk1"/>
                </a:solidFill>
                <a:latin typeface="Inter"/>
                <a:ea typeface="Inter"/>
                <a:cs typeface="Inter"/>
                <a:sym typeface="Inter"/>
              </a:rPr>
              <a:t>Analyzing Elon Musk</a:t>
            </a:r>
            <a:r>
              <a:rPr lang="en-IN" sz="3400">
                <a:solidFill>
                  <a:schemeClr val="dk1"/>
                </a:solidFill>
                <a:latin typeface="Inter Medium"/>
                <a:ea typeface="Inter Medium"/>
                <a:cs typeface="Inter Medium"/>
                <a:sym typeface="Inter Medium"/>
              </a:rPr>
              <a:t> </a:t>
            </a:r>
            <a:r>
              <a:rPr b="1" lang="en-IN" sz="3400">
                <a:solidFill>
                  <a:srgbClr val="E31937"/>
                </a:solidFill>
                <a:latin typeface="Inter"/>
                <a:ea typeface="Inter"/>
                <a:cs typeface="Inter"/>
                <a:sym typeface="Inter"/>
              </a:rPr>
              <a:t>and Tesla</a:t>
            </a:r>
            <a:endParaRPr b="1" sz="3400">
              <a:solidFill>
                <a:srgbClr val="E31937"/>
              </a:solidFill>
              <a:latin typeface="Inter"/>
              <a:ea typeface="Inter"/>
              <a:cs typeface="Inter"/>
              <a:sym typeface="Inter"/>
            </a:endParaRPr>
          </a:p>
        </p:txBody>
      </p:sp>
      <p:pic>
        <p:nvPicPr>
          <p:cNvPr descr="Elon Musk - Wikipedia" id="106" name="Google Shape;106;p2"/>
          <p:cNvPicPr preferRelativeResize="0"/>
          <p:nvPr/>
        </p:nvPicPr>
        <p:blipFill>
          <a:blip r:embed="rId3">
            <a:alphaModFix/>
          </a:blip>
          <a:stretch>
            <a:fillRect/>
          </a:stretch>
        </p:blipFill>
        <p:spPr>
          <a:xfrm>
            <a:off x="1214050" y="2216525"/>
            <a:ext cx="2353475" cy="3120649"/>
          </a:xfrm>
          <a:prstGeom prst="rect">
            <a:avLst/>
          </a:prstGeom>
          <a:noFill/>
          <a:ln>
            <a:noFill/>
          </a:ln>
        </p:spPr>
      </p:pic>
      <p:sp>
        <p:nvSpPr>
          <p:cNvPr id="107" name="Google Shape;107;p2"/>
          <p:cNvSpPr txBox="1"/>
          <p:nvPr/>
        </p:nvSpPr>
        <p:spPr>
          <a:xfrm>
            <a:off x="1214050" y="2216525"/>
            <a:ext cx="51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Inter"/>
                <a:ea typeface="Inter"/>
                <a:cs typeface="Inter"/>
                <a:sym typeface="Inter"/>
              </a:rPr>
              <a:t>[1]</a:t>
            </a:r>
            <a:endParaRPr>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3"/>
          <p:cNvSpPr txBox="1"/>
          <p:nvPr/>
        </p:nvSpPr>
        <p:spPr>
          <a:xfrm>
            <a:off x="2888487" y="5118938"/>
            <a:ext cx="27156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000">
                <a:solidFill>
                  <a:srgbClr val="E31937"/>
                </a:solidFill>
                <a:latin typeface="Inter"/>
                <a:ea typeface="Inter"/>
                <a:cs typeface="Inter"/>
                <a:sym typeface="Inter"/>
              </a:rPr>
              <a:t>Melvin Rajendran</a:t>
            </a:r>
            <a:endParaRPr b="1" sz="2000"/>
          </a:p>
        </p:txBody>
      </p:sp>
      <p:sp>
        <p:nvSpPr>
          <p:cNvPr id="113" name="Google Shape;113;p3"/>
          <p:cNvSpPr txBox="1"/>
          <p:nvPr/>
        </p:nvSpPr>
        <p:spPr>
          <a:xfrm>
            <a:off x="3195538" y="5586713"/>
            <a:ext cx="21015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a:solidFill>
                  <a:schemeClr val="dk1"/>
                </a:solidFill>
                <a:latin typeface="Inter"/>
                <a:ea typeface="Inter"/>
                <a:cs typeface="Inter"/>
                <a:sym typeface="Inter"/>
              </a:rPr>
              <a:t>Computer Science and Business Analytics</a:t>
            </a:r>
            <a:endParaRPr sz="1700"/>
          </a:p>
        </p:txBody>
      </p:sp>
      <p:sp>
        <p:nvSpPr>
          <p:cNvPr id="114" name="Google Shape;114;p3"/>
          <p:cNvSpPr txBox="1"/>
          <p:nvPr/>
        </p:nvSpPr>
        <p:spPr>
          <a:xfrm>
            <a:off x="6585642" y="5118938"/>
            <a:ext cx="23571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000">
                <a:solidFill>
                  <a:srgbClr val="E31937"/>
                </a:solidFill>
                <a:latin typeface="Inter"/>
                <a:ea typeface="Inter"/>
                <a:cs typeface="Inter"/>
                <a:sym typeface="Inter"/>
              </a:rPr>
              <a:t>Daniel Lamb</a:t>
            </a:r>
            <a:endParaRPr b="1" sz="2000"/>
          </a:p>
        </p:txBody>
      </p:sp>
      <p:sp>
        <p:nvSpPr>
          <p:cNvPr id="115" name="Google Shape;115;p3"/>
          <p:cNvSpPr txBox="1"/>
          <p:nvPr/>
        </p:nvSpPr>
        <p:spPr>
          <a:xfrm>
            <a:off x="6000969" y="5586713"/>
            <a:ext cx="34797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a:solidFill>
                  <a:schemeClr val="dk1"/>
                </a:solidFill>
                <a:latin typeface="Inter"/>
                <a:ea typeface="Inter"/>
                <a:cs typeface="Inter"/>
                <a:sym typeface="Inter"/>
              </a:rPr>
              <a:t>Computer Engineering</a:t>
            </a:r>
            <a:endParaRPr sz="1700"/>
          </a:p>
        </p:txBody>
      </p:sp>
      <p:sp>
        <p:nvSpPr>
          <p:cNvPr id="116" name="Google Shape;116;p3"/>
          <p:cNvSpPr txBox="1"/>
          <p:nvPr/>
        </p:nvSpPr>
        <p:spPr>
          <a:xfrm>
            <a:off x="4661849" y="748088"/>
            <a:ext cx="2868300" cy="61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400">
                <a:solidFill>
                  <a:schemeClr val="dk1"/>
                </a:solidFill>
                <a:latin typeface="Inter"/>
                <a:ea typeface="Inter"/>
                <a:cs typeface="Inter"/>
                <a:sym typeface="Inter"/>
              </a:rPr>
              <a:t>Team </a:t>
            </a:r>
            <a:r>
              <a:rPr b="1" lang="en-IN" sz="3400">
                <a:solidFill>
                  <a:srgbClr val="E31937"/>
                </a:solidFill>
                <a:latin typeface="Inter"/>
                <a:ea typeface="Inter"/>
                <a:cs typeface="Inter"/>
                <a:sym typeface="Inter"/>
              </a:rPr>
              <a:t>Coil</a:t>
            </a:r>
            <a:endParaRPr b="1" sz="3400"/>
          </a:p>
        </p:txBody>
      </p:sp>
      <p:pic>
        <p:nvPicPr>
          <p:cNvPr id="117" name="Google Shape;117;p3"/>
          <p:cNvPicPr preferRelativeResize="0"/>
          <p:nvPr/>
        </p:nvPicPr>
        <p:blipFill>
          <a:blip r:embed="rId3">
            <a:alphaModFix/>
          </a:blip>
          <a:stretch>
            <a:fillRect/>
          </a:stretch>
        </p:blipFill>
        <p:spPr>
          <a:xfrm>
            <a:off x="2711336" y="1894291"/>
            <a:ext cx="3069900" cy="3069900"/>
          </a:xfrm>
          <a:prstGeom prst="rect">
            <a:avLst/>
          </a:prstGeom>
          <a:noFill/>
          <a:ln>
            <a:noFill/>
          </a:ln>
        </p:spPr>
      </p:pic>
      <p:pic>
        <p:nvPicPr>
          <p:cNvPr id="118" name="Google Shape;118;p3"/>
          <p:cNvPicPr preferRelativeResize="0"/>
          <p:nvPr/>
        </p:nvPicPr>
        <p:blipFill rotWithShape="1">
          <a:blip r:embed="rId4">
            <a:alphaModFix/>
          </a:blip>
          <a:srcRect b="16855" l="14825" r="14677" t="12885"/>
          <a:stretch/>
        </p:blipFill>
        <p:spPr>
          <a:xfrm>
            <a:off x="6229238" y="1894287"/>
            <a:ext cx="3046571" cy="3036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31937"/>
        </a:solidFill>
      </p:bgPr>
    </p:bg>
    <p:spTree>
      <p:nvGrpSpPr>
        <p:cNvPr id="122" name="Shape 122"/>
        <p:cNvGrpSpPr/>
        <p:nvPr/>
      </p:nvGrpSpPr>
      <p:grpSpPr>
        <a:xfrm>
          <a:off x="0" y="0"/>
          <a:ext cx="0" cy="0"/>
          <a:chOff x="0" y="0"/>
          <a:chExt cx="0" cy="0"/>
        </a:xfrm>
      </p:grpSpPr>
      <p:sp>
        <p:nvSpPr>
          <p:cNvPr id="123" name="Google Shape;123;g215e68bdeb8_2_60"/>
          <p:cNvSpPr txBox="1"/>
          <p:nvPr/>
        </p:nvSpPr>
        <p:spPr>
          <a:xfrm>
            <a:off x="405900" y="2659350"/>
            <a:ext cx="96144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4400">
                <a:solidFill>
                  <a:schemeClr val="lt1"/>
                </a:solidFill>
                <a:latin typeface="Inter"/>
                <a:ea typeface="Inter"/>
                <a:cs typeface="Inter"/>
                <a:sym typeface="Inter"/>
              </a:rPr>
              <a:t>Common Reasons for Tesla Order Cancellation </a:t>
            </a:r>
            <a:endParaRPr b="1" sz="4400">
              <a:solidFill>
                <a:schemeClr val="lt1"/>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g215e68bdeb8_2_70"/>
          <p:cNvSpPr/>
          <p:nvPr/>
        </p:nvSpPr>
        <p:spPr>
          <a:xfrm>
            <a:off x="2643150" y="759038"/>
            <a:ext cx="6905700" cy="1091700"/>
          </a:xfrm>
          <a:prstGeom prst="roundRect">
            <a:avLst>
              <a:gd fmla="val 16667" name="adj"/>
            </a:avLst>
          </a:prstGeom>
          <a:solidFill>
            <a:srgbClr val="E3193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N" sz="2200">
                <a:solidFill>
                  <a:schemeClr val="lt1"/>
                </a:solidFill>
                <a:latin typeface="Inter"/>
                <a:ea typeface="Inter"/>
                <a:cs typeface="Inter"/>
                <a:sym typeface="Inter"/>
              </a:rPr>
              <a:t>Difficulties ordering or receiving a Tesla</a:t>
            </a:r>
            <a:endParaRPr b="1" sz="2200">
              <a:solidFill>
                <a:schemeClr val="lt1"/>
              </a:solidFill>
              <a:latin typeface="Inter"/>
              <a:ea typeface="Inter"/>
              <a:cs typeface="Inter"/>
              <a:sym typeface="Inter"/>
            </a:endParaRPr>
          </a:p>
        </p:txBody>
      </p:sp>
      <p:sp>
        <p:nvSpPr>
          <p:cNvPr id="129" name="Google Shape;129;g215e68bdeb8_2_70"/>
          <p:cNvSpPr/>
          <p:nvPr/>
        </p:nvSpPr>
        <p:spPr>
          <a:xfrm>
            <a:off x="2643150" y="2175113"/>
            <a:ext cx="6905700" cy="1091700"/>
          </a:xfrm>
          <a:prstGeom prst="roundRect">
            <a:avLst>
              <a:gd fmla="val 16667" name="adj"/>
            </a:avLst>
          </a:prstGeom>
          <a:solidFill>
            <a:srgbClr val="E3193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N" sz="2200">
                <a:solidFill>
                  <a:schemeClr val="lt1"/>
                </a:solidFill>
                <a:latin typeface="Inter"/>
                <a:ea typeface="Inter"/>
                <a:cs typeface="Inter"/>
                <a:sym typeface="Inter"/>
              </a:rPr>
              <a:t>Issues with customer service </a:t>
            </a:r>
            <a:endParaRPr b="1" sz="2200">
              <a:solidFill>
                <a:schemeClr val="lt1"/>
              </a:solidFill>
              <a:latin typeface="Inter"/>
              <a:ea typeface="Inter"/>
              <a:cs typeface="Inter"/>
              <a:sym typeface="Inter"/>
            </a:endParaRPr>
          </a:p>
        </p:txBody>
      </p:sp>
      <p:sp>
        <p:nvSpPr>
          <p:cNvPr id="130" name="Google Shape;130;g215e68bdeb8_2_70"/>
          <p:cNvSpPr/>
          <p:nvPr/>
        </p:nvSpPr>
        <p:spPr>
          <a:xfrm>
            <a:off x="2643150" y="3591188"/>
            <a:ext cx="6905700" cy="1091700"/>
          </a:xfrm>
          <a:prstGeom prst="roundRect">
            <a:avLst>
              <a:gd fmla="val 16667" name="adj"/>
            </a:avLst>
          </a:prstGeom>
          <a:solidFill>
            <a:srgbClr val="E3193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N" sz="2200">
                <a:solidFill>
                  <a:schemeClr val="lt1"/>
                </a:solidFill>
                <a:latin typeface="Inter"/>
                <a:ea typeface="Inter"/>
                <a:cs typeface="Inter"/>
                <a:sym typeface="Inter"/>
              </a:rPr>
              <a:t>Elon Musk’s persona</a:t>
            </a:r>
            <a:endParaRPr b="1" sz="2200">
              <a:solidFill>
                <a:schemeClr val="lt1"/>
              </a:solidFill>
              <a:latin typeface="Inter"/>
              <a:ea typeface="Inter"/>
              <a:cs typeface="Inter"/>
              <a:sym typeface="Inter"/>
            </a:endParaRPr>
          </a:p>
        </p:txBody>
      </p:sp>
      <p:sp>
        <p:nvSpPr>
          <p:cNvPr id="131" name="Google Shape;131;g215e68bdeb8_2_70"/>
          <p:cNvSpPr/>
          <p:nvPr/>
        </p:nvSpPr>
        <p:spPr>
          <a:xfrm>
            <a:off x="2643150" y="5007263"/>
            <a:ext cx="6905700" cy="1091700"/>
          </a:xfrm>
          <a:prstGeom prst="roundRect">
            <a:avLst>
              <a:gd fmla="val 16667" name="adj"/>
            </a:avLst>
          </a:prstGeom>
          <a:solidFill>
            <a:srgbClr val="E3193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N" sz="2200">
                <a:solidFill>
                  <a:schemeClr val="lt1"/>
                </a:solidFill>
                <a:latin typeface="Inter"/>
                <a:ea typeface="Inter"/>
                <a:cs typeface="Inter"/>
                <a:sym typeface="Inter"/>
              </a:rPr>
              <a:t>Tesla’s supply chain</a:t>
            </a:r>
            <a:endParaRPr b="1" sz="2200">
              <a:solidFill>
                <a:schemeClr val="lt1"/>
              </a:solidFill>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g215e68bdeb8_1_5"/>
          <p:cNvPicPr preferRelativeResize="0"/>
          <p:nvPr/>
        </p:nvPicPr>
        <p:blipFill>
          <a:blip r:embed="rId3">
            <a:alphaModFix/>
          </a:blip>
          <a:stretch>
            <a:fillRect/>
          </a:stretch>
        </p:blipFill>
        <p:spPr>
          <a:xfrm>
            <a:off x="6173988" y="2492375"/>
            <a:ext cx="4996250" cy="2498125"/>
          </a:xfrm>
          <a:prstGeom prst="rect">
            <a:avLst/>
          </a:prstGeom>
          <a:noFill/>
          <a:ln>
            <a:noFill/>
          </a:ln>
        </p:spPr>
      </p:pic>
      <p:sp>
        <p:nvSpPr>
          <p:cNvPr id="138" name="Google Shape;138;g215e68bdeb8_1_5"/>
          <p:cNvSpPr txBox="1"/>
          <p:nvPr/>
        </p:nvSpPr>
        <p:spPr>
          <a:xfrm>
            <a:off x="3557250" y="760775"/>
            <a:ext cx="5077500" cy="61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400">
                <a:solidFill>
                  <a:schemeClr val="dk1"/>
                </a:solidFill>
                <a:latin typeface="Inter"/>
                <a:ea typeface="Inter"/>
                <a:cs typeface="Inter"/>
                <a:sym typeface="Inter"/>
              </a:rPr>
              <a:t>Data Science </a:t>
            </a:r>
            <a:r>
              <a:rPr b="1" lang="en-IN" sz="3400">
                <a:solidFill>
                  <a:srgbClr val="E31937"/>
                </a:solidFill>
                <a:latin typeface="Inter"/>
                <a:ea typeface="Inter"/>
                <a:cs typeface="Inter"/>
                <a:sym typeface="Inter"/>
              </a:rPr>
              <a:t>Lifecycle</a:t>
            </a:r>
            <a:endParaRPr b="1" sz="3400">
              <a:solidFill>
                <a:srgbClr val="E31937"/>
              </a:solidFill>
            </a:endParaRPr>
          </a:p>
        </p:txBody>
      </p:sp>
      <p:sp>
        <p:nvSpPr>
          <p:cNvPr id="139" name="Google Shape;139;g215e68bdeb8_1_5"/>
          <p:cNvSpPr txBox="1"/>
          <p:nvPr/>
        </p:nvSpPr>
        <p:spPr>
          <a:xfrm>
            <a:off x="1035413" y="1897050"/>
            <a:ext cx="4755300" cy="42648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Font typeface="Inter"/>
              <a:buChar char="●"/>
            </a:pPr>
            <a:r>
              <a:rPr b="1" lang="en-IN" sz="2400">
                <a:solidFill>
                  <a:srgbClr val="E31937"/>
                </a:solidFill>
                <a:latin typeface="Inter"/>
                <a:ea typeface="Inter"/>
                <a:cs typeface="Inter"/>
                <a:sym typeface="Inter"/>
              </a:rPr>
              <a:t>Collecting</a:t>
            </a:r>
            <a:r>
              <a:rPr lang="en-IN" sz="2400">
                <a:solidFill>
                  <a:schemeClr val="dk1"/>
                </a:solidFill>
                <a:latin typeface="Inter"/>
                <a:ea typeface="Inter"/>
                <a:cs typeface="Inter"/>
                <a:sym typeface="Inter"/>
              </a:rPr>
              <a:t> the data</a:t>
            </a:r>
            <a:endParaRPr sz="2400">
              <a:solidFill>
                <a:schemeClr val="dk1"/>
              </a:solidFill>
              <a:latin typeface="Inter"/>
              <a:ea typeface="Inter"/>
              <a:cs typeface="Inter"/>
              <a:sym typeface="Inter"/>
            </a:endParaRPr>
          </a:p>
          <a:p>
            <a:pPr indent="-381000" lvl="0" marL="457200" rtl="0" algn="l">
              <a:lnSpc>
                <a:spcPct val="150000"/>
              </a:lnSpc>
              <a:spcBef>
                <a:spcPts val="0"/>
              </a:spcBef>
              <a:spcAft>
                <a:spcPts val="0"/>
              </a:spcAft>
              <a:buClr>
                <a:schemeClr val="dk1"/>
              </a:buClr>
              <a:buSzPts val="2400"/>
              <a:buFont typeface="Inter"/>
              <a:buChar char="●"/>
            </a:pPr>
            <a:r>
              <a:rPr b="1" lang="en-IN" sz="2400">
                <a:solidFill>
                  <a:srgbClr val="E31937"/>
                </a:solidFill>
                <a:latin typeface="Inter"/>
                <a:ea typeface="Inter"/>
                <a:cs typeface="Inter"/>
                <a:sym typeface="Inter"/>
              </a:rPr>
              <a:t>Cleaning</a:t>
            </a:r>
            <a:r>
              <a:rPr lang="en-IN" sz="2400">
                <a:solidFill>
                  <a:schemeClr val="dk1"/>
                </a:solidFill>
                <a:latin typeface="Inter"/>
                <a:ea typeface="Inter"/>
                <a:cs typeface="Inter"/>
                <a:sym typeface="Inter"/>
              </a:rPr>
              <a:t> the data</a:t>
            </a:r>
            <a:endParaRPr sz="2400">
              <a:solidFill>
                <a:schemeClr val="dk1"/>
              </a:solidFill>
              <a:latin typeface="Inter"/>
              <a:ea typeface="Inter"/>
              <a:cs typeface="Inter"/>
              <a:sym typeface="Inter"/>
            </a:endParaRPr>
          </a:p>
          <a:p>
            <a:pPr indent="-342900" lvl="1"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Removing unnecessary columns, unwanted characters</a:t>
            </a:r>
            <a:endParaRPr sz="1800">
              <a:solidFill>
                <a:schemeClr val="dk1"/>
              </a:solidFill>
              <a:latin typeface="Inter"/>
              <a:ea typeface="Inter"/>
              <a:cs typeface="Inter"/>
              <a:sym typeface="Inter"/>
            </a:endParaRPr>
          </a:p>
          <a:p>
            <a:pPr indent="-342900" lvl="1"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Converting text to lowercase</a:t>
            </a:r>
            <a:endParaRPr sz="1800">
              <a:solidFill>
                <a:schemeClr val="dk1"/>
              </a:solidFill>
              <a:latin typeface="Inter"/>
              <a:ea typeface="Inter"/>
              <a:cs typeface="Inter"/>
              <a:sym typeface="Inter"/>
            </a:endParaRPr>
          </a:p>
          <a:p>
            <a:pPr indent="-342900" lvl="1"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Expanding contractions</a:t>
            </a:r>
            <a:endParaRPr sz="1800">
              <a:solidFill>
                <a:schemeClr val="dk1"/>
              </a:solidFill>
              <a:latin typeface="Inter"/>
              <a:ea typeface="Inter"/>
              <a:cs typeface="Inter"/>
              <a:sym typeface="Inter"/>
            </a:endParaRPr>
          </a:p>
          <a:p>
            <a:pPr indent="-342900" lvl="1"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Lemmatizing each word</a:t>
            </a:r>
            <a:endParaRPr sz="1800">
              <a:solidFill>
                <a:schemeClr val="dk1"/>
              </a:solidFill>
              <a:latin typeface="Inter"/>
              <a:ea typeface="Inter"/>
              <a:cs typeface="Inter"/>
              <a:sym typeface="Inter"/>
            </a:endParaRPr>
          </a:p>
          <a:p>
            <a:pPr indent="-342900" lvl="1"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Converting each tweet into a list of words</a:t>
            </a:r>
            <a:endParaRPr sz="18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800">
              <a:solidFill>
                <a:schemeClr val="dk1"/>
              </a:solidFill>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15e68bdeb8_1_34"/>
          <p:cNvSpPr txBox="1"/>
          <p:nvPr/>
        </p:nvSpPr>
        <p:spPr>
          <a:xfrm>
            <a:off x="3557250" y="760775"/>
            <a:ext cx="5077500" cy="615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400">
                <a:solidFill>
                  <a:schemeClr val="dk1"/>
                </a:solidFill>
                <a:latin typeface="Inter"/>
                <a:ea typeface="Inter"/>
                <a:cs typeface="Inter"/>
                <a:sym typeface="Inter"/>
              </a:rPr>
              <a:t>Data Science </a:t>
            </a:r>
            <a:r>
              <a:rPr b="1" lang="en-IN" sz="3400">
                <a:solidFill>
                  <a:srgbClr val="E31937"/>
                </a:solidFill>
                <a:latin typeface="Inter"/>
                <a:ea typeface="Inter"/>
                <a:cs typeface="Inter"/>
                <a:sym typeface="Inter"/>
              </a:rPr>
              <a:t>Lifecycle</a:t>
            </a:r>
            <a:endParaRPr b="1" sz="3400">
              <a:solidFill>
                <a:srgbClr val="E31937"/>
              </a:solidFill>
            </a:endParaRPr>
          </a:p>
        </p:txBody>
      </p:sp>
      <p:sp>
        <p:nvSpPr>
          <p:cNvPr id="146" name="Google Shape;146;g215e68bdeb8_1_34"/>
          <p:cNvSpPr txBox="1"/>
          <p:nvPr/>
        </p:nvSpPr>
        <p:spPr>
          <a:xfrm>
            <a:off x="1042213" y="1980825"/>
            <a:ext cx="4755300" cy="42648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Font typeface="Inter"/>
              <a:buChar char="●"/>
            </a:pPr>
            <a:r>
              <a:rPr b="1" lang="en-IN" sz="2400">
                <a:solidFill>
                  <a:srgbClr val="E31937"/>
                </a:solidFill>
                <a:latin typeface="Inter"/>
                <a:ea typeface="Inter"/>
                <a:cs typeface="Inter"/>
                <a:sym typeface="Inter"/>
              </a:rPr>
              <a:t>Exploring</a:t>
            </a:r>
            <a:r>
              <a:rPr lang="en-IN" sz="2400">
                <a:solidFill>
                  <a:schemeClr val="dk1"/>
                </a:solidFill>
                <a:latin typeface="Inter"/>
                <a:ea typeface="Inter"/>
                <a:cs typeface="Inter"/>
                <a:sym typeface="Inter"/>
              </a:rPr>
              <a:t> the data</a:t>
            </a:r>
            <a:endParaRPr sz="2400">
              <a:solidFill>
                <a:schemeClr val="dk1"/>
              </a:solidFill>
              <a:latin typeface="Inter"/>
              <a:ea typeface="Inter"/>
              <a:cs typeface="Inter"/>
              <a:sym typeface="Inter"/>
            </a:endParaRPr>
          </a:p>
          <a:p>
            <a:pPr indent="-381000" lvl="1" marL="914400" rtl="0" algn="l">
              <a:lnSpc>
                <a:spcPct val="150000"/>
              </a:lnSpc>
              <a:spcBef>
                <a:spcPts val="0"/>
              </a:spcBef>
              <a:spcAft>
                <a:spcPts val="0"/>
              </a:spcAft>
              <a:buClr>
                <a:schemeClr val="dk1"/>
              </a:buClr>
              <a:buSzPts val="2400"/>
              <a:buFont typeface="Inter"/>
              <a:buChar char="○"/>
            </a:pPr>
            <a:r>
              <a:rPr lang="en-IN" sz="1800">
                <a:solidFill>
                  <a:schemeClr val="dk1"/>
                </a:solidFill>
                <a:latin typeface="Inter"/>
                <a:ea typeface="Inter"/>
                <a:cs typeface="Inter"/>
                <a:sym typeface="Inter"/>
              </a:rPr>
              <a:t>Creating stop words</a:t>
            </a:r>
            <a:endParaRPr sz="1800">
              <a:solidFill>
                <a:schemeClr val="dk1"/>
              </a:solidFill>
              <a:latin typeface="Inter"/>
              <a:ea typeface="Inter"/>
              <a:cs typeface="Inter"/>
              <a:sym typeface="Inter"/>
            </a:endParaRPr>
          </a:p>
          <a:p>
            <a:pPr indent="-381000" lvl="0" marL="457200" rtl="0" algn="l">
              <a:lnSpc>
                <a:spcPct val="150000"/>
              </a:lnSpc>
              <a:spcBef>
                <a:spcPts val="0"/>
              </a:spcBef>
              <a:spcAft>
                <a:spcPts val="0"/>
              </a:spcAft>
              <a:buClr>
                <a:schemeClr val="dk1"/>
              </a:buClr>
              <a:buSzPts val="2400"/>
              <a:buFont typeface="Inter"/>
              <a:buChar char="●"/>
            </a:pPr>
            <a:r>
              <a:rPr b="1" lang="en-IN" sz="2400">
                <a:solidFill>
                  <a:srgbClr val="E31937"/>
                </a:solidFill>
                <a:latin typeface="Inter"/>
                <a:ea typeface="Inter"/>
                <a:cs typeface="Inter"/>
                <a:sym typeface="Inter"/>
              </a:rPr>
              <a:t>Modeling</a:t>
            </a:r>
            <a:r>
              <a:rPr lang="en-IN" sz="2400">
                <a:solidFill>
                  <a:schemeClr val="dk1"/>
                </a:solidFill>
                <a:latin typeface="Inter"/>
                <a:ea typeface="Inter"/>
                <a:cs typeface="Inter"/>
                <a:sym typeface="Inter"/>
              </a:rPr>
              <a:t> the data</a:t>
            </a:r>
            <a:endParaRPr sz="2400">
              <a:solidFill>
                <a:schemeClr val="dk1"/>
              </a:solidFill>
              <a:latin typeface="Inter"/>
              <a:ea typeface="Inter"/>
              <a:cs typeface="Inter"/>
              <a:sym typeface="Inter"/>
            </a:endParaRPr>
          </a:p>
          <a:p>
            <a:pPr indent="-342900" lvl="1"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Topic modeling</a:t>
            </a:r>
            <a:endParaRPr sz="1800">
              <a:solidFill>
                <a:schemeClr val="dk1"/>
              </a:solidFill>
              <a:latin typeface="Inter"/>
              <a:ea typeface="Inter"/>
              <a:cs typeface="Inter"/>
              <a:sym typeface="Inter"/>
            </a:endParaRPr>
          </a:p>
          <a:p>
            <a:pPr indent="-342900" lvl="1"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Latent Dirichlet Allocation (LDA)</a:t>
            </a:r>
            <a:endParaRPr sz="1800">
              <a:solidFill>
                <a:schemeClr val="dk1"/>
              </a:solidFill>
              <a:latin typeface="Inter"/>
              <a:ea typeface="Inter"/>
              <a:cs typeface="Inter"/>
              <a:sym typeface="Inter"/>
            </a:endParaRPr>
          </a:p>
          <a:p>
            <a:pPr indent="-342900" lvl="1" marL="914400" rtl="0" algn="l">
              <a:lnSpc>
                <a:spcPct val="150000"/>
              </a:lnSpc>
              <a:spcBef>
                <a:spcPts val="0"/>
              </a:spcBef>
              <a:spcAft>
                <a:spcPts val="0"/>
              </a:spcAft>
              <a:buClr>
                <a:schemeClr val="dk1"/>
              </a:buClr>
              <a:buSzPts val="1800"/>
              <a:buFont typeface="Inter"/>
              <a:buChar char="○"/>
            </a:pPr>
            <a:r>
              <a:rPr lang="en-IN" sz="1800">
                <a:solidFill>
                  <a:schemeClr val="dk1"/>
                </a:solidFill>
                <a:latin typeface="Inter"/>
                <a:ea typeface="Inter"/>
                <a:cs typeface="Inter"/>
                <a:sym typeface="Inter"/>
              </a:rPr>
              <a:t>Maximizing coherence</a:t>
            </a:r>
            <a:endParaRPr sz="1800">
              <a:solidFill>
                <a:schemeClr val="dk1"/>
              </a:solidFill>
              <a:latin typeface="Inter"/>
              <a:ea typeface="Inter"/>
              <a:cs typeface="Inter"/>
              <a:sym typeface="Inter"/>
            </a:endParaRPr>
          </a:p>
          <a:p>
            <a:pPr indent="-381000" lvl="0" marL="457200" rtl="0" algn="l">
              <a:lnSpc>
                <a:spcPct val="150000"/>
              </a:lnSpc>
              <a:spcBef>
                <a:spcPts val="0"/>
              </a:spcBef>
              <a:spcAft>
                <a:spcPts val="0"/>
              </a:spcAft>
              <a:buClr>
                <a:schemeClr val="dk1"/>
              </a:buClr>
              <a:buSzPts val="2400"/>
              <a:buFont typeface="Inter"/>
              <a:buChar char="●"/>
            </a:pPr>
            <a:r>
              <a:rPr b="1" lang="en-IN" sz="2400">
                <a:solidFill>
                  <a:srgbClr val="E31937"/>
                </a:solidFill>
                <a:latin typeface="Inter"/>
                <a:ea typeface="Inter"/>
                <a:cs typeface="Inter"/>
                <a:sym typeface="Inter"/>
              </a:rPr>
              <a:t>Visualizing</a:t>
            </a:r>
            <a:r>
              <a:rPr lang="en-IN" sz="2400">
                <a:solidFill>
                  <a:schemeClr val="dk1"/>
                </a:solidFill>
                <a:latin typeface="Inter"/>
                <a:ea typeface="Inter"/>
                <a:cs typeface="Inter"/>
                <a:sym typeface="Inter"/>
              </a:rPr>
              <a:t> the data</a:t>
            </a:r>
            <a:endParaRPr sz="24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800">
              <a:solidFill>
                <a:schemeClr val="dk1"/>
              </a:solidFill>
              <a:latin typeface="Inter"/>
              <a:ea typeface="Inter"/>
              <a:cs typeface="Inter"/>
              <a:sym typeface="Inter"/>
            </a:endParaRPr>
          </a:p>
        </p:txBody>
      </p:sp>
      <p:pic>
        <p:nvPicPr>
          <p:cNvPr id="147" name="Google Shape;147;g215e68bdeb8_1_34"/>
          <p:cNvPicPr preferRelativeResize="0"/>
          <p:nvPr/>
        </p:nvPicPr>
        <p:blipFill>
          <a:blip r:embed="rId3">
            <a:alphaModFix/>
          </a:blip>
          <a:stretch>
            <a:fillRect/>
          </a:stretch>
        </p:blipFill>
        <p:spPr>
          <a:xfrm>
            <a:off x="6531363" y="1656700"/>
            <a:ext cx="3976425" cy="1988225"/>
          </a:xfrm>
          <a:prstGeom prst="rect">
            <a:avLst/>
          </a:prstGeom>
          <a:noFill/>
          <a:ln>
            <a:noFill/>
          </a:ln>
        </p:spPr>
      </p:pic>
      <p:pic>
        <p:nvPicPr>
          <p:cNvPr id="148" name="Google Shape;148;g215e68bdeb8_1_34"/>
          <p:cNvPicPr preferRelativeResize="0"/>
          <p:nvPr/>
        </p:nvPicPr>
        <p:blipFill>
          <a:blip r:embed="rId4">
            <a:alphaModFix/>
          </a:blip>
          <a:stretch>
            <a:fillRect/>
          </a:stretch>
        </p:blipFill>
        <p:spPr>
          <a:xfrm>
            <a:off x="6347137" y="3829150"/>
            <a:ext cx="3855100" cy="2579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g215e68bdeb8_1_164"/>
          <p:cNvPicPr preferRelativeResize="0"/>
          <p:nvPr/>
        </p:nvPicPr>
        <p:blipFill>
          <a:blip r:embed="rId3">
            <a:alphaModFix/>
          </a:blip>
          <a:stretch>
            <a:fillRect/>
          </a:stretch>
        </p:blipFill>
        <p:spPr>
          <a:xfrm>
            <a:off x="2584800" y="0"/>
            <a:ext cx="9613203" cy="6857999"/>
          </a:xfrm>
          <a:prstGeom prst="rect">
            <a:avLst/>
          </a:prstGeom>
          <a:noFill/>
          <a:ln>
            <a:noFill/>
          </a:ln>
        </p:spPr>
      </p:pic>
      <p:sp>
        <p:nvSpPr>
          <p:cNvPr id="155" name="Google Shape;155;g215e68bdeb8_1_164"/>
          <p:cNvSpPr txBox="1"/>
          <p:nvPr/>
        </p:nvSpPr>
        <p:spPr>
          <a:xfrm>
            <a:off x="4267200" y="6104025"/>
            <a:ext cx="328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Inter"/>
                <a:ea typeface="Inter"/>
                <a:cs typeface="Inter"/>
                <a:sym typeface="Inter"/>
              </a:rPr>
              <a:t>“”</a:t>
            </a:r>
            <a:endParaRPr>
              <a:latin typeface="Inter"/>
              <a:ea typeface="Inter"/>
              <a:cs typeface="Inter"/>
              <a:sym typeface="Inter"/>
            </a:endParaRPr>
          </a:p>
        </p:txBody>
      </p:sp>
      <p:sp>
        <p:nvSpPr>
          <p:cNvPr id="156" name="Google Shape;156;g215e68bdeb8_1_164"/>
          <p:cNvSpPr txBox="1"/>
          <p:nvPr/>
        </p:nvSpPr>
        <p:spPr>
          <a:xfrm>
            <a:off x="123000" y="2695075"/>
            <a:ext cx="224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7" name="Google Shape;157;g215e68bdeb8_1_164"/>
          <p:cNvSpPr txBox="1"/>
          <p:nvPr/>
        </p:nvSpPr>
        <p:spPr>
          <a:xfrm>
            <a:off x="404225" y="2061425"/>
            <a:ext cx="4338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200">
                <a:latin typeface="Inter"/>
                <a:ea typeface="Inter"/>
                <a:cs typeface="Inter"/>
                <a:sym typeface="Inter"/>
              </a:rPr>
              <a:t>Difficulties </a:t>
            </a:r>
            <a:r>
              <a:rPr b="1" lang="en-IN" sz="2200">
                <a:solidFill>
                  <a:srgbClr val="E31937"/>
                </a:solidFill>
                <a:latin typeface="Inter"/>
                <a:ea typeface="Inter"/>
                <a:cs typeface="Inter"/>
                <a:sym typeface="Inter"/>
              </a:rPr>
              <a:t>Ordering or Receiving</a:t>
            </a:r>
            <a:r>
              <a:rPr b="1" lang="en-IN" sz="2200">
                <a:latin typeface="Inter"/>
                <a:ea typeface="Inter"/>
                <a:cs typeface="Inter"/>
                <a:sym typeface="Inter"/>
              </a:rPr>
              <a:t> a Tesla</a:t>
            </a:r>
            <a:endParaRPr b="1" sz="2200">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2021-10-11T05:30:19Z</dcterms:created>
  <dc:creator>Sapling Creations</dc:creator>
</cp:coreProperties>
</file>