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26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ocuments\Data%20Analysis\Udemy%20Courses%20Dataset%20mansseh.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[Udemy Courses Dataset mansseh.xlsx]Pivot Table!PivotTable1</c:name>
    <c:fmtId val="9"/>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Top Revenue Performing Courses</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Table'!$B$3</c:f>
              <c:strCache>
                <c:ptCount val="1"/>
                <c:pt idx="0">
                  <c:v>Total</c:v>
                </c:pt>
              </c:strCache>
            </c:strRef>
          </c:tx>
          <c:spPr>
            <a:solidFill>
              <a:schemeClr val="accent1"/>
            </a:solidFill>
            <a:ln>
              <a:noFill/>
            </a:ln>
            <a:effectLst/>
          </c:spPr>
          <c:invertIfNegative val="0"/>
          <c:cat>
            <c:strRef>
              <c:f>'Pivot Table'!$A$4:$A$18</c:f>
              <c:strCache>
                <c:ptCount val="15"/>
                <c:pt idx="0">
                  <c:v>The Web Developer Bootcamp</c:v>
                </c:pt>
                <c:pt idx="1">
                  <c:v>The Complete Web Developer Course 2.0</c:v>
                </c:pt>
                <c:pt idx="2">
                  <c:v>Pianoforall - Incredible New Way To Learn Piano &amp; Keyboard</c:v>
                </c:pt>
                <c:pt idx="3">
                  <c:v>Angular 4 (formerly Angular 2) - The Complete Guide</c:v>
                </c:pt>
                <c:pt idx="4">
                  <c:v>JavaScript: Understanding the Weird Parts</c:v>
                </c:pt>
                <c:pt idx="5">
                  <c:v>Learn and Understand NodeJS</c:v>
                </c:pt>
                <c:pt idx="6">
                  <c:v>The Complete HTML &amp; CSS Course - From Novice To Professional</c:v>
                </c:pt>
                <c:pt idx="7">
                  <c:v>Complete PHP Course With Bootstrap3 CMS System &amp; Admin Panel</c:v>
                </c:pt>
                <c:pt idx="8">
                  <c:v>Learn and Understand AngularJS</c:v>
                </c:pt>
                <c:pt idx="9">
                  <c:v>Modern React with Redux</c:v>
                </c:pt>
                <c:pt idx="10">
                  <c:v>Build Responsive Real World Websites with HTML5 and CSS3</c:v>
                </c:pt>
                <c:pt idx="11">
                  <c:v>Become a Web Developer from Scratch</c:v>
                </c:pt>
                <c:pt idx="12">
                  <c:v>Build Websites from Scratch with HTML &amp; CSS</c:v>
                </c:pt>
                <c:pt idx="13">
                  <c:v>The Complete Web Developer Masterclass: Beginner To Advanced</c:v>
                </c:pt>
                <c:pt idx="14">
                  <c:v>Photoshop for Entrepreneurs - Design 11 Practical Projects</c:v>
                </c:pt>
              </c:strCache>
            </c:strRef>
          </c:cat>
          <c:val>
            <c:numRef>
              <c:f>'Pivot Table'!$B$4:$B$18</c:f>
              <c:numCache>
                <c:formatCode>[$$-1009]#,##0</c:formatCode>
                <c:ptCount val="15"/>
                <c:pt idx="0">
                  <c:v>24316800</c:v>
                </c:pt>
                <c:pt idx="1">
                  <c:v>22902400</c:v>
                </c:pt>
                <c:pt idx="2">
                  <c:v>15099800</c:v>
                </c:pt>
                <c:pt idx="3">
                  <c:v>14018770</c:v>
                </c:pt>
                <c:pt idx="4">
                  <c:v>13932100</c:v>
                </c:pt>
                <c:pt idx="5">
                  <c:v>11350560</c:v>
                </c:pt>
                <c:pt idx="6">
                  <c:v>11197290</c:v>
                </c:pt>
                <c:pt idx="7">
                  <c:v>10789740</c:v>
                </c:pt>
                <c:pt idx="8">
                  <c:v>10388175</c:v>
                </c:pt>
                <c:pt idx="9">
                  <c:v>9146700</c:v>
                </c:pt>
                <c:pt idx="10">
                  <c:v>8575515</c:v>
                </c:pt>
                <c:pt idx="11">
                  <c:v>8302320</c:v>
                </c:pt>
                <c:pt idx="12">
                  <c:v>7432265</c:v>
                </c:pt>
                <c:pt idx="13">
                  <c:v>7263095</c:v>
                </c:pt>
                <c:pt idx="14">
                  <c:v>7257600</c:v>
                </c:pt>
              </c:numCache>
            </c:numRef>
          </c:val>
          <c:extLst>
            <c:ext xmlns:c16="http://schemas.microsoft.com/office/drawing/2014/chart" uri="{C3380CC4-5D6E-409C-BE32-E72D297353CC}">
              <c16:uniqueId val="{00000000-ADD7-4010-804F-A03F8220BF07}"/>
            </c:ext>
          </c:extLst>
        </c:ser>
        <c:dLbls>
          <c:showLegendKey val="0"/>
          <c:showVal val="0"/>
          <c:showCatName val="0"/>
          <c:showSerName val="0"/>
          <c:showPercent val="0"/>
          <c:showBubbleSize val="0"/>
        </c:dLbls>
        <c:gapWidth val="193"/>
        <c:axId val="373046632"/>
        <c:axId val="373050592"/>
      </c:barChart>
      <c:catAx>
        <c:axId val="373046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accent4">
                    <a:lumMod val="50000"/>
                  </a:schemeClr>
                </a:solidFill>
                <a:latin typeface="+mn-lt"/>
                <a:ea typeface="+mn-ea"/>
                <a:cs typeface="+mn-cs"/>
              </a:defRPr>
            </a:pPr>
            <a:endParaRPr lang="en-NG"/>
          </a:p>
        </c:txPr>
        <c:crossAx val="373050592"/>
        <c:crosses val="autoZero"/>
        <c:auto val="1"/>
        <c:lblAlgn val="ctr"/>
        <c:lblOffset val="100"/>
        <c:noMultiLvlLbl val="0"/>
      </c:catAx>
      <c:valAx>
        <c:axId val="373050592"/>
        <c:scaling>
          <c:orientation val="minMax"/>
        </c:scaling>
        <c:delete val="1"/>
        <c:axPos val="b"/>
        <c:numFmt formatCode="[$$-1009]#,##0" sourceLinked="1"/>
        <c:majorTickMark val="out"/>
        <c:minorTickMark val="none"/>
        <c:tickLblPos val="nextTo"/>
        <c:crossAx val="373046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[Udemy Courses Dataset mansseh.xlsx]Pivot Table!PivotTable2</c:name>
    <c:fmtId val="1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Revenue per</a:t>
            </a:r>
            <a:r>
              <a:rPr lang="en-US" b="1" baseline="0">
                <a:solidFill>
                  <a:schemeClr val="tx1"/>
                </a:solidFill>
              </a:rPr>
              <a:t> Course Category</a:t>
            </a:r>
            <a:endParaRPr lang="en-US" b="1">
              <a:solidFill>
                <a:schemeClr val="tx1"/>
              </a:solidFill>
            </a:endParaRP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19050">
            <a:solidFill>
              <a:schemeClr val="lt1"/>
            </a:solidFill>
          </a:ln>
          <a:effectLst/>
        </c:spPr>
      </c:pivotFmt>
      <c:pivotFmt>
        <c:idx val="3"/>
        <c:spPr>
          <a:solidFill>
            <a:schemeClr val="accent4"/>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50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w="19050">
            <a:solidFill>
              <a:schemeClr val="lt1"/>
            </a:solidFill>
          </a:ln>
          <a:effectLst/>
        </c:spPr>
        <c:dLbl>
          <c:idx val="0"/>
          <c:layout>
            <c:manualLayout>
              <c:x val="-0.17326213212710112"/>
              <c:y val="-0.2202231270066184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50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solidFill>
          <a:ln w="19050">
            <a:solidFill>
              <a:schemeClr val="lt1"/>
            </a:solidFill>
          </a:ln>
          <a:effectLst/>
        </c:spPr>
      </c:pivotFmt>
      <c:pivotFmt>
        <c:idx val="9"/>
        <c:spPr>
          <a:solidFill>
            <a:schemeClr val="accent4"/>
          </a:solidFill>
          <a:ln w="19050">
            <a:solidFill>
              <a:schemeClr val="lt1"/>
            </a:solidFill>
          </a:ln>
          <a:effectLst/>
        </c:spPr>
      </c:pivotFmt>
      <c:pivotFmt>
        <c:idx val="10"/>
        <c:spPr>
          <a:solidFill>
            <a:schemeClr val="accent4"/>
          </a:solidFill>
          <a:ln w="19050">
            <a:solidFill>
              <a:schemeClr val="lt1"/>
            </a:solidFill>
          </a:ln>
          <a:effectLst/>
        </c:spPr>
      </c:pivotFmt>
      <c:pivotFmt>
        <c:idx val="11"/>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50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4"/>
          </a:solidFill>
          <a:ln w="19050">
            <a:solidFill>
              <a:schemeClr val="lt1"/>
            </a:solidFill>
          </a:ln>
          <a:effectLst/>
        </c:spPr>
        <c:dLbl>
          <c:idx val="0"/>
          <c:layout>
            <c:manualLayout>
              <c:x val="-0.17326213212710112"/>
              <c:y val="-0.2202231270066184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50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4"/>
          </a:solidFill>
          <a:ln w="19050">
            <a:solidFill>
              <a:schemeClr val="lt1"/>
            </a:solidFill>
          </a:ln>
          <a:effectLst/>
        </c:spPr>
      </c:pivotFmt>
      <c:pivotFmt>
        <c:idx val="14"/>
        <c:spPr>
          <a:solidFill>
            <a:schemeClr val="accent4"/>
          </a:solidFill>
          <a:ln w="19050">
            <a:solidFill>
              <a:schemeClr val="lt1"/>
            </a:solidFill>
          </a:ln>
          <a:effectLst/>
        </c:spPr>
      </c:pivotFmt>
      <c:pivotFmt>
        <c:idx val="15"/>
        <c:spPr>
          <a:solidFill>
            <a:schemeClr val="accent4"/>
          </a:solidFill>
          <a:ln w="19050">
            <a:solidFill>
              <a:schemeClr val="lt1"/>
            </a:solidFill>
          </a:ln>
          <a:effectLst/>
        </c:spPr>
      </c:pivotFmt>
      <c:pivotFmt>
        <c:idx val="1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50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4"/>
          </a:solidFill>
          <a:ln w="19050">
            <a:solidFill>
              <a:schemeClr val="lt1"/>
            </a:solidFill>
          </a:ln>
          <a:effectLst/>
        </c:spPr>
        <c:dLbl>
          <c:idx val="0"/>
          <c:layout>
            <c:manualLayout>
              <c:x val="-0.17326213212710112"/>
              <c:y val="-0.2202231270066184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5">
                      <a:lumMod val="50000"/>
                    </a:schemeClr>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4"/>
          </a:solidFill>
          <a:ln w="19050">
            <a:solidFill>
              <a:schemeClr val="lt1"/>
            </a:solidFill>
          </a:ln>
          <a:effectLst/>
        </c:spPr>
      </c:pivotFmt>
      <c:pivotFmt>
        <c:idx val="19"/>
        <c:spPr>
          <a:solidFill>
            <a:schemeClr val="accent4"/>
          </a:solidFill>
          <a:ln w="19050">
            <a:solidFill>
              <a:schemeClr val="lt1"/>
            </a:solidFill>
          </a:ln>
          <a:effectLst/>
        </c:spPr>
      </c:pivotFmt>
      <c:pivotFmt>
        <c:idx val="20"/>
        <c:spPr>
          <a:solidFill>
            <a:schemeClr val="accent4"/>
          </a:solidFill>
          <a:ln w="19050">
            <a:solidFill>
              <a:schemeClr val="lt1"/>
            </a:solidFill>
          </a:ln>
          <a:effectLst/>
        </c:spPr>
      </c:pivotFmt>
    </c:pivotFmts>
    <c:plotArea>
      <c:layout/>
      <c:pieChart>
        <c:varyColors val="1"/>
        <c:ser>
          <c:idx val="0"/>
          <c:order val="0"/>
          <c:tx>
            <c:strRef>
              <c:f>'Pivot Table'!$E$3</c:f>
              <c:strCache>
                <c:ptCount val="1"/>
                <c:pt idx="0">
                  <c:v>Total</c:v>
                </c:pt>
              </c:strCache>
            </c:strRef>
          </c:tx>
          <c:spPr>
            <a:ln>
              <a:solidFill>
                <a:schemeClr val="tx1"/>
              </a:solidFill>
            </a:ln>
          </c:spPr>
          <c:dPt>
            <c:idx val="0"/>
            <c:bubble3D val="0"/>
            <c:spPr>
              <a:solidFill>
                <a:schemeClr val="accent4">
                  <a:tint val="58000"/>
                </a:schemeClr>
              </a:solidFill>
              <a:ln w="19050">
                <a:solidFill>
                  <a:schemeClr val="tx1"/>
                </a:solidFill>
              </a:ln>
              <a:effectLst/>
            </c:spPr>
            <c:extLst>
              <c:ext xmlns:c16="http://schemas.microsoft.com/office/drawing/2014/chart" uri="{C3380CC4-5D6E-409C-BE32-E72D297353CC}">
                <c16:uniqueId val="{00000001-47FF-43D7-803E-FF54E8CF5CF2}"/>
              </c:ext>
            </c:extLst>
          </c:dPt>
          <c:dPt>
            <c:idx val="1"/>
            <c:bubble3D val="0"/>
            <c:spPr>
              <a:solidFill>
                <a:schemeClr val="accent4">
                  <a:tint val="86000"/>
                </a:schemeClr>
              </a:solidFill>
              <a:ln w="19050">
                <a:solidFill>
                  <a:schemeClr val="tx1"/>
                </a:solidFill>
              </a:ln>
              <a:effectLst/>
            </c:spPr>
            <c:extLst>
              <c:ext xmlns:c16="http://schemas.microsoft.com/office/drawing/2014/chart" uri="{C3380CC4-5D6E-409C-BE32-E72D297353CC}">
                <c16:uniqueId val="{00000003-47FF-43D7-803E-FF54E8CF5CF2}"/>
              </c:ext>
            </c:extLst>
          </c:dPt>
          <c:dPt>
            <c:idx val="2"/>
            <c:bubble3D val="0"/>
            <c:spPr>
              <a:solidFill>
                <a:schemeClr val="accent4">
                  <a:shade val="86000"/>
                </a:schemeClr>
              </a:solidFill>
              <a:ln w="19050">
                <a:solidFill>
                  <a:schemeClr val="tx1"/>
                </a:solidFill>
              </a:ln>
              <a:effectLst/>
            </c:spPr>
            <c:extLst>
              <c:ext xmlns:c16="http://schemas.microsoft.com/office/drawing/2014/chart" uri="{C3380CC4-5D6E-409C-BE32-E72D297353CC}">
                <c16:uniqueId val="{00000005-47FF-43D7-803E-FF54E8CF5CF2}"/>
              </c:ext>
            </c:extLst>
          </c:dPt>
          <c:dPt>
            <c:idx val="3"/>
            <c:bubble3D val="0"/>
            <c:spPr>
              <a:solidFill>
                <a:schemeClr val="accent4">
                  <a:shade val="58000"/>
                </a:schemeClr>
              </a:solidFill>
              <a:ln w="19050">
                <a:solidFill>
                  <a:schemeClr val="tx1"/>
                </a:solidFill>
              </a:ln>
              <a:effectLst/>
            </c:spPr>
            <c:extLst>
              <c:ext xmlns:c16="http://schemas.microsoft.com/office/drawing/2014/chart" uri="{C3380CC4-5D6E-409C-BE32-E72D297353CC}">
                <c16:uniqueId val="{00000007-47FF-43D7-803E-FF54E8CF5CF2}"/>
              </c:ext>
            </c:extLst>
          </c:dPt>
          <c:dLbls>
            <c:dLbl>
              <c:idx val="0"/>
              <c:layout>
                <c:manualLayout>
                  <c:x val="-0.17326213212710112"/>
                  <c:y val="-0.2202231270066184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FF-43D7-803E-FF54E8CF5CF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lumMod val="10000"/>
                      </a:schemeClr>
                    </a:solidFill>
                    <a:latin typeface="+mn-lt"/>
                    <a:ea typeface="+mn-ea"/>
                    <a:cs typeface="+mn-cs"/>
                  </a:defRPr>
                </a:pPr>
                <a:endParaRPr lang="en-NG"/>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Table'!$D$4:$D$7</c:f>
              <c:strCache>
                <c:ptCount val="4"/>
                <c:pt idx="0">
                  <c:v>Web Development</c:v>
                </c:pt>
                <c:pt idx="1">
                  <c:v>Business Finance</c:v>
                </c:pt>
                <c:pt idx="2">
                  <c:v>Graphic Design</c:v>
                </c:pt>
                <c:pt idx="3">
                  <c:v>Musical Instruments</c:v>
                </c:pt>
              </c:strCache>
            </c:strRef>
          </c:cat>
          <c:val>
            <c:numRef>
              <c:f>'Pivot Table'!$E$4:$E$7</c:f>
              <c:numCache>
                <c:formatCode>[$$-1009]#,##0</c:formatCode>
                <c:ptCount val="4"/>
                <c:pt idx="0">
                  <c:v>630843775</c:v>
                </c:pt>
                <c:pt idx="1">
                  <c:v>123735315</c:v>
                </c:pt>
                <c:pt idx="2">
                  <c:v>76983170</c:v>
                </c:pt>
                <c:pt idx="3">
                  <c:v>53359055</c:v>
                </c:pt>
              </c:numCache>
            </c:numRef>
          </c:val>
          <c:extLst>
            <c:ext xmlns:c16="http://schemas.microsoft.com/office/drawing/2014/chart" uri="{C3380CC4-5D6E-409C-BE32-E72D297353CC}">
              <c16:uniqueId val="{00000008-47FF-43D7-803E-FF54E8CF5CF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2">
                  <a:lumMod val="90000"/>
                  <a:lumOff val="10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Courses Dataset mansseh.xlsx]Pivot Table!PivotTable3</c:name>
    <c:fmtId val="5"/>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Revenue Per level</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Table'!$H$3</c:f>
              <c:strCache>
                <c:ptCount val="1"/>
                <c:pt idx="0">
                  <c:v>Total</c:v>
                </c:pt>
              </c:strCache>
            </c:strRef>
          </c:tx>
          <c:spPr>
            <a:solidFill>
              <a:schemeClr val="accent1"/>
            </a:solidFill>
            <a:ln>
              <a:noFill/>
            </a:ln>
            <a:effectLst/>
          </c:spPr>
          <c:invertIfNegative val="0"/>
          <c:cat>
            <c:strRef>
              <c:f>'Pivot Table'!$G$4:$G$7</c:f>
              <c:strCache>
                <c:ptCount val="4"/>
                <c:pt idx="0">
                  <c:v>All Levels</c:v>
                </c:pt>
                <c:pt idx="1">
                  <c:v>Beginner Level</c:v>
                </c:pt>
                <c:pt idx="2">
                  <c:v>Intermediate Level</c:v>
                </c:pt>
                <c:pt idx="3">
                  <c:v>Expert Level</c:v>
                </c:pt>
              </c:strCache>
            </c:strRef>
          </c:cat>
          <c:val>
            <c:numRef>
              <c:f>'Pivot Table'!$H$4:$H$7</c:f>
              <c:numCache>
                <c:formatCode>[$$-1009]#,##0</c:formatCode>
                <c:ptCount val="4"/>
                <c:pt idx="0">
                  <c:v>610039770</c:v>
                </c:pt>
                <c:pt idx="1">
                  <c:v>219678340</c:v>
                </c:pt>
                <c:pt idx="2">
                  <c:v>49734135</c:v>
                </c:pt>
                <c:pt idx="3">
                  <c:v>5469070</c:v>
                </c:pt>
              </c:numCache>
            </c:numRef>
          </c:val>
          <c:extLst>
            <c:ext xmlns:c16="http://schemas.microsoft.com/office/drawing/2014/chart" uri="{C3380CC4-5D6E-409C-BE32-E72D297353CC}">
              <c16:uniqueId val="{00000000-CD3E-41FD-A966-6F2E4FEA2BF0}"/>
            </c:ext>
          </c:extLst>
        </c:ser>
        <c:dLbls>
          <c:showLegendKey val="0"/>
          <c:showVal val="0"/>
          <c:showCatName val="0"/>
          <c:showSerName val="0"/>
          <c:showPercent val="0"/>
          <c:showBubbleSize val="0"/>
        </c:dLbls>
        <c:gapWidth val="219"/>
        <c:overlap val="-27"/>
        <c:axId val="504129696"/>
        <c:axId val="504122496"/>
      </c:barChart>
      <c:catAx>
        <c:axId val="50412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2">
                    <a:lumMod val="90000"/>
                    <a:lumOff val="10000"/>
                  </a:schemeClr>
                </a:solidFill>
                <a:latin typeface="+mn-lt"/>
                <a:ea typeface="+mn-ea"/>
                <a:cs typeface="+mn-cs"/>
              </a:defRPr>
            </a:pPr>
            <a:endParaRPr lang="en-NG"/>
          </a:p>
        </c:txPr>
        <c:crossAx val="504122496"/>
        <c:crosses val="autoZero"/>
        <c:auto val="1"/>
        <c:lblAlgn val="ctr"/>
        <c:lblOffset val="100"/>
        <c:noMultiLvlLbl val="0"/>
      </c:catAx>
      <c:valAx>
        <c:axId val="504122496"/>
        <c:scaling>
          <c:orientation val="minMax"/>
        </c:scaling>
        <c:delete val="0"/>
        <c:axPos val="l"/>
        <c:numFmt formatCode="[$$-1009]#,##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accent4">
                    <a:lumMod val="50000"/>
                  </a:schemeClr>
                </a:solidFill>
                <a:latin typeface="+mn-lt"/>
                <a:ea typeface="+mn-ea"/>
                <a:cs typeface="+mn-cs"/>
              </a:defRPr>
            </a:pPr>
            <a:endParaRPr lang="en-NG"/>
          </a:p>
        </c:txPr>
        <c:crossAx val="504129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Courses Dataset mansseh.xlsx]Pivot Table!PivotTable5</c:name>
    <c:fmtId val="6"/>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Top 10 courses per Subcribers</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7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7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7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Table'!$E$12</c:f>
              <c:strCache>
                <c:ptCount val="1"/>
                <c:pt idx="0">
                  <c:v>Total</c:v>
                </c:pt>
              </c:strCache>
            </c:strRef>
          </c:tx>
          <c:spPr>
            <a:solidFill>
              <a:schemeClr val="accent1"/>
            </a:solidFill>
            <a:ln>
              <a:noFill/>
            </a:ln>
            <a:effectLst/>
          </c:spPr>
          <c:invertIfNegative val="0"/>
          <c:cat>
            <c:strRef>
              <c:f>'Pivot Table'!$D$13:$D$22</c:f>
              <c:strCache>
                <c:ptCount val="10"/>
                <c:pt idx="0">
                  <c:v>Learn HTML5 Programming From Scratch</c:v>
                </c:pt>
                <c:pt idx="1">
                  <c:v>Coding for Entrepreneurs Basic</c:v>
                </c:pt>
                <c:pt idx="2">
                  <c:v>The Web Developer Bootcamp</c:v>
                </c:pt>
                <c:pt idx="3">
                  <c:v>Build Your First Website in 1 Week with HTML5 and CSS3</c:v>
                </c:pt>
                <c:pt idx="4">
                  <c:v>The Complete Web Developer Course 2.0</c:v>
                </c:pt>
                <c:pt idx="5">
                  <c:v>Free Beginner Electric Guitar Lessons</c:v>
                </c:pt>
                <c:pt idx="6">
                  <c:v>Web Design for Web Developers: Build Beautiful Websites!</c:v>
                </c:pt>
                <c:pt idx="7">
                  <c:v>Learn Web Designing &amp; HTML5/CSS3 Essentials in 4-Hours</c:v>
                </c:pt>
                <c:pt idx="8">
                  <c:v>Learn Javascript &amp; JQuery From Scratch</c:v>
                </c:pt>
                <c:pt idx="9">
                  <c:v>Practical PHP: Master the Basics and Code Dynamic Websites</c:v>
                </c:pt>
              </c:strCache>
            </c:strRef>
          </c:cat>
          <c:val>
            <c:numRef>
              <c:f>'Pivot Table'!$E$13:$E$22</c:f>
              <c:numCache>
                <c:formatCode>#,##0</c:formatCode>
                <c:ptCount val="10"/>
                <c:pt idx="0">
                  <c:v>268923</c:v>
                </c:pt>
                <c:pt idx="1">
                  <c:v>161029</c:v>
                </c:pt>
                <c:pt idx="2">
                  <c:v>121584</c:v>
                </c:pt>
                <c:pt idx="3">
                  <c:v>120291</c:v>
                </c:pt>
                <c:pt idx="4">
                  <c:v>114512</c:v>
                </c:pt>
                <c:pt idx="5">
                  <c:v>101154</c:v>
                </c:pt>
                <c:pt idx="6">
                  <c:v>98867</c:v>
                </c:pt>
                <c:pt idx="7">
                  <c:v>86570</c:v>
                </c:pt>
                <c:pt idx="8">
                  <c:v>84897</c:v>
                </c:pt>
                <c:pt idx="9">
                  <c:v>83737</c:v>
                </c:pt>
              </c:numCache>
            </c:numRef>
          </c:val>
          <c:extLst>
            <c:ext xmlns:c16="http://schemas.microsoft.com/office/drawing/2014/chart" uri="{C3380CC4-5D6E-409C-BE32-E72D297353CC}">
              <c16:uniqueId val="{00000000-175A-44F5-A312-FC5ED30D6FC0}"/>
            </c:ext>
          </c:extLst>
        </c:ser>
        <c:dLbls>
          <c:showLegendKey val="0"/>
          <c:showVal val="0"/>
          <c:showCatName val="0"/>
          <c:showSerName val="0"/>
          <c:showPercent val="0"/>
          <c:showBubbleSize val="0"/>
        </c:dLbls>
        <c:gapWidth val="182"/>
        <c:axId val="589167128"/>
        <c:axId val="589167488"/>
      </c:barChart>
      <c:catAx>
        <c:axId val="589167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1">
                    <a:lumMod val="50000"/>
                  </a:schemeClr>
                </a:solidFill>
                <a:latin typeface="+mn-lt"/>
                <a:ea typeface="+mn-ea"/>
                <a:cs typeface="+mn-cs"/>
              </a:defRPr>
            </a:pPr>
            <a:endParaRPr lang="en-NG"/>
          </a:p>
        </c:txPr>
        <c:crossAx val="589167488"/>
        <c:crosses val="autoZero"/>
        <c:auto val="1"/>
        <c:lblAlgn val="ctr"/>
        <c:lblOffset val="100"/>
        <c:noMultiLvlLbl val="0"/>
      </c:catAx>
      <c:valAx>
        <c:axId val="589167488"/>
        <c:scaling>
          <c:orientation val="minMax"/>
        </c:scaling>
        <c:delete val="1"/>
        <c:axPos val="b"/>
        <c:numFmt formatCode="#,##0" sourceLinked="1"/>
        <c:majorTickMark val="out"/>
        <c:minorTickMark val="none"/>
        <c:tickLblPos val="nextTo"/>
        <c:crossAx val="589167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solidFill>
            <a:schemeClr val="bg1">
              <a:lumMod val="75000"/>
            </a:schemeClr>
          </a:solidFill>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[Udemy Courses Dataset mansseh.xlsx]Pivot Table!PivotTable4</c:name>
    <c:fmtId val="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Subcribers per Category</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NG"/>
        </a:p>
      </c:txPr>
    </c:title>
    <c:autoTitleDeleted val="0"/>
    <c:pivotFmts>
      <c:pivotFmt>
        <c:idx val="0"/>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19050">
            <a:solidFill>
              <a:schemeClr val="lt1"/>
            </a:solidFill>
          </a:ln>
          <a:effectLst/>
        </c:spPr>
      </c:pivotFmt>
      <c:pivotFmt>
        <c:idx val="3"/>
        <c:spPr>
          <a:solidFill>
            <a:schemeClr val="accent4"/>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w="19050">
            <a:solidFill>
              <a:schemeClr val="lt1"/>
            </a:solidFill>
          </a:ln>
          <a:effectLst/>
        </c:spPr>
      </c:pivotFmt>
      <c:pivotFmt>
        <c:idx val="8"/>
        <c:spPr>
          <a:solidFill>
            <a:schemeClr val="accent4"/>
          </a:solidFill>
          <a:ln w="19050">
            <a:solidFill>
              <a:schemeClr val="lt1"/>
            </a:solidFill>
          </a:ln>
          <a:effectLst/>
        </c:spPr>
      </c:pivotFmt>
      <c:pivotFmt>
        <c:idx val="9"/>
        <c:spPr>
          <a:solidFill>
            <a:schemeClr val="accent4"/>
          </a:solidFill>
          <a:ln w="19050">
            <a:solidFill>
              <a:schemeClr val="lt1"/>
            </a:solidFill>
          </a:ln>
          <a:effectLst/>
        </c:spPr>
      </c:pivotFmt>
      <c:pivotFmt>
        <c:idx val="10"/>
        <c:spPr>
          <a:solidFill>
            <a:schemeClr val="accent4"/>
          </a:solidFill>
          <a:ln w="19050">
            <a:solidFill>
              <a:schemeClr val="lt1"/>
            </a:solidFill>
          </a:ln>
          <a:effectLst/>
        </c:spPr>
      </c:pivotFmt>
      <c:pivotFmt>
        <c:idx val="11"/>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4"/>
          </a:solidFill>
          <a:ln w="19050">
            <a:solidFill>
              <a:schemeClr val="lt1"/>
            </a:solidFill>
          </a:ln>
          <a:effectLst/>
        </c:spPr>
      </c:pivotFmt>
      <c:pivotFmt>
        <c:idx val="13"/>
        <c:spPr>
          <a:solidFill>
            <a:schemeClr val="accent4"/>
          </a:solidFill>
          <a:ln w="19050">
            <a:solidFill>
              <a:schemeClr val="lt1"/>
            </a:solidFill>
          </a:ln>
          <a:effectLst/>
        </c:spPr>
      </c:pivotFmt>
      <c:pivotFmt>
        <c:idx val="14"/>
        <c:spPr>
          <a:solidFill>
            <a:schemeClr val="accent4"/>
          </a:solidFill>
          <a:ln w="19050">
            <a:solidFill>
              <a:schemeClr val="lt1"/>
            </a:solidFill>
          </a:ln>
          <a:effectLst/>
        </c:spPr>
      </c:pivotFmt>
      <c:pivotFmt>
        <c:idx val="15"/>
        <c:spPr>
          <a:solidFill>
            <a:schemeClr val="accent4"/>
          </a:solidFill>
          <a:ln w="19050">
            <a:solidFill>
              <a:schemeClr val="lt1"/>
            </a:solidFill>
          </a:ln>
          <a:effectLst/>
        </c:spPr>
      </c:pivotFmt>
      <c:pivotFmt>
        <c:idx val="1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N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4"/>
          </a:solidFill>
          <a:ln w="19050">
            <a:solidFill>
              <a:schemeClr val="lt1"/>
            </a:solidFill>
          </a:ln>
          <a:effectLst/>
        </c:spPr>
      </c:pivotFmt>
      <c:pivotFmt>
        <c:idx val="18"/>
        <c:spPr>
          <a:solidFill>
            <a:schemeClr val="accent4"/>
          </a:solidFill>
          <a:ln w="19050">
            <a:solidFill>
              <a:schemeClr val="lt1"/>
            </a:solidFill>
          </a:ln>
          <a:effectLst/>
        </c:spPr>
      </c:pivotFmt>
      <c:pivotFmt>
        <c:idx val="19"/>
        <c:spPr>
          <a:solidFill>
            <a:schemeClr val="accent4"/>
          </a:solidFill>
          <a:ln w="19050">
            <a:solidFill>
              <a:schemeClr val="lt1"/>
            </a:solidFill>
          </a:ln>
          <a:effectLst/>
        </c:spPr>
      </c:pivotFmt>
      <c:pivotFmt>
        <c:idx val="20"/>
        <c:spPr>
          <a:solidFill>
            <a:schemeClr val="accent4"/>
          </a:solidFill>
          <a:ln w="19050">
            <a:solidFill>
              <a:schemeClr val="lt1"/>
            </a:solidFill>
          </a:ln>
          <a:effectLst/>
        </c:spPr>
      </c:pivotFmt>
    </c:pivotFmts>
    <c:plotArea>
      <c:layout/>
      <c:pieChart>
        <c:varyColors val="1"/>
        <c:ser>
          <c:idx val="0"/>
          <c:order val="0"/>
          <c:tx>
            <c:strRef>
              <c:f>'Pivot Table'!$H$12</c:f>
              <c:strCache>
                <c:ptCount val="1"/>
                <c:pt idx="0">
                  <c:v>Total</c:v>
                </c:pt>
              </c:strCache>
            </c:strRef>
          </c:tx>
          <c:spPr>
            <a:ln>
              <a:solidFill>
                <a:schemeClr val="tx1"/>
              </a:solidFill>
            </a:ln>
          </c:spPr>
          <c:dPt>
            <c:idx val="0"/>
            <c:bubble3D val="0"/>
            <c:spPr>
              <a:solidFill>
                <a:schemeClr val="accent4">
                  <a:shade val="58000"/>
                </a:schemeClr>
              </a:solidFill>
              <a:ln w="19050">
                <a:solidFill>
                  <a:schemeClr val="tx1"/>
                </a:solidFill>
              </a:ln>
              <a:effectLst/>
            </c:spPr>
            <c:extLst>
              <c:ext xmlns:c16="http://schemas.microsoft.com/office/drawing/2014/chart" uri="{C3380CC4-5D6E-409C-BE32-E72D297353CC}">
                <c16:uniqueId val="{00000001-DF1C-48DF-AFB6-699BB9225EB6}"/>
              </c:ext>
            </c:extLst>
          </c:dPt>
          <c:dPt>
            <c:idx val="1"/>
            <c:bubble3D val="0"/>
            <c:spPr>
              <a:solidFill>
                <a:schemeClr val="accent4">
                  <a:shade val="86000"/>
                </a:schemeClr>
              </a:solidFill>
              <a:ln w="19050">
                <a:solidFill>
                  <a:schemeClr val="tx1"/>
                </a:solidFill>
              </a:ln>
              <a:effectLst/>
            </c:spPr>
            <c:extLst>
              <c:ext xmlns:c16="http://schemas.microsoft.com/office/drawing/2014/chart" uri="{C3380CC4-5D6E-409C-BE32-E72D297353CC}">
                <c16:uniqueId val="{00000003-DF1C-48DF-AFB6-699BB9225EB6}"/>
              </c:ext>
            </c:extLst>
          </c:dPt>
          <c:dPt>
            <c:idx val="2"/>
            <c:bubble3D val="0"/>
            <c:spPr>
              <a:solidFill>
                <a:schemeClr val="accent4">
                  <a:tint val="86000"/>
                </a:schemeClr>
              </a:solidFill>
              <a:ln w="19050">
                <a:solidFill>
                  <a:schemeClr val="tx1"/>
                </a:solidFill>
              </a:ln>
              <a:effectLst/>
            </c:spPr>
            <c:extLst>
              <c:ext xmlns:c16="http://schemas.microsoft.com/office/drawing/2014/chart" uri="{C3380CC4-5D6E-409C-BE32-E72D297353CC}">
                <c16:uniqueId val="{00000005-DF1C-48DF-AFB6-699BB9225EB6}"/>
              </c:ext>
            </c:extLst>
          </c:dPt>
          <c:dPt>
            <c:idx val="3"/>
            <c:bubble3D val="0"/>
            <c:spPr>
              <a:solidFill>
                <a:schemeClr val="accent4">
                  <a:tint val="58000"/>
                </a:schemeClr>
              </a:solidFill>
              <a:ln w="19050">
                <a:solidFill>
                  <a:schemeClr val="tx1"/>
                </a:solidFill>
              </a:ln>
              <a:effectLst/>
            </c:spPr>
            <c:extLst>
              <c:ext xmlns:c16="http://schemas.microsoft.com/office/drawing/2014/chart" uri="{C3380CC4-5D6E-409C-BE32-E72D297353CC}">
                <c16:uniqueId val="{00000007-DF1C-48DF-AFB6-699BB9225EB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NG"/>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Table'!$G$13:$G$16</c:f>
              <c:strCache>
                <c:ptCount val="4"/>
                <c:pt idx="0">
                  <c:v>Web Development</c:v>
                </c:pt>
                <c:pt idx="1">
                  <c:v>Business Finance</c:v>
                </c:pt>
                <c:pt idx="2">
                  <c:v>Graphic Design</c:v>
                </c:pt>
                <c:pt idx="3">
                  <c:v>Musical Instruments</c:v>
                </c:pt>
              </c:strCache>
            </c:strRef>
          </c:cat>
          <c:val>
            <c:numRef>
              <c:f>'Pivot Table'!$H$13:$H$16</c:f>
              <c:numCache>
                <c:formatCode>#,##0</c:formatCode>
                <c:ptCount val="4"/>
                <c:pt idx="0">
                  <c:v>7980572</c:v>
                </c:pt>
                <c:pt idx="1">
                  <c:v>1868711</c:v>
                </c:pt>
                <c:pt idx="2">
                  <c:v>1063148</c:v>
                </c:pt>
                <c:pt idx="3">
                  <c:v>846689</c:v>
                </c:pt>
              </c:numCache>
            </c:numRef>
          </c:val>
          <c:extLst>
            <c:ext xmlns:c16="http://schemas.microsoft.com/office/drawing/2014/chart" uri="{C3380CC4-5D6E-409C-BE32-E72D297353CC}">
              <c16:uniqueId val="{00000008-DF1C-48DF-AFB6-699BB9225EB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2">
                  <a:lumMod val="90000"/>
                  <a:lumOff val="10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Courses Dataset mansseh.xlsx]Pivot Table!PivotTable8</c:name>
    <c:fmtId val="5"/>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Revenue Per Month</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Table'!$E$33</c:f>
              <c:strCache>
                <c:ptCount val="1"/>
                <c:pt idx="0">
                  <c:v>Total</c:v>
                </c:pt>
              </c:strCache>
            </c:strRef>
          </c:tx>
          <c:spPr>
            <a:ln w="28575" cap="rnd">
              <a:solidFill>
                <a:schemeClr val="accent1"/>
              </a:solidFill>
              <a:round/>
            </a:ln>
            <a:effectLst/>
          </c:spPr>
          <c:marker>
            <c:symbol val="none"/>
          </c:marker>
          <c:cat>
            <c:strRef>
              <c:f>'Pivot Table'!$D$34:$D$45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Table'!$E$34:$E$45</c:f>
              <c:numCache>
                <c:formatCode>#,##0</c:formatCode>
                <c:ptCount val="12"/>
                <c:pt idx="0">
                  <c:v>59604515</c:v>
                </c:pt>
                <c:pt idx="1">
                  <c:v>78709730</c:v>
                </c:pt>
                <c:pt idx="2">
                  <c:v>112906825</c:v>
                </c:pt>
                <c:pt idx="3">
                  <c:v>47700480</c:v>
                </c:pt>
                <c:pt idx="4">
                  <c:v>57880845</c:v>
                </c:pt>
                <c:pt idx="5">
                  <c:v>62660525</c:v>
                </c:pt>
                <c:pt idx="6">
                  <c:v>55259205</c:v>
                </c:pt>
                <c:pt idx="7">
                  <c:v>83956395</c:v>
                </c:pt>
                <c:pt idx="8">
                  <c:v>65927720</c:v>
                </c:pt>
                <c:pt idx="9">
                  <c:v>93929795</c:v>
                </c:pt>
                <c:pt idx="10">
                  <c:v>108086640</c:v>
                </c:pt>
                <c:pt idx="11">
                  <c:v>58298640</c:v>
                </c:pt>
              </c:numCache>
            </c:numRef>
          </c:val>
          <c:smooth val="0"/>
          <c:extLst>
            <c:ext xmlns:c16="http://schemas.microsoft.com/office/drawing/2014/chart" uri="{C3380CC4-5D6E-409C-BE32-E72D297353CC}">
              <c16:uniqueId val="{00000000-DCF5-4A63-9AFB-658D1FBB5C46}"/>
            </c:ext>
          </c:extLst>
        </c:ser>
        <c:dLbls>
          <c:showLegendKey val="0"/>
          <c:showVal val="0"/>
          <c:showCatName val="0"/>
          <c:showSerName val="0"/>
          <c:showPercent val="0"/>
          <c:showBubbleSize val="0"/>
        </c:dLbls>
        <c:smooth val="0"/>
        <c:axId val="651394248"/>
        <c:axId val="651394968"/>
      </c:lineChart>
      <c:catAx>
        <c:axId val="651394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1">
                    <a:lumMod val="50000"/>
                  </a:schemeClr>
                </a:solidFill>
                <a:latin typeface="+mn-lt"/>
                <a:ea typeface="+mn-ea"/>
                <a:cs typeface="+mn-cs"/>
              </a:defRPr>
            </a:pPr>
            <a:endParaRPr lang="en-NG"/>
          </a:p>
        </c:txPr>
        <c:crossAx val="651394968"/>
        <c:crosses val="autoZero"/>
        <c:auto val="1"/>
        <c:lblAlgn val="ctr"/>
        <c:lblOffset val="100"/>
        <c:noMultiLvlLbl val="0"/>
      </c:catAx>
      <c:valAx>
        <c:axId val="651394968"/>
        <c:scaling>
          <c:orientation val="minMax"/>
        </c:scaling>
        <c:delete val="1"/>
        <c:axPos val="l"/>
        <c:numFmt formatCode="#,##0" sourceLinked="1"/>
        <c:majorTickMark val="none"/>
        <c:minorTickMark val="none"/>
        <c:tickLblPos val="nextTo"/>
        <c:crossAx val="651394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Courses Dataset mansseh.xlsx]Pivot Table!PivotTable9</c:name>
    <c:fmtId val="5"/>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Subscription Per Month</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NG"/>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Table'!$E$49</c:f>
              <c:strCache>
                <c:ptCount val="1"/>
                <c:pt idx="0">
                  <c:v>Total</c:v>
                </c:pt>
              </c:strCache>
            </c:strRef>
          </c:tx>
          <c:spPr>
            <a:ln w="28575" cap="rnd">
              <a:solidFill>
                <a:schemeClr val="accent1"/>
              </a:solidFill>
              <a:round/>
            </a:ln>
            <a:effectLst/>
          </c:spPr>
          <c:marker>
            <c:symbol val="none"/>
          </c:marker>
          <c:cat>
            <c:strRef>
              <c:f>'Pivot Table'!$D$50:$D$61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Table'!$E$50:$E$61</c:f>
              <c:numCache>
                <c:formatCode>#,##0</c:formatCode>
                <c:ptCount val="12"/>
                <c:pt idx="0">
                  <c:v>926541</c:v>
                </c:pt>
                <c:pt idx="1">
                  <c:v>1171038</c:v>
                </c:pt>
                <c:pt idx="2">
                  <c:v>1169973</c:v>
                </c:pt>
                <c:pt idx="3">
                  <c:v>1098957</c:v>
                </c:pt>
                <c:pt idx="4">
                  <c:v>758727</c:v>
                </c:pt>
                <c:pt idx="5">
                  <c:v>1112421</c:v>
                </c:pt>
                <c:pt idx="6">
                  <c:v>818371</c:v>
                </c:pt>
                <c:pt idx="7">
                  <c:v>889368</c:v>
                </c:pt>
                <c:pt idx="8">
                  <c:v>848214</c:v>
                </c:pt>
                <c:pt idx="9">
                  <c:v>1197429</c:v>
                </c:pt>
                <c:pt idx="10">
                  <c:v>1024601</c:v>
                </c:pt>
                <c:pt idx="11">
                  <c:v>743480</c:v>
                </c:pt>
              </c:numCache>
            </c:numRef>
          </c:val>
          <c:smooth val="0"/>
          <c:extLst>
            <c:ext xmlns:c16="http://schemas.microsoft.com/office/drawing/2014/chart" uri="{C3380CC4-5D6E-409C-BE32-E72D297353CC}">
              <c16:uniqueId val="{00000000-35A1-4690-A4A4-A07D2C3239FE}"/>
            </c:ext>
          </c:extLst>
        </c:ser>
        <c:dLbls>
          <c:showLegendKey val="0"/>
          <c:showVal val="0"/>
          <c:showCatName val="0"/>
          <c:showSerName val="0"/>
          <c:showPercent val="0"/>
          <c:showBubbleSize val="0"/>
        </c:dLbls>
        <c:smooth val="0"/>
        <c:axId val="579008632"/>
        <c:axId val="648682784"/>
      </c:lineChart>
      <c:catAx>
        <c:axId val="579008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1">
                    <a:lumMod val="50000"/>
                  </a:schemeClr>
                </a:solidFill>
                <a:latin typeface="+mn-lt"/>
                <a:ea typeface="+mn-ea"/>
                <a:cs typeface="+mn-cs"/>
              </a:defRPr>
            </a:pPr>
            <a:endParaRPr lang="en-NG"/>
          </a:p>
        </c:txPr>
        <c:crossAx val="648682784"/>
        <c:crosses val="autoZero"/>
        <c:auto val="1"/>
        <c:lblAlgn val="ctr"/>
        <c:lblOffset val="100"/>
        <c:noMultiLvlLbl val="0"/>
      </c:catAx>
      <c:valAx>
        <c:axId val="648682784"/>
        <c:scaling>
          <c:orientation val="minMax"/>
        </c:scaling>
        <c:delete val="1"/>
        <c:axPos val="l"/>
        <c:numFmt formatCode="#,##0" sourceLinked="1"/>
        <c:majorTickMark val="none"/>
        <c:minorTickMark val="none"/>
        <c:tickLblPos val="nextTo"/>
        <c:crossAx val="579008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Courses Dataset mansseh.xlsx]Pivot Table!PivotTable10</c:name>
    <c:fmtId val="6"/>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Subcriptions</a:t>
            </a:r>
            <a:r>
              <a:rPr lang="en-US" b="1" baseline="0">
                <a:solidFill>
                  <a:schemeClr val="tx1"/>
                </a:solidFill>
              </a:rPr>
              <a:t> per Time</a:t>
            </a:r>
            <a:endParaRPr lang="en-US" b="1">
              <a:solidFill>
                <a:schemeClr val="tx1"/>
              </a:solidFill>
            </a:endParaRP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Table'!$H$49</c:f>
              <c:strCache>
                <c:ptCount val="1"/>
                <c:pt idx="0">
                  <c:v>Total</c:v>
                </c:pt>
              </c:strCache>
            </c:strRef>
          </c:tx>
          <c:spPr>
            <a:ln w="28575" cap="rnd">
              <a:solidFill>
                <a:schemeClr val="accent1"/>
              </a:solidFill>
              <a:round/>
            </a:ln>
            <a:effectLst/>
          </c:spPr>
          <c:marker>
            <c:symbol val="none"/>
          </c:marker>
          <c:cat>
            <c:strRef>
              <c:f>'Pivot Table'!$G$50:$G$73</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 Table'!$H$50:$H$73</c:f>
              <c:numCache>
                <c:formatCode>#,##0</c:formatCode>
                <c:ptCount val="24"/>
                <c:pt idx="0">
                  <c:v>928421</c:v>
                </c:pt>
                <c:pt idx="1">
                  <c:v>229431</c:v>
                </c:pt>
                <c:pt idx="2">
                  <c:v>199518</c:v>
                </c:pt>
                <c:pt idx="3">
                  <c:v>311643</c:v>
                </c:pt>
                <c:pt idx="4">
                  <c:v>281052</c:v>
                </c:pt>
                <c:pt idx="5">
                  <c:v>199097</c:v>
                </c:pt>
                <c:pt idx="6">
                  <c:v>141138</c:v>
                </c:pt>
                <c:pt idx="7">
                  <c:v>451405</c:v>
                </c:pt>
                <c:pt idx="8">
                  <c:v>161944</c:v>
                </c:pt>
                <c:pt idx="9">
                  <c:v>97866</c:v>
                </c:pt>
                <c:pt idx="10">
                  <c:v>88807</c:v>
                </c:pt>
                <c:pt idx="11">
                  <c:v>185040</c:v>
                </c:pt>
                <c:pt idx="12">
                  <c:v>294764</c:v>
                </c:pt>
                <c:pt idx="13">
                  <c:v>138974</c:v>
                </c:pt>
                <c:pt idx="14">
                  <c:v>174870</c:v>
                </c:pt>
                <c:pt idx="15">
                  <c:v>834572</c:v>
                </c:pt>
                <c:pt idx="16">
                  <c:v>722609</c:v>
                </c:pt>
                <c:pt idx="17">
                  <c:v>892388</c:v>
                </c:pt>
                <c:pt idx="18">
                  <c:v>1095651</c:v>
                </c:pt>
                <c:pt idx="19">
                  <c:v>810868</c:v>
                </c:pt>
                <c:pt idx="20">
                  <c:v>834540</c:v>
                </c:pt>
                <c:pt idx="21">
                  <c:v>1050732</c:v>
                </c:pt>
                <c:pt idx="22">
                  <c:v>968262</c:v>
                </c:pt>
                <c:pt idx="23">
                  <c:v>665528</c:v>
                </c:pt>
              </c:numCache>
            </c:numRef>
          </c:val>
          <c:smooth val="0"/>
          <c:extLst>
            <c:ext xmlns:c16="http://schemas.microsoft.com/office/drawing/2014/chart" uri="{C3380CC4-5D6E-409C-BE32-E72D297353CC}">
              <c16:uniqueId val="{00000000-B584-4CC2-9207-D0E92EB0F5F8}"/>
            </c:ext>
          </c:extLst>
        </c:ser>
        <c:dLbls>
          <c:showLegendKey val="0"/>
          <c:showVal val="0"/>
          <c:showCatName val="0"/>
          <c:showSerName val="0"/>
          <c:showPercent val="0"/>
          <c:showBubbleSize val="0"/>
        </c:dLbls>
        <c:smooth val="0"/>
        <c:axId val="576215824"/>
        <c:axId val="576221584"/>
      </c:lineChart>
      <c:catAx>
        <c:axId val="57621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accent1">
                    <a:lumMod val="50000"/>
                  </a:schemeClr>
                </a:solidFill>
                <a:latin typeface="+mn-lt"/>
                <a:ea typeface="+mn-ea"/>
                <a:cs typeface="+mn-cs"/>
              </a:defRPr>
            </a:pPr>
            <a:endParaRPr lang="en-NG"/>
          </a:p>
        </c:txPr>
        <c:crossAx val="576221584"/>
        <c:crosses val="autoZero"/>
        <c:auto val="1"/>
        <c:lblAlgn val="ctr"/>
        <c:lblOffset val="100"/>
        <c:noMultiLvlLbl val="0"/>
      </c:catAx>
      <c:valAx>
        <c:axId val="576221584"/>
        <c:scaling>
          <c:orientation val="minMax"/>
        </c:scaling>
        <c:delete val="1"/>
        <c:axPos val="l"/>
        <c:numFmt formatCode="#,##0" sourceLinked="1"/>
        <c:majorTickMark val="none"/>
        <c:minorTickMark val="none"/>
        <c:tickLblPos val="nextTo"/>
        <c:crossAx val="576215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[Udemy Courses Dataset mansseh.xlsx]Pivot Table!PivotTable6</c:name>
    <c:fmtId val="10"/>
  </c:pivotSource>
  <c:chart>
    <c:title>
      <c:tx>
        <c:rich>
          <a:bodyPr rot="0" spcFirstLastPara="1" vertOverflow="ellipsis" vert="horz" wrap="square" anchor="ctr" anchorCtr="1"/>
          <a:lstStyle/>
          <a:p>
            <a:pPr>
              <a:defRPr sz="1320" b="1" i="0" u="none" strike="noStrike" kern="1200" spc="0" baseline="0">
                <a:solidFill>
                  <a:schemeClr val="tx1"/>
                </a:solidFill>
                <a:latin typeface="+mn-lt"/>
                <a:ea typeface="+mn-ea"/>
                <a:cs typeface="+mn-cs"/>
              </a:defRPr>
            </a:pPr>
            <a:r>
              <a:rPr lang="en-US" b="1">
                <a:solidFill>
                  <a:schemeClr val="tx1"/>
                </a:solidFill>
              </a:rPr>
              <a:t>Enrollment Vs Revenue</a:t>
            </a:r>
          </a:p>
        </c:rich>
      </c:tx>
      <c:overlay val="0"/>
      <c:spPr>
        <a:solidFill>
          <a:schemeClr val="accent1">
            <a:lumMod val="60000"/>
            <a:lumOff val="40000"/>
          </a:schemeClr>
        </a:solidFill>
        <a:ln>
          <a:noFill/>
        </a:ln>
        <a:effectLst/>
      </c:spPr>
      <c:txPr>
        <a:bodyPr rot="0" spcFirstLastPara="1" vertOverflow="ellipsis" vert="horz" wrap="square" anchor="ctr" anchorCtr="1"/>
        <a:lstStyle/>
        <a:p>
          <a:pPr>
            <a:defRPr sz="132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 Table'!$E$25</c:f>
              <c:strCache>
                <c:ptCount val="1"/>
                <c:pt idx="0">
                  <c:v>Sum of num_subscribers</c:v>
                </c:pt>
              </c:strCache>
            </c:strRef>
          </c:tx>
          <c:spPr>
            <a:solidFill>
              <a:schemeClr val="accent1"/>
            </a:solidFill>
            <a:ln>
              <a:noFill/>
            </a:ln>
            <a:effectLst/>
          </c:spPr>
          <c:invertIfNegative val="0"/>
          <c:cat>
            <c:strRef>
              <c:f>'Pivot Table'!$D$26:$D$29</c:f>
              <c:strCache>
                <c:ptCount val="4"/>
                <c:pt idx="0">
                  <c:v>Web Development</c:v>
                </c:pt>
                <c:pt idx="1">
                  <c:v>Business Finance</c:v>
                </c:pt>
                <c:pt idx="2">
                  <c:v>Graphic Design</c:v>
                </c:pt>
                <c:pt idx="3">
                  <c:v>Musical Instruments</c:v>
                </c:pt>
              </c:strCache>
            </c:strRef>
          </c:cat>
          <c:val>
            <c:numRef>
              <c:f>'Pivot Table'!$E$26:$E$29</c:f>
              <c:numCache>
                <c:formatCode>#,##0</c:formatCode>
                <c:ptCount val="4"/>
                <c:pt idx="0">
                  <c:v>7980572</c:v>
                </c:pt>
                <c:pt idx="1">
                  <c:v>1868711</c:v>
                </c:pt>
                <c:pt idx="2">
                  <c:v>1063148</c:v>
                </c:pt>
                <c:pt idx="3">
                  <c:v>846689</c:v>
                </c:pt>
              </c:numCache>
            </c:numRef>
          </c:val>
          <c:extLst>
            <c:ext xmlns:c16="http://schemas.microsoft.com/office/drawing/2014/chart" uri="{C3380CC4-5D6E-409C-BE32-E72D297353CC}">
              <c16:uniqueId val="{00000000-547D-4038-8B29-10E70A142F8F}"/>
            </c:ext>
          </c:extLst>
        </c:ser>
        <c:dLbls>
          <c:showLegendKey val="0"/>
          <c:showVal val="0"/>
          <c:showCatName val="0"/>
          <c:showSerName val="0"/>
          <c:showPercent val="0"/>
          <c:showBubbleSize val="0"/>
        </c:dLbls>
        <c:gapWidth val="219"/>
        <c:overlap val="100"/>
        <c:axId val="589165688"/>
        <c:axId val="589177928"/>
      </c:barChart>
      <c:lineChart>
        <c:grouping val="standard"/>
        <c:varyColors val="0"/>
        <c:ser>
          <c:idx val="1"/>
          <c:order val="1"/>
          <c:tx>
            <c:strRef>
              <c:f>'Pivot Table'!$F$25</c:f>
              <c:strCache>
                <c:ptCount val="1"/>
                <c:pt idx="0">
                  <c:v>Sum of Total_Revenue</c:v>
                </c:pt>
              </c:strCache>
            </c:strRef>
          </c:tx>
          <c:spPr>
            <a:ln w="28575" cap="rnd">
              <a:solidFill>
                <a:schemeClr val="accent2"/>
              </a:solidFill>
              <a:round/>
            </a:ln>
            <a:effectLst/>
          </c:spPr>
          <c:marker>
            <c:symbol val="none"/>
          </c:marker>
          <c:cat>
            <c:strRef>
              <c:f>'Pivot Table'!$D$26:$D$29</c:f>
              <c:strCache>
                <c:ptCount val="4"/>
                <c:pt idx="0">
                  <c:v>Web Development</c:v>
                </c:pt>
                <c:pt idx="1">
                  <c:v>Business Finance</c:v>
                </c:pt>
                <c:pt idx="2">
                  <c:v>Graphic Design</c:v>
                </c:pt>
                <c:pt idx="3">
                  <c:v>Musical Instruments</c:v>
                </c:pt>
              </c:strCache>
            </c:strRef>
          </c:cat>
          <c:val>
            <c:numRef>
              <c:f>'Pivot Table'!$F$26:$F$29</c:f>
              <c:numCache>
                <c:formatCode>#,##0</c:formatCode>
                <c:ptCount val="4"/>
                <c:pt idx="0">
                  <c:v>630843775</c:v>
                </c:pt>
                <c:pt idx="1">
                  <c:v>123735315</c:v>
                </c:pt>
                <c:pt idx="2">
                  <c:v>76983170</c:v>
                </c:pt>
                <c:pt idx="3">
                  <c:v>53359055</c:v>
                </c:pt>
              </c:numCache>
            </c:numRef>
          </c:val>
          <c:smooth val="0"/>
          <c:extLst>
            <c:ext xmlns:c16="http://schemas.microsoft.com/office/drawing/2014/chart" uri="{C3380CC4-5D6E-409C-BE32-E72D297353CC}">
              <c16:uniqueId val="{00000001-547D-4038-8B29-10E70A142F8F}"/>
            </c:ext>
          </c:extLst>
        </c:ser>
        <c:dLbls>
          <c:showLegendKey val="0"/>
          <c:showVal val="0"/>
          <c:showCatName val="0"/>
          <c:showSerName val="0"/>
          <c:showPercent val="0"/>
          <c:showBubbleSize val="0"/>
        </c:dLbls>
        <c:marker val="1"/>
        <c:smooth val="0"/>
        <c:axId val="651400368"/>
        <c:axId val="651400008"/>
      </c:lineChart>
      <c:catAx>
        <c:axId val="589165688"/>
        <c:scaling>
          <c:orientation val="minMax"/>
        </c:scaling>
        <c:delete val="1"/>
        <c:axPos val="b"/>
        <c:numFmt formatCode="General" sourceLinked="1"/>
        <c:majorTickMark val="out"/>
        <c:minorTickMark val="none"/>
        <c:tickLblPos val="nextTo"/>
        <c:crossAx val="589177928"/>
        <c:crosses val="autoZero"/>
        <c:auto val="1"/>
        <c:lblAlgn val="ctr"/>
        <c:lblOffset val="100"/>
        <c:noMultiLvlLbl val="0"/>
      </c:catAx>
      <c:valAx>
        <c:axId val="589177928"/>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NG"/>
          </a:p>
        </c:txPr>
        <c:crossAx val="589165688"/>
        <c:crosses val="autoZero"/>
        <c:crossBetween val="between"/>
      </c:valAx>
      <c:valAx>
        <c:axId val="65140000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NG"/>
          </a:p>
        </c:txPr>
        <c:crossAx val="651400368"/>
        <c:crosses val="max"/>
        <c:crossBetween val="between"/>
      </c:valAx>
      <c:catAx>
        <c:axId val="651400368"/>
        <c:scaling>
          <c:orientation val="minMax"/>
        </c:scaling>
        <c:delete val="1"/>
        <c:axPos val="b"/>
        <c:numFmt formatCode="General" sourceLinked="1"/>
        <c:majorTickMark val="out"/>
        <c:minorTickMark val="none"/>
        <c:tickLblPos val="nextTo"/>
        <c:crossAx val="65140000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N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lumMod val="15000"/>
          <a:lumOff val="85000"/>
        </a:schemeClr>
      </a:solidFill>
      <a:round/>
    </a:ln>
    <a:effectLst/>
  </c:spPr>
  <c:txPr>
    <a:bodyPr/>
    <a:lstStyle/>
    <a:p>
      <a:pPr>
        <a:defRPr sz="1100"/>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Reversed" id="24">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3404-22EF-15C5-F585-C6971986E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AA0DDA4-642D-5A97-23F5-163BF0BFF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DFF928E5-F6AC-94F3-4CEA-D5321A3B4080}"/>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5" name="Footer Placeholder 4">
            <a:extLst>
              <a:ext uri="{FF2B5EF4-FFF2-40B4-BE49-F238E27FC236}">
                <a16:creationId xmlns:a16="http://schemas.microsoft.com/office/drawing/2014/main" id="{D6CEA6E8-B85E-C52B-5290-CEE39601E5E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5E9D67E-4BB5-30C1-5414-E537F268F36D}"/>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88958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EFAF-F2CE-7DA1-7AA3-B5D5C40DDD31}"/>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3FCDB27-45C4-FE96-E403-8ABCB344C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62DE662-4CE6-F21C-3CE8-E9EDC39AE1A1}"/>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5" name="Footer Placeholder 4">
            <a:extLst>
              <a:ext uri="{FF2B5EF4-FFF2-40B4-BE49-F238E27FC236}">
                <a16:creationId xmlns:a16="http://schemas.microsoft.com/office/drawing/2014/main" id="{C20059E7-57A8-8511-8434-29FCAB3526B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89735A0-6515-47E8-D5F8-6E8C97168380}"/>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132462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62ADF-9C9F-2EEC-45EB-D7420AC4F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B60C30C4-3E5C-C0BF-2A99-9DD2221D85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310B690-C9E2-7AF8-1B1A-4F1199EB3B80}"/>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5" name="Footer Placeholder 4">
            <a:extLst>
              <a:ext uri="{FF2B5EF4-FFF2-40B4-BE49-F238E27FC236}">
                <a16:creationId xmlns:a16="http://schemas.microsoft.com/office/drawing/2014/main" id="{8099D256-71F4-D7DE-B6B2-62D70E8D28F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2DFF0AD-F243-4CCA-D0B2-90C21F6BC155}"/>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73819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9454-191A-A66D-5F46-13DA34D661A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47A27E5-BF6A-F281-2B44-B5F5D46041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2C6048D-DE8C-C55F-73D0-1776ACCE530E}"/>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5" name="Footer Placeholder 4">
            <a:extLst>
              <a:ext uri="{FF2B5EF4-FFF2-40B4-BE49-F238E27FC236}">
                <a16:creationId xmlns:a16="http://schemas.microsoft.com/office/drawing/2014/main" id="{6B6D2385-FD74-DA99-8FD6-B71E919A783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111EC33-E0BA-F66B-61FC-084D684AA1A4}"/>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281793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9DA1-4089-24C6-44D8-E9BC5CE667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AB1772C8-28AA-CD73-E3B8-241C53E3DB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667CBE-300D-CDED-EB9A-241F6242CB19}"/>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5" name="Footer Placeholder 4">
            <a:extLst>
              <a:ext uri="{FF2B5EF4-FFF2-40B4-BE49-F238E27FC236}">
                <a16:creationId xmlns:a16="http://schemas.microsoft.com/office/drawing/2014/main" id="{885CE511-79B7-9066-1171-7FADEE121A4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E78247A-3379-6B99-438D-B52FB432B846}"/>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210213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85BB-A182-B7E2-3C1C-D8557129375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D33A927-C363-3D39-8C1C-1F75BA1595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C7E4051-B371-AA30-31FF-3E72C389C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093FFA54-F090-4918-8FF4-123CD8EDE218}"/>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6" name="Footer Placeholder 5">
            <a:extLst>
              <a:ext uri="{FF2B5EF4-FFF2-40B4-BE49-F238E27FC236}">
                <a16:creationId xmlns:a16="http://schemas.microsoft.com/office/drawing/2014/main" id="{17523DB1-3C1C-7CFF-8A48-2129585A487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EEE2661-5984-F643-69EE-2FE0597F198D}"/>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381369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A4BE8-28C5-C9C0-0034-CE0DEDEF94A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47F9BA9-2C70-3184-730B-C9BA20AEB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F63E6A-1E4E-4D6F-63D2-994BBE736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86627D8-C1B8-846E-9E38-0181E34C9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F7F64-6943-050A-2083-99FF1688A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F77A93D-0CA5-F66C-A192-B9D28649C4A3}"/>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8" name="Footer Placeholder 7">
            <a:extLst>
              <a:ext uri="{FF2B5EF4-FFF2-40B4-BE49-F238E27FC236}">
                <a16:creationId xmlns:a16="http://schemas.microsoft.com/office/drawing/2014/main" id="{A9D68EDE-6C81-6DBD-4E1D-766EF13262AF}"/>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14A119F-E669-C4FA-8A5E-5FDF4679268B}"/>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404724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784B-1A90-EA21-30BA-FEDB31F17D09}"/>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FCBB84FC-7A0A-63FE-6B46-54E578320814}"/>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4" name="Footer Placeholder 3">
            <a:extLst>
              <a:ext uri="{FF2B5EF4-FFF2-40B4-BE49-F238E27FC236}">
                <a16:creationId xmlns:a16="http://schemas.microsoft.com/office/drawing/2014/main" id="{3E0BCADA-092E-7726-C99B-12D844137945}"/>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B0CA36D-AFE2-4E16-1340-EA180F648D5D}"/>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27802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805D51-8D19-733C-FD6B-4AA94FC476C3}"/>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3" name="Footer Placeholder 2">
            <a:extLst>
              <a:ext uri="{FF2B5EF4-FFF2-40B4-BE49-F238E27FC236}">
                <a16:creationId xmlns:a16="http://schemas.microsoft.com/office/drawing/2014/main" id="{58F23251-7842-316E-66FA-659FBB5E3DDB}"/>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DCB71ECF-9D40-6A00-D63B-76CE17DFB134}"/>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40338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D582-3052-CA14-8B35-E7F9F8339E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5957963-8F0C-693A-BD17-CA5D798B7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C8264783-3861-A829-AE5A-ADEBE13C7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2699-27F1-4538-D01B-89241B127BF7}"/>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6" name="Footer Placeholder 5">
            <a:extLst>
              <a:ext uri="{FF2B5EF4-FFF2-40B4-BE49-F238E27FC236}">
                <a16:creationId xmlns:a16="http://schemas.microsoft.com/office/drawing/2014/main" id="{C0D088E0-054D-4CC5-EDDF-1D12957C15B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D3688D2-CF0D-1426-1EE9-1AAE8806C8AA}"/>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254319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2E1B-941D-F787-FC1E-B398C150E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85B6C6F7-6921-6C24-7C66-BBC6F7B39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55EDF40F-C9C3-DC36-3BB9-DDB2CF025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54414-0A80-A761-E7DB-4E064EC8945E}"/>
              </a:ext>
            </a:extLst>
          </p:cNvPr>
          <p:cNvSpPr>
            <a:spLocks noGrp="1"/>
          </p:cNvSpPr>
          <p:nvPr>
            <p:ph type="dt" sz="half" idx="10"/>
          </p:nvPr>
        </p:nvSpPr>
        <p:spPr/>
        <p:txBody>
          <a:bodyPr/>
          <a:lstStyle/>
          <a:p>
            <a:fld id="{73132DED-9E3B-42B7-AAE4-41C0B5C08E62}" type="datetimeFigureOut">
              <a:rPr lang="en-NG" smtClean="0"/>
              <a:t>06/02/2025</a:t>
            </a:fld>
            <a:endParaRPr lang="en-NG"/>
          </a:p>
        </p:txBody>
      </p:sp>
      <p:sp>
        <p:nvSpPr>
          <p:cNvPr id="6" name="Footer Placeholder 5">
            <a:extLst>
              <a:ext uri="{FF2B5EF4-FFF2-40B4-BE49-F238E27FC236}">
                <a16:creationId xmlns:a16="http://schemas.microsoft.com/office/drawing/2014/main" id="{11F985D5-8668-423F-BCCE-32988B1639B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08FB4E2-9F1E-DE57-2568-A1E87F5CBF6C}"/>
              </a:ext>
            </a:extLst>
          </p:cNvPr>
          <p:cNvSpPr>
            <a:spLocks noGrp="1"/>
          </p:cNvSpPr>
          <p:nvPr>
            <p:ph type="sldNum" sz="quarter" idx="12"/>
          </p:nvPr>
        </p:nvSpPr>
        <p:spPr/>
        <p:txBody>
          <a:bodyPr/>
          <a:lstStyle/>
          <a:p>
            <a:fld id="{F059F898-48DD-4D64-9F22-862A7610850B}" type="slidenum">
              <a:rPr lang="en-NG" smtClean="0"/>
              <a:t>‹#›</a:t>
            </a:fld>
            <a:endParaRPr lang="en-NG"/>
          </a:p>
        </p:txBody>
      </p:sp>
    </p:spTree>
    <p:extLst>
      <p:ext uri="{BB962C8B-B14F-4D97-AF65-F5344CB8AC3E}">
        <p14:creationId xmlns:p14="http://schemas.microsoft.com/office/powerpoint/2010/main" val="71283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040FA-1E81-F629-9390-240D61AA1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FDEE726-26EA-9DC8-046B-1C7B51777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E8C32DE-B0FF-08A2-3617-4CFC63C1E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132DED-9E3B-42B7-AAE4-41C0B5C08E62}" type="datetimeFigureOut">
              <a:rPr lang="en-NG" smtClean="0"/>
              <a:t>06/02/2025</a:t>
            </a:fld>
            <a:endParaRPr lang="en-NG"/>
          </a:p>
        </p:txBody>
      </p:sp>
      <p:sp>
        <p:nvSpPr>
          <p:cNvPr id="5" name="Footer Placeholder 4">
            <a:extLst>
              <a:ext uri="{FF2B5EF4-FFF2-40B4-BE49-F238E27FC236}">
                <a16:creationId xmlns:a16="http://schemas.microsoft.com/office/drawing/2014/main" id="{911F17F8-DC2A-BD58-0ACC-3E0885CC7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C0A4DA94-304E-3DE7-F6C5-7E78F36C1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59F898-48DD-4D64-9F22-862A7610850B}" type="slidenum">
              <a:rPr lang="en-NG" smtClean="0"/>
              <a:t>‹#›</a:t>
            </a:fld>
            <a:endParaRPr lang="en-NG"/>
          </a:p>
        </p:txBody>
      </p:sp>
    </p:spTree>
    <p:extLst>
      <p:ext uri="{BB962C8B-B14F-4D97-AF65-F5344CB8AC3E}">
        <p14:creationId xmlns:p14="http://schemas.microsoft.com/office/powerpoint/2010/main" val="23671531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1026" name="Picture 2" descr="Udemy New Logo PNG vector in SVG, PDF, AI, CDR format">
            <a:extLst>
              <a:ext uri="{FF2B5EF4-FFF2-40B4-BE49-F238E27FC236}">
                <a16:creationId xmlns:a16="http://schemas.microsoft.com/office/drawing/2014/main" id="{8614646E-5486-D16C-F926-EDEBB162C95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363557" y="439325"/>
            <a:ext cx="10851613" cy="5184408"/>
          </a:xfrm>
          <a:prstGeom prst="rect">
            <a:avLst/>
          </a:prstGeom>
          <a:solidFill>
            <a:schemeClr val="bg1">
              <a:lumMod val="95000"/>
            </a:schemeClr>
          </a:solidFill>
          <a:ln>
            <a:solidFill>
              <a:schemeClr val="bg1">
                <a:lumMod val="65000"/>
              </a:schemeClr>
            </a:solidFill>
          </a:ln>
        </p:spPr>
      </p:pic>
      <p:sp>
        <p:nvSpPr>
          <p:cNvPr id="2" name="Title 1">
            <a:extLst>
              <a:ext uri="{FF2B5EF4-FFF2-40B4-BE49-F238E27FC236}">
                <a16:creationId xmlns:a16="http://schemas.microsoft.com/office/drawing/2014/main" id="{7B0DE367-A015-EF69-292C-3C5B42B42268}"/>
              </a:ext>
            </a:extLst>
          </p:cNvPr>
          <p:cNvSpPr>
            <a:spLocks noGrp="1"/>
          </p:cNvSpPr>
          <p:nvPr>
            <p:ph type="ctrTitle"/>
          </p:nvPr>
        </p:nvSpPr>
        <p:spPr>
          <a:xfrm>
            <a:off x="1777463" y="1892967"/>
            <a:ext cx="8637073" cy="2541431"/>
          </a:xfrm>
        </p:spPr>
        <p:txBody>
          <a:bodyPr>
            <a:normAutofit fontScale="90000"/>
          </a:bodyPr>
          <a:lstStyle/>
          <a:p>
            <a:pPr algn="ctr">
              <a:lnSpc>
                <a:spcPct val="150000"/>
              </a:lnSpc>
            </a:pPr>
            <a:r>
              <a:rPr lang="en-US" sz="4400" b="1" dirty="0">
                <a:latin typeface="Cooper Black" panose="0208090404030B020404" pitchFamily="18" charset="0"/>
              </a:rPr>
              <a:t>OPTIMIZING UDEMY COURSES OFFERS AND STRUCTURE TO IMPROVE REVENUE AND INCREASE SATISFACTION</a:t>
            </a:r>
            <a:endParaRPr lang="en-NG" sz="4400" b="1" dirty="0">
              <a:latin typeface="Cooper Black" panose="0208090404030B020404" pitchFamily="18" charset="0"/>
            </a:endParaRPr>
          </a:p>
        </p:txBody>
      </p:sp>
      <p:sp>
        <p:nvSpPr>
          <p:cNvPr id="3" name="Subtitle 2">
            <a:extLst>
              <a:ext uri="{FF2B5EF4-FFF2-40B4-BE49-F238E27FC236}">
                <a16:creationId xmlns:a16="http://schemas.microsoft.com/office/drawing/2014/main" id="{3138A315-7E3C-F696-7739-C28FB7CF4ADA}"/>
              </a:ext>
            </a:extLst>
          </p:cNvPr>
          <p:cNvSpPr>
            <a:spLocks noGrp="1"/>
          </p:cNvSpPr>
          <p:nvPr>
            <p:ph type="subTitle" idx="1"/>
          </p:nvPr>
        </p:nvSpPr>
        <p:spPr>
          <a:xfrm>
            <a:off x="2417779" y="5712544"/>
            <a:ext cx="8637072" cy="977621"/>
          </a:xfrm>
        </p:spPr>
        <p:txBody>
          <a:bodyPr/>
          <a:lstStyle/>
          <a:p>
            <a:r>
              <a:rPr lang="en-US" b="1" i="1" dirty="0"/>
              <a:t>By MANASSEH ANYAORA</a:t>
            </a:r>
            <a:endParaRPr lang="en-NG" b="1" i="1" dirty="0"/>
          </a:p>
        </p:txBody>
      </p:sp>
    </p:spTree>
    <p:extLst>
      <p:ext uri="{BB962C8B-B14F-4D97-AF65-F5344CB8AC3E}">
        <p14:creationId xmlns:p14="http://schemas.microsoft.com/office/powerpoint/2010/main" val="18093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938DD0F-867A-3D95-856B-EB2443BB258F}"/>
              </a:ext>
            </a:extLst>
          </p:cNvPr>
          <p:cNvSpPr/>
          <p:nvPr/>
        </p:nvSpPr>
        <p:spPr>
          <a:xfrm>
            <a:off x="1883228" y="87085"/>
            <a:ext cx="8425543" cy="5866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PERFORMANCE BY REVENUE</a:t>
            </a:r>
            <a:endParaRPr lang="en-NG" sz="2800" dirty="0"/>
          </a:p>
        </p:txBody>
      </p:sp>
      <p:graphicFrame>
        <p:nvGraphicFramePr>
          <p:cNvPr id="3" name="Chart 2">
            <a:extLst>
              <a:ext uri="{FF2B5EF4-FFF2-40B4-BE49-F238E27FC236}">
                <a16:creationId xmlns:a16="http://schemas.microsoft.com/office/drawing/2014/main" id="{EEC7F271-27B7-49EA-A6E1-29EBB2CCE96C}"/>
              </a:ext>
            </a:extLst>
          </p:cNvPr>
          <p:cNvGraphicFramePr>
            <a:graphicFrameLocks/>
          </p:cNvGraphicFramePr>
          <p:nvPr>
            <p:extLst>
              <p:ext uri="{D42A27DB-BD31-4B8C-83A1-F6EECF244321}">
                <p14:modId xmlns:p14="http://schemas.microsoft.com/office/powerpoint/2010/main" val="3379742849"/>
              </p:ext>
            </p:extLst>
          </p:nvPr>
        </p:nvGraphicFramePr>
        <p:xfrm>
          <a:off x="534005" y="945348"/>
          <a:ext cx="5063132" cy="27291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CF8CCC44-896A-4474-ABF5-01B64D54DAD7}"/>
              </a:ext>
            </a:extLst>
          </p:cNvPr>
          <p:cNvGraphicFramePr>
            <a:graphicFrameLocks/>
          </p:cNvGraphicFramePr>
          <p:nvPr>
            <p:extLst>
              <p:ext uri="{D42A27DB-BD31-4B8C-83A1-F6EECF244321}">
                <p14:modId xmlns:p14="http://schemas.microsoft.com/office/powerpoint/2010/main" val="4038027742"/>
              </p:ext>
            </p:extLst>
          </p:nvPr>
        </p:nvGraphicFramePr>
        <p:xfrm>
          <a:off x="6708808" y="945348"/>
          <a:ext cx="4949187" cy="27291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7ABB76A-364B-4183-9F94-4535FE570DF6}"/>
              </a:ext>
            </a:extLst>
          </p:cNvPr>
          <p:cNvGraphicFramePr>
            <a:graphicFrameLocks/>
          </p:cNvGraphicFramePr>
          <p:nvPr>
            <p:extLst>
              <p:ext uri="{D42A27DB-BD31-4B8C-83A1-F6EECF244321}">
                <p14:modId xmlns:p14="http://schemas.microsoft.com/office/powerpoint/2010/main" val="1120039667"/>
              </p:ext>
            </p:extLst>
          </p:nvPr>
        </p:nvGraphicFramePr>
        <p:xfrm>
          <a:off x="534005" y="3946043"/>
          <a:ext cx="5063132" cy="272911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EA91FFF-3DF2-AEB8-8751-384260F9158E}"/>
              </a:ext>
            </a:extLst>
          </p:cNvPr>
          <p:cNvSpPr txBox="1"/>
          <p:nvPr/>
        </p:nvSpPr>
        <p:spPr>
          <a:xfrm>
            <a:off x="6444343" y="3946043"/>
            <a:ext cx="5431971" cy="2558649"/>
          </a:xfrm>
          <a:prstGeom prst="rect">
            <a:avLst/>
          </a:prstGeom>
          <a:noFill/>
        </p:spPr>
        <p:txBody>
          <a:bodyPr wrap="square" rtlCol="0">
            <a:spAutoFit/>
          </a:bodyPr>
          <a:lstStyle/>
          <a:p>
            <a:pPr algn="ctr"/>
            <a:r>
              <a:rPr lang="en-US" b="1" dirty="0">
                <a:latin typeface="Arial Black" panose="020B0A04020102020204" pitchFamily="34" charset="0"/>
              </a:rPr>
              <a:t>RECOMMENDATIONS</a:t>
            </a:r>
          </a:p>
          <a:p>
            <a:pPr marL="285750" indent="-285750" algn="just">
              <a:lnSpc>
                <a:spcPct val="150000"/>
              </a:lnSpc>
              <a:buFont typeface="Arial" panose="020B0604020202020204" pitchFamily="34" charset="0"/>
              <a:buChar char="•"/>
            </a:pPr>
            <a:r>
              <a:rPr lang="en-US" sz="1200" dirty="0">
                <a:latin typeface="Aptos" panose="020B0004020202020204" pitchFamily="34" charset="0"/>
                <a:cs typeface="Arial" panose="020B0604020202020204" pitchFamily="34" charset="0"/>
              </a:rPr>
              <a:t>Allocate a larger share of marketing efforts and budgets toward promoting web development courses.</a:t>
            </a:r>
          </a:p>
          <a:p>
            <a:pPr marL="285750" indent="-285750" algn="just">
              <a:lnSpc>
                <a:spcPct val="150000"/>
              </a:lnSpc>
              <a:buFont typeface="Arial" panose="020B0604020202020204" pitchFamily="34" charset="0"/>
              <a:buChar char="•"/>
            </a:pPr>
            <a:r>
              <a:rPr lang="en-US" sz="1200" dirty="0">
                <a:latin typeface="Aptos" panose="020B0004020202020204" pitchFamily="34" charset="0"/>
                <a:cs typeface="Arial" panose="020B0604020202020204" pitchFamily="34" charset="0"/>
              </a:rPr>
              <a:t>Use targeted advertising to reach Beginners seeking careers in tech or specific web development skills. </a:t>
            </a:r>
          </a:p>
          <a:p>
            <a:pPr marL="285750" indent="-285750" algn="just">
              <a:lnSpc>
                <a:spcPct val="150000"/>
              </a:lnSpc>
              <a:buFont typeface="Arial" panose="020B0604020202020204" pitchFamily="34" charset="0"/>
              <a:buChar char="•"/>
            </a:pPr>
            <a:r>
              <a:rPr lang="en-US" sz="1200" dirty="0">
                <a:latin typeface="Aptos" panose="020B0004020202020204" pitchFamily="34" charset="0"/>
                <a:cs typeface="Arial" panose="020B0604020202020204" pitchFamily="34" charset="0"/>
              </a:rPr>
              <a:t>Collaborate with industry experts to ensure high-quality content that stays ahead of trends.</a:t>
            </a:r>
          </a:p>
          <a:p>
            <a:pPr marL="285750" indent="-285750" algn="just">
              <a:lnSpc>
                <a:spcPct val="150000"/>
              </a:lnSpc>
              <a:buFont typeface="Arial" panose="020B0604020202020204" pitchFamily="34" charset="0"/>
              <a:buChar char="•"/>
            </a:pPr>
            <a:r>
              <a:rPr lang="en-US" sz="1200" dirty="0"/>
              <a:t>Invest in creating more advanced or niche courses within web development, this will attract more expert subscription.</a:t>
            </a:r>
            <a:endParaRPr lang="en-US" sz="12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40270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D67B9E8-3CEF-6E36-2BAD-825A68A89230}"/>
              </a:ext>
            </a:extLst>
          </p:cNvPr>
          <p:cNvSpPr/>
          <p:nvPr/>
        </p:nvSpPr>
        <p:spPr>
          <a:xfrm>
            <a:off x="2425567" y="77002"/>
            <a:ext cx="6477802" cy="644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COURSE POPULARITY</a:t>
            </a:r>
            <a:endParaRPr lang="en-NG" sz="2800" b="1" dirty="0"/>
          </a:p>
        </p:txBody>
      </p:sp>
      <p:graphicFrame>
        <p:nvGraphicFramePr>
          <p:cNvPr id="3" name="Chart 2">
            <a:extLst>
              <a:ext uri="{FF2B5EF4-FFF2-40B4-BE49-F238E27FC236}">
                <a16:creationId xmlns:a16="http://schemas.microsoft.com/office/drawing/2014/main" id="{E69F8291-90F7-431D-8CB8-888F710586D3}"/>
              </a:ext>
            </a:extLst>
          </p:cNvPr>
          <p:cNvGraphicFramePr>
            <a:graphicFrameLocks/>
          </p:cNvGraphicFramePr>
          <p:nvPr>
            <p:extLst>
              <p:ext uri="{D42A27DB-BD31-4B8C-83A1-F6EECF244321}">
                <p14:modId xmlns:p14="http://schemas.microsoft.com/office/powerpoint/2010/main" val="3325273521"/>
              </p:ext>
            </p:extLst>
          </p:nvPr>
        </p:nvGraphicFramePr>
        <p:xfrm>
          <a:off x="328860" y="1073273"/>
          <a:ext cx="5013161" cy="26323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8A04B1F-3141-467D-BD82-7C0062ED8478}"/>
              </a:ext>
            </a:extLst>
          </p:cNvPr>
          <p:cNvGraphicFramePr>
            <a:graphicFrameLocks/>
          </p:cNvGraphicFramePr>
          <p:nvPr>
            <p:extLst>
              <p:ext uri="{D42A27DB-BD31-4B8C-83A1-F6EECF244321}">
                <p14:modId xmlns:p14="http://schemas.microsoft.com/office/powerpoint/2010/main" val="2160599616"/>
              </p:ext>
            </p:extLst>
          </p:nvPr>
        </p:nvGraphicFramePr>
        <p:xfrm>
          <a:off x="6987941" y="1073273"/>
          <a:ext cx="4465735" cy="263514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94DA48E-B62E-7C47-C61C-6583C9EBB9B3}"/>
              </a:ext>
            </a:extLst>
          </p:cNvPr>
          <p:cNvSpPr txBox="1"/>
          <p:nvPr/>
        </p:nvSpPr>
        <p:spPr>
          <a:xfrm>
            <a:off x="1729047" y="3857105"/>
            <a:ext cx="8395854" cy="2281650"/>
          </a:xfrm>
          <a:prstGeom prst="rect">
            <a:avLst/>
          </a:prstGeom>
          <a:noFill/>
        </p:spPr>
        <p:txBody>
          <a:bodyPr wrap="square" rtlCol="0">
            <a:spAutoFit/>
          </a:bodyPr>
          <a:lstStyle/>
          <a:p>
            <a:pPr algn="ctr"/>
            <a:r>
              <a:rPr lang="en-US" b="1" dirty="0">
                <a:latin typeface="Arial Black" panose="020B0A04020102020204" pitchFamily="34" charset="0"/>
              </a:rPr>
              <a:t>RECOMMENDATIONS</a:t>
            </a:r>
          </a:p>
          <a:p>
            <a:pPr marL="285750" indent="-285750" algn="just">
              <a:lnSpc>
                <a:spcPct val="150000"/>
              </a:lnSpc>
              <a:buFont typeface="Arial" panose="020B0604020202020204" pitchFamily="34" charset="0"/>
              <a:buChar char="•"/>
            </a:pPr>
            <a:r>
              <a:rPr lang="en-US" sz="1200" dirty="0"/>
              <a:t>Promote web development courses as flagship offerings to draw more users to the platform.</a:t>
            </a:r>
          </a:p>
          <a:p>
            <a:pPr marL="285750" indent="-285750" algn="just">
              <a:lnSpc>
                <a:spcPct val="150000"/>
              </a:lnSpc>
              <a:buFont typeface="Arial" panose="020B0604020202020204" pitchFamily="34" charset="0"/>
              <a:buChar char="•"/>
            </a:pPr>
            <a:r>
              <a:rPr lang="en-US" sz="1200" dirty="0"/>
              <a:t>To ensure continued relevance of Web development, Introduce niche or advanced topics to accommodate experienced learners and retain them on the platform.</a:t>
            </a:r>
          </a:p>
          <a:p>
            <a:pPr marL="285750" indent="-285750" algn="just">
              <a:lnSpc>
                <a:spcPct val="150000"/>
              </a:lnSpc>
              <a:buFont typeface="Arial" panose="020B0604020202020204" pitchFamily="34" charset="0"/>
              <a:buChar char="•"/>
            </a:pPr>
            <a:r>
              <a:rPr lang="en-US" sz="1200" dirty="0"/>
              <a:t>Review the content quality, relevance, and instructor profiles for musical courses and Graphic design.</a:t>
            </a:r>
          </a:p>
          <a:p>
            <a:pPr marL="285750" indent="-285750" algn="just">
              <a:lnSpc>
                <a:spcPct val="150000"/>
              </a:lnSpc>
              <a:buFont typeface="Arial" panose="020B0604020202020204" pitchFamily="34" charset="0"/>
              <a:buChar char="•"/>
            </a:pPr>
            <a:r>
              <a:rPr lang="en-US" sz="1200" dirty="0"/>
              <a:t>Create freemium models where the first few modules are free to convert hesitant users and include certifications to improve the perceived values of courses with low subscriptions.</a:t>
            </a:r>
          </a:p>
          <a:p>
            <a:pPr marL="285750" indent="-285750" algn="just">
              <a:lnSpc>
                <a:spcPct val="150000"/>
              </a:lnSpc>
              <a:buFont typeface="Arial" panose="020B0604020202020204" pitchFamily="34" charset="0"/>
              <a:buChar char="•"/>
            </a:pPr>
            <a:r>
              <a:rPr lang="en-US" sz="1200" dirty="0"/>
              <a:t>Courses with no subscribers should be delisted and the marketing resources channeled to other relevant courses.</a:t>
            </a:r>
          </a:p>
        </p:txBody>
      </p:sp>
    </p:spTree>
    <p:extLst>
      <p:ext uri="{BB962C8B-B14F-4D97-AF65-F5344CB8AC3E}">
        <p14:creationId xmlns:p14="http://schemas.microsoft.com/office/powerpoint/2010/main" val="48909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455A7-9178-36D0-4EB7-69624FB89DE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01F6D2-7D29-CFF1-EE95-E65B7D88FBDC}"/>
              </a:ext>
            </a:extLst>
          </p:cNvPr>
          <p:cNvSpPr/>
          <p:nvPr/>
        </p:nvSpPr>
        <p:spPr>
          <a:xfrm>
            <a:off x="2184935" y="86627"/>
            <a:ext cx="7575082" cy="644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TREND ANALYSIS</a:t>
            </a:r>
            <a:endParaRPr lang="en-NG" dirty="0"/>
          </a:p>
        </p:txBody>
      </p:sp>
      <p:graphicFrame>
        <p:nvGraphicFramePr>
          <p:cNvPr id="3" name="Chart 2">
            <a:extLst>
              <a:ext uri="{FF2B5EF4-FFF2-40B4-BE49-F238E27FC236}">
                <a16:creationId xmlns:a16="http://schemas.microsoft.com/office/drawing/2014/main" id="{FB05959B-9B3A-4CC9-9D8B-52BA89478C51}"/>
              </a:ext>
            </a:extLst>
          </p:cNvPr>
          <p:cNvGraphicFramePr>
            <a:graphicFrameLocks/>
          </p:cNvGraphicFramePr>
          <p:nvPr>
            <p:extLst>
              <p:ext uri="{D42A27DB-BD31-4B8C-83A1-F6EECF244321}">
                <p14:modId xmlns:p14="http://schemas.microsoft.com/office/powerpoint/2010/main" val="3561779603"/>
              </p:ext>
            </p:extLst>
          </p:nvPr>
        </p:nvGraphicFramePr>
        <p:xfrm>
          <a:off x="322294" y="1043773"/>
          <a:ext cx="5048603" cy="27197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B619D2B-3A6F-4D12-A060-AE3C2D8F78C9}"/>
              </a:ext>
            </a:extLst>
          </p:cNvPr>
          <p:cNvGraphicFramePr>
            <a:graphicFrameLocks/>
          </p:cNvGraphicFramePr>
          <p:nvPr>
            <p:extLst>
              <p:ext uri="{D42A27DB-BD31-4B8C-83A1-F6EECF244321}">
                <p14:modId xmlns:p14="http://schemas.microsoft.com/office/powerpoint/2010/main" val="1096083126"/>
              </p:ext>
            </p:extLst>
          </p:nvPr>
        </p:nvGraphicFramePr>
        <p:xfrm>
          <a:off x="6699184" y="1043773"/>
          <a:ext cx="4833377" cy="27197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021233E-F2F7-4115-BC87-56E7EEE33FFC}"/>
              </a:ext>
            </a:extLst>
          </p:cNvPr>
          <p:cNvGraphicFramePr>
            <a:graphicFrameLocks/>
          </p:cNvGraphicFramePr>
          <p:nvPr>
            <p:extLst>
              <p:ext uri="{D42A27DB-BD31-4B8C-83A1-F6EECF244321}">
                <p14:modId xmlns:p14="http://schemas.microsoft.com/office/powerpoint/2010/main" val="2657456441"/>
              </p:ext>
            </p:extLst>
          </p:nvPr>
        </p:nvGraphicFramePr>
        <p:xfrm>
          <a:off x="322295" y="3946630"/>
          <a:ext cx="5048602" cy="271970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B87207AC-3866-23D9-E299-6EB3CA3E1FA9}"/>
              </a:ext>
            </a:extLst>
          </p:cNvPr>
          <p:cNvSpPr txBox="1"/>
          <p:nvPr/>
        </p:nvSpPr>
        <p:spPr>
          <a:xfrm>
            <a:off x="6399886" y="3946630"/>
            <a:ext cx="5431971" cy="2400657"/>
          </a:xfrm>
          <a:prstGeom prst="rect">
            <a:avLst/>
          </a:prstGeom>
          <a:noFill/>
        </p:spPr>
        <p:txBody>
          <a:bodyPr wrap="square" rtlCol="0">
            <a:spAutoFit/>
          </a:bodyPr>
          <a:lstStyle/>
          <a:p>
            <a:pPr algn="ctr"/>
            <a:r>
              <a:rPr lang="en-US" b="1" dirty="0">
                <a:latin typeface="Arial Black" panose="020B0A04020102020204" pitchFamily="34" charset="0"/>
              </a:rPr>
              <a:t>RECOMMENDATIONS</a:t>
            </a:r>
          </a:p>
          <a:p>
            <a:pPr marL="285750" indent="-285750" algn="just">
              <a:lnSpc>
                <a:spcPct val="150000"/>
              </a:lnSpc>
              <a:buFont typeface="Arial" panose="020B0604020202020204" pitchFamily="34" charset="0"/>
              <a:buChar char="•"/>
            </a:pPr>
            <a:r>
              <a:rPr lang="en-US" sz="1600" dirty="0"/>
              <a:t>Experiment with dynamic pricing, offering discounts during high-demand periods like January and December to boost enrollments further.</a:t>
            </a:r>
          </a:p>
          <a:p>
            <a:pPr marL="285750" indent="-285750" algn="just">
              <a:lnSpc>
                <a:spcPct val="150000"/>
              </a:lnSpc>
              <a:buFont typeface="Arial" panose="020B0604020202020204" pitchFamily="34" charset="0"/>
              <a:buChar char="•"/>
            </a:pPr>
            <a:r>
              <a:rPr lang="en-US" sz="1600" dirty="0"/>
              <a:t>Tailoring targeted adverts to be posted during the time zones with more activities (6:00pm – 12:00am).</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1599796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82D6C-7A43-FA10-F1F4-C7C1DECFBAA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F503495-31AC-CBBC-9014-2AF90297E1BB}"/>
              </a:ext>
            </a:extLst>
          </p:cNvPr>
          <p:cNvSpPr/>
          <p:nvPr/>
        </p:nvSpPr>
        <p:spPr>
          <a:xfrm>
            <a:off x="2184935" y="86627"/>
            <a:ext cx="7575082" cy="6448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REVENUE/SUBSCRIPTION RELATIONSHIP</a:t>
            </a:r>
            <a:endParaRPr lang="en-NG" dirty="0"/>
          </a:p>
        </p:txBody>
      </p:sp>
      <p:graphicFrame>
        <p:nvGraphicFramePr>
          <p:cNvPr id="3" name="Chart 2">
            <a:extLst>
              <a:ext uri="{FF2B5EF4-FFF2-40B4-BE49-F238E27FC236}">
                <a16:creationId xmlns:a16="http://schemas.microsoft.com/office/drawing/2014/main" id="{E66053C0-E171-49B7-9407-7B0338ED0322}"/>
              </a:ext>
            </a:extLst>
          </p:cNvPr>
          <p:cNvGraphicFramePr>
            <a:graphicFrameLocks/>
          </p:cNvGraphicFramePr>
          <p:nvPr>
            <p:extLst>
              <p:ext uri="{D42A27DB-BD31-4B8C-83A1-F6EECF244321}">
                <p14:modId xmlns:p14="http://schemas.microsoft.com/office/powerpoint/2010/main" val="2019369071"/>
              </p:ext>
            </p:extLst>
          </p:nvPr>
        </p:nvGraphicFramePr>
        <p:xfrm>
          <a:off x="844147" y="1252871"/>
          <a:ext cx="4542500" cy="370151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CC036B8-080B-4732-11B1-D953FA424F5B}"/>
              </a:ext>
            </a:extLst>
          </p:cNvPr>
          <p:cNvSpPr txBox="1"/>
          <p:nvPr/>
        </p:nvSpPr>
        <p:spPr>
          <a:xfrm>
            <a:off x="6096000" y="1602441"/>
            <a:ext cx="5431971" cy="3462486"/>
          </a:xfrm>
          <a:prstGeom prst="rect">
            <a:avLst/>
          </a:prstGeom>
          <a:noFill/>
        </p:spPr>
        <p:txBody>
          <a:bodyPr wrap="square" rtlCol="0">
            <a:spAutoFit/>
          </a:bodyPr>
          <a:lstStyle/>
          <a:p>
            <a:pPr algn="ctr"/>
            <a:r>
              <a:rPr lang="en-US" b="1" dirty="0">
                <a:latin typeface="Arial Black" panose="020B0A04020102020204" pitchFamily="34" charset="0"/>
              </a:rPr>
              <a:t>OVERVIEW</a:t>
            </a:r>
          </a:p>
          <a:p>
            <a:pPr>
              <a:lnSpc>
                <a:spcPct val="150000"/>
              </a:lnSpc>
            </a:pPr>
            <a:r>
              <a:rPr lang="en-US" dirty="0"/>
              <a:t>It is evident that the company’s revenue is directly proportional to the number of subscription/enrollment per course, To increase the revenue, there has to be an increase in enrollment and we can achieve this we need to put in play the recommendations from the Course popularity analysis and the Time Trend Analysis.</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45234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717E-BB87-E075-2CF2-8EE3FDA0AC3B}"/>
              </a:ext>
            </a:extLst>
          </p:cNvPr>
          <p:cNvSpPr>
            <a:spLocks noGrp="1"/>
          </p:cNvSpPr>
          <p:nvPr>
            <p:ph type="title"/>
          </p:nvPr>
        </p:nvSpPr>
        <p:spPr>
          <a:xfrm>
            <a:off x="713509" y="1927918"/>
            <a:ext cx="10515600" cy="1325563"/>
          </a:xfrm>
        </p:spPr>
        <p:txBody>
          <a:bodyPr>
            <a:noAutofit/>
          </a:bodyPr>
          <a:lstStyle/>
          <a:p>
            <a:pPr algn="ctr"/>
            <a:r>
              <a:rPr lang="en-US" sz="9600" dirty="0">
                <a:latin typeface="Arial Black" panose="020B0A04020102020204" pitchFamily="34" charset="0"/>
              </a:rPr>
              <a:t>THANK YOU</a:t>
            </a:r>
            <a:endParaRPr lang="en-NG" sz="9600" dirty="0">
              <a:latin typeface="Arial Black" panose="020B0A04020102020204" pitchFamily="34" charset="0"/>
            </a:endParaRPr>
          </a:p>
        </p:txBody>
      </p:sp>
    </p:spTree>
    <p:extLst>
      <p:ext uri="{BB962C8B-B14F-4D97-AF65-F5344CB8AC3E}">
        <p14:creationId xmlns:p14="http://schemas.microsoft.com/office/powerpoint/2010/main" val="159891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987</TotalTime>
  <Words>324</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Arial Black</vt:lpstr>
      <vt:lpstr>Cooper Black</vt:lpstr>
      <vt:lpstr>Office Theme</vt:lpstr>
      <vt:lpstr>OPTIMIZING UDEMY COURSES OFFERS AND STRUCTURE TO IMPROVE REVENUE AND INCREASE SATISFACTION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ANYAORA OGOCHUKWU</dc:creator>
  <cp:lastModifiedBy>ANYAORA OGOCHUKWU</cp:lastModifiedBy>
  <cp:revision>2</cp:revision>
  <dcterms:created xsi:type="dcterms:W3CDTF">2025-02-04T13:43:36Z</dcterms:created>
  <dcterms:modified xsi:type="dcterms:W3CDTF">2025-02-06T15:42:29Z</dcterms:modified>
</cp:coreProperties>
</file>