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72"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48" y="1064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C04AC7A1-1204-4F12-9BCE-93D1708808C3}" type="datetimeFigureOut">
              <a:rPr lang="en-IN" smtClean="0"/>
              <a:t>18-02-2021</a:t>
            </a:fld>
            <a:endParaRPr lang="en-IN"/>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00CCB2A0-77E3-4B20-B806-474EC9E9BE3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4AC7A1-1204-4F12-9BCE-93D1708808C3}" type="datetimeFigureOut">
              <a:rPr lang="en-IN" smtClean="0"/>
              <a:t>18-02-2021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CCB2A0-77E3-4B20-B806-474EC9E9BE3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4AC7A1-1204-4F12-9BCE-93D1708808C3}" type="datetimeFigureOut">
              <a:rPr lang="en-IN" smtClean="0"/>
              <a:t>18-02-2021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CCB2A0-77E3-4B20-B806-474EC9E9BE3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C04AC7A1-1204-4F12-9BCE-93D1708808C3}" type="datetimeFigureOut">
              <a:rPr lang="en-IN" smtClean="0"/>
              <a:t>18-02-2021</a:t>
            </a:fld>
            <a:endParaRPr lang="en-IN"/>
          </a:p>
        </p:txBody>
      </p:sp>
      <p:sp>
        <p:nvSpPr>
          <p:cNvPr id="5" name="Footer Placeholder 4"/>
          <p:cNvSpPr>
            <a:spLocks noGrp="1"/>
          </p:cNvSpPr>
          <p:nvPr>
            <p:ph type="ftr" sz="quarter" idx="11"/>
          </p:nvPr>
        </p:nvSpPr>
        <p:spPr>
          <a:xfrm>
            <a:off x="457200" y="6480969"/>
            <a:ext cx="4260056" cy="300831"/>
          </a:xfrm>
        </p:spPr>
        <p:txBody>
          <a:bodyPr/>
          <a:lstStyle/>
          <a:p>
            <a:endParaRPr lang="en-IN"/>
          </a:p>
        </p:txBody>
      </p:sp>
      <p:sp>
        <p:nvSpPr>
          <p:cNvPr id="6" name="Slide Number Placeholder 5"/>
          <p:cNvSpPr>
            <a:spLocks noGrp="1"/>
          </p:cNvSpPr>
          <p:nvPr>
            <p:ph type="sldNum" sz="quarter" idx="12"/>
          </p:nvPr>
        </p:nvSpPr>
        <p:spPr/>
        <p:txBody>
          <a:bodyPr/>
          <a:lstStyle/>
          <a:p>
            <a:fld id="{00CCB2A0-77E3-4B20-B806-474EC9E9BE3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C04AC7A1-1204-4F12-9BCE-93D1708808C3}" type="datetimeFigureOut">
              <a:rPr lang="en-IN" smtClean="0"/>
              <a:t>18-02-2021</a:t>
            </a:fld>
            <a:endParaRPr lang="en-IN"/>
          </a:p>
        </p:txBody>
      </p:sp>
      <p:sp>
        <p:nvSpPr>
          <p:cNvPr id="5" name="Footer Placeholder 4"/>
          <p:cNvSpPr>
            <a:spLocks noGrp="1"/>
          </p:cNvSpPr>
          <p:nvPr>
            <p:ph type="ftr" sz="quarter" idx="11"/>
          </p:nvPr>
        </p:nvSpPr>
        <p:spPr>
          <a:xfrm>
            <a:off x="2619376" y="6480969"/>
            <a:ext cx="4260056" cy="300831"/>
          </a:xfrm>
        </p:spPr>
        <p:txBody>
          <a:bodyPr/>
          <a:lstStyle/>
          <a:p>
            <a:endParaRPr lang="en-IN"/>
          </a:p>
        </p:txBody>
      </p:sp>
      <p:sp>
        <p:nvSpPr>
          <p:cNvPr id="6" name="Slide Number Placeholder 5"/>
          <p:cNvSpPr>
            <a:spLocks noGrp="1"/>
          </p:cNvSpPr>
          <p:nvPr>
            <p:ph type="sldNum" sz="quarter" idx="12"/>
          </p:nvPr>
        </p:nvSpPr>
        <p:spPr>
          <a:xfrm>
            <a:off x="8451056" y="809624"/>
            <a:ext cx="502920" cy="300831"/>
          </a:xfrm>
        </p:spPr>
        <p:txBody>
          <a:bodyPr/>
          <a:lstStyle/>
          <a:p>
            <a:fld id="{00CCB2A0-77E3-4B20-B806-474EC9E9BE3D}" type="slidenum">
              <a:rPr lang="en-IN" smtClean="0"/>
              <a:t>‹#›</a:t>
            </a:fld>
            <a:endParaRPr lang="en-IN"/>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C04AC7A1-1204-4F12-9BCE-93D1708808C3}" type="datetimeFigureOut">
              <a:rPr lang="en-IN" smtClean="0"/>
              <a:t>18-02-2021</a:t>
            </a:fld>
            <a:endParaRPr lang="en-IN"/>
          </a:p>
        </p:txBody>
      </p:sp>
      <p:sp>
        <p:nvSpPr>
          <p:cNvPr id="6" name="Footer Placeholder 5"/>
          <p:cNvSpPr>
            <a:spLocks noGrp="1"/>
          </p:cNvSpPr>
          <p:nvPr>
            <p:ph type="ftr" sz="quarter" idx="11"/>
          </p:nvPr>
        </p:nvSpPr>
        <p:spPr>
          <a:xfrm>
            <a:off x="457200" y="6480969"/>
            <a:ext cx="4260056" cy="301752"/>
          </a:xfrm>
        </p:spPr>
        <p:txBody>
          <a:bodyPr/>
          <a:lstStyle/>
          <a:p>
            <a:endParaRPr lang="en-IN"/>
          </a:p>
        </p:txBody>
      </p:sp>
      <p:sp>
        <p:nvSpPr>
          <p:cNvPr id="7" name="Slide Number Placeholder 6"/>
          <p:cNvSpPr>
            <a:spLocks noGrp="1"/>
          </p:cNvSpPr>
          <p:nvPr>
            <p:ph type="sldNum" sz="quarter" idx="12"/>
          </p:nvPr>
        </p:nvSpPr>
        <p:spPr>
          <a:xfrm>
            <a:off x="7589520" y="6480969"/>
            <a:ext cx="502920" cy="301752"/>
          </a:xfrm>
        </p:spPr>
        <p:txBody>
          <a:bodyPr/>
          <a:lstStyle/>
          <a:p>
            <a:fld id="{00CCB2A0-77E3-4B20-B806-474EC9E9BE3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C04AC7A1-1204-4F12-9BCE-93D1708808C3}" type="datetimeFigureOut">
              <a:rPr lang="en-IN" smtClean="0"/>
              <a:t>18-02-2021</a:t>
            </a:fld>
            <a:endParaRPr lang="en-IN"/>
          </a:p>
        </p:txBody>
      </p:sp>
      <p:sp>
        <p:nvSpPr>
          <p:cNvPr id="8" name="Footer Placeholder 7"/>
          <p:cNvSpPr>
            <a:spLocks noGrp="1"/>
          </p:cNvSpPr>
          <p:nvPr>
            <p:ph type="ftr" sz="quarter" idx="11"/>
          </p:nvPr>
        </p:nvSpPr>
        <p:spPr>
          <a:xfrm>
            <a:off x="457200" y="6480969"/>
            <a:ext cx="4261104" cy="301752"/>
          </a:xfrm>
        </p:spPr>
        <p:txBody>
          <a:bodyPr/>
          <a:lstStyle/>
          <a:p>
            <a:endParaRPr lang="en-IN"/>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00CCB2A0-77E3-4B20-B806-474EC9E9BE3D}"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04AC7A1-1204-4F12-9BCE-93D1708808C3}" type="datetimeFigureOut">
              <a:rPr lang="en-IN" smtClean="0"/>
              <a:t>18-02-2021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CCB2A0-77E3-4B20-B806-474EC9E9BE3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C04AC7A1-1204-4F12-9BCE-93D1708808C3}" type="datetimeFigureOut">
              <a:rPr lang="en-IN" smtClean="0"/>
              <a:t>18-02-2021</a:t>
            </a:fld>
            <a:endParaRPr lang="en-IN"/>
          </a:p>
        </p:txBody>
      </p:sp>
      <p:sp>
        <p:nvSpPr>
          <p:cNvPr id="3" name="Footer Placeholder 2"/>
          <p:cNvSpPr>
            <a:spLocks noGrp="1"/>
          </p:cNvSpPr>
          <p:nvPr>
            <p:ph type="ftr" sz="quarter" idx="11"/>
          </p:nvPr>
        </p:nvSpPr>
        <p:spPr>
          <a:xfrm>
            <a:off x="457200" y="6481890"/>
            <a:ext cx="4260056" cy="300831"/>
          </a:xfrm>
        </p:spPr>
        <p:txBody>
          <a:bodyPr/>
          <a:lstStyle/>
          <a:p>
            <a:endParaRPr lang="en-IN"/>
          </a:p>
        </p:txBody>
      </p:sp>
      <p:sp>
        <p:nvSpPr>
          <p:cNvPr id="4" name="Slide Number Placeholder 3"/>
          <p:cNvSpPr>
            <a:spLocks noGrp="1"/>
          </p:cNvSpPr>
          <p:nvPr>
            <p:ph type="sldNum" sz="quarter" idx="12"/>
          </p:nvPr>
        </p:nvSpPr>
        <p:spPr>
          <a:xfrm>
            <a:off x="7589520" y="6480969"/>
            <a:ext cx="502920" cy="301752"/>
          </a:xfrm>
        </p:spPr>
        <p:txBody>
          <a:bodyPr/>
          <a:lstStyle/>
          <a:p>
            <a:fld id="{00CCB2A0-77E3-4B20-B806-474EC9E9BE3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C04AC7A1-1204-4F12-9BCE-93D1708808C3}" type="datetimeFigureOut">
              <a:rPr lang="en-IN" smtClean="0"/>
              <a:t>18-02-2021</a:t>
            </a:fld>
            <a:endParaRPr lang="en-IN"/>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00CCB2A0-77E3-4B20-B806-474EC9E9BE3D}"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C04AC7A1-1204-4F12-9BCE-93D1708808C3}" type="datetimeFigureOut">
              <a:rPr lang="en-IN" smtClean="0"/>
              <a:t>18-02-2021</a:t>
            </a:fld>
            <a:endParaRPr lang="en-IN"/>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00CCB2A0-77E3-4B20-B806-474EC9E9BE3D}"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C04AC7A1-1204-4F12-9BCE-93D1708808C3}" type="datetimeFigureOut">
              <a:rPr lang="en-IN" smtClean="0"/>
              <a:t>18-02-2021</a:t>
            </a:fld>
            <a:endParaRPr lang="en-IN"/>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00CCB2A0-77E3-4B20-B806-474EC9E9BE3D}"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chemeClr val="accent1">
                    <a:lumMod val="60000"/>
                    <a:lumOff val="40000"/>
                  </a:schemeClr>
                </a:solidFill>
                <a:latin typeface="Times New Roman" pitchFamily="18" charset="0"/>
                <a:cs typeface="Times New Roman" pitchFamily="18" charset="0"/>
              </a:rPr>
              <a:t>CSS (Cascading Style Sheets)</a:t>
            </a:r>
            <a:endParaRPr lang="en-IN" dirty="0">
              <a:solidFill>
                <a:schemeClr val="accent1">
                  <a:lumMod val="60000"/>
                  <a:lumOff val="40000"/>
                </a:schemeClr>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r>
              <a:rPr lang="en-IN" sz="4800" dirty="0" smtClean="0">
                <a:latin typeface="Times New Roman" pitchFamily="18" charset="0"/>
                <a:cs typeface="Times New Roman" pitchFamily="18" charset="0"/>
              </a:rPr>
              <a:t>by </a:t>
            </a:r>
          </a:p>
          <a:p>
            <a:r>
              <a:rPr lang="en-IN" sz="4800" dirty="0" err="1" smtClean="0">
                <a:latin typeface="Times New Roman" pitchFamily="18" charset="0"/>
                <a:cs typeface="Times New Roman" pitchFamily="18" charset="0"/>
              </a:rPr>
              <a:t>Sona</a:t>
            </a:r>
            <a:r>
              <a:rPr lang="en-IN" sz="4800" dirty="0" smtClean="0">
                <a:latin typeface="Times New Roman" pitchFamily="18" charset="0"/>
                <a:cs typeface="Times New Roman" pitchFamily="18" charset="0"/>
              </a:rPr>
              <a:t> College Of Technology </a:t>
            </a:r>
            <a:endParaRPr lang="en-IN" sz="4800" dirty="0">
              <a:latin typeface="Times New Roman" pitchFamily="18" charset="0"/>
              <a:cs typeface="Times New Roman" pitchFamily="18" charset="0"/>
            </a:endParaRPr>
          </a:p>
        </p:txBody>
      </p:sp>
    </p:spTree>
    <p:extLst>
      <p:ext uri="{BB962C8B-B14F-4D97-AF65-F5344CB8AC3E}">
        <p14:creationId xmlns:p14="http://schemas.microsoft.com/office/powerpoint/2010/main" val="995646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229600" cy="1143000"/>
          </a:xfrm>
        </p:spPr>
        <p:txBody>
          <a:bodyPr>
            <a:noAutofit/>
          </a:bodyPr>
          <a:lstStyle/>
          <a:p>
            <a:r>
              <a:rPr lang="en-IN" sz="4000" b="0" dirty="0">
                <a:solidFill>
                  <a:schemeClr val="accent1">
                    <a:lumMod val="40000"/>
                    <a:lumOff val="60000"/>
                  </a:schemeClr>
                </a:solidFill>
                <a:latin typeface="Times New Roman" pitchFamily="18" charset="0"/>
                <a:cs typeface="Times New Roman" pitchFamily="18" charset="0"/>
              </a:rPr>
              <a:t>Universal Selector</a:t>
            </a:r>
            <a:br>
              <a:rPr lang="en-IN" sz="4000" b="0" dirty="0">
                <a:solidFill>
                  <a:schemeClr val="accent1">
                    <a:lumMod val="40000"/>
                    <a:lumOff val="60000"/>
                  </a:schemeClr>
                </a:solidFill>
                <a:latin typeface="Times New Roman" pitchFamily="18" charset="0"/>
                <a:cs typeface="Times New Roman" pitchFamily="18" charset="0"/>
              </a:rPr>
            </a:br>
            <a:endParaRPr lang="en-IN" sz="4000" dirty="0">
              <a:solidFill>
                <a:schemeClr val="accent1">
                  <a:lumMod val="40000"/>
                  <a:lumOff val="6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539552" y="1124744"/>
            <a:ext cx="8229600" cy="5400600"/>
          </a:xfrm>
        </p:spPr>
        <p:txBody>
          <a:bodyPr>
            <a:noAutofit/>
          </a:bodyPr>
          <a:lstStyle/>
          <a:p>
            <a:pPr>
              <a:buFont typeface="Wingdings" pitchFamily="2" charset="2"/>
              <a:buChar char="Ø"/>
            </a:pPr>
            <a:r>
              <a:rPr lang="en-US" dirty="0">
                <a:latin typeface="Times New Roman" pitchFamily="18" charset="0"/>
                <a:cs typeface="Times New Roman" pitchFamily="18" charset="0"/>
              </a:rPr>
              <a:t>The universal selector (*) selects all HTML elements on the page</a:t>
            </a:r>
            <a:r>
              <a:rPr lang="en-US" dirty="0" smtClean="0">
                <a:latin typeface="Times New Roman" pitchFamily="18" charset="0"/>
                <a:cs typeface="Times New Roman" pitchFamily="18" charset="0"/>
              </a:rPr>
              <a:t>.</a:t>
            </a:r>
          </a:p>
          <a:p>
            <a:pPr>
              <a:buFont typeface="Wingdings" pitchFamily="2" charset="2"/>
              <a:buChar char="Ø"/>
            </a:pPr>
            <a:r>
              <a:rPr lang="en-IN" dirty="0" smtClean="0">
                <a:latin typeface="Times New Roman" pitchFamily="18" charset="0"/>
                <a:cs typeface="Times New Roman" pitchFamily="18" charset="0"/>
              </a:rPr>
              <a:t>Example</a:t>
            </a:r>
          </a:p>
          <a:p>
            <a:pPr marL="0" indent="0">
              <a:buNone/>
            </a:pPr>
            <a:r>
              <a:rPr lang="en-IN" dirty="0">
                <a:latin typeface="Times New Roman" pitchFamily="18" charset="0"/>
                <a:cs typeface="Times New Roman" pitchFamily="18" charset="0"/>
              </a:rPr>
              <a:t>	</a:t>
            </a:r>
            <a:r>
              <a:rPr lang="en-US" dirty="0">
                <a:latin typeface="Times New Roman" pitchFamily="18" charset="0"/>
                <a:cs typeface="Times New Roman" pitchFamily="18" charset="0"/>
              </a:rPr>
              <a:t>&lt;style&gt;</a:t>
            </a:r>
          </a:p>
          <a:p>
            <a:pPr marL="0" indent="0">
              <a:buNone/>
            </a:pPr>
            <a:r>
              <a:rPr lang="en-US" dirty="0" smtClean="0">
                <a:latin typeface="Times New Roman" pitchFamily="18" charset="0"/>
                <a:cs typeface="Times New Roman" pitchFamily="18" charset="0"/>
              </a:rPr>
              <a:t>	* { text-align</a:t>
            </a:r>
            <a:r>
              <a:rPr lang="en-US" dirty="0">
                <a:latin typeface="Times New Roman" pitchFamily="18" charset="0"/>
                <a:cs typeface="Times New Roman" pitchFamily="18" charset="0"/>
              </a:rPr>
              <a:t>: center;</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color: blue;</a:t>
            </a:r>
          </a:p>
          <a:p>
            <a:pPr marL="0" indent="0">
              <a:buNone/>
            </a:pPr>
            <a:r>
              <a:rPr lang="en-US" dirty="0" smtClean="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&lt;/</a:t>
            </a:r>
            <a:r>
              <a:rPr lang="en-US" dirty="0">
                <a:latin typeface="Times New Roman" pitchFamily="18" charset="0"/>
                <a:cs typeface="Times New Roman" pitchFamily="18" charset="0"/>
              </a:rPr>
              <a:t>style</a:t>
            </a:r>
            <a:r>
              <a:rPr lang="en-US" dirty="0" smtClean="0">
                <a:latin typeface="Times New Roman" pitchFamily="18" charset="0"/>
                <a:cs typeface="Times New Roman" pitchFamily="18" charset="0"/>
              </a:rPr>
              <a:t>&gt;</a:t>
            </a:r>
          </a:p>
          <a:p>
            <a:pPr>
              <a:buFont typeface="Wingdings" pitchFamily="2" charset="2"/>
              <a:buChar char="Ø"/>
            </a:pPr>
            <a:r>
              <a:rPr lang="en-US" dirty="0">
                <a:latin typeface="Times New Roman" pitchFamily="18" charset="0"/>
                <a:cs typeface="Times New Roman" pitchFamily="18" charset="0"/>
              </a:rPr>
              <a:t>The CSS rule below will affect every HTML element on the </a:t>
            </a:r>
            <a:r>
              <a:rPr lang="en-US" dirty="0" smtClean="0">
                <a:latin typeface="Times New Roman" pitchFamily="18" charset="0"/>
                <a:cs typeface="Times New Roman" pitchFamily="18" charset="0"/>
              </a:rPr>
              <a:t>page.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183157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8229600" cy="1399032"/>
          </a:xfrm>
        </p:spPr>
        <p:txBody>
          <a:bodyPr>
            <a:normAutofit/>
          </a:bodyPr>
          <a:lstStyle/>
          <a:p>
            <a:r>
              <a:rPr lang="en-IN" sz="4000" b="0" dirty="0">
                <a:solidFill>
                  <a:schemeClr val="accent1">
                    <a:lumMod val="40000"/>
                    <a:lumOff val="60000"/>
                  </a:schemeClr>
                </a:solidFill>
                <a:latin typeface="Times New Roman" pitchFamily="18" charset="0"/>
                <a:cs typeface="Times New Roman" pitchFamily="18" charset="0"/>
              </a:rPr>
              <a:t> Grouping Selector</a:t>
            </a:r>
            <a:br>
              <a:rPr lang="en-IN" sz="4000" b="0" dirty="0">
                <a:solidFill>
                  <a:schemeClr val="accent1">
                    <a:lumMod val="40000"/>
                    <a:lumOff val="60000"/>
                  </a:schemeClr>
                </a:solidFill>
                <a:latin typeface="Times New Roman" pitchFamily="18" charset="0"/>
                <a:cs typeface="Times New Roman" pitchFamily="18" charset="0"/>
              </a:rPr>
            </a:br>
            <a:endParaRPr lang="en-IN" sz="4000" dirty="0">
              <a:solidFill>
                <a:schemeClr val="accent1">
                  <a:lumMod val="40000"/>
                  <a:lumOff val="6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67544" y="1628800"/>
            <a:ext cx="8229600" cy="4572000"/>
          </a:xfrm>
        </p:spPr>
        <p:txBody>
          <a:bodyPr/>
          <a:lstStyle/>
          <a:p>
            <a:pPr>
              <a:buFont typeface="Wingdings" pitchFamily="2" charset="2"/>
              <a:buChar char="Ø"/>
            </a:pPr>
            <a:r>
              <a:rPr lang="en-US" dirty="0">
                <a:latin typeface="Times New Roman" pitchFamily="18" charset="0"/>
                <a:cs typeface="Times New Roman" pitchFamily="18" charset="0"/>
              </a:rPr>
              <a:t>The grouping selector selects all the HTML elements with the same style definitions</a:t>
            </a:r>
            <a:r>
              <a:rPr lang="en-US" dirty="0" smtClean="0">
                <a:latin typeface="Times New Roman" pitchFamily="18" charset="0"/>
                <a:cs typeface="Times New Roman" pitchFamily="18" charset="0"/>
              </a:rPr>
              <a:t>.</a:t>
            </a:r>
          </a:p>
          <a:p>
            <a:pPr>
              <a:buFont typeface="Wingdings" pitchFamily="2" charset="2"/>
              <a:buChar char="Ø"/>
            </a:pPr>
            <a:r>
              <a:rPr lang="en-US" dirty="0">
                <a:latin typeface="Times New Roman" pitchFamily="18" charset="0"/>
                <a:cs typeface="Times New Roman" pitchFamily="18" charset="0"/>
              </a:rPr>
              <a:t>It will be better to group the selectors, to minimize the code.</a:t>
            </a:r>
          </a:p>
          <a:p>
            <a:pPr>
              <a:buFont typeface="Wingdings" pitchFamily="2" charset="2"/>
              <a:buChar char="Ø"/>
            </a:pPr>
            <a:r>
              <a:rPr lang="en-US" dirty="0">
                <a:latin typeface="Times New Roman" pitchFamily="18" charset="0"/>
                <a:cs typeface="Times New Roman" pitchFamily="18" charset="0"/>
              </a:rPr>
              <a:t>To group selectors, separate each selector with a comma.</a:t>
            </a:r>
          </a:p>
          <a:p>
            <a:pPr marL="0"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0091698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8229600" cy="1399032"/>
          </a:xfrm>
        </p:spPr>
        <p:txBody>
          <a:bodyPr>
            <a:normAutofit/>
          </a:bodyPr>
          <a:lstStyle/>
          <a:p>
            <a:r>
              <a:rPr lang="en-IN" sz="4000" dirty="0">
                <a:solidFill>
                  <a:schemeClr val="accent1">
                    <a:lumMod val="40000"/>
                    <a:lumOff val="60000"/>
                  </a:schemeClr>
                </a:solidFill>
                <a:effectLst/>
                <a:latin typeface="Times New Roman" pitchFamily="18" charset="0"/>
                <a:cs typeface="Times New Roman" pitchFamily="18" charset="0"/>
              </a:rPr>
              <a:t>Comments</a:t>
            </a:r>
            <a:br>
              <a:rPr lang="en-IN" sz="4000" dirty="0">
                <a:solidFill>
                  <a:schemeClr val="accent1">
                    <a:lumMod val="40000"/>
                    <a:lumOff val="60000"/>
                  </a:schemeClr>
                </a:solidFill>
                <a:effectLst/>
                <a:latin typeface="Times New Roman" pitchFamily="18" charset="0"/>
                <a:cs typeface="Times New Roman" pitchFamily="18" charset="0"/>
              </a:rPr>
            </a:br>
            <a:endParaRPr lang="en-IN" sz="4000" dirty="0">
              <a:solidFill>
                <a:schemeClr val="accent1">
                  <a:lumMod val="40000"/>
                  <a:lumOff val="6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67544" y="1484784"/>
            <a:ext cx="8229600" cy="4572000"/>
          </a:xfrm>
        </p:spPr>
        <p:txBody>
          <a:bodyPr/>
          <a:lstStyle/>
          <a:p>
            <a:pPr>
              <a:buFont typeface="Wingdings" pitchFamily="2" charset="2"/>
              <a:buChar char="Ø"/>
            </a:pPr>
            <a:r>
              <a:rPr lang="en-US" dirty="0">
                <a:latin typeface="Times New Roman" pitchFamily="18" charset="0"/>
                <a:cs typeface="Times New Roman" pitchFamily="18" charset="0"/>
              </a:rPr>
              <a:t>Comments are used to explain the code, and may help when you edit the source code at a later date.</a:t>
            </a:r>
          </a:p>
          <a:p>
            <a:pPr>
              <a:buFont typeface="Wingdings" pitchFamily="2" charset="2"/>
              <a:buChar char="Ø"/>
            </a:pPr>
            <a:r>
              <a:rPr lang="en-US" dirty="0">
                <a:latin typeface="Times New Roman" pitchFamily="18" charset="0"/>
                <a:cs typeface="Times New Roman" pitchFamily="18" charset="0"/>
              </a:rPr>
              <a:t>Comments are ignored by browsers.</a:t>
            </a:r>
          </a:p>
          <a:p>
            <a:pPr>
              <a:buFont typeface="Wingdings" pitchFamily="2" charset="2"/>
              <a:buChar char="Ø"/>
            </a:pPr>
            <a:r>
              <a:rPr lang="en-US" dirty="0">
                <a:latin typeface="Times New Roman" pitchFamily="18" charset="0"/>
                <a:cs typeface="Times New Roman" pitchFamily="18" charset="0"/>
              </a:rPr>
              <a:t>A CSS comment is placed inside the &lt;style&gt; element, and starts with /* and ends with */:</a:t>
            </a:r>
          </a:p>
          <a:p>
            <a:pPr marL="64008"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391508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1399032"/>
          </a:xfrm>
        </p:spPr>
        <p:txBody>
          <a:bodyPr>
            <a:normAutofit/>
          </a:bodyPr>
          <a:lstStyle/>
          <a:p>
            <a:r>
              <a:rPr lang="en-IN" sz="4000" dirty="0">
                <a:solidFill>
                  <a:schemeClr val="accent1">
                    <a:lumMod val="40000"/>
                    <a:lumOff val="60000"/>
                  </a:schemeClr>
                </a:solidFill>
                <a:effectLst/>
                <a:latin typeface="Times New Roman" pitchFamily="18" charset="0"/>
                <a:cs typeface="Times New Roman" pitchFamily="18" charset="0"/>
              </a:rPr>
              <a:t>Pseudo-classes</a:t>
            </a:r>
            <a:br>
              <a:rPr lang="en-IN" sz="4000" dirty="0">
                <a:solidFill>
                  <a:schemeClr val="accent1">
                    <a:lumMod val="40000"/>
                    <a:lumOff val="60000"/>
                  </a:schemeClr>
                </a:solidFill>
                <a:effectLst/>
                <a:latin typeface="Times New Roman" pitchFamily="18" charset="0"/>
                <a:cs typeface="Times New Roman" pitchFamily="18" charset="0"/>
              </a:rPr>
            </a:br>
            <a:endParaRPr lang="en-IN" sz="4000" dirty="0">
              <a:solidFill>
                <a:schemeClr val="accent1">
                  <a:lumMod val="40000"/>
                  <a:lumOff val="6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539552" y="1700808"/>
            <a:ext cx="8229600" cy="4572000"/>
          </a:xfrm>
        </p:spPr>
        <p:txBody>
          <a:bodyPr/>
          <a:lstStyle/>
          <a:p>
            <a:pPr>
              <a:buFont typeface="Wingdings" pitchFamily="2" charset="2"/>
              <a:buChar char="Ø"/>
            </a:pPr>
            <a:r>
              <a:rPr lang="en-US" dirty="0">
                <a:latin typeface="Times New Roman" pitchFamily="18" charset="0"/>
                <a:cs typeface="Times New Roman" pitchFamily="18" charset="0"/>
              </a:rPr>
              <a:t>A pseudo-class is used to define a special state of an element</a:t>
            </a:r>
            <a:r>
              <a:rPr lang="en-US" dirty="0" smtClean="0">
                <a:latin typeface="Times New Roman" pitchFamily="18" charset="0"/>
                <a:cs typeface="Times New Roman" pitchFamily="18" charset="0"/>
              </a:rPr>
              <a:t>.</a:t>
            </a:r>
          </a:p>
          <a:p>
            <a:pPr>
              <a:buFont typeface="Wingdings" pitchFamily="2" charset="2"/>
              <a:buChar char="Ø"/>
            </a:pPr>
            <a:r>
              <a:rPr lang="en-US" dirty="0" smtClean="0">
                <a:latin typeface="Times New Roman" pitchFamily="18" charset="0"/>
                <a:cs typeface="Times New Roman" pitchFamily="18" charset="0"/>
              </a:rPr>
              <a:t>Syntax:</a:t>
            </a:r>
          </a:p>
          <a:p>
            <a:pPr marL="64008" indent="0">
              <a:buNone/>
            </a:pPr>
            <a:r>
              <a:rPr lang="en-US" dirty="0">
                <a:latin typeface="Times New Roman" pitchFamily="18" charset="0"/>
                <a:cs typeface="Times New Roman" pitchFamily="18" charset="0"/>
              </a:rPr>
              <a:t>	</a:t>
            </a:r>
            <a:r>
              <a:rPr lang="en-IN" dirty="0" err="1">
                <a:latin typeface="Times New Roman" pitchFamily="18" charset="0"/>
                <a:cs typeface="Times New Roman" pitchFamily="18" charset="0"/>
              </a:rPr>
              <a:t>selector:pseudo-class</a:t>
            </a:r>
            <a:r>
              <a:rPr lang="en-IN" dirty="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pPr marL="64008" indent="0">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property</a:t>
            </a:r>
            <a:r>
              <a:rPr lang="en-IN" dirty="0">
                <a:latin typeface="Times New Roman" pitchFamily="18" charset="0"/>
                <a:cs typeface="Times New Roman" pitchFamily="18" charset="0"/>
              </a:rPr>
              <a:t>: value;</a:t>
            </a:r>
            <a:br>
              <a:rPr lang="en-IN" dirty="0">
                <a:latin typeface="Times New Roman" pitchFamily="18" charset="0"/>
                <a:cs typeface="Times New Roman" pitchFamily="18" charset="0"/>
              </a:rPr>
            </a:b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64008"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257136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20688"/>
            <a:ext cx="8229600" cy="1399032"/>
          </a:xfrm>
        </p:spPr>
        <p:txBody>
          <a:bodyPr>
            <a:normAutofit/>
          </a:bodyPr>
          <a:lstStyle/>
          <a:p>
            <a:r>
              <a:rPr lang="en-IN" sz="4000" dirty="0">
                <a:solidFill>
                  <a:schemeClr val="accent1">
                    <a:lumMod val="40000"/>
                    <a:lumOff val="60000"/>
                  </a:schemeClr>
                </a:solidFill>
                <a:effectLst/>
                <a:latin typeface="Times New Roman" pitchFamily="18" charset="0"/>
                <a:cs typeface="Times New Roman" pitchFamily="18" charset="0"/>
              </a:rPr>
              <a:t>Pseudo-Elements</a:t>
            </a:r>
            <a:br>
              <a:rPr lang="en-IN" sz="4000" dirty="0">
                <a:solidFill>
                  <a:schemeClr val="accent1">
                    <a:lumMod val="40000"/>
                    <a:lumOff val="60000"/>
                  </a:schemeClr>
                </a:solidFill>
                <a:effectLst/>
                <a:latin typeface="Times New Roman" pitchFamily="18" charset="0"/>
                <a:cs typeface="Times New Roman" pitchFamily="18" charset="0"/>
              </a:rPr>
            </a:br>
            <a:endParaRPr lang="en-IN" sz="4000" dirty="0">
              <a:solidFill>
                <a:schemeClr val="accent1">
                  <a:lumMod val="40000"/>
                  <a:lumOff val="6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539552" y="1628800"/>
            <a:ext cx="8229600" cy="4572000"/>
          </a:xfrm>
        </p:spPr>
        <p:txBody>
          <a:bodyPr/>
          <a:lstStyle/>
          <a:p>
            <a:pPr>
              <a:buFont typeface="Wingdings" pitchFamily="2" charset="2"/>
              <a:buChar char="Ø"/>
            </a:pPr>
            <a:r>
              <a:rPr lang="en-US" dirty="0">
                <a:latin typeface="Times New Roman" pitchFamily="18" charset="0"/>
                <a:cs typeface="Times New Roman" pitchFamily="18" charset="0"/>
              </a:rPr>
              <a:t>A CSS pseudo-element is used to style specified parts of an element</a:t>
            </a:r>
            <a:r>
              <a:rPr lang="en-US" dirty="0" smtClean="0">
                <a:latin typeface="Times New Roman" pitchFamily="18" charset="0"/>
                <a:cs typeface="Times New Roman" pitchFamily="18" charset="0"/>
              </a:rPr>
              <a:t>.</a:t>
            </a:r>
          </a:p>
          <a:p>
            <a:pPr>
              <a:buFont typeface="Wingdings" pitchFamily="2" charset="2"/>
              <a:buChar char="Ø"/>
            </a:pPr>
            <a:r>
              <a:rPr lang="en-US" dirty="0" smtClean="0">
                <a:latin typeface="Times New Roman" pitchFamily="18" charset="0"/>
                <a:cs typeface="Times New Roman" pitchFamily="18" charset="0"/>
              </a:rPr>
              <a:t>Syntax:</a:t>
            </a:r>
          </a:p>
          <a:p>
            <a:pPr marL="64008" indent="0">
              <a:buNone/>
            </a:pPr>
            <a:r>
              <a:rPr lang="en-US" dirty="0">
                <a:latin typeface="Times New Roman" pitchFamily="18" charset="0"/>
                <a:cs typeface="Times New Roman" pitchFamily="18" charset="0"/>
              </a:rPr>
              <a:t>	</a:t>
            </a:r>
            <a:r>
              <a:rPr lang="en-IN" dirty="0">
                <a:latin typeface="Times New Roman" pitchFamily="18" charset="0"/>
                <a:cs typeface="Times New Roman" pitchFamily="18" charset="0"/>
              </a:rPr>
              <a:t>selector::pseudo-element </a:t>
            </a:r>
            <a:endParaRPr lang="en-IN" dirty="0" smtClean="0">
              <a:latin typeface="Times New Roman" pitchFamily="18" charset="0"/>
              <a:cs typeface="Times New Roman" pitchFamily="18" charset="0"/>
            </a:endParaRPr>
          </a:p>
          <a:p>
            <a:pPr marL="64008" indent="0">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property</a:t>
            </a:r>
            <a:r>
              <a:rPr lang="en-IN" dirty="0">
                <a:latin typeface="Times New Roman" pitchFamily="18" charset="0"/>
                <a:cs typeface="Times New Roman" pitchFamily="18" charset="0"/>
              </a:rPr>
              <a:t>: value;</a:t>
            </a:r>
            <a:br>
              <a:rPr lang="en-IN" dirty="0">
                <a:latin typeface="Times New Roman" pitchFamily="18" charset="0"/>
                <a:cs typeface="Times New Roman" pitchFamily="18" charset="0"/>
              </a:rPr>
            </a:b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945290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solidFill>
                  <a:schemeClr val="accent1">
                    <a:lumMod val="40000"/>
                    <a:lumOff val="60000"/>
                  </a:schemeClr>
                </a:solidFill>
                <a:effectLst/>
                <a:latin typeface="Times New Roman" pitchFamily="18" charset="0"/>
                <a:cs typeface="Times New Roman" pitchFamily="18" charset="0"/>
              </a:rPr>
              <a:t>The ::first-line Pseudo-element</a:t>
            </a:r>
            <a:br>
              <a:rPr lang="en-IN" sz="4000" dirty="0">
                <a:solidFill>
                  <a:schemeClr val="accent1">
                    <a:lumMod val="40000"/>
                    <a:lumOff val="60000"/>
                  </a:schemeClr>
                </a:solidFill>
                <a:effectLst/>
                <a:latin typeface="Times New Roman" pitchFamily="18" charset="0"/>
                <a:cs typeface="Times New Roman" pitchFamily="18" charset="0"/>
              </a:rPr>
            </a:br>
            <a:endParaRPr lang="en-IN" sz="4000" dirty="0">
              <a:solidFill>
                <a:schemeClr val="accent1">
                  <a:lumMod val="40000"/>
                  <a:lumOff val="6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23528" y="1052736"/>
            <a:ext cx="8640960" cy="5805264"/>
          </a:xfrm>
        </p:spPr>
        <p:txBody>
          <a:bodyPr>
            <a:noAutofit/>
          </a:bodyPr>
          <a:lstStyle/>
          <a:p>
            <a:pPr>
              <a:buFont typeface="Wingdings" pitchFamily="2" charset="2"/>
              <a:buChar char="Ø"/>
            </a:pPr>
            <a:r>
              <a:rPr lang="en-US" dirty="0">
                <a:latin typeface="Times New Roman" pitchFamily="18" charset="0"/>
                <a:cs typeface="Times New Roman" pitchFamily="18" charset="0"/>
              </a:rPr>
              <a:t>The </a:t>
            </a:r>
            <a:r>
              <a:rPr lang="en-US" dirty="0">
                <a:latin typeface="Times New Roman" pitchFamily="18" charset="0"/>
                <a:cs typeface="Times New Roman" pitchFamily="18" charset="0"/>
              </a:rPr>
              <a:t>::first-line</a:t>
            </a:r>
            <a:r>
              <a:rPr lang="en-US" dirty="0">
                <a:latin typeface="Times New Roman" pitchFamily="18" charset="0"/>
                <a:cs typeface="Times New Roman" pitchFamily="18" charset="0"/>
              </a:rPr>
              <a:t> pseudo-element is used to add a special style to the first line of a text</a:t>
            </a:r>
            <a:r>
              <a:rPr lang="en-US" dirty="0" smtClean="0">
                <a:latin typeface="Times New Roman" pitchFamily="18" charset="0"/>
                <a:cs typeface="Times New Roman" pitchFamily="18" charset="0"/>
              </a:rPr>
              <a:t>.</a:t>
            </a:r>
          </a:p>
          <a:p>
            <a:pPr>
              <a:buFont typeface="Wingdings" pitchFamily="2" charset="2"/>
              <a:buChar char="Ø"/>
            </a:pPr>
            <a:r>
              <a:rPr lang="en-US" dirty="0">
                <a:latin typeface="Times New Roman" pitchFamily="18" charset="0"/>
                <a:cs typeface="Times New Roman" pitchFamily="18" charset="0"/>
              </a:rPr>
              <a:t>The following properties apply to the ::first-line pseudo-element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lvl="2"/>
            <a:r>
              <a:rPr lang="en-US" sz="3000" dirty="0">
                <a:latin typeface="Times New Roman" pitchFamily="18" charset="0"/>
                <a:cs typeface="Times New Roman" pitchFamily="18" charset="0"/>
              </a:rPr>
              <a:t>font properties</a:t>
            </a:r>
          </a:p>
          <a:p>
            <a:pPr lvl="2"/>
            <a:r>
              <a:rPr lang="en-US" sz="3000" dirty="0">
                <a:latin typeface="Times New Roman" pitchFamily="18" charset="0"/>
                <a:cs typeface="Times New Roman" pitchFamily="18" charset="0"/>
              </a:rPr>
              <a:t>color properties</a:t>
            </a:r>
          </a:p>
          <a:p>
            <a:pPr lvl="2"/>
            <a:r>
              <a:rPr lang="en-US" sz="3000" dirty="0">
                <a:latin typeface="Times New Roman" pitchFamily="18" charset="0"/>
                <a:cs typeface="Times New Roman" pitchFamily="18" charset="0"/>
              </a:rPr>
              <a:t>background properties</a:t>
            </a:r>
          </a:p>
          <a:p>
            <a:pPr lvl="2"/>
            <a:r>
              <a:rPr lang="en-US" sz="3000" dirty="0">
                <a:latin typeface="Times New Roman" pitchFamily="18" charset="0"/>
                <a:cs typeface="Times New Roman" pitchFamily="18" charset="0"/>
              </a:rPr>
              <a:t>word-spacing</a:t>
            </a:r>
          </a:p>
          <a:p>
            <a:pPr lvl="2"/>
            <a:r>
              <a:rPr lang="en-US" sz="3000" dirty="0">
                <a:latin typeface="Times New Roman" pitchFamily="18" charset="0"/>
                <a:cs typeface="Times New Roman" pitchFamily="18" charset="0"/>
              </a:rPr>
              <a:t>letter-spacing</a:t>
            </a:r>
          </a:p>
          <a:p>
            <a:pPr lvl="2"/>
            <a:r>
              <a:rPr lang="en-US" sz="3000" dirty="0">
                <a:latin typeface="Times New Roman" pitchFamily="18" charset="0"/>
                <a:cs typeface="Times New Roman" pitchFamily="18" charset="0"/>
              </a:rPr>
              <a:t>text-decoration</a:t>
            </a:r>
          </a:p>
          <a:p>
            <a:pPr lvl="2"/>
            <a:r>
              <a:rPr lang="en-US" sz="3000" dirty="0">
                <a:latin typeface="Times New Roman" pitchFamily="18" charset="0"/>
                <a:cs typeface="Times New Roman" pitchFamily="18" charset="0"/>
              </a:rPr>
              <a:t>vertical-align</a:t>
            </a:r>
          </a:p>
          <a:p>
            <a:pPr lvl="2"/>
            <a:r>
              <a:rPr lang="en-US" sz="3000" dirty="0">
                <a:latin typeface="Times New Roman" pitchFamily="18" charset="0"/>
                <a:cs typeface="Times New Roman" pitchFamily="18" charset="0"/>
              </a:rPr>
              <a:t>text-transform</a:t>
            </a:r>
          </a:p>
          <a:p>
            <a:pPr lvl="2"/>
            <a:r>
              <a:rPr lang="en-US" sz="3000" dirty="0">
                <a:latin typeface="Times New Roman" pitchFamily="18" charset="0"/>
                <a:cs typeface="Times New Roman" pitchFamily="18" charset="0"/>
              </a:rPr>
              <a:t>line-height</a:t>
            </a:r>
          </a:p>
          <a:p>
            <a:pPr lvl="2"/>
            <a:r>
              <a:rPr lang="en-US" sz="3000" dirty="0">
                <a:latin typeface="Times New Roman" pitchFamily="18" charset="0"/>
                <a:cs typeface="Times New Roman" pitchFamily="18" charset="0"/>
              </a:rPr>
              <a:t>clear</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491383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79512" y="476672"/>
            <a:ext cx="8856984" cy="6381328"/>
          </a:xfrm>
        </p:spPr>
        <p:txBody>
          <a:bodyPr/>
          <a:lstStyle/>
          <a:p>
            <a:pPr marL="64008" indent="0">
              <a:buNone/>
            </a:pPr>
            <a:r>
              <a:rPr lang="en-IN" dirty="0">
                <a:solidFill>
                  <a:schemeClr val="accent1">
                    <a:lumMod val="60000"/>
                    <a:lumOff val="40000"/>
                  </a:schemeClr>
                </a:solidFill>
                <a:latin typeface="Times New Roman" pitchFamily="18" charset="0"/>
                <a:cs typeface="Times New Roman" pitchFamily="18" charset="0"/>
              </a:rPr>
              <a:t>The ::before Pseudo-element</a:t>
            </a:r>
          </a:p>
          <a:p>
            <a:pPr marL="64008" indent="0">
              <a:buNone/>
            </a:pPr>
            <a:r>
              <a:rPr lang="en-IN" dirty="0">
                <a:solidFill>
                  <a:schemeClr val="accent1">
                    <a:lumMod val="60000"/>
                    <a:lumOff val="40000"/>
                  </a:schemeClr>
                </a:solidFill>
                <a:latin typeface="Times New Roman" pitchFamily="18" charset="0"/>
                <a:cs typeface="Times New Roman" pitchFamily="18" charset="0"/>
              </a:rPr>
              <a:t>	</a:t>
            </a:r>
            <a:r>
              <a:rPr lang="en-US" dirty="0">
                <a:latin typeface="Times New Roman" pitchFamily="18" charset="0"/>
                <a:cs typeface="Times New Roman" pitchFamily="18" charset="0"/>
              </a:rPr>
              <a:t>The </a:t>
            </a:r>
            <a:r>
              <a:rPr lang="en-US" dirty="0">
                <a:latin typeface="Times New Roman" pitchFamily="18" charset="0"/>
                <a:cs typeface="Times New Roman" pitchFamily="18" charset="0"/>
              </a:rPr>
              <a:t>::before</a:t>
            </a:r>
            <a:r>
              <a:rPr lang="en-US" dirty="0">
                <a:latin typeface="Times New Roman" pitchFamily="18" charset="0"/>
                <a:cs typeface="Times New Roman" pitchFamily="18" charset="0"/>
              </a:rPr>
              <a:t> pseudo-element can be used to insert some content before the content of an element</a:t>
            </a:r>
            <a:r>
              <a:rPr lang="en-US" dirty="0" smtClean="0">
                <a:latin typeface="Times New Roman" pitchFamily="18" charset="0"/>
                <a:cs typeface="Times New Roman" pitchFamily="18" charset="0"/>
              </a:rPr>
              <a:t>.</a:t>
            </a:r>
          </a:p>
          <a:p>
            <a:pPr marL="64008" indent="0">
              <a:buNone/>
            </a:pPr>
            <a:r>
              <a:rPr lang="en-IN" dirty="0">
                <a:solidFill>
                  <a:schemeClr val="accent1">
                    <a:lumMod val="60000"/>
                    <a:lumOff val="40000"/>
                  </a:schemeClr>
                </a:solidFill>
                <a:latin typeface="Times New Roman" pitchFamily="18" charset="0"/>
                <a:cs typeface="Times New Roman" pitchFamily="18" charset="0"/>
              </a:rPr>
              <a:t>The ::after Pseudo-element</a:t>
            </a:r>
          </a:p>
          <a:p>
            <a:pPr marL="64008" indent="0">
              <a:buNone/>
            </a:pPr>
            <a:r>
              <a:rPr lang="en-IN" dirty="0" smtClean="0">
                <a:solidFill>
                  <a:schemeClr val="accent1">
                    <a:lumMod val="60000"/>
                    <a:lumOff val="40000"/>
                  </a:schemeClr>
                </a:solidFill>
                <a:latin typeface="Times New Roman" pitchFamily="18" charset="0"/>
                <a:cs typeface="Times New Roman" pitchFamily="18" charset="0"/>
              </a:rPr>
              <a:t>	</a:t>
            </a:r>
            <a:r>
              <a:rPr lang="en-US" dirty="0">
                <a:latin typeface="Times New Roman" pitchFamily="18" charset="0"/>
                <a:cs typeface="Times New Roman" pitchFamily="18" charset="0"/>
              </a:rPr>
              <a:t>The </a:t>
            </a:r>
            <a:r>
              <a:rPr lang="en-US" dirty="0">
                <a:latin typeface="Times New Roman" pitchFamily="18" charset="0"/>
                <a:cs typeface="Times New Roman" pitchFamily="18" charset="0"/>
              </a:rPr>
              <a:t>::after</a:t>
            </a:r>
            <a:r>
              <a:rPr lang="en-US" dirty="0">
                <a:latin typeface="Times New Roman" pitchFamily="18" charset="0"/>
                <a:cs typeface="Times New Roman" pitchFamily="18" charset="0"/>
              </a:rPr>
              <a:t> pseudo-element can be used to insert some content after the content of an element</a:t>
            </a:r>
            <a:r>
              <a:rPr lang="en-US" dirty="0" smtClean="0">
                <a:latin typeface="Times New Roman" pitchFamily="18" charset="0"/>
                <a:cs typeface="Times New Roman" pitchFamily="18" charset="0"/>
              </a:rPr>
              <a:t>.</a:t>
            </a:r>
          </a:p>
          <a:p>
            <a:pPr marL="64008" indent="0">
              <a:buNone/>
            </a:pPr>
            <a:r>
              <a:rPr lang="en-IN" dirty="0">
                <a:solidFill>
                  <a:schemeClr val="accent1">
                    <a:lumMod val="60000"/>
                    <a:lumOff val="40000"/>
                  </a:schemeClr>
                </a:solidFill>
                <a:latin typeface="Times New Roman" pitchFamily="18" charset="0"/>
                <a:cs typeface="Times New Roman" pitchFamily="18" charset="0"/>
              </a:rPr>
              <a:t>The ::marker Pseudo-element</a:t>
            </a:r>
          </a:p>
          <a:p>
            <a:pPr marL="64008" indent="0">
              <a:buNone/>
            </a:pPr>
            <a:r>
              <a:rPr lang="en-IN" dirty="0" smtClean="0">
                <a:solidFill>
                  <a:schemeClr val="accent1">
                    <a:lumMod val="60000"/>
                    <a:lumOff val="40000"/>
                  </a:schemeClr>
                </a:solidFill>
                <a:latin typeface="Times New Roman" pitchFamily="18" charset="0"/>
                <a:cs typeface="Times New Roman" pitchFamily="18" charset="0"/>
              </a:rPr>
              <a:t>	</a:t>
            </a:r>
            <a:r>
              <a:rPr lang="en-US" dirty="0">
                <a:latin typeface="Times New Roman" pitchFamily="18" charset="0"/>
                <a:cs typeface="Times New Roman" pitchFamily="18" charset="0"/>
              </a:rPr>
              <a:t>The </a:t>
            </a:r>
            <a:r>
              <a:rPr lang="en-US" dirty="0">
                <a:latin typeface="Times New Roman" pitchFamily="18" charset="0"/>
                <a:cs typeface="Times New Roman" pitchFamily="18" charset="0"/>
              </a:rPr>
              <a:t>::marker</a:t>
            </a:r>
            <a:r>
              <a:rPr lang="en-US" dirty="0">
                <a:latin typeface="Times New Roman" pitchFamily="18" charset="0"/>
                <a:cs typeface="Times New Roman" pitchFamily="18" charset="0"/>
              </a:rPr>
              <a:t> pseudo-element selects the markers of list items</a:t>
            </a:r>
            <a:r>
              <a:rPr lang="en-US" dirty="0" smtClean="0">
                <a:latin typeface="Times New Roman" pitchFamily="18" charset="0"/>
                <a:cs typeface="Times New Roman" pitchFamily="18" charset="0"/>
              </a:rPr>
              <a:t>.</a:t>
            </a:r>
          </a:p>
          <a:p>
            <a:pPr marL="64008" indent="0">
              <a:buNone/>
            </a:pPr>
            <a:r>
              <a:rPr lang="en-IN" dirty="0">
                <a:latin typeface="Times New Roman" pitchFamily="18" charset="0"/>
                <a:cs typeface="Times New Roman" pitchFamily="18" charset="0"/>
              </a:rPr>
              <a:t>The ::selection Pseudo-element</a:t>
            </a:r>
          </a:p>
          <a:p>
            <a:pPr marL="64008"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3990218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08720"/>
            <a:ext cx="8229600" cy="4572000"/>
          </a:xfrm>
        </p:spPr>
        <p:txBody>
          <a:bodyPr>
            <a:normAutofit/>
          </a:bodyPr>
          <a:lstStyle/>
          <a:p>
            <a:pPr marL="64008" indent="0" algn="ctr">
              <a:buNone/>
            </a:pPr>
            <a:endParaRPr lang="en-IN" sz="7200" dirty="0" smtClean="0">
              <a:solidFill>
                <a:schemeClr val="accent1">
                  <a:lumMod val="75000"/>
                </a:schemeClr>
              </a:solidFill>
            </a:endParaRPr>
          </a:p>
          <a:p>
            <a:pPr marL="64008" indent="0" algn="ctr">
              <a:buNone/>
            </a:pPr>
            <a:r>
              <a:rPr lang="en-IN" sz="7200" dirty="0" smtClean="0">
                <a:solidFill>
                  <a:schemeClr val="accent1">
                    <a:lumMod val="75000"/>
                  </a:schemeClr>
                </a:solidFill>
              </a:rPr>
              <a:t>Thank You</a:t>
            </a:r>
            <a:endParaRPr lang="en-IN" sz="7200" dirty="0">
              <a:solidFill>
                <a:schemeClr val="accent1">
                  <a:lumMod val="75000"/>
                </a:schemeClr>
              </a:solidFill>
            </a:endParaRPr>
          </a:p>
        </p:txBody>
      </p:sp>
    </p:spTree>
    <p:extLst>
      <p:ext uri="{BB962C8B-B14F-4D97-AF65-F5344CB8AC3E}">
        <p14:creationId xmlns:p14="http://schemas.microsoft.com/office/powerpoint/2010/main" val="1202314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8229600" cy="1143000"/>
          </a:xfrm>
        </p:spPr>
        <p:txBody>
          <a:bodyPr>
            <a:noAutofit/>
          </a:bodyPr>
          <a:lstStyle/>
          <a:p>
            <a:r>
              <a:rPr lang="en-IN" sz="4800" dirty="0">
                <a:solidFill>
                  <a:schemeClr val="accent1">
                    <a:lumMod val="40000"/>
                    <a:lumOff val="60000"/>
                  </a:schemeClr>
                </a:solidFill>
                <a:latin typeface="Times New Roman" pitchFamily="18" charset="0"/>
                <a:cs typeface="Times New Roman" pitchFamily="18" charset="0"/>
              </a:rPr>
              <a:t/>
            </a:r>
            <a:br>
              <a:rPr lang="en-IN" sz="4800" dirty="0">
                <a:solidFill>
                  <a:schemeClr val="accent1">
                    <a:lumMod val="40000"/>
                    <a:lumOff val="60000"/>
                  </a:schemeClr>
                </a:solidFill>
                <a:latin typeface="Times New Roman" pitchFamily="18" charset="0"/>
                <a:cs typeface="Times New Roman" pitchFamily="18" charset="0"/>
              </a:rPr>
            </a:br>
            <a:r>
              <a:rPr lang="en-IN" sz="4800" dirty="0" smtClean="0">
                <a:solidFill>
                  <a:schemeClr val="accent1">
                    <a:lumMod val="40000"/>
                    <a:lumOff val="60000"/>
                  </a:schemeClr>
                </a:solidFill>
                <a:latin typeface="Times New Roman" pitchFamily="18" charset="0"/>
                <a:cs typeface="Times New Roman" pitchFamily="18" charset="0"/>
              </a:rPr>
              <a:t>Introduction</a:t>
            </a:r>
            <a:endParaRPr lang="en-IN" sz="4800" dirty="0">
              <a:solidFill>
                <a:schemeClr val="accent1">
                  <a:lumMod val="40000"/>
                  <a:lumOff val="6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539552" y="1700808"/>
            <a:ext cx="8229600" cy="4525963"/>
          </a:xfrm>
        </p:spPr>
        <p:txBody>
          <a:bodyPr/>
          <a:lstStyle/>
          <a:p>
            <a:pPr>
              <a:buFont typeface="Wingdings" pitchFamily="2" charset="2"/>
              <a:buChar char="Ø"/>
            </a:pPr>
            <a:r>
              <a:rPr lang="en-US" dirty="0">
                <a:latin typeface="Times New Roman" pitchFamily="18" charset="0"/>
                <a:cs typeface="Times New Roman" pitchFamily="18" charset="0"/>
              </a:rPr>
              <a:t>CSS stands for Cascading Style </a:t>
            </a:r>
            <a:r>
              <a:rPr lang="en-US" dirty="0" smtClean="0">
                <a:latin typeface="Times New Roman" pitchFamily="18" charset="0"/>
                <a:cs typeface="Times New Roman" pitchFamily="18" charset="0"/>
              </a:rPr>
              <a:t>Sheets.</a:t>
            </a:r>
          </a:p>
          <a:p>
            <a:pPr>
              <a:buFont typeface="Wingdings" pitchFamily="2" charset="2"/>
              <a:buChar char="Ø"/>
            </a:pPr>
            <a:r>
              <a:rPr lang="en-US" dirty="0" smtClean="0">
                <a:latin typeface="Times New Roman" pitchFamily="18" charset="0"/>
                <a:cs typeface="Times New Roman" pitchFamily="18" charset="0"/>
              </a:rPr>
              <a:t>CSS </a:t>
            </a:r>
            <a:r>
              <a:rPr lang="en-US" dirty="0">
                <a:latin typeface="Times New Roman" pitchFamily="18" charset="0"/>
                <a:cs typeface="Times New Roman" pitchFamily="18" charset="0"/>
              </a:rPr>
              <a:t>describes how HTML elements are to be displayed on screen, paper, or in other </a:t>
            </a:r>
            <a:r>
              <a:rPr lang="en-US" dirty="0" smtClean="0">
                <a:latin typeface="Times New Roman" pitchFamily="18" charset="0"/>
                <a:cs typeface="Times New Roman" pitchFamily="18" charset="0"/>
              </a:rPr>
              <a:t>media.</a:t>
            </a:r>
          </a:p>
          <a:p>
            <a:pPr>
              <a:buFont typeface="Wingdings" pitchFamily="2" charset="2"/>
              <a:buChar char="Ø"/>
            </a:pPr>
            <a:r>
              <a:rPr lang="en-US" dirty="0" smtClean="0">
                <a:latin typeface="Times New Roman" pitchFamily="18" charset="0"/>
                <a:cs typeface="Times New Roman" pitchFamily="18" charset="0"/>
              </a:rPr>
              <a:t>CSS </a:t>
            </a:r>
            <a:r>
              <a:rPr lang="en-US" dirty="0">
                <a:latin typeface="Times New Roman" pitchFamily="18" charset="0"/>
                <a:cs typeface="Times New Roman" pitchFamily="18" charset="0"/>
              </a:rPr>
              <a:t>saves a lot of work. It can control the layout of multiple web pages all at </a:t>
            </a:r>
            <a:r>
              <a:rPr lang="en-US" dirty="0" smtClean="0">
                <a:latin typeface="Times New Roman" pitchFamily="18" charset="0"/>
                <a:cs typeface="Times New Roman" pitchFamily="18" charset="0"/>
              </a:rPr>
              <a:t>once.</a:t>
            </a:r>
          </a:p>
          <a:p>
            <a:pPr>
              <a:buFont typeface="Wingdings" pitchFamily="2" charset="2"/>
              <a:buChar char="Ø"/>
            </a:pPr>
            <a:r>
              <a:rPr lang="en-US" dirty="0" smtClean="0">
                <a:latin typeface="Times New Roman" pitchFamily="18" charset="0"/>
                <a:cs typeface="Times New Roman" pitchFamily="18" charset="0"/>
              </a:rPr>
              <a:t>External style sheets </a:t>
            </a:r>
            <a:r>
              <a:rPr lang="en-US" dirty="0">
                <a:latin typeface="Times New Roman" pitchFamily="18" charset="0"/>
                <a:cs typeface="Times New Roman" pitchFamily="18" charset="0"/>
              </a:rPr>
              <a:t>are stored in CSS files</a:t>
            </a:r>
          </a:p>
          <a:p>
            <a:pPr>
              <a:buFont typeface="Wingdings" pitchFamily="2" charset="2"/>
              <a:buChar char="Ø"/>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019712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solidFill>
                  <a:schemeClr val="accent1">
                    <a:lumMod val="40000"/>
                    <a:lumOff val="60000"/>
                  </a:schemeClr>
                </a:solidFill>
                <a:latin typeface="Times New Roman" pitchFamily="18" charset="0"/>
                <a:cs typeface="Times New Roman" pitchFamily="18" charset="0"/>
              </a:rPr>
              <a:t>Syntax</a:t>
            </a:r>
            <a:endParaRPr lang="en-IN" sz="4800" dirty="0">
              <a:solidFill>
                <a:schemeClr val="accent1">
                  <a:lumMod val="40000"/>
                  <a:lumOff val="6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Ø"/>
            </a:pPr>
            <a:r>
              <a:rPr lang="en-US" dirty="0">
                <a:latin typeface="Times New Roman" pitchFamily="18" charset="0"/>
                <a:cs typeface="Times New Roman" pitchFamily="18" charset="0"/>
              </a:rPr>
              <a:t>A CSS rule set contains a selector and a declaration block</a:t>
            </a:r>
            <a:r>
              <a:rPr lang="en-US" dirty="0" smtClean="0">
                <a:latin typeface="Times New Roman" pitchFamily="18" charset="0"/>
                <a:cs typeface="Times New Roman" pitchFamily="18" charset="0"/>
              </a:rPr>
              <a:t>.</a:t>
            </a:r>
          </a:p>
          <a:p>
            <a:endParaRPr lang="en-IN"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3284984"/>
            <a:ext cx="5616624" cy="2304256"/>
          </a:xfrm>
          <a:prstGeom prst="rect">
            <a:avLst/>
          </a:prstGeom>
        </p:spPr>
      </p:pic>
    </p:spTree>
    <p:extLst>
      <p:ext uri="{BB962C8B-B14F-4D97-AF65-F5344CB8AC3E}">
        <p14:creationId xmlns:p14="http://schemas.microsoft.com/office/powerpoint/2010/main" val="3238359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260648"/>
            <a:ext cx="8928992" cy="6120680"/>
          </a:xfrm>
        </p:spPr>
        <p:txBody>
          <a:bodyPr>
            <a:noAutofit/>
          </a:bodyPr>
          <a:lstStyle/>
          <a:p>
            <a:pPr>
              <a:buFont typeface="Wingdings" pitchFamily="2" charset="2"/>
              <a:buChar char="Ø"/>
            </a:pPr>
            <a:r>
              <a:rPr lang="en-US" b="1" dirty="0" smtClean="0">
                <a:solidFill>
                  <a:schemeClr val="accent1">
                    <a:lumMod val="40000"/>
                    <a:lumOff val="60000"/>
                  </a:schemeClr>
                </a:solidFill>
                <a:latin typeface="Times New Roman" pitchFamily="18" charset="0"/>
                <a:cs typeface="Times New Roman" pitchFamily="18" charset="0"/>
              </a:rPr>
              <a:t>SELECTOR:</a:t>
            </a:r>
            <a:r>
              <a:rPr lang="en-US" dirty="0">
                <a:solidFill>
                  <a:schemeClr val="accent1">
                    <a:lumMod val="40000"/>
                    <a:lumOff val="60000"/>
                  </a:schemeClr>
                </a:solidFill>
                <a:latin typeface="Times New Roman" pitchFamily="18" charset="0"/>
                <a:cs typeface="Times New Roman" pitchFamily="18" charset="0"/>
              </a:rPr>
              <a:t> </a:t>
            </a:r>
            <a:endParaRPr lang="en-US" dirty="0" smtClean="0">
              <a:solidFill>
                <a:schemeClr val="accent1">
                  <a:lumMod val="40000"/>
                  <a:lumOff val="60000"/>
                </a:schemeClr>
              </a:solidFill>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Selector </a:t>
            </a:r>
            <a:r>
              <a:rPr lang="en-US" dirty="0">
                <a:latin typeface="Times New Roman" pitchFamily="18" charset="0"/>
                <a:cs typeface="Times New Roman" pitchFamily="18" charset="0"/>
              </a:rPr>
              <a:t>indicates the HTML element you want to style. It could be any tag like &lt;h1&gt;, &lt;title&gt; etc</a:t>
            </a:r>
            <a:r>
              <a:rPr lang="en-US" dirty="0" smtClean="0">
                <a:latin typeface="Times New Roman" pitchFamily="18" charset="0"/>
                <a:cs typeface="Times New Roman" pitchFamily="18" charset="0"/>
              </a:rPr>
              <a:t>.</a:t>
            </a:r>
          </a:p>
          <a:p>
            <a:pPr marL="0" indent="0">
              <a:buNone/>
            </a:pPr>
            <a:endParaRPr lang="en-US" dirty="0" smtClean="0">
              <a:latin typeface="Times New Roman" pitchFamily="18" charset="0"/>
              <a:cs typeface="Times New Roman" pitchFamily="18" charset="0"/>
            </a:endParaRPr>
          </a:p>
          <a:p>
            <a:pPr>
              <a:buFont typeface="Wingdings" pitchFamily="2" charset="2"/>
              <a:buChar char="Ø"/>
            </a:pPr>
            <a:r>
              <a:rPr lang="en-US" b="1" dirty="0" smtClean="0">
                <a:solidFill>
                  <a:schemeClr val="accent1">
                    <a:lumMod val="40000"/>
                    <a:lumOff val="60000"/>
                  </a:schemeClr>
                </a:solidFill>
                <a:latin typeface="Times New Roman" pitchFamily="18" charset="0"/>
                <a:cs typeface="Times New Roman" pitchFamily="18" charset="0"/>
              </a:rPr>
              <a:t>DECLARATION BLOCK</a:t>
            </a:r>
            <a:r>
              <a:rPr lang="en-US" b="1" dirty="0" smtClean="0">
                <a:solidFill>
                  <a:schemeClr val="accent2">
                    <a:lumMod val="60000"/>
                    <a:lumOff val="40000"/>
                  </a:schemeClr>
                </a:solidFill>
                <a:latin typeface="Times New Roman" pitchFamily="18" charset="0"/>
                <a:cs typeface="Times New Roman" pitchFamily="18" charset="0"/>
              </a:rPr>
              <a:t>:</a:t>
            </a:r>
            <a:r>
              <a:rPr lang="en-US" dirty="0">
                <a:solidFill>
                  <a:schemeClr val="accent2">
                    <a:lumMod val="60000"/>
                    <a:lumOff val="40000"/>
                  </a:schemeClr>
                </a:solidFill>
                <a:latin typeface="Times New Roman" pitchFamily="18" charset="0"/>
                <a:cs typeface="Times New Roman" pitchFamily="18" charset="0"/>
              </a:rPr>
              <a:t> </a:t>
            </a:r>
            <a:endParaRPr lang="en-US" dirty="0" smtClean="0">
              <a:solidFill>
                <a:schemeClr val="accent2">
                  <a:lumMod val="60000"/>
                  <a:lumOff val="40000"/>
                </a:schemeClr>
              </a:solidFill>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declaration block can contain one or more declarations separated by a semicolon. For the above example, there are two declarations</a:t>
            </a:r>
            <a:r>
              <a:rPr lang="en-US" dirty="0" smtClean="0">
                <a:latin typeface="Times New Roman" pitchFamily="18" charset="0"/>
                <a:cs typeface="Times New Roman" pitchFamily="18" charset="0"/>
              </a:rPr>
              <a:t>:</a:t>
            </a:r>
          </a:p>
          <a:p>
            <a:pPr lvl="2"/>
            <a:r>
              <a:rPr lang="en-US" sz="3000" dirty="0">
                <a:latin typeface="Times New Roman" pitchFamily="18" charset="0"/>
                <a:cs typeface="Times New Roman" pitchFamily="18" charset="0"/>
              </a:rPr>
              <a:t>color: yellow;</a:t>
            </a:r>
          </a:p>
          <a:p>
            <a:pPr lvl="2"/>
            <a:r>
              <a:rPr lang="en-US" sz="3000" dirty="0" smtClean="0">
                <a:latin typeface="Times New Roman" pitchFamily="18" charset="0"/>
                <a:cs typeface="Times New Roman" pitchFamily="18" charset="0"/>
              </a:rPr>
              <a:t>font-size: 11 </a:t>
            </a:r>
            <a:r>
              <a:rPr lang="en-US" sz="3000" dirty="0" err="1">
                <a:latin typeface="Times New Roman" pitchFamily="18" charset="0"/>
                <a:cs typeface="Times New Roman" pitchFamily="18" charset="0"/>
              </a:rPr>
              <a:t>px</a:t>
            </a:r>
            <a:r>
              <a:rPr lang="en-US" sz="3000" dirty="0" smtClean="0">
                <a:latin typeface="Times New Roman" pitchFamily="18" charset="0"/>
                <a:cs typeface="Times New Roman" pitchFamily="18" charset="0"/>
              </a:rPr>
              <a:t>;</a:t>
            </a:r>
          </a:p>
          <a:p>
            <a:pPr marL="0"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595496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836712"/>
            <a:ext cx="8229600" cy="4572000"/>
          </a:xfrm>
        </p:spPr>
        <p:txBody>
          <a:bodyPr>
            <a:normAutofit/>
          </a:bodyPr>
          <a:lstStyle/>
          <a:p>
            <a:pPr>
              <a:buFont typeface="Wingdings" pitchFamily="2" charset="2"/>
              <a:buChar char="Ø"/>
            </a:pPr>
            <a:r>
              <a:rPr lang="en-US" b="1" dirty="0" smtClean="0">
                <a:solidFill>
                  <a:schemeClr val="accent1">
                    <a:lumMod val="40000"/>
                    <a:lumOff val="60000"/>
                  </a:schemeClr>
                </a:solidFill>
                <a:latin typeface="Times New Roman" pitchFamily="18" charset="0"/>
                <a:cs typeface="Times New Roman" pitchFamily="18" charset="0"/>
              </a:rPr>
              <a:t>PROPERTY:</a:t>
            </a:r>
            <a:r>
              <a:rPr lang="en-US" dirty="0">
                <a:solidFill>
                  <a:schemeClr val="accent1">
                    <a:lumMod val="40000"/>
                    <a:lumOff val="60000"/>
                  </a:schemeClr>
                </a:solidFill>
                <a:latin typeface="Times New Roman" pitchFamily="18" charset="0"/>
                <a:cs typeface="Times New Roman" pitchFamily="18" charset="0"/>
              </a:rPr>
              <a:t> </a:t>
            </a:r>
          </a:p>
          <a:p>
            <a:pPr marL="365760" lvl="1" indent="0">
              <a:buNone/>
            </a:pPr>
            <a:r>
              <a:rPr lang="en-US" sz="3000" dirty="0">
                <a:latin typeface="Times New Roman" pitchFamily="18" charset="0"/>
                <a:cs typeface="Times New Roman" pitchFamily="18" charset="0"/>
              </a:rPr>
              <a:t>	A Property is a type of attribute of HTML element. It could be color, border etc</a:t>
            </a:r>
            <a:r>
              <a:rPr lang="en-US" sz="3000" dirty="0" smtClean="0">
                <a:latin typeface="Times New Roman" pitchFamily="18" charset="0"/>
                <a:cs typeface="Times New Roman" pitchFamily="18" charset="0"/>
              </a:rPr>
              <a:t>.</a:t>
            </a:r>
          </a:p>
          <a:p>
            <a:pPr marL="365760" lvl="1" indent="0">
              <a:buNone/>
            </a:pPr>
            <a:endParaRPr lang="en-US" sz="3000" dirty="0">
              <a:latin typeface="Times New Roman" pitchFamily="18" charset="0"/>
              <a:cs typeface="Times New Roman" pitchFamily="18" charset="0"/>
            </a:endParaRPr>
          </a:p>
          <a:p>
            <a:pPr>
              <a:buFont typeface="Wingdings" pitchFamily="2" charset="2"/>
              <a:buChar char="Ø"/>
            </a:pPr>
            <a:r>
              <a:rPr lang="en-US" b="1" dirty="0" smtClean="0">
                <a:solidFill>
                  <a:schemeClr val="accent1">
                    <a:lumMod val="40000"/>
                    <a:lumOff val="60000"/>
                  </a:schemeClr>
                </a:solidFill>
                <a:latin typeface="Times New Roman" pitchFamily="18" charset="0"/>
                <a:cs typeface="Times New Roman" pitchFamily="18" charset="0"/>
              </a:rPr>
              <a:t>VALUE:</a:t>
            </a:r>
            <a:r>
              <a:rPr lang="en-US" dirty="0">
                <a:solidFill>
                  <a:schemeClr val="accent1">
                    <a:lumMod val="40000"/>
                    <a:lumOff val="60000"/>
                  </a:schemeClr>
                </a:solidFill>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Values are assigned to CSS properties. In the above example, value "yellow" is assigned to color property.</a:t>
            </a:r>
          </a:p>
          <a:p>
            <a:endParaRPr lang="en-IN" dirty="0"/>
          </a:p>
        </p:txBody>
      </p:sp>
    </p:spTree>
    <p:extLst>
      <p:ext uri="{BB962C8B-B14F-4D97-AF65-F5344CB8AC3E}">
        <p14:creationId xmlns:p14="http://schemas.microsoft.com/office/powerpoint/2010/main" val="31758675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71400"/>
            <a:ext cx="8229600" cy="1143000"/>
          </a:xfrm>
        </p:spPr>
        <p:txBody>
          <a:bodyPr>
            <a:noAutofit/>
          </a:bodyPr>
          <a:lstStyle/>
          <a:p>
            <a:r>
              <a:rPr lang="en-IN" sz="4000" dirty="0" smtClean="0">
                <a:solidFill>
                  <a:schemeClr val="accent1">
                    <a:lumMod val="40000"/>
                    <a:lumOff val="60000"/>
                  </a:schemeClr>
                </a:solidFill>
                <a:latin typeface="Times New Roman" pitchFamily="18" charset="0"/>
                <a:cs typeface="Times New Roman" pitchFamily="18" charset="0"/>
              </a:rPr>
              <a:t/>
            </a:r>
            <a:br>
              <a:rPr lang="en-IN" sz="4000" dirty="0" smtClean="0">
                <a:solidFill>
                  <a:schemeClr val="accent1">
                    <a:lumMod val="40000"/>
                    <a:lumOff val="60000"/>
                  </a:schemeClr>
                </a:solidFill>
                <a:latin typeface="Times New Roman" pitchFamily="18" charset="0"/>
                <a:cs typeface="Times New Roman" pitchFamily="18" charset="0"/>
              </a:rPr>
            </a:br>
            <a:r>
              <a:rPr lang="en-IN" sz="4000" dirty="0">
                <a:solidFill>
                  <a:schemeClr val="accent1">
                    <a:lumMod val="40000"/>
                    <a:lumOff val="60000"/>
                  </a:schemeClr>
                </a:solidFill>
                <a:latin typeface="Times New Roman" pitchFamily="18" charset="0"/>
                <a:cs typeface="Times New Roman" pitchFamily="18" charset="0"/>
              </a:rPr>
              <a:t/>
            </a:r>
            <a:br>
              <a:rPr lang="en-IN" sz="4000" dirty="0">
                <a:solidFill>
                  <a:schemeClr val="accent1">
                    <a:lumMod val="40000"/>
                    <a:lumOff val="60000"/>
                  </a:schemeClr>
                </a:solidFill>
                <a:latin typeface="Times New Roman" pitchFamily="18" charset="0"/>
                <a:cs typeface="Times New Roman" pitchFamily="18" charset="0"/>
              </a:rPr>
            </a:br>
            <a:r>
              <a:rPr lang="en-IN" sz="4000" dirty="0" smtClean="0">
                <a:solidFill>
                  <a:schemeClr val="accent1">
                    <a:lumMod val="40000"/>
                    <a:lumOff val="60000"/>
                  </a:schemeClr>
                </a:solidFill>
                <a:latin typeface="Times New Roman" pitchFamily="18" charset="0"/>
                <a:cs typeface="Times New Roman" pitchFamily="18" charset="0"/>
              </a:rPr>
              <a:t>CSS </a:t>
            </a:r>
            <a:r>
              <a:rPr lang="en-IN" sz="4000" dirty="0">
                <a:solidFill>
                  <a:schemeClr val="accent1">
                    <a:lumMod val="40000"/>
                    <a:lumOff val="60000"/>
                  </a:schemeClr>
                </a:solidFill>
                <a:latin typeface="Times New Roman" pitchFamily="18" charset="0"/>
                <a:cs typeface="Times New Roman" pitchFamily="18" charset="0"/>
              </a:rPr>
              <a:t>Selector</a:t>
            </a:r>
            <a:r>
              <a:rPr lang="en-IN" sz="4000" b="0" dirty="0">
                <a:solidFill>
                  <a:schemeClr val="accent1">
                    <a:lumMod val="40000"/>
                    <a:lumOff val="60000"/>
                  </a:schemeClr>
                </a:solidFill>
                <a:latin typeface="Times New Roman" pitchFamily="18" charset="0"/>
                <a:cs typeface="Times New Roman" pitchFamily="18" charset="0"/>
              </a:rPr>
              <a:t/>
            </a:r>
            <a:br>
              <a:rPr lang="en-IN" sz="4000" b="0" dirty="0">
                <a:solidFill>
                  <a:schemeClr val="accent1">
                    <a:lumMod val="40000"/>
                    <a:lumOff val="60000"/>
                  </a:schemeClr>
                </a:solidFill>
                <a:latin typeface="Times New Roman" pitchFamily="18" charset="0"/>
                <a:cs typeface="Times New Roman" pitchFamily="18" charset="0"/>
              </a:rPr>
            </a:br>
            <a:endParaRPr lang="en-IN" sz="4000" dirty="0">
              <a:solidFill>
                <a:schemeClr val="accent1">
                  <a:lumMod val="40000"/>
                  <a:lumOff val="6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539552" y="1124744"/>
            <a:ext cx="8229600" cy="4572000"/>
          </a:xfrm>
        </p:spPr>
        <p:txBody>
          <a:bodyPr>
            <a:noAutofit/>
          </a:bodyPr>
          <a:lstStyle/>
          <a:p>
            <a:pPr>
              <a:buFont typeface="Wingdings" pitchFamily="2" charset="2"/>
              <a:buChar char="Ø"/>
            </a:pPr>
            <a:r>
              <a:rPr lang="en-US" b="1" dirty="0">
                <a:latin typeface="Times New Roman" pitchFamily="18" charset="0"/>
                <a:cs typeface="Times New Roman" pitchFamily="18" charset="0"/>
              </a:rPr>
              <a:t>CSS selectors</a:t>
            </a:r>
            <a:r>
              <a:rPr lang="en-US" dirty="0">
                <a:latin typeface="Times New Roman" pitchFamily="18" charset="0"/>
                <a:cs typeface="Times New Roman" pitchFamily="18" charset="0"/>
              </a:rPr>
              <a:t> are used to select the content you want to style. Selectors are the part of CSS rule set. CSS selectors select HTML elements according to its id, class, type, attribute etc.</a:t>
            </a:r>
          </a:p>
          <a:p>
            <a:pPr>
              <a:buFont typeface="Wingdings" pitchFamily="2" charset="2"/>
              <a:buChar char="Ø"/>
            </a:pPr>
            <a:r>
              <a:rPr lang="en-US" dirty="0">
                <a:latin typeface="Times New Roman" pitchFamily="18" charset="0"/>
                <a:cs typeface="Times New Roman" pitchFamily="18" charset="0"/>
              </a:rPr>
              <a:t>There are several different types of selectors in CSS.</a:t>
            </a:r>
          </a:p>
          <a:p>
            <a:pPr lvl="2">
              <a:buFont typeface="Wingdings" pitchFamily="2" charset="2"/>
              <a:buChar char="Ø"/>
            </a:pPr>
            <a:r>
              <a:rPr lang="en-US" sz="3000" dirty="0" smtClean="0">
                <a:latin typeface="Times New Roman" pitchFamily="18" charset="0"/>
                <a:cs typeface="Times New Roman" pitchFamily="18" charset="0"/>
              </a:rPr>
              <a:t> CSS </a:t>
            </a:r>
            <a:r>
              <a:rPr lang="en-US" sz="3000" dirty="0">
                <a:latin typeface="Times New Roman" pitchFamily="18" charset="0"/>
                <a:cs typeface="Times New Roman" pitchFamily="18" charset="0"/>
              </a:rPr>
              <a:t>Element </a:t>
            </a:r>
            <a:r>
              <a:rPr lang="en-US" sz="3000" dirty="0" smtClean="0">
                <a:latin typeface="Times New Roman" pitchFamily="18" charset="0"/>
                <a:cs typeface="Times New Roman" pitchFamily="18" charset="0"/>
              </a:rPr>
              <a:t>Selector</a:t>
            </a:r>
          </a:p>
          <a:p>
            <a:pPr lvl="2">
              <a:buFont typeface="Wingdings" pitchFamily="2" charset="2"/>
              <a:buChar char="Ø"/>
            </a:pPr>
            <a:r>
              <a:rPr lang="en-US" sz="3000" dirty="0" smtClean="0">
                <a:latin typeface="Times New Roman" pitchFamily="18" charset="0"/>
                <a:cs typeface="Times New Roman" pitchFamily="18" charset="0"/>
              </a:rPr>
              <a:t> CSS </a:t>
            </a:r>
            <a:r>
              <a:rPr lang="en-US" sz="3000" dirty="0">
                <a:latin typeface="Times New Roman" pitchFamily="18" charset="0"/>
                <a:cs typeface="Times New Roman" pitchFamily="18" charset="0"/>
              </a:rPr>
              <a:t>Id </a:t>
            </a:r>
            <a:r>
              <a:rPr lang="en-US" sz="3000" dirty="0" smtClean="0">
                <a:latin typeface="Times New Roman" pitchFamily="18" charset="0"/>
                <a:cs typeface="Times New Roman" pitchFamily="18" charset="0"/>
              </a:rPr>
              <a:t>Selector</a:t>
            </a:r>
          </a:p>
          <a:p>
            <a:pPr lvl="2">
              <a:buFont typeface="Wingdings" pitchFamily="2" charset="2"/>
              <a:buChar char="Ø"/>
            </a:pPr>
            <a:r>
              <a:rPr lang="en-US" sz="3000" dirty="0" smtClean="0">
                <a:latin typeface="Times New Roman" pitchFamily="18" charset="0"/>
                <a:cs typeface="Times New Roman" pitchFamily="18" charset="0"/>
              </a:rPr>
              <a:t> CSS </a:t>
            </a:r>
            <a:r>
              <a:rPr lang="en-US" sz="3000" dirty="0">
                <a:latin typeface="Times New Roman" pitchFamily="18" charset="0"/>
                <a:cs typeface="Times New Roman" pitchFamily="18" charset="0"/>
              </a:rPr>
              <a:t>Class </a:t>
            </a:r>
            <a:r>
              <a:rPr lang="en-US" sz="3000" dirty="0" smtClean="0">
                <a:latin typeface="Times New Roman" pitchFamily="18" charset="0"/>
                <a:cs typeface="Times New Roman" pitchFamily="18" charset="0"/>
              </a:rPr>
              <a:t>Selector</a:t>
            </a:r>
          </a:p>
          <a:p>
            <a:pPr lvl="2">
              <a:buFont typeface="Wingdings" pitchFamily="2" charset="2"/>
              <a:buChar char="Ø"/>
            </a:pPr>
            <a:r>
              <a:rPr lang="en-US" sz="3000" dirty="0" smtClean="0">
                <a:latin typeface="Times New Roman" pitchFamily="18" charset="0"/>
                <a:cs typeface="Times New Roman" pitchFamily="18" charset="0"/>
              </a:rPr>
              <a:t> CSS </a:t>
            </a:r>
            <a:r>
              <a:rPr lang="en-US" sz="3000" dirty="0">
                <a:latin typeface="Times New Roman" pitchFamily="18" charset="0"/>
                <a:cs typeface="Times New Roman" pitchFamily="18" charset="0"/>
              </a:rPr>
              <a:t>Universal </a:t>
            </a:r>
            <a:r>
              <a:rPr lang="en-US" sz="3000" dirty="0" smtClean="0">
                <a:latin typeface="Times New Roman" pitchFamily="18" charset="0"/>
                <a:cs typeface="Times New Roman" pitchFamily="18" charset="0"/>
              </a:rPr>
              <a:t>Selector</a:t>
            </a:r>
          </a:p>
          <a:p>
            <a:pPr lvl="2">
              <a:buFont typeface="Wingdings" pitchFamily="2" charset="2"/>
              <a:buChar char="Ø"/>
            </a:pPr>
            <a:r>
              <a:rPr lang="en-US" sz="3000" dirty="0" smtClean="0">
                <a:latin typeface="Times New Roman" pitchFamily="18" charset="0"/>
                <a:cs typeface="Times New Roman" pitchFamily="18" charset="0"/>
              </a:rPr>
              <a:t> CSS </a:t>
            </a:r>
            <a:r>
              <a:rPr lang="en-US" sz="3000" dirty="0">
                <a:latin typeface="Times New Roman" pitchFamily="18" charset="0"/>
                <a:cs typeface="Times New Roman" pitchFamily="18" charset="0"/>
              </a:rPr>
              <a:t>Group Selector</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285594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chemeClr val="accent1">
                    <a:lumMod val="40000"/>
                    <a:lumOff val="60000"/>
                  </a:schemeClr>
                </a:solidFill>
                <a:latin typeface="Times New Roman" pitchFamily="18" charset="0"/>
                <a:cs typeface="Times New Roman" pitchFamily="18" charset="0"/>
              </a:rPr>
              <a:t>CSS ELEMENT SELECTOR</a:t>
            </a:r>
            <a:endParaRPr lang="en-IN" sz="4000" dirty="0">
              <a:solidFill>
                <a:schemeClr val="accent1">
                  <a:lumMod val="40000"/>
                  <a:lumOff val="6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67544" y="1556792"/>
            <a:ext cx="8229600" cy="4572000"/>
          </a:xfrm>
        </p:spPr>
        <p:txBody>
          <a:bodyPr>
            <a:normAutofit/>
          </a:bodyPr>
          <a:lstStyle/>
          <a:p>
            <a:pPr>
              <a:buFont typeface="Wingdings" pitchFamily="2" charset="2"/>
              <a:buChar char="Ø"/>
            </a:pPr>
            <a:r>
              <a:rPr lang="en-US" dirty="0" smtClean="0">
                <a:latin typeface="Times New Roman" pitchFamily="18" charset="0"/>
                <a:cs typeface="Times New Roman" pitchFamily="18" charset="0"/>
              </a:rPr>
              <a:t>The element selector selects HTML elements based on the element name.</a:t>
            </a:r>
          </a:p>
          <a:p>
            <a:pPr>
              <a:buFont typeface="Wingdings" pitchFamily="2" charset="2"/>
              <a:buChar char="Ø"/>
            </a:pPr>
            <a:r>
              <a:rPr lang="en-IN" dirty="0" smtClean="0">
                <a:latin typeface="Times New Roman" pitchFamily="18" charset="0"/>
                <a:cs typeface="Times New Roman" pitchFamily="18" charset="0"/>
              </a:rPr>
              <a:t>Example:</a:t>
            </a:r>
          </a:p>
          <a:p>
            <a:pPr marL="0" indent="0">
              <a:buNone/>
            </a:pPr>
            <a:r>
              <a:rPr lang="en-IN" dirty="0" smtClean="0">
                <a:latin typeface="Times New Roman" pitchFamily="18" charset="0"/>
                <a:cs typeface="Times New Roman" pitchFamily="18" charset="0"/>
              </a:rPr>
              <a:t>	p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text-align: </a:t>
            </a:r>
            <a:r>
              <a:rPr lang="en-IN" dirty="0" err="1" smtClean="0">
                <a:latin typeface="Times New Roman" pitchFamily="18" charset="0"/>
                <a:cs typeface="Times New Roman" pitchFamily="18" charset="0"/>
              </a:rPr>
              <a:t>center</a:t>
            </a:r>
            <a:r>
              <a:rPr lang="en-IN" dirty="0" smtClean="0">
                <a:latin typeface="Times New Roman" pitchFamily="18" charset="0"/>
                <a:cs typeface="Times New Roman" pitchFamily="18" charset="0"/>
              </a:rPr>
              <a:t>;</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color</a:t>
            </a:r>
            <a:r>
              <a:rPr lang="en-IN" dirty="0" smtClean="0">
                <a:latin typeface="Times New Roman" pitchFamily="18" charset="0"/>
                <a:cs typeface="Times New Roman" pitchFamily="18" charset="0"/>
              </a:rPr>
              <a:t>: blue;</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t>
            </a:r>
          </a:p>
          <a:p>
            <a:pPr>
              <a:buFont typeface="Wingdings" pitchFamily="2" charset="2"/>
              <a:buChar char="Ø"/>
            </a:pPr>
            <a:r>
              <a:rPr lang="en-IN" dirty="0" smtClean="0">
                <a:latin typeface="Times New Roman" pitchFamily="18" charset="0"/>
                <a:cs typeface="Times New Roman" pitchFamily="18" charset="0"/>
              </a:rPr>
              <a:t>In this example, it shows the element in the </a:t>
            </a:r>
            <a:r>
              <a:rPr lang="en-IN" dirty="0" err="1" smtClean="0">
                <a:latin typeface="Times New Roman" pitchFamily="18" charset="0"/>
                <a:cs typeface="Times New Roman" pitchFamily="18" charset="0"/>
              </a:rPr>
              <a:t>center</a:t>
            </a:r>
            <a:r>
              <a:rPr lang="en-IN" dirty="0" smtClean="0">
                <a:latin typeface="Times New Roman" pitchFamily="18" charset="0"/>
                <a:cs typeface="Times New Roman" pitchFamily="18" charset="0"/>
              </a:rPr>
              <a:t> aligned with blue </a:t>
            </a:r>
            <a:r>
              <a:rPr lang="en-IN" dirty="0" err="1" smtClean="0">
                <a:latin typeface="Times New Roman" pitchFamily="18" charset="0"/>
                <a:cs typeface="Times New Roman" pitchFamily="18" charset="0"/>
              </a:rPr>
              <a:t>color</a:t>
            </a: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685325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1399032"/>
          </a:xfrm>
        </p:spPr>
        <p:txBody>
          <a:bodyPr>
            <a:normAutofit/>
          </a:bodyPr>
          <a:lstStyle/>
          <a:p>
            <a:r>
              <a:rPr lang="en-IN" sz="4000" b="0" dirty="0">
                <a:solidFill>
                  <a:schemeClr val="accent1">
                    <a:lumMod val="40000"/>
                    <a:lumOff val="60000"/>
                  </a:schemeClr>
                </a:solidFill>
                <a:latin typeface="Times New Roman" pitchFamily="18" charset="0"/>
                <a:cs typeface="Times New Roman" pitchFamily="18" charset="0"/>
              </a:rPr>
              <a:t>CSS id Selector</a:t>
            </a:r>
            <a:br>
              <a:rPr lang="en-IN" sz="4000" b="0" dirty="0">
                <a:solidFill>
                  <a:schemeClr val="accent1">
                    <a:lumMod val="40000"/>
                    <a:lumOff val="60000"/>
                  </a:schemeClr>
                </a:solidFill>
                <a:latin typeface="Times New Roman" pitchFamily="18" charset="0"/>
                <a:cs typeface="Times New Roman" pitchFamily="18" charset="0"/>
              </a:rPr>
            </a:br>
            <a:endParaRPr lang="en-IN" sz="4000" dirty="0">
              <a:solidFill>
                <a:schemeClr val="accent1">
                  <a:lumMod val="40000"/>
                  <a:lumOff val="6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67544" y="1484784"/>
            <a:ext cx="8229600" cy="4572000"/>
          </a:xfrm>
        </p:spPr>
        <p:txBody>
          <a:bodyPr/>
          <a:lstStyle/>
          <a:p>
            <a:pPr>
              <a:buFont typeface="Wingdings" pitchFamily="2" charset="2"/>
              <a:buChar char="Ø"/>
            </a:pPr>
            <a:r>
              <a:rPr lang="en-US" dirty="0" smtClean="0">
                <a:latin typeface="Times New Roman" pitchFamily="18" charset="0"/>
                <a:cs typeface="Times New Roman" pitchFamily="18" charset="0"/>
              </a:rPr>
              <a:t>The id selector uses the id attribute of an HTML element to select a specific element.</a:t>
            </a:r>
          </a:p>
          <a:p>
            <a:pPr>
              <a:buFont typeface="Wingdings" pitchFamily="2" charset="2"/>
              <a:buChar char="Ø"/>
            </a:pPr>
            <a:r>
              <a:rPr lang="en-US" dirty="0" smtClean="0">
                <a:latin typeface="Times New Roman" pitchFamily="18" charset="0"/>
                <a:cs typeface="Times New Roman" pitchFamily="18" charset="0"/>
              </a:rPr>
              <a:t>The id of an element is unique within a page, so the id selector is used to select one unique element!</a:t>
            </a:r>
          </a:p>
          <a:p>
            <a:pPr>
              <a:buFont typeface="Wingdings" pitchFamily="2" charset="2"/>
              <a:buChar char="Ø"/>
            </a:pPr>
            <a:r>
              <a:rPr lang="en-US" dirty="0" smtClean="0">
                <a:latin typeface="Times New Roman" pitchFamily="18" charset="0"/>
                <a:cs typeface="Times New Roman" pitchFamily="18" charset="0"/>
              </a:rPr>
              <a:t>To select an element with a specific id, write a hash (#) character, followed by the id of the element.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98697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6443"/>
            <a:ext cx="8229600" cy="1399032"/>
          </a:xfrm>
        </p:spPr>
        <p:txBody>
          <a:bodyPr>
            <a:normAutofit/>
          </a:bodyPr>
          <a:lstStyle/>
          <a:p>
            <a:r>
              <a:rPr lang="en-IN" sz="4000" b="0" dirty="0">
                <a:solidFill>
                  <a:schemeClr val="accent1">
                    <a:lumMod val="40000"/>
                    <a:lumOff val="60000"/>
                  </a:schemeClr>
                </a:solidFill>
                <a:latin typeface="Times New Roman" pitchFamily="18" charset="0"/>
                <a:cs typeface="Times New Roman" pitchFamily="18" charset="0"/>
              </a:rPr>
              <a:t>CSS class Selector</a:t>
            </a:r>
            <a:br>
              <a:rPr lang="en-IN" sz="4000" b="0" dirty="0">
                <a:solidFill>
                  <a:schemeClr val="accent1">
                    <a:lumMod val="40000"/>
                    <a:lumOff val="60000"/>
                  </a:schemeClr>
                </a:solidFill>
                <a:latin typeface="Times New Roman" pitchFamily="18" charset="0"/>
                <a:cs typeface="Times New Roman" pitchFamily="18" charset="0"/>
              </a:rPr>
            </a:br>
            <a:endParaRPr lang="en-IN" sz="4000" dirty="0">
              <a:solidFill>
                <a:schemeClr val="accent1">
                  <a:lumMod val="40000"/>
                  <a:lumOff val="6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251520" y="692696"/>
            <a:ext cx="8712968" cy="6165304"/>
          </a:xfrm>
        </p:spPr>
        <p:txBody>
          <a:bodyPr>
            <a:noAutofit/>
          </a:bodyPr>
          <a:lstStyle/>
          <a:p>
            <a:pPr>
              <a:buFont typeface="Wingdings" pitchFamily="2" charset="2"/>
              <a:buChar char="Ø"/>
            </a:pPr>
            <a:r>
              <a:rPr lang="en-US" dirty="0">
                <a:latin typeface="Times New Roman" pitchFamily="18" charset="0"/>
                <a:cs typeface="Times New Roman" pitchFamily="18" charset="0"/>
              </a:rPr>
              <a:t>The class selector selects HTML elements with a specific class attribute.</a:t>
            </a:r>
          </a:p>
          <a:p>
            <a:pPr>
              <a:buFont typeface="Wingdings" pitchFamily="2" charset="2"/>
              <a:buChar char="Ø"/>
            </a:pPr>
            <a:r>
              <a:rPr lang="en-US" dirty="0">
                <a:latin typeface="Times New Roman" pitchFamily="18" charset="0"/>
                <a:cs typeface="Times New Roman" pitchFamily="18" charset="0"/>
              </a:rPr>
              <a:t>To select elements with a specific class, write a period (.) character, followed by the class name.</a:t>
            </a:r>
          </a:p>
          <a:p>
            <a:pPr>
              <a:buFont typeface="Wingdings" pitchFamily="2" charset="2"/>
              <a:buChar char="Ø"/>
            </a:pPr>
            <a:r>
              <a:rPr lang="en-US" dirty="0" smtClean="0">
                <a:latin typeface="Times New Roman" pitchFamily="18" charset="0"/>
                <a:cs typeface="Times New Roman" pitchFamily="18" charset="0"/>
              </a:rPr>
              <a:t>Example</a:t>
            </a:r>
          </a:p>
          <a:p>
            <a:pPr marL="640080" lvl="2" indent="0">
              <a:buNone/>
            </a:pPr>
            <a:r>
              <a:rPr lang="en-US" sz="3000" dirty="0" smtClean="0">
                <a:latin typeface="Times New Roman" pitchFamily="18" charset="0"/>
                <a:cs typeface="Times New Roman" pitchFamily="18" charset="0"/>
              </a:rPr>
              <a:t>&lt;</a:t>
            </a:r>
            <a:r>
              <a:rPr lang="en-US" sz="3000" dirty="0">
                <a:latin typeface="Times New Roman" pitchFamily="18" charset="0"/>
                <a:cs typeface="Times New Roman" pitchFamily="18" charset="0"/>
              </a:rPr>
              <a:t>style&gt;</a:t>
            </a:r>
          </a:p>
          <a:p>
            <a:pPr marL="640080" lvl="2" indent="0">
              <a:buNone/>
            </a:pPr>
            <a:r>
              <a:rPr lang="en-US" sz="3000" dirty="0">
                <a:latin typeface="Times New Roman" pitchFamily="18" charset="0"/>
                <a:cs typeface="Times New Roman" pitchFamily="18" charset="0"/>
              </a:rPr>
              <a:t>.center </a:t>
            </a:r>
            <a:r>
              <a:rPr lang="en-US" sz="3000" dirty="0" smtClean="0">
                <a:latin typeface="Times New Roman" pitchFamily="18" charset="0"/>
                <a:cs typeface="Times New Roman" pitchFamily="18" charset="0"/>
              </a:rPr>
              <a:t>{ text-align</a:t>
            </a:r>
            <a:r>
              <a:rPr lang="en-US" sz="3000" dirty="0">
                <a:latin typeface="Times New Roman" pitchFamily="18" charset="0"/>
                <a:cs typeface="Times New Roman" pitchFamily="18" charset="0"/>
              </a:rPr>
              <a:t>: center;</a:t>
            </a:r>
          </a:p>
          <a:p>
            <a:pPr marL="640080" lvl="2" indent="0">
              <a:buNone/>
            </a:pPr>
            <a:r>
              <a:rPr lang="en-US" sz="3000" dirty="0">
                <a:latin typeface="Times New Roman" pitchFamily="18" charset="0"/>
                <a:cs typeface="Times New Roman" pitchFamily="18" charset="0"/>
              </a:rPr>
              <a:t>  color: red;</a:t>
            </a:r>
          </a:p>
          <a:p>
            <a:pPr marL="640080" lvl="2" indent="0">
              <a:buNone/>
            </a:pPr>
            <a:r>
              <a:rPr lang="en-US" sz="3000" dirty="0" smtClean="0">
                <a:latin typeface="Times New Roman" pitchFamily="18" charset="0"/>
                <a:cs typeface="Times New Roman" pitchFamily="18" charset="0"/>
              </a:rPr>
              <a:t>}&lt;/</a:t>
            </a:r>
            <a:r>
              <a:rPr lang="en-US" sz="3000" dirty="0">
                <a:latin typeface="Times New Roman" pitchFamily="18" charset="0"/>
                <a:cs typeface="Times New Roman" pitchFamily="18" charset="0"/>
              </a:rPr>
              <a:t>style</a:t>
            </a:r>
            <a:r>
              <a:rPr lang="en-US" sz="3000" dirty="0" smtClean="0">
                <a:latin typeface="Times New Roman" pitchFamily="18" charset="0"/>
                <a:cs typeface="Times New Roman" pitchFamily="18" charset="0"/>
              </a:rPr>
              <a:t>&gt; </a:t>
            </a:r>
          </a:p>
          <a:p>
            <a:pPr>
              <a:buFont typeface="Wingdings" pitchFamily="2" charset="2"/>
              <a:buChar char="Ø"/>
            </a:pPr>
            <a:r>
              <a:rPr lang="en-US" dirty="0" smtClean="0">
                <a:latin typeface="Times New Roman" pitchFamily="18" charset="0"/>
                <a:cs typeface="Times New Roman" pitchFamily="18" charset="0"/>
              </a:rPr>
              <a:t>In this example all HTML elements with class="center" will be red and center-aligned.</a:t>
            </a:r>
            <a:br>
              <a:rPr lang="en-US"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9696265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159</TotalTime>
  <Words>371</Words>
  <Application>Microsoft Office PowerPoint</Application>
  <PresentationFormat>On-screen Show (4:3)</PresentationFormat>
  <Paragraphs>97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Verve</vt:lpstr>
      <vt:lpstr>CSS (Cascading Style Sheets)</vt:lpstr>
      <vt:lpstr> Introduction</vt:lpstr>
      <vt:lpstr>Syntax</vt:lpstr>
      <vt:lpstr>PowerPoint Presentation</vt:lpstr>
      <vt:lpstr>PowerPoint Presentation</vt:lpstr>
      <vt:lpstr>  CSS Selector </vt:lpstr>
      <vt:lpstr>CSS ELEMENT SELECTOR</vt:lpstr>
      <vt:lpstr>CSS id Selector </vt:lpstr>
      <vt:lpstr>CSS class Selector </vt:lpstr>
      <vt:lpstr>Universal Selector </vt:lpstr>
      <vt:lpstr> Grouping Selector </vt:lpstr>
      <vt:lpstr>Comments </vt:lpstr>
      <vt:lpstr>Pseudo-classes </vt:lpstr>
      <vt:lpstr>Pseudo-Elements </vt:lpstr>
      <vt:lpstr>The ::first-line Pseudo-element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11</cp:revision>
  <dcterms:created xsi:type="dcterms:W3CDTF">2021-02-18T05:39:10Z</dcterms:created>
  <dcterms:modified xsi:type="dcterms:W3CDTF">2021-02-18T08:18:58Z</dcterms:modified>
</cp:coreProperties>
</file>