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256" r:id="rId2"/>
    <p:sldId id="257" r:id="rId3"/>
    <p:sldId id="273" r:id="rId4"/>
    <p:sldId id="258" r:id="rId5"/>
    <p:sldId id="259" r:id="rId6"/>
    <p:sldId id="274" r:id="rId7"/>
    <p:sldId id="260" r:id="rId8"/>
    <p:sldId id="275" r:id="rId9"/>
    <p:sldId id="264" r:id="rId10"/>
    <p:sldId id="276" r:id="rId11"/>
    <p:sldId id="265" r:id="rId12"/>
    <p:sldId id="277" r:id="rId13"/>
    <p:sldId id="266" r:id="rId14"/>
    <p:sldId id="261" r:id="rId15"/>
    <p:sldId id="278" r:id="rId16"/>
    <p:sldId id="262" r:id="rId17"/>
    <p:sldId id="279" r:id="rId18"/>
    <p:sldId id="282" r:id="rId19"/>
    <p:sldId id="283" r:id="rId20"/>
    <p:sldId id="284" r:id="rId21"/>
    <p:sldId id="285" r:id="rId22"/>
    <p:sldId id="263" r:id="rId23"/>
    <p:sldId id="280" r:id="rId24"/>
    <p:sldId id="267" r:id="rId25"/>
    <p:sldId id="281" r:id="rId26"/>
    <p:sldId id="268" r:id="rId27"/>
    <p:sldId id="269" r:id="rId28"/>
    <p:sldId id="270" r:id="rId29"/>
    <p:sldId id="271" r:id="rId30"/>
    <p:sldId id="286" r:id="rId31"/>
    <p:sldId id="27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157D5-20A1-4F8E-808B-38FA5ACAD3AB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68F61-867A-4B0C-892C-199D98F8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640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68F61-867A-4B0C-892C-199D98F84D7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12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55D-0D13-4610-92E8-4E8697F9D438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6B24-8FB8-46C0-80B2-EC6313D0B2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55D-0D13-4610-92E8-4E8697F9D438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6B24-8FB8-46C0-80B2-EC6313D0B2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55D-0D13-4610-92E8-4E8697F9D438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6B24-8FB8-46C0-80B2-EC6313D0B26B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55D-0D13-4610-92E8-4E8697F9D438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6B24-8FB8-46C0-80B2-EC6313D0B26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55D-0D13-4610-92E8-4E8697F9D438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6B24-8FB8-46C0-80B2-EC6313D0B2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55D-0D13-4610-92E8-4E8697F9D438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6B24-8FB8-46C0-80B2-EC6313D0B26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55D-0D13-4610-92E8-4E8697F9D438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6B24-8FB8-46C0-80B2-EC6313D0B2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55D-0D13-4610-92E8-4E8697F9D438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6B24-8FB8-46C0-80B2-EC6313D0B2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55D-0D13-4610-92E8-4E8697F9D438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6B24-8FB8-46C0-80B2-EC6313D0B2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55D-0D13-4610-92E8-4E8697F9D438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6B24-8FB8-46C0-80B2-EC6313D0B26B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55D-0D13-4610-92E8-4E8697F9D438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6B24-8FB8-46C0-80B2-EC6313D0B26B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FF1555D-0D13-4610-92E8-4E8697F9D438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DB56B24-8FB8-46C0-80B2-EC6313D0B26B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att_form_method.asp" TargetMode="External"/><Relationship Id="rId2" Type="http://schemas.openxmlformats.org/officeDocument/2006/relationships/hyperlink" Target="https://www.w3schools.com/tags/att_form_accept_charse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att_form_rel.asp" TargetMode="External"/><Relationship Id="rId5" Type="http://schemas.openxmlformats.org/officeDocument/2006/relationships/hyperlink" Target="https://www.w3schools.com/tags/att_form_novalidate.asp" TargetMode="External"/><Relationship Id="rId4" Type="http://schemas.openxmlformats.org/officeDocument/2006/relationships/hyperlink" Target="https://www.w3schools.com/tags/att_form_name.asp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html-tutorial" TargetMode="External"/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html/index.htm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HYPER TEXT MARKUP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r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       		Sona College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49510972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&lt;p&gt;I am normal&lt;/p&gt;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&lt;p style="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color:red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;"&gt;I am red&lt;/p&gt;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&lt;p style="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color:blue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;"&gt;I am blue&lt;/p&gt;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&lt;p style="font-size:50px;"&gt;I am big&lt;/p&gt;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402710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9592" y="2060848"/>
            <a:ext cx="7408333" cy="3450696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Colors are very important to give a good look and feel to your website. You can specify colors on page level using &lt;body&gt; tag or you can set colors for individual tags using 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bgcolor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attribute.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HTML colors are specified with predefined color names, or with RGB, HEX, HSL, RGBA, or HSLA values.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HTML 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Colors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35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988840"/>
            <a:ext cx="7408333" cy="4536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&lt;h1 style="background-color:DodgerBlue;"&gt;Hello World&lt;/h1&gt;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&lt;p style="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background-color:Tomato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;"&gt;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Hi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&lt;/p&gt;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181855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1600" y="1484784"/>
            <a:ext cx="7408333" cy="6048672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 RGB color value represents RED, GREEN, and BLUE light sources.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RGBA color values are an extension of RGB color values with an Alpha channel - which specifies the opacity for a color.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hexadecimal color is specified with: #RRGGBB, where the RR (red), GG (green) and BB (blue) hexadecimal integers specify the components of the color.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HSLA color values are an extension of HSL with an Alpha channel (opacity).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marL="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19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9592" y="2060848"/>
            <a:ext cx="7408333" cy="4104456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HTML links are hyperlinks.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You can click on a link and jump to another document.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When you move the mouse over a link, the mouse arrow will turn into a little hand.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HTML &lt;a&gt; tag defines a hyperlink.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&lt;a 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"&gt; link text&lt;/a&gt;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HTML Links - Hyperlinks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68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&lt;h1&gt;HTML Links&lt;/h1&gt;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&lt;p&gt;&lt;a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="https://www.w3schools.com/"&gt;Visit W3Schools.com!&lt;/a&gt;&lt;/p&gt;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13147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1600" y="1844824"/>
            <a:ext cx="7408333" cy="4896544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HTML &lt;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&gt; tag is used to embed an image in a web page.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 &lt;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&gt; tag is empty, it contains attributes only, and does not have a closing tag.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 &lt;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&gt; tag has two required attributes: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- Specifies the path to the image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	 alt - Specifies an alternate text for the image</a:t>
            </a:r>
          </a:p>
          <a:p>
            <a:pPr>
              <a:buFont typeface="Candara" pitchFamily="34" charset="0"/>
              <a:buChar char="*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marL="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           &lt;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" alt="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alternatetext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"&gt;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HTML Images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68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&lt;h2&gt;HTML Image&lt;/h2&gt;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="rose.jpg" alt="Rose" width="300" height="200"&gt;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177011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3ACF06-BBBC-4764-BD5A-8B294A8DC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067" y="1772816"/>
            <a:ext cx="7408333" cy="489654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tables allow web developers to arrange data into rows and columns.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&lt;table&gt; tag defines an HTML table.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table row is defined with a &lt;tr&gt; tag. Each table header is defined with a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tag. Each table data/cell is defined with a &lt;td&gt; tag.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the text in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elements are bold and centered.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the text in &lt;td&gt; elements are regular and left-aligned.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6C7003-0800-4501-8FA0-65D1EAB8F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 Tables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27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D3A8C8-4BB5-4059-B340-31654380F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363271" cy="58772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&lt;h2&gt;Basic HTML Table&lt;/h2&gt;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&lt;table style="width:100%"&gt;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&lt;tr&gt;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&gt;Age&lt;/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&lt;/tr&gt;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&lt;tr&gt;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&lt;td&gt;Jill&lt;/td&gt;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&lt;td&gt;Smith&lt;/td&gt;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&lt;td&gt;50&lt;/td&gt;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&lt;/tr&gt;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&lt;tr&gt;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&lt;td&gt;Eve&lt;/td&gt;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&lt;td&gt;Jackson&lt;/td&gt;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&lt;td&gt;94&lt;/td&gt;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&lt;/tr&gt;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 marL="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7A6B8B-F8CF-4DF9-B0E1-E18BD753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57039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49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420888"/>
            <a:ext cx="7408333" cy="3450696"/>
          </a:xfrm>
        </p:spPr>
        <p:txBody>
          <a:bodyPr/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Hyper text is a not a simply text, it can include graphics, videos and sounds.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Markup is the code used for designing the webpage.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HTML elements label pieces of content such as "this is a heading", "this is a paragraph", "this is a link", etc.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7934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F5B894-F70F-41F2-9CF3-59F1F4E4C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6832"/>
            <a:ext cx="8435279" cy="475252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lists allow web developers to group a set of related items in lists.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unordered list starts with the &lt;ul&gt; tag. Each list item starts with the &lt;li&gt; tag.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ordered list starts with the &lt;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tag. Each list item starts with the &lt;li&gt; tag.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94C617-1256-493F-8C80-87EE70D9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 Lists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09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4C3B26-10B1-4264-B845-050DFDD73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&lt;h2&gt;An unordered HTML list&lt;/h2&gt;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&lt;ul&gt;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&lt;li&gt;Coffee&lt;/li&gt;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&lt;li&gt;Tea&lt;/li&gt;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&lt;li&gt;Milk&lt;/li&gt;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&lt;/ul&gt;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FA913A-CFF3-4381-8626-973142600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3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5576" y="2564904"/>
            <a:ext cx="7992888" cy="4293096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 HTML form is used to collect user input. The user input is most often sent to a server for processing.</a:t>
            </a:r>
          </a:p>
          <a:p>
            <a:pPr marL="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marL="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 marL="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marL="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                           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HTML Forms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52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&lt;form action="/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action_page.php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&lt;label for="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"&gt;First name:&lt;/label&gt;&lt;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&lt;input type="text" id="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" name="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“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     value="John"&gt;&lt;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&lt;label for="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lname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"&gt;Last name:&lt;/label&gt;&lt;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&lt;input type="text" id="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lname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" name="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lname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"                                           	value="Doe"&gt;&lt;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&lt;input type="submit" value="Submit"&gt;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&lt;/form&gt;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416965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1600" y="1412776"/>
            <a:ext cx="7408333" cy="345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 action attribute defines the action to be performed when the form is submitted.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FORM ATTRIBUTES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445713"/>
              </p:ext>
            </p:extLst>
          </p:nvPr>
        </p:nvGraphicFramePr>
        <p:xfrm>
          <a:off x="395536" y="2895600"/>
          <a:ext cx="8407099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4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itchFamily="18" charset="0"/>
                          <a:cs typeface="Times New Roman" pitchFamily="18" charset="0"/>
                          <a:hlinkClick r:id="rId2"/>
                        </a:rPr>
                        <a:t>accept-charset</a:t>
                      </a:r>
                      <a:endParaRPr lang="en-IN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character encodings used for form submission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itchFamily="18" charset="0"/>
                          <a:cs typeface="Times New Roman" pitchFamily="18" charset="0"/>
                          <a:hlinkClick r:id="rId3"/>
                        </a:rPr>
                        <a:t>method</a:t>
                      </a:r>
                      <a:endParaRPr lang="en-IN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HTTP method to use when sending form-data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itchFamily="18" charset="0"/>
                          <a:cs typeface="Times New Roman" pitchFamily="18" charset="0"/>
                          <a:hlinkClick r:id="rId4"/>
                        </a:rPr>
                        <a:t>name</a:t>
                      </a:r>
                      <a:endParaRPr lang="en-IN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name of the form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itchFamily="18" charset="0"/>
                          <a:cs typeface="Times New Roman" pitchFamily="18" charset="0"/>
                          <a:hlinkClick r:id="rId5"/>
                        </a:rPr>
                        <a:t>novalidate</a:t>
                      </a:r>
                      <a:endParaRPr lang="en-IN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that the form should not be validated when submitted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itchFamily="18" charset="0"/>
                          <a:cs typeface="Times New Roman" pitchFamily="18" charset="0"/>
                          <a:hlinkClick r:id="rId6"/>
                        </a:rPr>
                        <a:t>rel</a:t>
                      </a:r>
                      <a:endParaRPr lang="en-IN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relationship between a linked resource and the current document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50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772816"/>
            <a:ext cx="7408333" cy="50851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&lt;h2&gt;The form target attribute&lt;/h2&gt;</a:t>
            </a:r>
          </a:p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&lt;p&gt;When submitting this form, the result will be opened in a new browser tab:&lt;/p&gt;</a:t>
            </a:r>
          </a:p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&lt;form action="/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action_page.php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" target="_blank"&gt; </a:t>
            </a:r>
          </a:p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&lt;label for="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"&gt;First name:&lt;/label&gt;&lt;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&lt;input type="text" id="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" name="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" value="John"&gt;&lt;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 &lt;label for="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lname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"&gt;Last name:&lt;/label&gt;&lt;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&lt;input type="text" id="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lname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" name="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lname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" value="Doe"&gt;&lt;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&lt;input type="submit" value="Submit"&gt;</a:t>
            </a:r>
          </a:p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&lt;/form&gt; </a:t>
            </a:r>
          </a:p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15514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3568" y="1628800"/>
            <a:ext cx="7408333" cy="4968552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HTML &lt;canvas&gt; element is used to draw graphics, on the fly, via JavaScript.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 &lt;canvas&gt; element is only a container for graphics. You must use JavaScript to actually draw the graphics.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Canvas has several methods for drawing paths, boxes, circles, text, and adding images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Sample: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&lt;canvas id="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myCanvas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" width="200" height="100" style="border:1px solid #000000;"&gt;</a:t>
            </a:r>
            <a:br>
              <a:rPr lang="en-IN" sz="2800" dirty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&lt;/canvas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HTML Canvas Graphics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16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584" y="1196752"/>
            <a:ext cx="7408333" cy="5661248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SVG stands for Scalable Vector Graphics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SVG is used to define graphics for the Web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HTML &lt;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svg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&gt; element is a container for SVG graphics.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SVG has several methods for drawing paths, boxes, circles, text, and graphic images.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Sample: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svg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width="100" height="100"&gt;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   &lt;circle cx="50" cy="50" r="40" stroke="green" stroke                                                                                       	width="4" fill="yellow" /&gt;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&lt;/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svg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&gt;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HTML SVG Graphics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1600" y="908720"/>
            <a:ext cx="7408333" cy="345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Multimedia comes in many different formats. It can be almost anything you can hear or see, like images, music, sound, videos, records, films, animations, and more.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HTML Multimedia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987846"/>
              </p:ext>
            </p:extLst>
          </p:nvPr>
        </p:nvGraphicFramePr>
        <p:xfrm>
          <a:off x="1115616" y="3356992"/>
          <a:ext cx="7704856" cy="3186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0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Format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Ogg</a:t>
                      </a:r>
                      <a:endParaRPr lang="en-IN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.ogg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Supported by HTML.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WebM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lang="en-IN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webm</a:t>
                      </a:r>
                      <a:endParaRPr lang="en-IN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Adobe, and Google. Supported by HTML.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MPEG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.mpg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first popular video format on the web.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711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AVI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lang="en-IN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avi</a:t>
                      </a:r>
                      <a:endParaRPr lang="en-IN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Commonly used in video cameras and TV hardware.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HTML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Geolocation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API is used to get the geographical position of a user.</a:t>
            </a:r>
          </a:p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Geolocation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most accurate for devices with GPS, like smartphones.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getCurrentPosition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 method is used to return the user's position.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HTML 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Geolocation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API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96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92896"/>
            <a:ext cx="7408333" cy="36332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&lt;title&gt;Page Title&lt;/title&gt;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&lt;h1&gt;My First Heading&lt;/h1&gt;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&lt;p&gt;My first paragraph.&lt;/p&gt;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575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628692-9515-42E3-9D60-EF7AF1AB5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https://www.w3schools.com/html/</a:t>
            </a:r>
            <a:endParaRPr lang="en-IN" dirty="0"/>
          </a:p>
          <a:p>
            <a:r>
              <a:rPr lang="en-IN" dirty="0">
                <a:hlinkClick r:id="rId3"/>
              </a:rPr>
              <a:t>https://www.javatpoint.com/html-tutorial</a:t>
            </a:r>
            <a:endParaRPr lang="en-IN" dirty="0"/>
          </a:p>
          <a:p>
            <a:r>
              <a:rPr lang="en-IN" dirty="0">
                <a:hlinkClick r:id="rId4"/>
              </a:rPr>
              <a:t>https://www.tutorialspoint.com/html/index.htm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265254-A832-40F2-8930-AC07A82C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 this website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59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908720"/>
            <a:ext cx="7408333" cy="52174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4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IN" sz="4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IN" sz="44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Times New Roman" pitchFamily="18" charset="0"/>
              <a:buChar char="†"/>
            </a:pPr>
            <a:r>
              <a:rPr lang="en-IN" sz="4400" dirty="0">
                <a:latin typeface="Times New Roman" pitchFamily="18" charset="0"/>
                <a:cs typeface="Times New Roman" pitchFamily="18" charset="0"/>
              </a:rPr>
              <a:t> THANKYOU </a:t>
            </a:r>
          </a:p>
        </p:txBody>
      </p:sp>
    </p:spTree>
    <p:extLst>
      <p:ext uri="{BB962C8B-B14F-4D97-AF65-F5344CB8AC3E}">
        <p14:creationId xmlns:p14="http://schemas.microsoft.com/office/powerpoint/2010/main" val="138697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584" y="2420888"/>
            <a:ext cx="7408333" cy="3450696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Choose a Text Editor.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lvl="0" fontAlgn="base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Create a Basic Starting Document.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lvl="0" fontAlgn="base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Understand and set Document Properties.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View your Results in a Browser.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Creation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Editing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18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HTML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is everything from the start tag to the end tag: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tagname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&gt; Content goes here... &lt;/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tagname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Examples of some HTML elements: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&lt;h1&gt;My First Heading&lt;/h1&gt;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&lt;p&gt;My first paragraph.&lt;/p&gt;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HTML 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Elements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909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8442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&lt;!DOCTYPE html&gt;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&lt;head&gt;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&lt;title&gt;Nested Elements Example&lt;/title&gt;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&lt;/head&gt;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&lt;body&gt;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&lt;h1&gt;This is 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&gt;italic&lt;/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 heading&lt;/h1&gt;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&lt;p&gt;This is &lt;u&gt;underlined&lt;/u&gt; paragraph&lt;/p&gt;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&lt;/html&gt;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422686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All HTML elements can have attributes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Attributes provide additional information about elements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Attributes are always specified in the start tag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Attributes usually come in name/value pairs like: name="value"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HTML Attributes</a:t>
            </a:r>
            <a:br>
              <a:rPr lang="en-IN" sz="4000" dirty="0">
                <a:latin typeface="Times New Roman" pitchFamily="18" charset="0"/>
                <a:cs typeface="Times New Roman" pitchFamily="18" charset="0"/>
              </a:rPr>
            </a:b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83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564904"/>
            <a:ext cx="7408333" cy="35612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&lt;h2&gt;The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Attribute&lt;/h2&gt;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&lt;p&gt;HTML links are defined with the a tag. The link address is specified in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attribute:&lt;/p&gt;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="https://www.w3schools.com"&gt;Visit W3Schools&lt;/a&gt;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2230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HTML style attribute is used to add styles to an element, such as color, font, size, and more.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Setting the style of an HTML element, can be done with the style attribute.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syntax:</a:t>
            </a:r>
          </a:p>
          <a:p>
            <a:pPr marL="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   &lt;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tagname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 style="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property:value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;"&gt;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HTML Styles</a:t>
            </a:r>
            <a:br>
              <a:rPr lang="en-IN" sz="4000" dirty="0">
                <a:latin typeface="Times New Roman" pitchFamily="18" charset="0"/>
                <a:cs typeface="Times New Roman" pitchFamily="18" charset="0"/>
              </a:rPr>
            </a:b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1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833</TotalTime>
  <Words>1985</Words>
  <Application>Microsoft Office PowerPoint</Application>
  <PresentationFormat>On-screen Show (4:3)</PresentationFormat>
  <Paragraphs>265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Calibri</vt:lpstr>
      <vt:lpstr>Candara</vt:lpstr>
      <vt:lpstr>Symbol</vt:lpstr>
      <vt:lpstr>Times New Roman</vt:lpstr>
      <vt:lpstr>Waveform</vt:lpstr>
      <vt:lpstr>HYPER TEXT MARKUP LANGUAGE</vt:lpstr>
      <vt:lpstr>INTRODUCTION</vt:lpstr>
      <vt:lpstr>EXAMPLE:</vt:lpstr>
      <vt:lpstr>HTML Page Creation &amp; Editing</vt:lpstr>
      <vt:lpstr>HTML Elements </vt:lpstr>
      <vt:lpstr>EXAMPLE:</vt:lpstr>
      <vt:lpstr>HTML Attributes </vt:lpstr>
      <vt:lpstr>EXAMPLE:</vt:lpstr>
      <vt:lpstr>HTML Styles </vt:lpstr>
      <vt:lpstr>EXAMPLE:</vt:lpstr>
      <vt:lpstr>HTML Colors </vt:lpstr>
      <vt:lpstr>EXAMPLE:</vt:lpstr>
      <vt:lpstr>PowerPoint Presentation</vt:lpstr>
      <vt:lpstr>HTML Links - Hyperlinks </vt:lpstr>
      <vt:lpstr>EXAMPLE:</vt:lpstr>
      <vt:lpstr>HTML Images </vt:lpstr>
      <vt:lpstr>EXAMPLE:</vt:lpstr>
      <vt:lpstr>HTML Tables </vt:lpstr>
      <vt:lpstr>EXAMPLE</vt:lpstr>
      <vt:lpstr>HTML Lists </vt:lpstr>
      <vt:lpstr>EXAMPLE</vt:lpstr>
      <vt:lpstr>HTML Forms </vt:lpstr>
      <vt:lpstr>EXAMPLE:</vt:lpstr>
      <vt:lpstr>FORM ATTRIBUTES</vt:lpstr>
      <vt:lpstr>EXAMPLE:</vt:lpstr>
      <vt:lpstr>HTML Canvas Graphics </vt:lpstr>
      <vt:lpstr>HTML SVG Graphics </vt:lpstr>
      <vt:lpstr>HTML Multimedia </vt:lpstr>
      <vt:lpstr>HTML Geolocation API </vt:lpstr>
      <vt:lpstr>Refer this website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 TEXT MARKUP LANGUAGE</dc:title>
  <dc:creator>Administrator</dc:creator>
  <cp:lastModifiedBy>HP</cp:lastModifiedBy>
  <cp:revision>37</cp:revision>
  <dcterms:created xsi:type="dcterms:W3CDTF">2021-02-18T05:31:46Z</dcterms:created>
  <dcterms:modified xsi:type="dcterms:W3CDTF">2021-06-03T11:06:57Z</dcterms:modified>
</cp:coreProperties>
</file>