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14.png" ContentType="image/png"/>
  <Override PartName="/ppt/media/image2.png" ContentType="image/png"/>
  <Override PartName="/ppt/media/image69.png" ContentType="image/png"/>
  <Override PartName="/ppt/media/image32.png" ContentType="image/png"/>
  <Override PartName="/ppt/media/image25.png" ContentType="image/png"/>
  <Override PartName="/ppt/media/image62.png" ContentType="image/png"/>
  <Override PartName="/ppt/media/image75.png" ContentType="image/png"/>
  <Override PartName="/ppt/media/image63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8288000" cy="10287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1202FA3-8580-4DDB-A723-9033BC011D0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C557CD5-46FF-4E07-AFDA-EBAF14626828}" type="datetime">
              <a:rPr b="0" lang="cs-CZ" sz="1200" spc="-1" strike="noStrike">
                <a:latin typeface="Times New Roman"/>
              </a:rPr>
              <a:t>12. 12. 2021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</p:spPr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2" name="TextShape 5"/>
          <p:cNvSpPr txBox="1"/>
          <p:nvPr/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A803434-C2AF-483C-91A9-D4490009EA6C}" type="slidenum">
              <a:rPr b="0" lang="cs-CZ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25CB835-7809-4CA7-A12F-8C8D01858789}" type="datetime">
              <a:rPr b="0" lang="cs-CZ" sz="1200" spc="-1" strike="noStrike">
                <a:latin typeface="Times New Roman"/>
              </a:rPr>
              <a:t>12. 12. 2021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</p:spPr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3F5915-E59F-4929-A9DB-403CF1B5D78F}" type="slidenum">
              <a:rPr b="0" lang="cs-CZ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67A6A17-A9D9-4922-A566-5AE51FC73649}" type="datetime">
              <a:rPr b="0" lang="cs-CZ" sz="1200" spc="-1" strike="noStrike">
                <a:latin typeface="Times New Roman"/>
              </a:rPr>
              <a:t>12. 12. 2021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</p:spPr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4" name="TextShape 5"/>
          <p:cNvSpPr txBox="1"/>
          <p:nvPr/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5" name="TextShape 6"/>
          <p:cNvSpPr txBox="1"/>
          <p:nvPr/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46C8B93-B65E-474A-AE19-B7A754A89D3F}" type="slidenum">
              <a:rPr b="0" lang="cs-CZ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9BBDDC2-DED6-474A-94E2-CF9C4927E6B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12/12/21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65EB05-4498-4039-B38A-040EBC6FDF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slideLayout" Target="../slideLayouts/slideLayout1.xml"/><Relationship Id="rId31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slideLayout" Target="../slideLayouts/slideLayout1.xml"/><Relationship Id="rId31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6394760" y="0"/>
            <a:ext cx="1892880" cy="10286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2"/>
          <p:cNvGrpSpPr/>
          <p:nvPr/>
        </p:nvGrpSpPr>
        <p:grpSpPr>
          <a:xfrm>
            <a:off x="6545880" y="406080"/>
            <a:ext cx="10042200" cy="9474120"/>
            <a:chOff x="6545880" y="406080"/>
            <a:chExt cx="10042200" cy="9474120"/>
          </a:xfrm>
        </p:grpSpPr>
        <p:pic>
          <p:nvPicPr>
            <p:cNvPr id="49" name="Picture 4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1738160" y="40608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5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1738160" y="286560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6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1738160" y="532512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7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1738160" y="778464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8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9141840" y="40608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9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9141840" y="286560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10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9141840" y="532512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11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9141840" y="778464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2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6545880" y="40608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13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6545880" y="286560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14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6545880" y="532512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15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6545880" y="778464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16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14334480" y="40608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17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14334480" y="286560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Picture 18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14334480" y="5325120"/>
              <a:ext cx="2253600" cy="2095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Picture 19" descr=""/>
            <p:cNvPicPr/>
            <p:nvPr/>
          </p:nvPicPr>
          <p:blipFill>
            <a:blip r:embed="rId16">
              <a:alphaModFix amt="80000"/>
            </a:blip>
            <a:stretch/>
          </p:blipFill>
          <p:spPr>
            <a:xfrm>
              <a:off x="14334480" y="7784640"/>
              <a:ext cx="2253600" cy="20955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5" name="Group 3"/>
          <p:cNvGrpSpPr/>
          <p:nvPr/>
        </p:nvGrpSpPr>
        <p:grpSpPr>
          <a:xfrm>
            <a:off x="1104840" y="824400"/>
            <a:ext cx="8750520" cy="8317800"/>
            <a:chOff x="1104840" y="824400"/>
            <a:chExt cx="8750520" cy="8317800"/>
          </a:xfrm>
        </p:grpSpPr>
        <p:grpSp>
          <p:nvGrpSpPr>
            <p:cNvPr id="66" name="Group 4"/>
            <p:cNvGrpSpPr/>
            <p:nvPr/>
          </p:nvGrpSpPr>
          <p:grpSpPr>
            <a:xfrm>
              <a:off x="2553840" y="1840680"/>
              <a:ext cx="7301520" cy="7301520"/>
              <a:chOff x="2553840" y="1840680"/>
              <a:chExt cx="7301520" cy="7301520"/>
            </a:xfrm>
          </p:grpSpPr>
          <p:sp>
            <p:nvSpPr>
              <p:cNvPr id="67" name="CustomShape 5"/>
              <p:cNvSpPr/>
              <p:nvPr/>
            </p:nvSpPr>
            <p:spPr>
              <a:xfrm>
                <a:off x="2553840" y="1840680"/>
                <a:ext cx="7301520" cy="7301520"/>
              </a:xfrm>
              <a:custGeom>
                <a:avLst/>
                <a:gdLst/>
                <a:ah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68" name="Picture 23" descr=""/>
            <p:cNvPicPr/>
            <p:nvPr/>
          </p:nvPicPr>
          <p:blipFill>
            <a:blip r:embed="rId17"/>
            <a:srcRect l="0" t="0" r="0" b="315"/>
            <a:stretch/>
          </p:blipFill>
          <p:spPr>
            <a:xfrm rot="16484400">
              <a:off x="1401480" y="1106280"/>
              <a:ext cx="7301520" cy="7317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" name="CustomShape 6"/>
          <p:cNvSpPr/>
          <p:nvPr/>
        </p:nvSpPr>
        <p:spPr>
          <a:xfrm>
            <a:off x="2312280" y="2729520"/>
            <a:ext cx="5482800" cy="42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11058"/>
              </a:lnSpc>
            </a:pPr>
            <a:r>
              <a:rPr b="0" lang="en-US" sz="8000" spc="-106" strike="noStrike">
                <a:solidFill>
                  <a:srgbClr val="ffffff"/>
                </a:solidFill>
                <a:latin typeface="Graphik Regular"/>
              </a:rPr>
              <a:t>A</a:t>
            </a:r>
            <a:endParaRPr b="0" lang="en-IN" sz="8000" spc="-1" strike="noStrike">
              <a:latin typeface="Arial"/>
            </a:endParaRPr>
          </a:p>
          <a:p>
            <a:pPr algn="ctr">
              <a:lnSpc>
                <a:spcPts val="11058"/>
              </a:lnSpc>
            </a:pPr>
            <a:r>
              <a:rPr b="1" lang="en-US" sz="10540" spc="-106" strike="noStrike">
                <a:solidFill>
                  <a:srgbClr val="ffffff"/>
                </a:solidFill>
                <a:latin typeface="Graphik Regular"/>
              </a:rPr>
              <a:t>SoliD</a:t>
            </a:r>
            <a:endParaRPr b="0" lang="en-IN" sz="10540" spc="-1" strike="noStrike">
              <a:latin typeface="Arial"/>
            </a:endParaRPr>
          </a:p>
          <a:p>
            <a:pPr algn="ctr">
              <a:lnSpc>
                <a:spcPts val="11058"/>
              </a:lnSpc>
            </a:pPr>
            <a:r>
              <a:rPr b="0" lang="en-US" sz="8000" spc="-106" strike="noStrike">
                <a:solidFill>
                  <a:srgbClr val="ffffff"/>
                </a:solidFill>
                <a:latin typeface="Graphik Regular"/>
              </a:rPr>
              <a:t>Launch</a:t>
            </a:r>
            <a:endParaRPr b="0" lang="en-IN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"/>
          <p:cNvGrpSpPr/>
          <p:nvPr/>
        </p:nvGrpSpPr>
        <p:grpSpPr>
          <a:xfrm>
            <a:off x="516960" y="584640"/>
            <a:ext cx="17253720" cy="9117360"/>
            <a:chOff x="516960" y="584640"/>
            <a:chExt cx="17253720" cy="9117360"/>
          </a:xfrm>
        </p:grpSpPr>
        <p:pic>
          <p:nvPicPr>
            <p:cNvPr id="71" name="Picture 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08780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308780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308780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308780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1057356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1057356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1057356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10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1057356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1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805968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12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805968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13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05968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14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805968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15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1560204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16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1560204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17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1560204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18" descr=""/>
            <p:cNvPicPr/>
            <p:nvPr/>
          </p:nvPicPr>
          <p:blipFill>
            <a:blip r:embed="rId16">
              <a:alphaModFix amt="80000"/>
            </a:blip>
            <a:stretch/>
          </p:blipFill>
          <p:spPr>
            <a:xfrm>
              <a:off x="1560204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19" descr=""/>
            <p:cNvPicPr/>
            <p:nvPr/>
          </p:nvPicPr>
          <p:blipFill>
            <a:blip r:embed="rId17">
              <a:alphaModFix amt="80000"/>
            </a:blip>
            <a:stretch/>
          </p:blipFill>
          <p:spPr>
            <a:xfrm>
              <a:off x="554544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20" descr=""/>
            <p:cNvPicPr/>
            <p:nvPr/>
          </p:nvPicPr>
          <p:blipFill>
            <a:blip r:embed="rId18">
              <a:alphaModFix amt="80000"/>
            </a:blip>
            <a:stretch/>
          </p:blipFill>
          <p:spPr>
            <a:xfrm>
              <a:off x="554544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21" descr=""/>
            <p:cNvPicPr/>
            <p:nvPr/>
          </p:nvPicPr>
          <p:blipFill>
            <a:blip r:embed="rId19">
              <a:alphaModFix amt="80000"/>
            </a:blip>
            <a:stretch/>
          </p:blipFill>
          <p:spPr>
            <a:xfrm>
              <a:off x="554544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22" descr=""/>
            <p:cNvPicPr/>
            <p:nvPr/>
          </p:nvPicPr>
          <p:blipFill>
            <a:blip r:embed="rId20">
              <a:alphaModFix amt="80000"/>
            </a:blip>
            <a:stretch/>
          </p:blipFill>
          <p:spPr>
            <a:xfrm>
              <a:off x="554544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23" descr=""/>
            <p:cNvPicPr/>
            <p:nvPr/>
          </p:nvPicPr>
          <p:blipFill>
            <a:blip r:embed="rId21">
              <a:alphaModFix amt="80000"/>
            </a:blip>
            <a:stretch/>
          </p:blipFill>
          <p:spPr>
            <a:xfrm>
              <a:off x="303120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24" descr=""/>
            <p:cNvPicPr/>
            <p:nvPr/>
          </p:nvPicPr>
          <p:blipFill>
            <a:blip r:embed="rId22">
              <a:alphaModFix amt="80000"/>
            </a:blip>
            <a:stretch/>
          </p:blipFill>
          <p:spPr>
            <a:xfrm>
              <a:off x="303120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25" descr=""/>
            <p:cNvPicPr/>
            <p:nvPr/>
          </p:nvPicPr>
          <p:blipFill>
            <a:blip r:embed="rId23">
              <a:alphaModFix amt="80000"/>
            </a:blip>
            <a:stretch/>
          </p:blipFill>
          <p:spPr>
            <a:xfrm>
              <a:off x="303120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26" descr=""/>
            <p:cNvPicPr/>
            <p:nvPr/>
          </p:nvPicPr>
          <p:blipFill>
            <a:blip r:embed="rId24">
              <a:alphaModFix amt="80000"/>
            </a:blip>
            <a:stretch/>
          </p:blipFill>
          <p:spPr>
            <a:xfrm>
              <a:off x="303120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5" name="Picture 27" descr=""/>
            <p:cNvPicPr/>
            <p:nvPr/>
          </p:nvPicPr>
          <p:blipFill>
            <a:blip r:embed="rId25">
              <a:alphaModFix amt="80000"/>
            </a:blip>
            <a:stretch/>
          </p:blipFill>
          <p:spPr>
            <a:xfrm>
              <a:off x="51696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28" descr=""/>
            <p:cNvPicPr/>
            <p:nvPr/>
          </p:nvPicPr>
          <p:blipFill>
            <a:blip r:embed="rId26">
              <a:alphaModFix amt="80000"/>
            </a:blip>
            <a:stretch/>
          </p:blipFill>
          <p:spPr>
            <a:xfrm>
              <a:off x="51696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Picture 29" descr=""/>
            <p:cNvPicPr/>
            <p:nvPr/>
          </p:nvPicPr>
          <p:blipFill>
            <a:blip r:embed="rId27">
              <a:alphaModFix amt="80000"/>
            </a:blip>
            <a:stretch/>
          </p:blipFill>
          <p:spPr>
            <a:xfrm>
              <a:off x="51696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8" name="Picture 30" descr=""/>
            <p:cNvPicPr/>
            <p:nvPr/>
          </p:nvPicPr>
          <p:blipFill>
            <a:blip r:embed="rId28">
              <a:alphaModFix amt="80000"/>
            </a:blip>
            <a:stretch/>
          </p:blipFill>
          <p:spPr>
            <a:xfrm>
              <a:off x="51696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9" name="CustomShape 2"/>
          <p:cNvSpPr/>
          <p:nvPr/>
        </p:nvSpPr>
        <p:spPr>
          <a:xfrm>
            <a:off x="4946760" y="2005560"/>
            <a:ext cx="11341800" cy="627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Picture 32" descr=""/>
          <p:cNvPicPr/>
          <p:nvPr/>
        </p:nvPicPr>
        <p:blipFill>
          <a:blip r:embed="rId29"/>
          <a:srcRect l="0" t="0" r="0" b="315"/>
          <a:stretch/>
        </p:blipFill>
        <p:spPr>
          <a:xfrm rot="10800000">
            <a:off x="1983240" y="1909440"/>
            <a:ext cx="6453720" cy="646740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770200" y="3296880"/>
            <a:ext cx="4879080" cy="36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601"/>
              </a:lnSpc>
            </a:pPr>
            <a:r>
              <a:rPr b="0" lang="en-US" sz="7500" spc="-80" strike="noStrike">
                <a:solidFill>
                  <a:srgbClr val="ffffff"/>
                </a:solidFill>
                <a:latin typeface="Graphik Regular"/>
              </a:rPr>
              <a:t>Global Approvals Project</a:t>
            </a:r>
            <a:endParaRPr b="0" lang="en-IN" sz="75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8697960" y="3086280"/>
            <a:ext cx="2750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raphik Regular"/>
              </a:rPr>
              <a:t>Project Needs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12742560" y="3086280"/>
            <a:ext cx="3313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raphik Regular"/>
              </a:rPr>
              <a:t>Project Approach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4" name="Line 6"/>
          <p:cNvSpPr/>
          <p:nvPr/>
        </p:nvSpPr>
        <p:spPr>
          <a:xfrm>
            <a:off x="8697960" y="3668040"/>
            <a:ext cx="3600000" cy="39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Line 7"/>
          <p:cNvSpPr/>
          <p:nvPr/>
        </p:nvSpPr>
        <p:spPr>
          <a:xfrm>
            <a:off x="12742560" y="3675600"/>
            <a:ext cx="324000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TextShape 8"/>
          <p:cNvSpPr txBox="1"/>
          <p:nvPr/>
        </p:nvSpPr>
        <p:spPr>
          <a:xfrm>
            <a:off x="8568000" y="4068000"/>
            <a:ext cx="3911040" cy="267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Approvals Enquiry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Data Acquisition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Data Entry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Data Verification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Approvals Application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Approvals Follow-up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Approvals Acceptance</a:t>
            </a:r>
            <a:endParaRPr b="0" lang="en-IN" sz="2500" spc="-1" strike="noStrike">
              <a:latin typeface="Graphik Regular"/>
            </a:endParaRPr>
          </a:p>
        </p:txBody>
      </p:sp>
      <p:sp>
        <p:nvSpPr>
          <p:cNvPr id="107" name="TextShape 9"/>
          <p:cNvSpPr txBox="1"/>
          <p:nvPr/>
        </p:nvSpPr>
        <p:spPr>
          <a:xfrm>
            <a:off x="12587040" y="4248000"/>
            <a:ext cx="3598560" cy="230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‘</a:t>
            </a:r>
            <a:r>
              <a:rPr b="0" lang="en-IN" sz="2500" spc="-1" strike="noStrike">
                <a:latin typeface="Graphik Regular"/>
              </a:rPr>
              <a:t>Waterfall’ approach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because - 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the tasks are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linearly dependent.</a:t>
            </a:r>
            <a:endParaRPr b="0" lang="en-IN" sz="2500" spc="-1" strike="noStrike">
              <a:latin typeface="Graphik Regular"/>
            </a:endParaRPr>
          </a:p>
        </p:txBody>
      </p:sp>
      <p:sp>
        <p:nvSpPr>
          <p:cNvPr id="108" name="Line 10"/>
          <p:cNvSpPr/>
          <p:nvPr/>
        </p:nvSpPr>
        <p:spPr>
          <a:xfrm flipV="1">
            <a:off x="12585960" y="2446200"/>
            <a:ext cx="360" cy="54000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516960" y="584640"/>
            <a:ext cx="17253720" cy="9117360"/>
            <a:chOff x="516960" y="584640"/>
            <a:chExt cx="17253720" cy="9117360"/>
          </a:xfrm>
        </p:grpSpPr>
        <p:pic>
          <p:nvPicPr>
            <p:cNvPr id="110" name="Picture 3" descr=""/>
            <p:cNvPicPr/>
            <p:nvPr/>
          </p:nvPicPr>
          <p:blipFill>
            <a:blip r:embed="rId1">
              <a:alphaModFix amt="80000"/>
            </a:blip>
            <a:stretch/>
          </p:blipFill>
          <p:spPr>
            <a:xfrm>
              <a:off x="1308780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4" descr=""/>
            <p:cNvPicPr/>
            <p:nvPr/>
          </p:nvPicPr>
          <p:blipFill>
            <a:blip r:embed="rId2">
              <a:alphaModFix amt="80000"/>
            </a:blip>
            <a:stretch/>
          </p:blipFill>
          <p:spPr>
            <a:xfrm>
              <a:off x="1308780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5" descr=""/>
            <p:cNvPicPr/>
            <p:nvPr/>
          </p:nvPicPr>
          <p:blipFill>
            <a:blip r:embed="rId3">
              <a:alphaModFix amt="80000"/>
            </a:blip>
            <a:stretch/>
          </p:blipFill>
          <p:spPr>
            <a:xfrm>
              <a:off x="1308780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6" descr=""/>
            <p:cNvPicPr/>
            <p:nvPr/>
          </p:nvPicPr>
          <p:blipFill>
            <a:blip r:embed="rId4">
              <a:alphaModFix amt="80000"/>
            </a:blip>
            <a:stretch/>
          </p:blipFill>
          <p:spPr>
            <a:xfrm>
              <a:off x="1308780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7" descr=""/>
            <p:cNvPicPr/>
            <p:nvPr/>
          </p:nvPicPr>
          <p:blipFill>
            <a:blip r:embed="rId5">
              <a:alphaModFix amt="80000"/>
            </a:blip>
            <a:stretch/>
          </p:blipFill>
          <p:spPr>
            <a:xfrm>
              <a:off x="1057356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8" descr=""/>
            <p:cNvPicPr/>
            <p:nvPr/>
          </p:nvPicPr>
          <p:blipFill>
            <a:blip r:embed="rId6">
              <a:alphaModFix amt="80000"/>
            </a:blip>
            <a:stretch/>
          </p:blipFill>
          <p:spPr>
            <a:xfrm>
              <a:off x="1057356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9" descr=""/>
            <p:cNvPicPr/>
            <p:nvPr/>
          </p:nvPicPr>
          <p:blipFill>
            <a:blip r:embed="rId7">
              <a:alphaModFix amt="80000"/>
            </a:blip>
            <a:stretch/>
          </p:blipFill>
          <p:spPr>
            <a:xfrm>
              <a:off x="1057356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0" descr=""/>
            <p:cNvPicPr/>
            <p:nvPr/>
          </p:nvPicPr>
          <p:blipFill>
            <a:blip r:embed="rId8">
              <a:alphaModFix amt="80000"/>
            </a:blip>
            <a:stretch/>
          </p:blipFill>
          <p:spPr>
            <a:xfrm>
              <a:off x="1057356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" descr=""/>
            <p:cNvPicPr/>
            <p:nvPr/>
          </p:nvPicPr>
          <p:blipFill>
            <a:blip r:embed="rId9">
              <a:alphaModFix amt="80000"/>
            </a:blip>
            <a:stretch/>
          </p:blipFill>
          <p:spPr>
            <a:xfrm>
              <a:off x="805968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2" descr=""/>
            <p:cNvPicPr/>
            <p:nvPr/>
          </p:nvPicPr>
          <p:blipFill>
            <a:blip r:embed="rId10">
              <a:alphaModFix amt="80000"/>
            </a:blip>
            <a:stretch/>
          </p:blipFill>
          <p:spPr>
            <a:xfrm>
              <a:off x="805968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3" descr=""/>
            <p:cNvPicPr/>
            <p:nvPr/>
          </p:nvPicPr>
          <p:blipFill>
            <a:blip r:embed="rId11">
              <a:alphaModFix amt="80000"/>
            </a:blip>
            <a:stretch/>
          </p:blipFill>
          <p:spPr>
            <a:xfrm>
              <a:off x="805968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1" name="Picture 14" descr=""/>
            <p:cNvPicPr/>
            <p:nvPr/>
          </p:nvPicPr>
          <p:blipFill>
            <a:blip r:embed="rId12">
              <a:alphaModFix amt="80000"/>
            </a:blip>
            <a:stretch/>
          </p:blipFill>
          <p:spPr>
            <a:xfrm>
              <a:off x="805968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5" descr=""/>
            <p:cNvPicPr/>
            <p:nvPr/>
          </p:nvPicPr>
          <p:blipFill>
            <a:blip r:embed="rId13">
              <a:alphaModFix amt="80000"/>
            </a:blip>
            <a:stretch/>
          </p:blipFill>
          <p:spPr>
            <a:xfrm>
              <a:off x="1560204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6" descr=""/>
            <p:cNvPicPr/>
            <p:nvPr/>
          </p:nvPicPr>
          <p:blipFill>
            <a:blip r:embed="rId14">
              <a:alphaModFix amt="80000"/>
            </a:blip>
            <a:stretch/>
          </p:blipFill>
          <p:spPr>
            <a:xfrm>
              <a:off x="1560204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7" descr=""/>
            <p:cNvPicPr/>
            <p:nvPr/>
          </p:nvPicPr>
          <p:blipFill>
            <a:blip r:embed="rId15">
              <a:alphaModFix amt="80000"/>
            </a:blip>
            <a:stretch/>
          </p:blipFill>
          <p:spPr>
            <a:xfrm>
              <a:off x="1560204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8" descr=""/>
            <p:cNvPicPr/>
            <p:nvPr/>
          </p:nvPicPr>
          <p:blipFill>
            <a:blip r:embed="rId16">
              <a:alphaModFix amt="80000"/>
            </a:blip>
            <a:stretch/>
          </p:blipFill>
          <p:spPr>
            <a:xfrm>
              <a:off x="1560204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9" descr=""/>
            <p:cNvPicPr/>
            <p:nvPr/>
          </p:nvPicPr>
          <p:blipFill>
            <a:blip r:embed="rId17">
              <a:alphaModFix amt="80000"/>
            </a:blip>
            <a:stretch/>
          </p:blipFill>
          <p:spPr>
            <a:xfrm>
              <a:off x="554544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20" descr=""/>
            <p:cNvPicPr/>
            <p:nvPr/>
          </p:nvPicPr>
          <p:blipFill>
            <a:blip r:embed="rId18">
              <a:alphaModFix amt="80000"/>
            </a:blip>
            <a:stretch/>
          </p:blipFill>
          <p:spPr>
            <a:xfrm>
              <a:off x="554544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Picture 21" descr=""/>
            <p:cNvPicPr/>
            <p:nvPr/>
          </p:nvPicPr>
          <p:blipFill>
            <a:blip r:embed="rId19">
              <a:alphaModFix amt="80000"/>
            </a:blip>
            <a:stretch/>
          </p:blipFill>
          <p:spPr>
            <a:xfrm>
              <a:off x="554544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Picture 22" descr=""/>
            <p:cNvPicPr/>
            <p:nvPr/>
          </p:nvPicPr>
          <p:blipFill>
            <a:blip r:embed="rId20">
              <a:alphaModFix amt="80000"/>
            </a:blip>
            <a:stretch/>
          </p:blipFill>
          <p:spPr>
            <a:xfrm>
              <a:off x="554544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23" descr=""/>
            <p:cNvPicPr/>
            <p:nvPr/>
          </p:nvPicPr>
          <p:blipFill>
            <a:blip r:embed="rId21">
              <a:alphaModFix amt="80000"/>
            </a:blip>
            <a:stretch/>
          </p:blipFill>
          <p:spPr>
            <a:xfrm>
              <a:off x="303120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1" name="Picture 24" descr=""/>
            <p:cNvPicPr/>
            <p:nvPr/>
          </p:nvPicPr>
          <p:blipFill>
            <a:blip r:embed="rId22">
              <a:alphaModFix amt="80000"/>
            </a:blip>
            <a:stretch/>
          </p:blipFill>
          <p:spPr>
            <a:xfrm>
              <a:off x="303120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2" name="Picture 25" descr=""/>
            <p:cNvPicPr/>
            <p:nvPr/>
          </p:nvPicPr>
          <p:blipFill>
            <a:blip r:embed="rId23">
              <a:alphaModFix amt="80000"/>
            </a:blip>
            <a:stretch/>
          </p:blipFill>
          <p:spPr>
            <a:xfrm>
              <a:off x="303120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3" name="Picture 26" descr=""/>
            <p:cNvPicPr/>
            <p:nvPr/>
          </p:nvPicPr>
          <p:blipFill>
            <a:blip r:embed="rId24">
              <a:alphaModFix amt="80000"/>
            </a:blip>
            <a:stretch/>
          </p:blipFill>
          <p:spPr>
            <a:xfrm>
              <a:off x="303120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4" name="Picture 27" descr=""/>
            <p:cNvPicPr/>
            <p:nvPr/>
          </p:nvPicPr>
          <p:blipFill>
            <a:blip r:embed="rId25">
              <a:alphaModFix amt="80000"/>
            </a:blip>
            <a:stretch/>
          </p:blipFill>
          <p:spPr>
            <a:xfrm>
              <a:off x="516960" y="584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5" name="Picture 28" descr=""/>
            <p:cNvPicPr/>
            <p:nvPr/>
          </p:nvPicPr>
          <p:blipFill>
            <a:blip r:embed="rId26">
              <a:alphaModFix amt="80000"/>
            </a:blip>
            <a:stretch/>
          </p:blipFill>
          <p:spPr>
            <a:xfrm>
              <a:off x="516960" y="295164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6" name="Picture 29" descr=""/>
            <p:cNvPicPr/>
            <p:nvPr/>
          </p:nvPicPr>
          <p:blipFill>
            <a:blip r:embed="rId27">
              <a:alphaModFix amt="80000"/>
            </a:blip>
            <a:stretch/>
          </p:blipFill>
          <p:spPr>
            <a:xfrm>
              <a:off x="516960" y="5318280"/>
              <a:ext cx="2168640" cy="2016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7" name="Picture 30" descr=""/>
            <p:cNvPicPr/>
            <p:nvPr/>
          </p:nvPicPr>
          <p:blipFill>
            <a:blip r:embed="rId28">
              <a:alphaModFix amt="80000"/>
            </a:blip>
            <a:stretch/>
          </p:blipFill>
          <p:spPr>
            <a:xfrm>
              <a:off x="516960" y="7685280"/>
              <a:ext cx="2168640" cy="201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8" name="CustomShape 2"/>
          <p:cNvSpPr/>
          <p:nvPr/>
        </p:nvSpPr>
        <p:spPr>
          <a:xfrm>
            <a:off x="4946760" y="2005560"/>
            <a:ext cx="11341800" cy="627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icture 32" descr=""/>
          <p:cNvPicPr/>
          <p:nvPr/>
        </p:nvPicPr>
        <p:blipFill>
          <a:blip r:embed="rId29"/>
          <a:srcRect l="0" t="0" r="0" b="315"/>
          <a:stretch/>
        </p:blipFill>
        <p:spPr>
          <a:xfrm rot="10800000">
            <a:off x="1983240" y="1909440"/>
            <a:ext cx="6453720" cy="646740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565360" y="3828240"/>
            <a:ext cx="5289120" cy="24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9601"/>
              </a:lnSpc>
            </a:pPr>
            <a:r>
              <a:rPr b="0" lang="en-US" sz="7500" spc="-80" strike="noStrike">
                <a:solidFill>
                  <a:srgbClr val="ffffff"/>
                </a:solidFill>
                <a:latin typeface="Graphik Regular"/>
              </a:rPr>
              <a:t>Mobile App Project</a:t>
            </a:r>
            <a:endParaRPr b="0" lang="en-IN" sz="75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697960" y="3086280"/>
            <a:ext cx="2750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raphik Regular"/>
              </a:rPr>
              <a:t>Project Needs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2742560" y="3086280"/>
            <a:ext cx="3313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raphik Regular"/>
              </a:rPr>
              <a:t>Project Approach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3" name="Line 6"/>
          <p:cNvSpPr/>
          <p:nvPr/>
        </p:nvSpPr>
        <p:spPr>
          <a:xfrm>
            <a:off x="8697960" y="3668040"/>
            <a:ext cx="3600000" cy="39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Line 7"/>
          <p:cNvSpPr/>
          <p:nvPr/>
        </p:nvSpPr>
        <p:spPr>
          <a:xfrm>
            <a:off x="12742560" y="3675600"/>
            <a:ext cx="324000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5" name="TextShape 8"/>
          <p:cNvSpPr txBox="1"/>
          <p:nvPr/>
        </p:nvSpPr>
        <p:spPr>
          <a:xfrm>
            <a:off x="8640000" y="4104000"/>
            <a:ext cx="3665880" cy="34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Survey Design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Survey Launch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App UI Design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App Launch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Survey Acquisition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Acquire User Metrics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Metrics Analysis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Fault Analysis</a:t>
            </a:r>
            <a:endParaRPr b="0" lang="en-IN" sz="2500" spc="-1" strike="noStrike">
              <a:latin typeface="Graphik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Kaizen</a:t>
            </a:r>
            <a:endParaRPr b="0" lang="en-IN" sz="2500" spc="-1" strike="noStrike">
              <a:latin typeface="Graphik Regular"/>
            </a:endParaRPr>
          </a:p>
        </p:txBody>
      </p:sp>
      <p:sp>
        <p:nvSpPr>
          <p:cNvPr id="146" name="TextShape 9"/>
          <p:cNvSpPr txBox="1"/>
          <p:nvPr/>
        </p:nvSpPr>
        <p:spPr>
          <a:xfrm>
            <a:off x="12479040" y="4176000"/>
            <a:ext cx="3699360" cy="340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‘</a:t>
            </a:r>
            <a:r>
              <a:rPr b="0" lang="en-IN" sz="2500" spc="-1" strike="noStrike">
                <a:latin typeface="Graphik Regular"/>
              </a:rPr>
              <a:t>Agile’ approach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because - 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sets of tasks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are independent,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iterative in nature,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and require constant</a:t>
            </a:r>
            <a:endParaRPr b="0" lang="en-IN" sz="2500" spc="-1" strike="noStrike">
              <a:latin typeface="Graphik Regular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Graphik Regular"/>
              </a:rPr>
              <a:t>improvement.</a:t>
            </a:r>
            <a:endParaRPr b="0" lang="en-IN" sz="2500" spc="-1" strike="noStrike">
              <a:latin typeface="Graphik Regular"/>
            </a:endParaRPr>
          </a:p>
        </p:txBody>
      </p:sp>
      <p:sp>
        <p:nvSpPr>
          <p:cNvPr id="147" name="Line 10"/>
          <p:cNvSpPr/>
          <p:nvPr/>
        </p:nvSpPr>
        <p:spPr>
          <a:xfrm flipV="1">
            <a:off x="12585960" y="2446200"/>
            <a:ext cx="360" cy="54000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LibreOffice/6.4.7.2$Linux_X86_64 LibreOffice_project/40$Build-2</Application>
  <Words>24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  <dc:description/>
  <dc:language>en-IN</dc:language>
  <cp:lastModifiedBy/>
  <dcterms:modified xsi:type="dcterms:W3CDTF">2021-12-12T22:57:00Z</dcterms:modified>
  <cp:revision>15</cp:revision>
  <dc:subject/>
  <dc:title>Presentation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