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839880" y="1526400"/>
            <a:ext cx="4471200" cy="5140080"/>
          </a:xfrm>
          <a:prstGeom prst="rect">
            <a:avLst/>
          </a:prstGeom>
          <a:noFill/>
          <a:ln>
            <a:solidFill>
              <a:srgbClr val="000000"/>
            </a:solidFill>
          </a:ln>
        </p:spPr>
        <p:style>
          <a:lnRef idx="0"/>
          <a:fillRef idx="0"/>
          <a:effectRef idx="0"/>
          <a:fontRef idx="minor"/>
        </p:style>
        <p:txBody>
          <a:bodyPr lIns="90000" rIns="90000" tIns="45000" bIns="45000">
            <a:normAutofit/>
          </a:bodyPr>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r>
              <a:rPr b="1" lang="en-US" sz="1400" spc="-1" strike="noStrike" u="sng">
                <a:solidFill>
                  <a:srgbClr val="000000"/>
                </a:solidFill>
                <a:uFillTx/>
                <a:latin typeface="Calibri"/>
              </a:rPr>
              <a:t>Field Service Module</a:t>
            </a:r>
            <a:r>
              <a:rPr b="1" lang="en-US" sz="1400" spc="-1" strike="noStrike">
                <a:solidFill>
                  <a:srgbClr val="000000"/>
                </a:solidFill>
                <a:latin typeface="Calibri"/>
              </a:rPr>
              <a:t>:</a:t>
            </a:r>
            <a:endParaRPr b="0" lang="en-IN" sz="1400" spc="-1" strike="noStrike">
              <a:latin typeface="Arial"/>
            </a:endParaRPr>
          </a:p>
          <a:p>
            <a:pPr>
              <a:lnSpc>
                <a:spcPct val="90000"/>
              </a:lnSpc>
              <a:spcBef>
                <a:spcPts val="1001"/>
              </a:spcBef>
              <a:tabLst>
                <a:tab algn="l" pos="0"/>
              </a:tabLst>
            </a:pPr>
            <a:r>
              <a:rPr b="0" lang="en-US" sz="1200" spc="-1" strike="noStrike">
                <a:solidFill>
                  <a:srgbClr val="000000"/>
                </a:solidFill>
                <a:latin typeface="Calibri"/>
              </a:rPr>
              <a:t>This module will automatically and reliably dispatch field technicians to service calls in remote locations. It will correctly document the tasks to be accomplished. It will also eliminate guesswork surrounding qualification, availability, and geographic relevance of the field service technicians.</a:t>
            </a:r>
            <a:endParaRPr b="0" lang="en-IN" sz="1200" spc="-1" strike="noStrike">
              <a:latin typeface="Arial"/>
            </a:endParaRPr>
          </a:p>
          <a:p>
            <a:pPr>
              <a:lnSpc>
                <a:spcPct val="90000"/>
              </a:lnSpc>
              <a:spcBef>
                <a:spcPts val="1001"/>
              </a:spcBef>
              <a:tabLst>
                <a:tab algn="l" pos="0"/>
              </a:tabLst>
            </a:pPr>
            <a:endParaRPr b="0" lang="en-IN" sz="1200" spc="-1" strike="noStrike">
              <a:latin typeface="Arial"/>
            </a:endParaRPr>
          </a:p>
          <a:p>
            <a:pPr>
              <a:lnSpc>
                <a:spcPct val="90000"/>
              </a:lnSpc>
              <a:spcBef>
                <a:spcPts val="1001"/>
              </a:spcBef>
              <a:tabLst>
                <a:tab algn="l" pos="0"/>
              </a:tabLst>
            </a:pPr>
            <a:r>
              <a:rPr b="1" lang="en-US" sz="1400" spc="-1" strike="noStrike" u="sng">
                <a:solidFill>
                  <a:srgbClr val="000000"/>
                </a:solidFill>
                <a:uFillTx/>
                <a:latin typeface="Calibri"/>
              </a:rPr>
              <a:t>Inventory Management Module</a:t>
            </a:r>
            <a:r>
              <a:rPr b="1" lang="en-US" sz="1400" spc="-1" strike="noStrike">
                <a:solidFill>
                  <a:srgbClr val="000000"/>
                </a:solidFill>
                <a:latin typeface="Calibri"/>
              </a:rPr>
              <a:t>:</a:t>
            </a:r>
            <a:endParaRPr b="0" lang="en-IN" sz="1400" spc="-1" strike="noStrike">
              <a:latin typeface="Arial"/>
            </a:endParaRPr>
          </a:p>
          <a:p>
            <a:pPr>
              <a:lnSpc>
                <a:spcPct val="90000"/>
              </a:lnSpc>
              <a:spcBef>
                <a:spcPts val="1001"/>
              </a:spcBef>
              <a:tabLst>
                <a:tab algn="l" pos="0"/>
              </a:tabLst>
            </a:pPr>
            <a:r>
              <a:rPr b="0" lang="en-US" sz="1200" spc="-1" strike="noStrike">
                <a:solidFill>
                  <a:srgbClr val="000000"/>
                </a:solidFill>
                <a:latin typeface="Calibri"/>
              </a:rPr>
              <a:t>This module will promptly display the availability of specific parts, and seamlessly place orders to replenish any inventory gaps. It will also keep track of customers’ past order history, and thus the age of the various installed parts would easily be ascertained. RMA direct receipt is also an added advantage.</a:t>
            </a:r>
            <a:endParaRPr b="0" lang="en-IN" sz="1200" spc="-1" strike="noStrike">
              <a:latin typeface="Arial"/>
            </a:endParaRPr>
          </a:p>
          <a:p>
            <a:pPr>
              <a:lnSpc>
                <a:spcPct val="90000"/>
              </a:lnSpc>
              <a:spcBef>
                <a:spcPts val="1001"/>
              </a:spcBef>
              <a:tabLst>
                <a:tab algn="l" pos="0"/>
              </a:tabLst>
            </a:pPr>
            <a:endParaRPr b="0" lang="en-IN" sz="1200" spc="-1" strike="noStrike">
              <a:latin typeface="Arial"/>
            </a:endParaRPr>
          </a:p>
          <a:p>
            <a:pPr>
              <a:lnSpc>
                <a:spcPct val="90000"/>
              </a:lnSpc>
              <a:spcBef>
                <a:spcPts val="1001"/>
              </a:spcBef>
              <a:tabLst>
                <a:tab algn="l" pos="0"/>
              </a:tabLst>
            </a:pPr>
            <a:r>
              <a:rPr b="1" lang="en-US" sz="1400" spc="-1" strike="noStrike" u="sng">
                <a:solidFill>
                  <a:srgbClr val="000000"/>
                </a:solidFill>
                <a:uFillTx/>
                <a:latin typeface="Calibri"/>
              </a:rPr>
              <a:t>Receivables Module</a:t>
            </a:r>
            <a:r>
              <a:rPr b="1" lang="en-US" sz="1400" spc="-1" strike="noStrike">
                <a:solidFill>
                  <a:srgbClr val="000000"/>
                </a:solidFill>
                <a:latin typeface="Calibri"/>
              </a:rPr>
              <a:t>:</a:t>
            </a:r>
            <a:endParaRPr b="0" lang="en-IN" sz="1400" spc="-1" strike="noStrike">
              <a:latin typeface="Arial"/>
            </a:endParaRPr>
          </a:p>
          <a:p>
            <a:pPr>
              <a:lnSpc>
                <a:spcPct val="90000"/>
              </a:lnSpc>
              <a:spcBef>
                <a:spcPts val="1001"/>
              </a:spcBef>
              <a:tabLst>
                <a:tab algn="l" pos="0"/>
              </a:tabLst>
            </a:pPr>
            <a:r>
              <a:rPr b="0" lang="en-US" sz="1200" spc="-1" strike="noStrike">
                <a:solidFill>
                  <a:srgbClr val="000000"/>
                </a:solidFill>
                <a:latin typeface="Calibri"/>
              </a:rPr>
              <a:t>This module will streamline invoicing, receipt, and customer deduction processing. It will record customer details, and thereby eliminate erroneous deliveries. It will also ensure improved cash flow, increased fiscal efficiencies, and optimize customer relationships.</a:t>
            </a:r>
            <a:endParaRPr b="0" lang="en-IN" sz="1200" spc="-1" strike="noStrike">
              <a:latin typeface="Arial"/>
            </a:endParaRPr>
          </a:p>
        </p:txBody>
      </p:sp>
      <p:sp>
        <p:nvSpPr>
          <p:cNvPr id="37" name="CustomShape 2"/>
          <p:cNvSpPr/>
          <p:nvPr/>
        </p:nvSpPr>
        <p:spPr>
          <a:xfrm>
            <a:off x="757440" y="1002240"/>
            <a:ext cx="10820880" cy="333360"/>
          </a:xfrm>
          <a:prstGeom prst="rect">
            <a:avLst/>
          </a:prstGeom>
          <a:noFill/>
          <a:ln w="1260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DejaVu Sans"/>
              </a:rPr>
              <a:t>Business Problem Statement identified in Task #2:</a:t>
            </a: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Lack of inter- and intra-communication</a:t>
            </a:r>
            <a:endParaRPr b="0" lang="en-IN" sz="1600" spc="-1" strike="noStrike">
              <a:latin typeface="Arial"/>
            </a:endParaRPr>
          </a:p>
        </p:txBody>
      </p:sp>
      <p:sp>
        <p:nvSpPr>
          <p:cNvPr id="38" name="CustomShape 3"/>
          <p:cNvSpPr/>
          <p:nvPr/>
        </p:nvSpPr>
        <p:spPr>
          <a:xfrm>
            <a:off x="839880" y="386280"/>
            <a:ext cx="10820880" cy="455040"/>
          </a:xfrm>
          <a:prstGeom prst="rect">
            <a:avLst/>
          </a:prstGeom>
          <a:solidFill>
            <a:schemeClr val="tx1"/>
          </a:solidFill>
          <a:ln w="12600">
            <a:solidFill>
              <a:schemeClr val="tx1"/>
            </a:solidFill>
            <a:round/>
          </a:ln>
        </p:spPr>
        <p:style>
          <a:lnRef idx="0"/>
          <a:fillRef idx="0"/>
          <a:effectRef idx="0"/>
          <a:fontRef idx="minor"/>
        </p:style>
        <p:txBody>
          <a:bodyPr lIns="90000" rIns="90000" tIns="45000" bIns="45000">
            <a:spAutoFit/>
          </a:bodyPr>
          <a:p>
            <a:pPr>
              <a:lnSpc>
                <a:spcPct val="100000"/>
              </a:lnSpc>
            </a:pPr>
            <a:r>
              <a:rPr b="1" lang="en-AU" sz="1200" spc="-1" strike="noStrike" u="sng">
                <a:solidFill>
                  <a:srgbClr val="ffffff"/>
                </a:solidFill>
                <a:uFillTx/>
                <a:latin typeface="Calibri"/>
                <a:ea typeface="DejaVu Sans"/>
              </a:rPr>
              <a:t>Instructions:</a:t>
            </a:r>
            <a:r>
              <a:rPr b="1" lang="en-AU" sz="1200" spc="-1" strike="noStrike" u="sng">
                <a:solidFill>
                  <a:srgbClr val="ffffff"/>
                </a:solidFill>
                <a:uFillTx/>
                <a:latin typeface="Calibri"/>
                <a:ea typeface="DejaVu Sans"/>
              </a:rPr>
              <a:t>	</a:t>
            </a:r>
            <a:r>
              <a:rPr b="0" lang="en-AU" sz="1200" spc="-1" strike="noStrike">
                <a:solidFill>
                  <a:srgbClr val="ffffff"/>
                </a:solidFill>
                <a:latin typeface="Calibri"/>
                <a:ea typeface="DejaVu Sans"/>
              </a:rPr>
              <a:t>Research three modules that would lead to process improvement / elimination of defects and include an explanation of why that capability would solve </a:t>
            </a:r>
            <a:endParaRPr b="0" lang="en-IN" sz="1200" spc="-1" strike="noStrike">
              <a:latin typeface="Arial"/>
            </a:endParaRPr>
          </a:p>
          <a:p>
            <a:pPr>
              <a:lnSpc>
                <a:spcPct val="100000"/>
              </a:lnSpc>
            </a:pPr>
            <a:r>
              <a:rPr b="0" lang="en-AU" sz="1200" spc="-1" strike="noStrike">
                <a:solidFill>
                  <a:srgbClr val="ffffff"/>
                </a:solidFill>
                <a:latin typeface="Calibri"/>
                <a:ea typeface="DejaVu Sans"/>
              </a:rPr>
              <a:t>	</a:t>
            </a:r>
            <a:r>
              <a:rPr b="0" lang="en-AU" sz="1200" spc="-1" strike="noStrike">
                <a:solidFill>
                  <a:srgbClr val="ffffff"/>
                </a:solidFill>
                <a:latin typeface="Calibri"/>
                <a:ea typeface="DejaVu Sans"/>
              </a:rPr>
              <a:t>	</a:t>
            </a:r>
            <a:r>
              <a:rPr b="0" lang="en-AU" sz="1200" spc="-1" strike="noStrike">
                <a:solidFill>
                  <a:srgbClr val="ffffff"/>
                </a:solidFill>
                <a:latin typeface="Calibri"/>
                <a:ea typeface="DejaVu Sans"/>
              </a:rPr>
              <a:t>the business problem identified in Task #2. </a:t>
            </a:r>
            <a:endParaRPr b="0" lang="en-IN" sz="1200" spc="-1" strike="noStrike">
              <a:latin typeface="Arial"/>
            </a:endParaRPr>
          </a:p>
        </p:txBody>
      </p:sp>
      <p:pic>
        <p:nvPicPr>
          <p:cNvPr id="39" name="Picture 4" descr="A screenshot of a social media post&#10;&#10;Description automatically generated"/>
          <p:cNvPicPr/>
          <p:nvPr/>
        </p:nvPicPr>
        <p:blipFill>
          <a:blip r:embed="rId1"/>
          <a:stretch/>
        </p:blipFill>
        <p:spPr>
          <a:xfrm>
            <a:off x="5840280" y="1874520"/>
            <a:ext cx="5738400" cy="4791600"/>
          </a:xfrm>
          <a:prstGeom prst="rect">
            <a:avLst/>
          </a:prstGeom>
          <a:ln>
            <a:noFill/>
          </a:ln>
        </p:spPr>
      </p:pic>
      <p:sp>
        <p:nvSpPr>
          <p:cNvPr id="40" name="CustomShape 4"/>
          <p:cNvSpPr/>
          <p:nvPr/>
        </p:nvSpPr>
        <p:spPr>
          <a:xfrm>
            <a:off x="5840280" y="1526400"/>
            <a:ext cx="4174920" cy="303120"/>
          </a:xfrm>
          <a:prstGeom prst="rect">
            <a:avLst/>
          </a:prstGeom>
          <a:solidFill>
            <a:schemeClr val="tx1"/>
          </a:solidFill>
          <a:ln w="1260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ffff"/>
                </a:solidFill>
                <a:latin typeface="Calibri"/>
                <a:ea typeface="DejaVu Sans"/>
              </a:rPr>
              <a:t>Circle the modules you have selected on this diagram</a:t>
            </a:r>
            <a:endParaRPr b="0" lang="en-IN" sz="1400" spc="-1" strike="noStrike">
              <a:latin typeface="Arial"/>
            </a:endParaRPr>
          </a:p>
        </p:txBody>
      </p:sp>
      <p:sp>
        <p:nvSpPr>
          <p:cNvPr id="41" name="CustomShape 5"/>
          <p:cNvSpPr/>
          <p:nvPr/>
        </p:nvSpPr>
        <p:spPr>
          <a:xfrm>
            <a:off x="10008000" y="2718000"/>
            <a:ext cx="1367640" cy="575640"/>
          </a:xfrm>
          <a:prstGeom prst="ellipse">
            <a:avLst/>
          </a:prstGeom>
          <a:noFill/>
          <a:ln w="63360">
            <a:solidFill>
              <a:srgbClr val="ff8000"/>
            </a:solidFill>
            <a:round/>
          </a:ln>
        </p:spPr>
        <p:style>
          <a:lnRef idx="0"/>
          <a:fillRef idx="0"/>
          <a:effectRef idx="0"/>
          <a:fontRef idx="minor"/>
        </p:style>
      </p:sp>
      <p:sp>
        <p:nvSpPr>
          <p:cNvPr id="42" name="CustomShape 6"/>
          <p:cNvSpPr/>
          <p:nvPr/>
        </p:nvSpPr>
        <p:spPr>
          <a:xfrm>
            <a:off x="5976000" y="5112000"/>
            <a:ext cx="1007640" cy="431640"/>
          </a:xfrm>
          <a:prstGeom prst="ellipse">
            <a:avLst/>
          </a:prstGeom>
          <a:noFill/>
          <a:ln w="63360">
            <a:solidFill>
              <a:srgbClr val="ff8000"/>
            </a:solidFill>
            <a:round/>
          </a:ln>
        </p:spPr>
        <p:style>
          <a:lnRef idx="0"/>
          <a:fillRef idx="0"/>
          <a:effectRef idx="0"/>
          <a:fontRef idx="minor"/>
        </p:style>
      </p:sp>
      <p:sp>
        <p:nvSpPr>
          <p:cNvPr id="43" name="CustomShape 7"/>
          <p:cNvSpPr/>
          <p:nvPr/>
        </p:nvSpPr>
        <p:spPr>
          <a:xfrm>
            <a:off x="8496000" y="3780000"/>
            <a:ext cx="1295640" cy="395640"/>
          </a:xfrm>
          <a:prstGeom prst="ellipse">
            <a:avLst/>
          </a:prstGeom>
          <a:noFill/>
          <a:ln w="63360">
            <a:solidFill>
              <a:srgbClr val="ff8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18028</TotalTime>
  <Application>LibreOffice/6.4.7.2$Linux_X86_64 LibreOffice_project/40$Build-2</Application>
  <Words>75</Words>
  <Paragraphs>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2019-08-01T16:47:44Z</dcterms:created>
  <dc:creator>Marino, Emily (GE Renewable Energy)</dc:creator>
  <dc:description/>
  <dc:language>en-IN</dc:language>
  <cp:lastModifiedBy/>
  <dcterms:modified xsi:type="dcterms:W3CDTF">2021-12-06T21:07:41Z</dcterms:modified>
  <cp:revision>267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