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Franklin Gothic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4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Franklin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3600"/>
              <a:buFont typeface="Franklin Gothic"/>
              <a:buNone/>
              <a:defRPr sz="3600">
                <a:solidFill>
                  <a:srgbClr val="0060C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C9A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C9A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C9A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C9A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C9A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C9A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C9A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C9A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3600"/>
              <a:buFont typeface="Franklin Gothic"/>
              <a:buNone/>
              <a:defRPr b="0" sz="3600" cap="none">
                <a:solidFill>
                  <a:srgbClr val="0060C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C9A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C9A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C9A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C9A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C9A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C9A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C9A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C9A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0060C4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0060C4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2400"/>
              <a:buFont typeface="Franklin Gothic"/>
              <a:buNone/>
              <a:defRPr b="0" sz="2400">
                <a:solidFill>
                  <a:srgbClr val="0060C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0C4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0060C4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60C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FEFEFE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5D"/>
              </a:buClr>
              <a:buSzPts val="3600"/>
              <a:buFont typeface="Franklin Gothic"/>
              <a:buNone/>
            </a:pPr>
            <a:r>
              <a:rPr lang="en-US">
                <a:solidFill>
                  <a:srgbClr val="002E5D"/>
                </a:solidFill>
              </a:rPr>
              <a:t>GE VENTILATOR FLUCTUATING DEMAND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"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5D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002E5D"/>
                </a:solidFill>
              </a:rPr>
              <a:t>AGENDA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816978" y="3009241"/>
            <a:ext cx="10558042" cy="2478924"/>
            <a:chOff x="235953" y="667678"/>
            <a:chExt cx="10558042" cy="2478924"/>
          </a:xfrm>
        </p:grpSpPr>
        <p:sp>
          <p:nvSpPr>
            <p:cNvPr id="121" name="Google Shape;121;p16"/>
            <p:cNvSpPr/>
            <p:nvPr/>
          </p:nvSpPr>
          <p:spPr>
            <a:xfrm>
              <a:off x="235953" y="667678"/>
              <a:ext cx="915248" cy="915248"/>
            </a:xfrm>
            <a:prstGeom prst="ellipse">
              <a:avLst/>
            </a:prstGeom>
            <a:solidFill>
              <a:srgbClr val="238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28155" y="859880"/>
              <a:ext cx="530843" cy="53084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47326" y="667678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347326" y="667678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Executive Summary 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880603" y="667678"/>
              <a:ext cx="915248" cy="915248"/>
            </a:xfrm>
            <a:prstGeom prst="ellipse">
              <a:avLst/>
            </a:prstGeom>
            <a:solidFill>
              <a:srgbClr val="24CE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072805" y="859880"/>
              <a:ext cx="530843" cy="5308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991975" y="667678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4991975" y="667678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Analysis 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525252" y="667678"/>
              <a:ext cx="915248" cy="9152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717454" y="859880"/>
              <a:ext cx="530843" cy="53084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636625" y="667678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8636625" y="667678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Value Stream Map Findings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35953" y="2231354"/>
              <a:ext cx="915248" cy="915248"/>
            </a:xfrm>
            <a:prstGeom prst="ellipse">
              <a:avLst/>
            </a:prstGeom>
            <a:solidFill>
              <a:srgbClr val="3B8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28155" y="2423556"/>
              <a:ext cx="530843" cy="53084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347326" y="2231354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1347326" y="2231354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Current &amp; Future Challenges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880603" y="2231354"/>
              <a:ext cx="915248" cy="915248"/>
            </a:xfrm>
            <a:prstGeom prst="ellipse">
              <a:avLst/>
            </a:prstGeom>
            <a:solidFill>
              <a:srgbClr val="61A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72805" y="2423556"/>
              <a:ext cx="530843" cy="53084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991975" y="2231354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4991975" y="2231354"/>
              <a:ext cx="2157370" cy="915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Summary/Next Steps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581192" y="1507414"/>
            <a:ext cx="5120255" cy="390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5D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rgbClr val="002E5D"/>
                </a:solidFill>
              </a:rPr>
              <a:t>EXECUTIVE SUMMARY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 flipH="1" rot="5400000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581200" y="2340875"/>
            <a:ext cx="53313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Problem :</a:t>
            </a:r>
            <a:r>
              <a:rPr lang="en-US"/>
              <a:t>   Ventilator demand in surge, but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			       ventilator supply constant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Reason :</a:t>
            </a:r>
            <a:r>
              <a:rPr lang="en-US"/>
              <a:t>      Unexpected emergence of the </a:t>
            </a:r>
            <a:endParaRPr/>
          </a:p>
          <a:p>
            <a:pPr indent="-206686" lvl="0" marL="122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     fatal COVID-19 pandemic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Solution :</a:t>
            </a:r>
            <a:r>
              <a:rPr lang="en-US"/>
              <a:t>    Identifying and addressing bottlenecks </a:t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       in the production process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50" y="1486950"/>
            <a:ext cx="5436815" cy="37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5D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002E5D"/>
                </a:solidFill>
              </a:rPr>
              <a:t>DATA ANALYSIS</a:t>
            </a:r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81200" y="2362425"/>
            <a:ext cx="3990582" cy="3513169"/>
            <a:chOff x="0" y="21563"/>
            <a:chExt cx="5514900" cy="2662500"/>
          </a:xfrm>
        </p:grpSpPr>
        <p:sp>
          <p:nvSpPr>
            <p:cNvPr id="158" name="Google Shape;158;p18"/>
            <p:cNvSpPr/>
            <p:nvPr/>
          </p:nvSpPr>
          <p:spPr>
            <a:xfrm>
              <a:off x="0" y="21563"/>
              <a:ext cx="5514900" cy="804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39295" y="60858"/>
              <a:ext cx="54363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IQM and SD of Actual data :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8406.9</a:t>
              </a: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&amp;  </a:t>
              </a: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752.05</a:t>
              </a:r>
              <a:endParaRPr b="1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0" y="950363"/>
              <a:ext cx="5514900" cy="804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39295" y="989658"/>
              <a:ext cx="5436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IQM and SD of Forecasted data :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766.9</a:t>
              </a: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&amp;  </a:t>
              </a: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148.6</a:t>
              </a:r>
              <a:endParaRPr sz="43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0" y="1879163"/>
              <a:ext cx="5514900" cy="804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39295" y="1918458"/>
              <a:ext cx="5436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Difference in the two averages</a:t>
              </a: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Libre Franklin"/>
                <a:buNone/>
              </a:pP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7639.9</a:t>
              </a:r>
              <a:endParaRPr sz="43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75" y="1296525"/>
            <a:ext cx="6972525" cy="45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601255" y="702155"/>
            <a:ext cx="3409783" cy="1300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FFFFFF"/>
                </a:solidFill>
              </a:rPr>
              <a:t>VALUE STREAM MAP FINDINGS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25" y="702150"/>
            <a:ext cx="7503649" cy="552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7239214" y="5774720"/>
            <a:ext cx="914382" cy="914382"/>
          </a:xfrm>
          <a:prstGeom prst="irregularSeal1">
            <a:avLst/>
          </a:prstGeom>
          <a:solidFill>
            <a:srgbClr val="FFFF00"/>
          </a:solidFill>
          <a:ln cap="rnd" cmpd="sng" w="22225">
            <a:solidFill>
              <a:srgbClr val="0021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57353" y="2271700"/>
            <a:ext cx="32976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Bottlenecks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are similar at all four inventories, with the largest one being at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second inventory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 inventory management or scheduling system exists.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Takt time of 314.53 seconds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is less than the total process cycle time (CT/VA) of 351 seconds.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Delivery is either stagnant,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or untimely.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334214" y="5774720"/>
            <a:ext cx="914382" cy="914382"/>
          </a:xfrm>
          <a:prstGeom prst="irregularSeal1">
            <a:avLst/>
          </a:prstGeom>
          <a:solidFill>
            <a:srgbClr val="FFFF00"/>
          </a:solidFill>
          <a:ln cap="rnd" cmpd="sng" w="22225">
            <a:solidFill>
              <a:srgbClr val="0021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0973014" y="5774720"/>
            <a:ext cx="914382" cy="914382"/>
          </a:xfrm>
          <a:prstGeom prst="irregularSeal1">
            <a:avLst/>
          </a:prstGeom>
          <a:solidFill>
            <a:srgbClr val="FFFF00"/>
          </a:solidFill>
          <a:ln cap="rnd" cmpd="sng" w="22225">
            <a:solidFill>
              <a:srgbClr val="0021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9677614" y="2879120"/>
            <a:ext cx="914382" cy="914382"/>
          </a:xfrm>
          <a:prstGeom prst="irregularSeal1">
            <a:avLst/>
          </a:prstGeom>
          <a:solidFill>
            <a:srgbClr val="FFFF00"/>
          </a:solidFill>
          <a:ln cap="rnd" cmpd="sng" w="22225">
            <a:solidFill>
              <a:srgbClr val="0021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9025714" y="5774745"/>
            <a:ext cx="914382" cy="914382"/>
          </a:xfrm>
          <a:prstGeom prst="irregularSeal1">
            <a:avLst/>
          </a:prstGeom>
          <a:solidFill>
            <a:srgbClr val="FFFF00"/>
          </a:solidFill>
          <a:ln cap="rnd" cmpd="sng" w="22225">
            <a:solidFill>
              <a:srgbClr val="0021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5D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002E5D"/>
                </a:solidFill>
              </a:rPr>
              <a:t>CURRENT &amp; FUTURE CHALLENGES </a:t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585942" y="2190248"/>
            <a:ext cx="11307507" cy="2065674"/>
            <a:chOff x="4750" y="0"/>
            <a:chExt cx="11307507" cy="2065674"/>
          </a:xfrm>
        </p:grpSpPr>
        <p:sp>
          <p:nvSpPr>
            <p:cNvPr id="188" name="Google Shape;188;p20"/>
            <p:cNvSpPr/>
            <p:nvPr/>
          </p:nvSpPr>
          <p:spPr>
            <a:xfrm>
              <a:off x="4750" y="765707"/>
              <a:ext cx="3623100" cy="426300"/>
            </a:xfrm>
            <a:prstGeom prst="rect">
              <a:avLst/>
            </a:prstGeom>
            <a:solidFill>
              <a:srgbClr val="185F90"/>
            </a:solidFill>
            <a:ln cap="rnd" cmpd="sng" w="22225">
              <a:solidFill>
                <a:srgbClr val="185F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750" y="0"/>
              <a:ext cx="36231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4750" y="0"/>
              <a:ext cx="36231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ibre Franklin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People</a:t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750" y="1546201"/>
              <a:ext cx="266100" cy="266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185F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34563" y="1369074"/>
              <a:ext cx="3369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334563" y="1445274"/>
              <a:ext cx="3369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Pandemic (demand) forecasting</a:t>
              </a:r>
              <a:endPara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808947" y="765707"/>
              <a:ext cx="3623100" cy="426300"/>
            </a:xfrm>
            <a:prstGeom prst="rect">
              <a:avLst/>
            </a:prstGeom>
            <a:solidFill>
              <a:srgbClr val="7FA8D6"/>
            </a:solidFill>
            <a:ln cap="rnd" cmpd="sng" w="22225">
              <a:solidFill>
                <a:srgbClr val="7FA8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3808947" y="0"/>
              <a:ext cx="36231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3808947" y="0"/>
              <a:ext cx="36231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ibre Franklin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Process</a:t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808934" y="1534051"/>
              <a:ext cx="266100" cy="266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74A0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4062560" y="1369074"/>
              <a:ext cx="3369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4062558" y="1361877"/>
              <a:ext cx="3369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ibre Frankli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Logistics congestion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613144" y="0"/>
              <a:ext cx="36231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7613144" y="0"/>
              <a:ext cx="36231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ibre Franklin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Technology</a:t>
              </a:r>
              <a:endPara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613119" y="1508476"/>
              <a:ext cx="266100" cy="266100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74A0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7866757" y="1369074"/>
              <a:ext cx="3369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7942957" y="1445274"/>
              <a:ext cx="3369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Change in engineering and manufacturing standards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7613233" y="765702"/>
              <a:ext cx="3623100" cy="426300"/>
            </a:xfrm>
            <a:prstGeom prst="rect">
              <a:avLst/>
            </a:prstGeom>
            <a:solidFill>
              <a:srgbClr val="7FA8D6"/>
            </a:solidFill>
            <a:ln cap="rnd" cmpd="sng" w="22225">
              <a:solidFill>
                <a:srgbClr val="7FA8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0"/>
          <p:cNvSpPr txBox="1"/>
          <p:nvPr/>
        </p:nvSpPr>
        <p:spPr>
          <a:xfrm>
            <a:off x="8524424" y="4707697"/>
            <a:ext cx="3369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225" lIns="142225" spcFirstLastPara="1" rIns="142225" wrap="square" tIns="1422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and cost-effective materials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8524424" y="5627472"/>
            <a:ext cx="3369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225" lIns="142225" spcFirstLastPara="1" rIns="142225" wrap="square" tIns="142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Provisional solutions for scalability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4643752" y="4758847"/>
            <a:ext cx="3369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9125" lIns="199125" spcFirstLastPara="1" rIns="199125" wrap="square" tIns="199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materials and intermediate goods scarcity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643752" y="5551272"/>
            <a:ext cx="3369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9125" lIns="199125" spcFirstLastPara="1" rIns="199125" wrap="square" tIns="199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915480" y="4596522"/>
            <a:ext cx="3369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225" lIns="142225" spcFirstLastPara="1" rIns="142225" wrap="square" tIns="142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restrictions and regulations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915475" y="5557525"/>
            <a:ext cx="33693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225" lIns="142225" spcFirstLastPara="1" rIns="142225" wrap="square" tIns="142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acquisition,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management, and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development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8182136" y="4773674"/>
            <a:ext cx="266100" cy="2661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rgbClr val="74A0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8182136" y="5728424"/>
            <a:ext cx="266100" cy="2661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rgbClr val="74A0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4377661" y="4808649"/>
            <a:ext cx="266100" cy="2661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rgbClr val="74A0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4377661" y="5728424"/>
            <a:ext cx="266100" cy="2661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rgbClr val="74A0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573167" y="4697474"/>
            <a:ext cx="266100" cy="2661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rgbClr val="185F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73167" y="5633724"/>
            <a:ext cx="266100" cy="2661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rgbClr val="185F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6C6C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21"/>
          <p:cNvSpPr txBox="1"/>
          <p:nvPr>
            <p:ph type="title"/>
          </p:nvPr>
        </p:nvSpPr>
        <p:spPr>
          <a:xfrm>
            <a:off x="746228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5D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002E5D"/>
                </a:solidFill>
              </a:rPr>
              <a:t>NEXT STEPS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4246851" y="723898"/>
            <a:ext cx="7498500" cy="56769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1"/>
          <p:cNvGrpSpPr/>
          <p:nvPr/>
        </p:nvGrpSpPr>
        <p:grpSpPr>
          <a:xfrm>
            <a:off x="4598450" y="927875"/>
            <a:ext cx="7012411" cy="5291022"/>
            <a:chOff x="0" y="1954"/>
            <a:chExt cx="7012411" cy="4705222"/>
          </a:xfrm>
        </p:grpSpPr>
        <p:sp>
          <p:nvSpPr>
            <p:cNvPr id="228" name="Google Shape;228;p21"/>
            <p:cNvSpPr/>
            <p:nvPr/>
          </p:nvSpPr>
          <p:spPr>
            <a:xfrm>
              <a:off x="0" y="1954"/>
              <a:ext cx="7012370" cy="99057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99648" y="224833"/>
              <a:ext cx="544815" cy="5448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144111" y="1954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1144111" y="1954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825" lIns="104825" spcFirstLastPara="1" rIns="104825" wrap="square" tIns="104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Build and maintain a </a:t>
              </a:r>
              <a:r>
                <a:rPr i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rapport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with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public health officials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hospitals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0" y="1240170"/>
              <a:ext cx="7012370" cy="99057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99648" y="1463049"/>
              <a:ext cx="544815" cy="54481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144111" y="1240170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1144111" y="1240170"/>
              <a:ext cx="5868300" cy="9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825" lIns="104825" spcFirstLastPara="1" rIns="104825" wrap="square" tIns="104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Maintain and periodically rotate a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uffer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stock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(JIC). Implement the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FIFO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Heijunka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models (JIT) on the main inventories to avoid pile-ups.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0" y="2478387"/>
              <a:ext cx="7012370" cy="99057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99648" y="2701266"/>
              <a:ext cx="544815" cy="5448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144111" y="2478387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1144111" y="2478387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825" lIns="104825" spcFirstLastPara="1" rIns="104825" wrap="square" tIns="104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Implement the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Kanban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scheduling and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supermarket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management systems.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0" y="3716603"/>
              <a:ext cx="7012370" cy="99057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99648" y="3939482"/>
              <a:ext cx="544815" cy="5448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144111" y="3716603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1144111" y="3716603"/>
              <a:ext cx="5868258" cy="99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825" lIns="104825" spcFirstLastPara="1" rIns="104825" wrap="square" tIns="104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Be prepared to reliably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rent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additional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equipment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, &amp;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hire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temporary </a:t>
              </a: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personnel</a:t>
              </a: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 at a moment’s notice.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Custom 5">
      <a:dk1>
        <a:srgbClr val="002E5D"/>
      </a:dk1>
      <a:lt1>
        <a:srgbClr val="FFFFFF"/>
      </a:lt1>
      <a:dk2>
        <a:srgbClr val="EAEAEA"/>
      </a:dk2>
      <a:lt2>
        <a:srgbClr val="DFE3E5"/>
      </a:lt2>
      <a:accent1>
        <a:srgbClr val="002E5D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Custom 5">
      <a:dk1>
        <a:srgbClr val="002E5D"/>
      </a:dk1>
      <a:lt1>
        <a:srgbClr val="FFFFFF"/>
      </a:lt1>
      <a:dk2>
        <a:srgbClr val="EAEAEA"/>
      </a:dk2>
      <a:lt2>
        <a:srgbClr val="DFE3E5"/>
      </a:lt2>
      <a:accent1>
        <a:srgbClr val="002E5D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