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59" r:id="rId3"/>
    <p:sldId id="264" r:id="rId4"/>
    <p:sldId id="265" r:id="rId5"/>
    <p:sldId id="262" r:id="rId6"/>
    <p:sldId id="266" r:id="rId7"/>
    <p:sldId id="273" r:id="rId8"/>
    <p:sldId id="275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420"/>
    <a:srgbClr val="6482F2"/>
    <a:srgbClr val="52C9E5"/>
    <a:srgbClr val="961AFF"/>
    <a:srgbClr val="49CDE8"/>
    <a:srgbClr val="951BFC"/>
    <a:srgbClr val="B1AAF6"/>
    <a:srgbClr val="5B4CEB"/>
    <a:srgbClr val="E5ECF7"/>
    <a:srgbClr val="677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96062" autoAdjust="0"/>
  </p:normalViewPr>
  <p:slideViewPr>
    <p:cSldViewPr snapToGrid="0">
      <p:cViewPr varScale="1">
        <p:scale>
          <a:sx n="93" d="100"/>
          <a:sy n="93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99639-A0D2-4A6E-9A8B-AD293881D6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4BD22-AC17-4071-8AD4-352D0109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1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小组</a:t>
            </a:r>
            <a:r>
              <a:rPr lang="en-US" altLang="zh-CN" dirty="0"/>
              <a:t>5</a:t>
            </a:r>
            <a:r>
              <a:rPr lang="zh-CN" altLang="en-US" dirty="0"/>
              <a:t>个人来完成一个基于小程序的触控游戏，通过强化学习提供人工智能</a:t>
            </a:r>
            <a:r>
              <a:rPr lang="en-US" altLang="zh-CN" dirty="0"/>
              <a:t>PK</a:t>
            </a:r>
            <a:r>
              <a:rPr lang="zh-CN" altLang="en-US" dirty="0"/>
              <a:t>或代打的功能；当初希望人尽其才 设计了很多功能点，然而随着课程的推进，组员接连推出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4BD22-AC17-4071-8AD4-352D010916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5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小组只剩组长我与一名组员；人员流失，工期不足，前端新手；考虑到游戏的编写较为复杂 人工智能的模型设计、训练 不确定性过大，我们将本方案搁置 紧急重新构思了新的方案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并对技术进行探索尝试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4BD22-AC17-4071-8AD4-352D010916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1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通过可行性验证的设计有很多，时间原因我们只保留了最基本的功能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4BD22-AC17-4071-8AD4-352D010916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5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为完成这样的项目，我们使用的技术栈 覆盖了课程中的如下技术点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4BD22-AC17-4071-8AD4-352D010916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3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这里是一个细化一些的结构图，大致的运行机制在此展示 不过多做介绍；自述环节至此结束，接下来进行实操演示录屏     ；实际实践过程有很多</a:t>
            </a:r>
            <a:r>
              <a:rPr lang="en-US" altLang="zh-CN" dirty="0"/>
              <a:t>Trick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4BD22-AC17-4071-8AD4-352D010916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7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列出未在前文提及的一些项目 十分感谢开源内容的贡献者们，以及为课程付出的老师们，谢谢大家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4BD22-AC17-4071-8AD4-352D010916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0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以上即为无言以队结业项目演示的全部内容。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4BD22-AC17-4071-8AD4-352D010916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9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98DF1-9677-4260-98E3-D603748CA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93015C-12DF-4961-93C3-E32F8585F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46C67-B11D-48E5-9113-12AF68F5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CFE7-E926-4F38-B23B-CD15A05EF21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77523-4679-4E4C-8D57-DE9B8A67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FCACA-E894-49A1-80B3-959E763F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8D47-A3D6-4D69-95AD-8DB7B4783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7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D10AE-2EDB-4907-897F-A1FFD1D1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847A8-F74B-41D4-A54C-EFB53E947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5A2AA-B20B-45A9-8934-BD38B9BE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CFE7-E926-4F38-B23B-CD15A05EF21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343CC-07CC-4316-82F7-69D16C29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2ADCB-66E1-4E86-97BA-33ED8D2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8D47-A3D6-4D69-95AD-8DB7B4783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0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FA1E24-F58D-4C38-981D-823BCB328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9749F-022A-4BF0-946C-D73E3BFF5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0533F-4C3E-468E-883B-02295797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CFE7-E926-4F38-B23B-CD15A05EF21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9DDCB-B996-4F8D-B861-34F01CF4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6E177-8605-472A-BB0F-EEA8D1CC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8D47-A3D6-4D69-95AD-8DB7B4783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8A9B996-F360-4B70-9148-3E1C25EB82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15771"/>
          <a:stretch/>
        </p:blipFill>
        <p:spPr>
          <a:xfrm>
            <a:off x="919121" y="1954906"/>
            <a:ext cx="10353757" cy="2294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BC41AD-AFFF-441A-A3E2-0BE86E44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3D91E-6759-4459-A48B-A3388327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CFE7-E926-4F38-B23B-CD15A05EF21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CC767-8375-458B-A605-B517E181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78B56-E1A7-48E7-8883-88C74D86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8D47-A3D6-4D69-95AD-8DB7B4783F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93D720-26CE-44DA-8E73-25C7CAFD1FDA}"/>
              </a:ext>
            </a:extLst>
          </p:cNvPr>
          <p:cNvSpPr/>
          <p:nvPr userDrawn="1"/>
        </p:nvSpPr>
        <p:spPr>
          <a:xfrm>
            <a:off x="838200" y="1778000"/>
            <a:ext cx="10515600" cy="41351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3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C3B93-7A83-4DD6-8AF8-053EE97B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C3471-227B-4E3D-B33B-5D8EE3DA4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41FD7-0B30-4131-BD9E-B3BEE815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CFE7-E926-4F38-B23B-CD15A05EF21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76696-85BB-41DF-AC9C-A5212A23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782FD-B8FF-4C5C-A129-7DDD4CD5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8D47-A3D6-4D69-95AD-8DB7B4783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3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8EAA3-7610-4B6B-AD84-AE1AD995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17F59-D88B-415C-9DE7-4D266AAA4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ED810A-DA5B-4018-A9FD-F6ACD7ECD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B418C-C317-446B-9C1C-9CD8A049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CFE7-E926-4F38-B23B-CD15A05EF21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6E65D3-B9A5-4D91-ADBA-D9E6A5B2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21AD5-C4AE-49E4-A1F6-836B5364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8D47-A3D6-4D69-95AD-8DB7B4783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3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9D9CE-8AFE-4676-96B0-DAEE2D0A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3CB59-E35B-401C-A5FE-7382D6DB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D0391-3B92-4070-8B59-1CB444D46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AC09C3-6943-4877-8489-1BAED4CF9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D11161-C4AA-4B06-B5ED-C04CBC550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2C2EFD-9158-4FAD-9220-DC4F23C7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CFE7-E926-4F38-B23B-CD15A05EF21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8054C8-8410-4BCA-B4BF-7A00BE54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BF958B-78FB-4535-B317-D7C682E0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8D47-A3D6-4D69-95AD-8DB7B4783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3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4C868-C286-4CF2-A35B-FFDD9146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F92D86-98B0-4E70-8C44-B662AAB4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CFE7-E926-4F38-B23B-CD15A05EF21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30AB88-8CF1-4168-B496-F2EBAEA4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DF4940-BF29-4D21-8079-C9170D17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8D47-A3D6-4D69-95AD-8DB7B4783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9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18A815-5834-49F9-BC05-820ACC0B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CFE7-E926-4F38-B23B-CD15A05EF21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09415B-699C-4433-8468-A84E872E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04595-DCDD-47F4-A0E5-D4031C3C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8D47-A3D6-4D69-95AD-8DB7B4783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4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D9578-7FF0-4955-8091-21CF9FBD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11718-0433-49B7-91D3-3CC64F481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E5F245-30F0-4A63-BCF3-3ABF447CE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E3037-E636-4BA6-A3AD-E4D64EC8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CFE7-E926-4F38-B23B-CD15A05EF21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A3CF4-C796-44FA-8528-8AA184F6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E76BD-0F1C-48EB-94E5-DD519557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8D47-A3D6-4D69-95AD-8DB7B4783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3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EE64E-D796-4676-8DEC-9E9A8CE3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D58CC-8153-4DFA-9D8E-6FDFC03CA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132107-032B-4B00-8EDF-BCCE4DF54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CBBB5-5318-48A6-B288-A5195189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CFE7-E926-4F38-B23B-CD15A05EF21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F378B-13ED-4555-A719-CF8E28E7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F4216-C074-4266-A024-EF43075B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8D47-A3D6-4D69-95AD-8DB7B4783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F898F8-E669-48DA-937F-B5930C0A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3C148-9275-470F-906C-C92AF03D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701A9-2F7E-4EA4-9D0C-6B30DF0F5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CFE7-E926-4F38-B23B-CD15A05EF21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043C8-B762-4CC4-A74F-0130BC162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273A4-60D6-498F-8FF8-BADB8FD63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8D47-A3D6-4D69-95AD-8DB7B4783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996scarlet/Laser-Ey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CF41CA-67B3-4BF6-BEC7-D5F00393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42F43B-48F6-4652-8A7B-6FECC592EB7E}"/>
              </a:ext>
            </a:extLst>
          </p:cNvPr>
          <p:cNvSpPr txBox="1"/>
          <p:nvPr/>
        </p:nvSpPr>
        <p:spPr>
          <a:xfrm>
            <a:off x="5700584" y="3057929"/>
            <a:ext cx="9380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65000"/>
                  </a:schemeClr>
                </a:solidFill>
              </a:rPr>
              <a:t>×</a:t>
            </a:r>
            <a:endParaRPr lang="zh-CN" altLang="en-US" sz="8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42A478-9F94-4BB8-A872-2D0A0F34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6" y="4185306"/>
            <a:ext cx="3052371" cy="8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6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DE301-BCA6-4308-BD04-21F59570D829}"/>
              </a:ext>
            </a:extLst>
          </p:cNvPr>
          <p:cNvSpPr/>
          <p:nvPr/>
        </p:nvSpPr>
        <p:spPr>
          <a:xfrm>
            <a:off x="0" y="6088558"/>
            <a:ext cx="12192000" cy="769441"/>
          </a:xfrm>
          <a:prstGeom prst="rect">
            <a:avLst/>
          </a:prstGeom>
          <a:solidFill>
            <a:srgbClr val="5B4CE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525E66-FCDF-43A5-A3FC-A0A66FA1EAC8}"/>
              </a:ext>
            </a:extLst>
          </p:cNvPr>
          <p:cNvGrpSpPr/>
          <p:nvPr/>
        </p:nvGrpSpPr>
        <p:grpSpPr>
          <a:xfrm>
            <a:off x="75575" y="6049951"/>
            <a:ext cx="2710298" cy="850721"/>
            <a:chOff x="75575" y="6098719"/>
            <a:chExt cx="2710298" cy="8507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007D76-54AC-4AFE-B36B-B57F5DB1D946}"/>
                </a:ext>
              </a:extLst>
            </p:cNvPr>
            <p:cNvSpPr/>
            <p:nvPr/>
          </p:nvSpPr>
          <p:spPr>
            <a:xfrm rot="460933">
              <a:off x="75575" y="6098719"/>
              <a:ext cx="782586" cy="769441"/>
            </a:xfrm>
            <a:prstGeom prst="rect">
              <a:avLst/>
            </a:prstGeom>
            <a:noFill/>
            <a:scene3d>
              <a:camera prst="orthographicFront">
                <a:rot lat="0" lon="21599991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i="1" dirty="0">
                  <a:gradFill flip="none" rotWithShape="1">
                    <a:gsLst>
                      <a:gs pos="0">
                        <a:srgbClr val="42CEE6"/>
                      </a:gs>
                      <a:gs pos="100000">
                        <a:srgbClr val="5E96ED"/>
                      </a:gs>
                    </a:gsLst>
                    <a:lin ang="5400000" scaled="1"/>
                    <a:tileRect/>
                  </a:gradFill>
                  <a:latin typeface="Comic Sans MS" panose="030F0702030302020204" pitchFamily="66" charset="0"/>
                </a:rPr>
                <a:t>${</a:t>
              </a:r>
              <a:endParaRPr lang="zh-CN" altLang="en-US" sz="44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 flip="none" rotWithShape="1">
                  <a:gsLst>
                    <a:gs pos="0">
                      <a:srgbClr val="42CEE6"/>
                    </a:gs>
                    <a:gs pos="100000">
                      <a:srgbClr val="5E96ED"/>
                    </a:gs>
                  </a:gsLst>
                  <a:lin ang="5400000" scaled="1"/>
                  <a:tileRect/>
                </a:gra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5650561-A41C-4962-B3A4-320A09883098}"/>
                </a:ext>
              </a:extLst>
            </p:cNvPr>
            <p:cNvSpPr txBox="1"/>
            <p:nvPr/>
          </p:nvSpPr>
          <p:spPr>
            <a:xfrm>
              <a:off x="560833" y="6179999"/>
              <a:ext cx="222504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无</a:t>
              </a:r>
              <a:r>
                <a:rPr lang="zh-CN" altLang="en-US" sz="36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言</a:t>
              </a:r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以</a:t>
              </a:r>
              <a:r>
                <a:rPr lang="zh-CN" altLang="en-US" sz="44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队</a:t>
              </a:r>
              <a:r>
                <a:rPr lang="zh-CN" altLang="en-US" sz="4000" i="1" dirty="0">
                  <a:ln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outerShdw dist="1524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 </a:t>
              </a:r>
              <a:endParaRPr lang="en-US" altLang="zh-CN" sz="4000" i="1" dirty="0">
                <a:ln cap="sq">
                  <a:solidFill>
                    <a:srgbClr val="5B4CEB"/>
                  </a:solidFill>
                  <a:bevel/>
                </a:ln>
                <a:solidFill>
                  <a:schemeClr val="bg1"/>
                </a:solidFill>
                <a:effectLst>
                  <a:outerShdw dist="152400" dir="1500000" algn="tl" rotWithShape="0">
                    <a:srgbClr val="5B4CEB"/>
                  </a:outerShdw>
                </a:effectLst>
                <a:latin typeface="锐字工房绽放黑简1.0" panose="02010600030101010101" pitchFamily="2" charset="-122"/>
                <a:ea typeface="锐字工房绽放黑简1.0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6AB52D-0F41-4592-AF1A-7735DFCA947B}"/>
              </a:ext>
            </a:extLst>
          </p:cNvPr>
          <p:cNvSpPr txBox="1"/>
          <p:nvPr/>
        </p:nvSpPr>
        <p:spPr>
          <a:xfrm>
            <a:off x="185030" y="231224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▮ 项目需求设计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2FF3BC3-072A-4E48-8BCC-30E1311BBC5C}"/>
              </a:ext>
            </a:extLst>
          </p:cNvPr>
          <p:cNvSpPr/>
          <p:nvPr/>
        </p:nvSpPr>
        <p:spPr>
          <a:xfrm>
            <a:off x="8813269" y="536525"/>
            <a:ext cx="2834640" cy="4897120"/>
          </a:xfrm>
          <a:prstGeom prst="roundRect">
            <a:avLst>
              <a:gd name="adj" fmla="val 2688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00B8FBE-61D9-46E8-8619-6870428C38EB}"/>
              </a:ext>
            </a:extLst>
          </p:cNvPr>
          <p:cNvSpPr/>
          <p:nvPr/>
        </p:nvSpPr>
        <p:spPr>
          <a:xfrm>
            <a:off x="10788119" y="536525"/>
            <a:ext cx="859790" cy="508000"/>
          </a:xfrm>
          <a:custGeom>
            <a:avLst/>
            <a:gdLst>
              <a:gd name="connsiteX0" fmla="*/ 0 w 859790"/>
              <a:gd name="connsiteY0" fmla="*/ 0 h 553720"/>
              <a:gd name="connsiteX1" fmla="*/ 783595 w 859790"/>
              <a:gd name="connsiteY1" fmla="*/ 0 h 553720"/>
              <a:gd name="connsiteX2" fmla="*/ 859790 w 859790"/>
              <a:gd name="connsiteY2" fmla="*/ 76195 h 553720"/>
              <a:gd name="connsiteX3" fmla="*/ 859790 w 859790"/>
              <a:gd name="connsiteY3" fmla="*/ 553720 h 553720"/>
              <a:gd name="connsiteX4" fmla="*/ 0 w 859790"/>
              <a:gd name="connsiteY4" fmla="*/ 0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790" h="553720">
                <a:moveTo>
                  <a:pt x="0" y="0"/>
                </a:moveTo>
                <a:lnTo>
                  <a:pt x="783595" y="0"/>
                </a:lnTo>
                <a:cubicBezTo>
                  <a:pt x="825676" y="0"/>
                  <a:pt x="859790" y="34114"/>
                  <a:pt x="859790" y="76195"/>
                </a:cubicBezTo>
                <a:lnTo>
                  <a:pt x="859790" y="553720"/>
                </a:lnTo>
                <a:cubicBezTo>
                  <a:pt x="384941" y="553720"/>
                  <a:pt x="0" y="305811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68D807-9E00-45FD-A6F0-8E8202FEBC3A}"/>
              </a:ext>
            </a:extLst>
          </p:cNvPr>
          <p:cNvSpPr txBox="1"/>
          <p:nvPr/>
        </p:nvSpPr>
        <p:spPr>
          <a:xfrm>
            <a:off x="10903033" y="575792"/>
            <a:ext cx="774571" cy="338554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600" spc="100" dirty="0"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AI</a:t>
            </a:r>
            <a:r>
              <a:rPr lang="zh-CN" altLang="en-US" sz="1600" spc="100" dirty="0"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代打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ADA91A-82A6-4885-86F7-A0F2700F8A55}"/>
              </a:ext>
            </a:extLst>
          </p:cNvPr>
          <p:cNvSpPr txBox="1"/>
          <p:nvPr/>
        </p:nvSpPr>
        <p:spPr>
          <a:xfrm>
            <a:off x="9095502" y="953613"/>
            <a:ext cx="2270173" cy="923330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800" spc="1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当前成绩 </a:t>
            </a:r>
            <a:r>
              <a:rPr lang="en-US" altLang="zh-CN" sz="5400" spc="1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25</a:t>
            </a:r>
            <a:endParaRPr lang="zh-CN" altLang="en-US" sz="2800" spc="100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AACA4F-2C41-4403-9DDA-C0AAC06A904D}"/>
              </a:ext>
            </a:extLst>
          </p:cNvPr>
          <p:cNvSpPr/>
          <p:nvPr/>
        </p:nvSpPr>
        <p:spPr>
          <a:xfrm>
            <a:off x="8813269" y="2121485"/>
            <a:ext cx="1184656" cy="268224"/>
          </a:xfrm>
          <a:prstGeom prst="rect">
            <a:avLst/>
          </a:prstGeom>
          <a:pattFill prst="ltUpDiag">
            <a:fgClr>
              <a:srgbClr val="5B4CEB"/>
            </a:fgClr>
            <a:bgClr>
              <a:schemeClr val="accent1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1B0E477-5F8D-4D40-9559-94AC93DAB3CF}"/>
              </a:ext>
            </a:extLst>
          </p:cNvPr>
          <p:cNvSpPr/>
          <p:nvPr/>
        </p:nvSpPr>
        <p:spPr>
          <a:xfrm>
            <a:off x="10788119" y="2121485"/>
            <a:ext cx="859790" cy="268224"/>
          </a:xfrm>
          <a:prstGeom prst="rect">
            <a:avLst/>
          </a:prstGeom>
          <a:pattFill prst="ltUpDiag">
            <a:fgClr>
              <a:srgbClr val="5B4CEB"/>
            </a:fgClr>
            <a:bgClr>
              <a:schemeClr val="accent1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AB7032-3A61-4E42-AC38-2249DB30018C}"/>
              </a:ext>
            </a:extLst>
          </p:cNvPr>
          <p:cNvSpPr/>
          <p:nvPr/>
        </p:nvSpPr>
        <p:spPr>
          <a:xfrm>
            <a:off x="9138135" y="3327791"/>
            <a:ext cx="859790" cy="268224"/>
          </a:xfrm>
          <a:prstGeom prst="rect">
            <a:avLst/>
          </a:prstGeom>
          <a:pattFill prst="ltUpDiag">
            <a:fgClr>
              <a:srgbClr val="5B4CEB"/>
            </a:fgClr>
            <a:bgClr>
              <a:schemeClr val="accent1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68D949-8764-47A8-9997-B71886054C23}"/>
              </a:ext>
            </a:extLst>
          </p:cNvPr>
          <p:cNvSpPr/>
          <p:nvPr/>
        </p:nvSpPr>
        <p:spPr>
          <a:xfrm>
            <a:off x="10449029" y="4567226"/>
            <a:ext cx="1198880" cy="268224"/>
          </a:xfrm>
          <a:prstGeom prst="rect">
            <a:avLst/>
          </a:prstGeom>
          <a:pattFill prst="ltUpDiag">
            <a:fgClr>
              <a:srgbClr val="5B4CEB"/>
            </a:fgClr>
            <a:bgClr>
              <a:schemeClr val="accent1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1A035CA-6B5A-41C6-BE66-E3B40B0E0A80}"/>
              </a:ext>
            </a:extLst>
          </p:cNvPr>
          <p:cNvGrpSpPr/>
          <p:nvPr/>
        </p:nvGrpSpPr>
        <p:grpSpPr>
          <a:xfrm>
            <a:off x="10309837" y="2869967"/>
            <a:ext cx="365760" cy="480176"/>
            <a:chOff x="10393680" y="2956560"/>
            <a:chExt cx="476250" cy="625229"/>
          </a:xfrm>
        </p:grpSpPr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7CAEEB43-CBA4-407A-AEF4-5A4BB5D90ED4}"/>
                </a:ext>
              </a:extLst>
            </p:cNvPr>
            <p:cNvSpPr/>
            <p:nvPr/>
          </p:nvSpPr>
          <p:spPr>
            <a:xfrm rot="10800000">
              <a:off x="10519040" y="3129908"/>
              <a:ext cx="169903" cy="268224"/>
            </a:xfrm>
            <a:custGeom>
              <a:avLst/>
              <a:gdLst>
                <a:gd name="connsiteX0" fmla="*/ 0 w 169903"/>
                <a:gd name="connsiteY0" fmla="*/ 268224 h 268224"/>
                <a:gd name="connsiteX1" fmla="*/ 84952 w 169903"/>
                <a:gd name="connsiteY1" fmla="*/ 0 h 268224"/>
                <a:gd name="connsiteX2" fmla="*/ 169903 w 169903"/>
                <a:gd name="connsiteY2" fmla="*/ 268224 h 268224"/>
                <a:gd name="connsiteX3" fmla="*/ 0 w 169903"/>
                <a:gd name="connsiteY3" fmla="*/ 268224 h 268224"/>
                <a:gd name="connsiteX0" fmla="*/ 0 w 169903"/>
                <a:gd name="connsiteY0" fmla="*/ 268224 h 268224"/>
                <a:gd name="connsiteX1" fmla="*/ 84952 w 169903"/>
                <a:gd name="connsiteY1" fmla="*/ 0 h 268224"/>
                <a:gd name="connsiteX2" fmla="*/ 117347 w 169903"/>
                <a:gd name="connsiteY2" fmla="*/ 171062 h 268224"/>
                <a:gd name="connsiteX3" fmla="*/ 169903 w 169903"/>
                <a:gd name="connsiteY3" fmla="*/ 268224 h 268224"/>
                <a:gd name="connsiteX4" fmla="*/ 0 w 169903"/>
                <a:gd name="connsiteY4" fmla="*/ 268224 h 268224"/>
                <a:gd name="connsiteX0" fmla="*/ 0 w 169903"/>
                <a:gd name="connsiteY0" fmla="*/ 268224 h 268224"/>
                <a:gd name="connsiteX1" fmla="*/ 17133 w 169903"/>
                <a:gd name="connsiteY1" fmla="*/ 121061 h 268224"/>
                <a:gd name="connsiteX2" fmla="*/ 84952 w 169903"/>
                <a:gd name="connsiteY2" fmla="*/ 0 h 268224"/>
                <a:gd name="connsiteX3" fmla="*/ 117347 w 169903"/>
                <a:gd name="connsiteY3" fmla="*/ 171062 h 268224"/>
                <a:gd name="connsiteX4" fmla="*/ 169903 w 169903"/>
                <a:gd name="connsiteY4" fmla="*/ 268224 h 268224"/>
                <a:gd name="connsiteX5" fmla="*/ 0 w 169903"/>
                <a:gd name="connsiteY5" fmla="*/ 268224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9903" h="268224">
                  <a:moveTo>
                    <a:pt x="0" y="268224"/>
                  </a:moveTo>
                  <a:cubicBezTo>
                    <a:pt x="9521" y="230600"/>
                    <a:pt x="7612" y="158685"/>
                    <a:pt x="17133" y="121061"/>
                  </a:cubicBezTo>
                  <a:lnTo>
                    <a:pt x="84952" y="0"/>
                  </a:lnTo>
                  <a:cubicBezTo>
                    <a:pt x="99560" y="45591"/>
                    <a:pt x="102739" y="125471"/>
                    <a:pt x="117347" y="171062"/>
                  </a:cubicBezTo>
                  <a:lnTo>
                    <a:pt x="169903" y="268224"/>
                  </a:lnTo>
                  <a:lnTo>
                    <a:pt x="0" y="26822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5C5835A-9E67-4463-8E69-BB107106BDA6}"/>
                </a:ext>
              </a:extLst>
            </p:cNvPr>
            <p:cNvSpPr/>
            <p:nvPr/>
          </p:nvSpPr>
          <p:spPr>
            <a:xfrm>
              <a:off x="10491216" y="2956560"/>
              <a:ext cx="225552" cy="2255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988A14B1-311C-4ABB-88D5-5F193E926755}"/>
                </a:ext>
              </a:extLst>
            </p:cNvPr>
            <p:cNvSpPr/>
            <p:nvPr/>
          </p:nvSpPr>
          <p:spPr>
            <a:xfrm>
              <a:off x="10397490" y="3177540"/>
              <a:ext cx="160020" cy="27615"/>
            </a:xfrm>
            <a:custGeom>
              <a:avLst/>
              <a:gdLst>
                <a:gd name="connsiteX0" fmla="*/ 160020 w 160020"/>
                <a:gd name="connsiteY0" fmla="*/ 19050 h 27615"/>
                <a:gd name="connsiteX1" fmla="*/ 49530 w 160020"/>
                <a:gd name="connsiteY1" fmla="*/ 26670 h 27615"/>
                <a:gd name="connsiteX2" fmla="*/ 0 w 160020"/>
                <a:gd name="connsiteY2" fmla="*/ 0 h 2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" h="27615">
                  <a:moveTo>
                    <a:pt x="160020" y="19050"/>
                  </a:moveTo>
                  <a:cubicBezTo>
                    <a:pt x="118110" y="24447"/>
                    <a:pt x="76200" y="29845"/>
                    <a:pt x="49530" y="26670"/>
                  </a:cubicBezTo>
                  <a:cubicBezTo>
                    <a:pt x="22860" y="23495"/>
                    <a:pt x="6985" y="10160"/>
                    <a:pt x="0" y="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C09DBAAB-90E3-4CC2-950A-63A43D373B03}"/>
                </a:ext>
              </a:extLst>
            </p:cNvPr>
            <p:cNvSpPr/>
            <p:nvPr/>
          </p:nvSpPr>
          <p:spPr>
            <a:xfrm>
              <a:off x="10675620" y="3223260"/>
              <a:ext cx="194310" cy="65906"/>
            </a:xfrm>
            <a:custGeom>
              <a:avLst/>
              <a:gdLst>
                <a:gd name="connsiteX0" fmla="*/ 0 w 194310"/>
                <a:gd name="connsiteY0" fmla="*/ 0 h 65906"/>
                <a:gd name="connsiteX1" fmla="*/ 60960 w 194310"/>
                <a:gd name="connsiteY1" fmla="*/ 57150 h 65906"/>
                <a:gd name="connsiteX2" fmla="*/ 194310 w 194310"/>
                <a:gd name="connsiteY2" fmla="*/ 64770 h 6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310" h="65906">
                  <a:moveTo>
                    <a:pt x="0" y="0"/>
                  </a:moveTo>
                  <a:cubicBezTo>
                    <a:pt x="14287" y="23177"/>
                    <a:pt x="28575" y="46355"/>
                    <a:pt x="60960" y="57150"/>
                  </a:cubicBezTo>
                  <a:cubicBezTo>
                    <a:pt x="93345" y="67945"/>
                    <a:pt x="143827" y="66357"/>
                    <a:pt x="194310" y="6477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E48C29B-8F2A-4AEF-81F7-AEB5FB1D593C}"/>
                </a:ext>
              </a:extLst>
            </p:cNvPr>
            <p:cNvSpPr/>
            <p:nvPr/>
          </p:nvSpPr>
          <p:spPr>
            <a:xfrm rot="2702790">
              <a:off x="10560051" y="3451681"/>
              <a:ext cx="194310" cy="65906"/>
            </a:xfrm>
            <a:custGeom>
              <a:avLst/>
              <a:gdLst>
                <a:gd name="connsiteX0" fmla="*/ 0 w 194310"/>
                <a:gd name="connsiteY0" fmla="*/ 0 h 65906"/>
                <a:gd name="connsiteX1" fmla="*/ 60960 w 194310"/>
                <a:gd name="connsiteY1" fmla="*/ 57150 h 65906"/>
                <a:gd name="connsiteX2" fmla="*/ 194310 w 194310"/>
                <a:gd name="connsiteY2" fmla="*/ 64770 h 6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310" h="65906">
                  <a:moveTo>
                    <a:pt x="0" y="0"/>
                  </a:moveTo>
                  <a:cubicBezTo>
                    <a:pt x="14287" y="23177"/>
                    <a:pt x="28575" y="46355"/>
                    <a:pt x="60960" y="57150"/>
                  </a:cubicBezTo>
                  <a:cubicBezTo>
                    <a:pt x="93345" y="67945"/>
                    <a:pt x="143827" y="66357"/>
                    <a:pt x="194310" y="6477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F4E68A0-EBD4-4579-A4CE-AF9328C7F13E}"/>
                </a:ext>
              </a:extLst>
            </p:cNvPr>
            <p:cNvSpPr/>
            <p:nvPr/>
          </p:nvSpPr>
          <p:spPr>
            <a:xfrm>
              <a:off x="10393680" y="3349116"/>
              <a:ext cx="213360" cy="87504"/>
            </a:xfrm>
            <a:custGeom>
              <a:avLst/>
              <a:gdLst>
                <a:gd name="connsiteX0" fmla="*/ 213360 w 213360"/>
                <a:gd name="connsiteY0" fmla="*/ 22734 h 87504"/>
                <a:gd name="connsiteX1" fmla="*/ 118110 w 213360"/>
                <a:gd name="connsiteY1" fmla="*/ 3684 h 87504"/>
                <a:gd name="connsiteX2" fmla="*/ 0 w 213360"/>
                <a:gd name="connsiteY2" fmla="*/ 87504 h 8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87504">
                  <a:moveTo>
                    <a:pt x="213360" y="22734"/>
                  </a:moveTo>
                  <a:cubicBezTo>
                    <a:pt x="183515" y="7811"/>
                    <a:pt x="153670" y="-7111"/>
                    <a:pt x="118110" y="3684"/>
                  </a:cubicBezTo>
                  <a:cubicBezTo>
                    <a:pt x="82550" y="14479"/>
                    <a:pt x="41275" y="50991"/>
                    <a:pt x="0" y="87504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BEB22CA-8804-47E8-B653-9EEEFC515D47}"/>
              </a:ext>
            </a:extLst>
          </p:cNvPr>
          <p:cNvSpPr/>
          <p:nvPr/>
        </p:nvSpPr>
        <p:spPr>
          <a:xfrm rot="900000">
            <a:off x="10016112" y="2446677"/>
            <a:ext cx="276352" cy="362488"/>
          </a:xfrm>
          <a:prstGeom prst="roundRect">
            <a:avLst>
              <a:gd name="adj" fmla="val 8875"/>
            </a:avLst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3E717143-4414-4EFA-A88F-DC3F7290783F}"/>
              </a:ext>
            </a:extLst>
          </p:cNvPr>
          <p:cNvSpPr/>
          <p:nvPr/>
        </p:nvSpPr>
        <p:spPr>
          <a:xfrm rot="11700000">
            <a:off x="10051884" y="2463467"/>
            <a:ext cx="253268" cy="13905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1494A3DD-1DE2-41B8-959F-B87DED99ECE9}"/>
              </a:ext>
            </a:extLst>
          </p:cNvPr>
          <p:cNvSpPr/>
          <p:nvPr/>
        </p:nvSpPr>
        <p:spPr>
          <a:xfrm>
            <a:off x="10120123" y="3342361"/>
            <a:ext cx="713084" cy="1629089"/>
          </a:xfrm>
          <a:prstGeom prst="arc">
            <a:avLst/>
          </a:prstGeom>
          <a:noFill/>
          <a:ln w="9525">
            <a:gradFill>
              <a:gsLst>
                <a:gs pos="0">
                  <a:schemeClr val="tx1">
                    <a:alpha val="5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星形: 三十二角 33">
            <a:extLst>
              <a:ext uri="{FF2B5EF4-FFF2-40B4-BE49-F238E27FC236}">
                <a16:creationId xmlns:a16="http://schemas.microsoft.com/office/drawing/2014/main" id="{B84E93F6-40E9-4A9E-80F9-66FD7A933B88}"/>
              </a:ext>
            </a:extLst>
          </p:cNvPr>
          <p:cNvSpPr/>
          <p:nvPr/>
        </p:nvSpPr>
        <p:spPr>
          <a:xfrm>
            <a:off x="10740816" y="4064514"/>
            <a:ext cx="184782" cy="184782"/>
          </a:xfrm>
          <a:prstGeom prst="star32">
            <a:avLst/>
          </a:prstGeom>
          <a:noFill/>
          <a:ln cmpd="dbl">
            <a:solidFill>
              <a:schemeClr val="accent1">
                <a:shade val="50000"/>
                <a:alpha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0991384-38E8-4242-AC80-7FA08525AC5F}"/>
              </a:ext>
            </a:extLst>
          </p:cNvPr>
          <p:cNvSpPr txBox="1"/>
          <p:nvPr/>
        </p:nvSpPr>
        <p:spPr>
          <a:xfrm rot="21035592">
            <a:off x="9900838" y="4077701"/>
            <a:ext cx="91082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spc="100" dirty="0">
                <a:solidFill>
                  <a:schemeClr val="tx2">
                    <a:alpha val="22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Touch~</a:t>
            </a:r>
            <a:endParaRPr lang="zh-CN" altLang="en-US" sz="1600" spc="100" dirty="0">
              <a:solidFill>
                <a:schemeClr val="tx2">
                  <a:alpha val="22000"/>
                </a:schemeClr>
              </a:solidFill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392D107-4324-4F9C-85AF-94239237D70A}"/>
              </a:ext>
            </a:extLst>
          </p:cNvPr>
          <p:cNvSpPr txBox="1"/>
          <p:nvPr/>
        </p:nvSpPr>
        <p:spPr>
          <a:xfrm>
            <a:off x="8717289" y="220659"/>
            <a:ext cx="108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</a:t>
            </a:r>
            <a:r>
              <a:rPr lang="zh-CN" altLang="en-US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游戏内界面设计稿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8FAAB00-6416-47FF-BB39-EC58865A10CC}"/>
              </a:ext>
            </a:extLst>
          </p:cNvPr>
          <p:cNvSpPr txBox="1"/>
          <p:nvPr/>
        </p:nvSpPr>
        <p:spPr>
          <a:xfrm rot="900000">
            <a:off x="9954554" y="2539514"/>
            <a:ext cx="399468" cy="2308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900" spc="100" dirty="0">
                <a:ln w="0">
                  <a:solidFill>
                    <a:srgbClr val="FFFF00">
                      <a:alpha val="65000"/>
                    </a:srgbClr>
                  </a:solidFill>
                </a:ln>
                <a:solidFill>
                  <a:srgbClr val="FFFF00">
                    <a:alpha val="22000"/>
                  </a:srgbClr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+10</a:t>
            </a:r>
            <a:endParaRPr lang="zh-CN" altLang="en-US" sz="900" spc="100" dirty="0">
              <a:ln w="0">
                <a:solidFill>
                  <a:srgbClr val="FFFF00">
                    <a:alpha val="65000"/>
                  </a:srgbClr>
                </a:solidFill>
              </a:ln>
              <a:solidFill>
                <a:srgbClr val="FFFF00">
                  <a:alpha val="22000"/>
                </a:srgbClr>
              </a:solidFill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6F9C7D-1502-407C-9BFA-CCF7447B27FD}"/>
              </a:ext>
            </a:extLst>
          </p:cNvPr>
          <p:cNvSpPr txBox="1"/>
          <p:nvPr/>
        </p:nvSpPr>
        <p:spPr>
          <a:xfrm>
            <a:off x="443520" y="24193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无言以队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小组项目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101B2B50-83AB-44EE-A444-E88B3524A075}"/>
              </a:ext>
            </a:extLst>
          </p:cNvPr>
          <p:cNvSpPr/>
          <p:nvPr/>
        </p:nvSpPr>
        <p:spPr>
          <a:xfrm>
            <a:off x="1608345" y="1939857"/>
            <a:ext cx="136314" cy="16031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F050EF8-1CC8-40AC-A274-6A4BEEC911FD}"/>
              </a:ext>
            </a:extLst>
          </p:cNvPr>
          <p:cNvSpPr txBox="1"/>
          <p:nvPr/>
        </p:nvSpPr>
        <p:spPr>
          <a:xfrm>
            <a:off x="1754160" y="1652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游戏本体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0ECA8E2-8DB0-48A4-A04E-ED0DB7DA9B80}"/>
              </a:ext>
            </a:extLst>
          </p:cNvPr>
          <p:cNvSpPr txBox="1"/>
          <p:nvPr/>
        </p:nvSpPr>
        <p:spPr>
          <a:xfrm>
            <a:off x="1754160" y="3371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人工智能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8E202E9E-3C9F-44F9-A948-664793A29689}"/>
              </a:ext>
            </a:extLst>
          </p:cNvPr>
          <p:cNvSpPr/>
          <p:nvPr/>
        </p:nvSpPr>
        <p:spPr>
          <a:xfrm>
            <a:off x="2939209" y="1060233"/>
            <a:ext cx="56532" cy="1294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4818959-8223-4D62-8D46-9E6C52E7FB24}"/>
              </a:ext>
            </a:extLst>
          </p:cNvPr>
          <p:cNvSpPr txBox="1"/>
          <p:nvPr/>
        </p:nvSpPr>
        <p:spPr>
          <a:xfrm>
            <a:off x="3072794" y="10448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挑战游戏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EC439CC-8586-4620-8DDB-56F51F80D50D}"/>
              </a:ext>
            </a:extLst>
          </p:cNvPr>
          <p:cNvSpPr txBox="1"/>
          <p:nvPr/>
        </p:nvSpPr>
        <p:spPr>
          <a:xfrm>
            <a:off x="3072794" y="21180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成绩记录</a:t>
            </a:r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F3B1F237-4D7E-4F84-B7B4-E9835483FD4C}"/>
              </a:ext>
            </a:extLst>
          </p:cNvPr>
          <p:cNvSpPr/>
          <p:nvPr/>
        </p:nvSpPr>
        <p:spPr>
          <a:xfrm>
            <a:off x="4259536" y="1770248"/>
            <a:ext cx="56532" cy="1294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443CBB-1158-44D6-9559-E2C1E1568C52}"/>
              </a:ext>
            </a:extLst>
          </p:cNvPr>
          <p:cNvSpPr txBox="1"/>
          <p:nvPr/>
        </p:nvSpPr>
        <p:spPr>
          <a:xfrm>
            <a:off x="4379216" y="1767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分享好友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17BFBBD-0E16-42D6-A5FE-B61D2E2A1020}"/>
              </a:ext>
            </a:extLst>
          </p:cNvPr>
          <p:cNvSpPr txBox="1"/>
          <p:nvPr/>
        </p:nvSpPr>
        <p:spPr>
          <a:xfrm>
            <a:off x="4379216" y="2714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统计分析</a:t>
            </a: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F4ADC0A3-00CD-46B1-B835-669AEF31764F}"/>
              </a:ext>
            </a:extLst>
          </p:cNvPr>
          <p:cNvSpPr/>
          <p:nvPr/>
        </p:nvSpPr>
        <p:spPr>
          <a:xfrm>
            <a:off x="2939209" y="3178697"/>
            <a:ext cx="56532" cy="1294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20B3CD9-32C7-4ED2-BF15-A32DE2CFE6EF}"/>
              </a:ext>
            </a:extLst>
          </p:cNvPr>
          <p:cNvSpPr txBox="1"/>
          <p:nvPr/>
        </p:nvSpPr>
        <p:spPr>
          <a:xfrm>
            <a:off x="3067723" y="3131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训练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5C05A32-2AAC-4BC1-A96C-B890A6112C0D}"/>
              </a:ext>
            </a:extLst>
          </p:cNvPr>
          <p:cNvSpPr txBox="1"/>
          <p:nvPr/>
        </p:nvSpPr>
        <p:spPr>
          <a:xfrm>
            <a:off x="3067723" y="41011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应用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68B36FF-5164-4B35-ABDA-B24E04ECAEC2}"/>
              </a:ext>
            </a:extLst>
          </p:cNvPr>
          <p:cNvSpPr txBox="1"/>
          <p:nvPr/>
        </p:nvSpPr>
        <p:spPr>
          <a:xfrm>
            <a:off x="4190461" y="958547"/>
            <a:ext cx="3907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玩家通过点击 向左</a:t>
            </a:r>
            <a:r>
              <a:rPr lang="en-US" altLang="zh-CN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右跳跃 上升过程中躲避障碍 夺取加分红包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9F05B8E-C699-425B-A334-CE72119996B5}"/>
              </a:ext>
            </a:extLst>
          </p:cNvPr>
          <p:cNvSpPr txBox="1"/>
          <p:nvPr/>
        </p:nvSpPr>
        <p:spPr>
          <a:xfrm>
            <a:off x="5487212" y="1709196"/>
            <a:ext cx="260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通过小程序连接微信群或支付宝好友，获得一次续命机会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09B6F43-F82E-42F9-A975-52ED082D9682}"/>
              </a:ext>
            </a:extLst>
          </p:cNvPr>
          <p:cNvSpPr txBox="1"/>
          <p:nvPr/>
        </p:nvSpPr>
        <p:spPr>
          <a:xfrm>
            <a:off x="5487212" y="2615316"/>
            <a:ext cx="260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可视化好友排名、游玩时间与最高成绩的关系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B134EBC-3432-4E6F-95B0-2D57564291B7}"/>
              </a:ext>
            </a:extLst>
          </p:cNvPr>
          <p:cNvSpPr txBox="1"/>
          <p:nvPr/>
        </p:nvSpPr>
        <p:spPr>
          <a:xfrm>
            <a:off x="3628250" y="3252982"/>
            <a:ext cx="303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可能要在桌面端提前完成参数训练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72BE975-67F3-45A6-9270-314B76D7260F}"/>
              </a:ext>
            </a:extLst>
          </p:cNvPr>
          <p:cNvSpPr txBox="1"/>
          <p:nvPr/>
        </p:nvSpPr>
        <p:spPr>
          <a:xfrm>
            <a:off x="3628250" y="3896266"/>
            <a:ext cx="325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在客户端获取游戏</a:t>
            </a:r>
            <a:r>
              <a:rPr lang="en-US" altLang="zh-CN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observation</a:t>
            </a:r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的数据，传给后端服务器的</a:t>
            </a:r>
            <a:r>
              <a:rPr lang="en-US" altLang="zh-CN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AI</a:t>
            </a:r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模型，返回操作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979705E-1EA6-4723-AFE9-3C9944E6829D}"/>
              </a:ext>
            </a:extLst>
          </p:cNvPr>
          <p:cNvSpPr txBox="1"/>
          <p:nvPr/>
        </p:nvSpPr>
        <p:spPr>
          <a:xfrm>
            <a:off x="479385" y="50576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技术栈</a:t>
            </a: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46EBC7D2-7248-493B-8FA5-D5E1C3A2C081}"/>
              </a:ext>
            </a:extLst>
          </p:cNvPr>
          <p:cNvSpPr/>
          <p:nvPr/>
        </p:nvSpPr>
        <p:spPr>
          <a:xfrm>
            <a:off x="1608345" y="4752955"/>
            <a:ext cx="136314" cy="118640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5D79319-A6B8-41D7-87FD-C3294BBDE9E5}"/>
              </a:ext>
            </a:extLst>
          </p:cNvPr>
          <p:cNvSpPr txBox="1"/>
          <p:nvPr/>
        </p:nvSpPr>
        <p:spPr>
          <a:xfrm>
            <a:off x="1754160" y="4752558"/>
            <a:ext cx="2113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Rax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实现跨端程序小游戏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2514BE8-9C2A-4B81-8A2F-1CC15373D168}"/>
              </a:ext>
            </a:extLst>
          </p:cNvPr>
          <p:cNvSpPr txBox="1"/>
          <p:nvPr/>
        </p:nvSpPr>
        <p:spPr>
          <a:xfrm>
            <a:off x="1754160" y="5160300"/>
            <a:ext cx="268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Tensoflow.js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实现强化学习模型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424A908-E2B3-4167-9869-081050CA9311}"/>
              </a:ext>
            </a:extLst>
          </p:cNvPr>
          <p:cNvSpPr txBox="1"/>
          <p:nvPr/>
        </p:nvSpPr>
        <p:spPr>
          <a:xfrm>
            <a:off x="1754160" y="5568042"/>
            <a:ext cx="26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Node.js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提供数据存储及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AI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接口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C73FB87-3334-46EA-BFA4-96F1EEAF3508}"/>
              </a:ext>
            </a:extLst>
          </p:cNvPr>
          <p:cNvSpPr txBox="1"/>
          <p:nvPr/>
        </p:nvSpPr>
        <p:spPr>
          <a:xfrm>
            <a:off x="3067723" y="6312109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刘新宇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68A31F9-B53F-42D5-B40B-EA084A832FFF}"/>
              </a:ext>
            </a:extLst>
          </p:cNvPr>
          <p:cNvSpPr txBox="1"/>
          <p:nvPr/>
        </p:nvSpPr>
        <p:spPr>
          <a:xfrm>
            <a:off x="5803127" y="6312109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李奕兵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284D1E6-45DE-4289-A1A3-4263052FE209}"/>
              </a:ext>
            </a:extLst>
          </p:cNvPr>
          <p:cNvSpPr txBox="1"/>
          <p:nvPr/>
        </p:nvSpPr>
        <p:spPr>
          <a:xfrm>
            <a:off x="4435425" y="6311441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黄俊雯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BA7D2E1-7305-40F1-976C-3063BD5B9D65}"/>
              </a:ext>
            </a:extLst>
          </p:cNvPr>
          <p:cNvSpPr txBox="1"/>
          <p:nvPr/>
        </p:nvSpPr>
        <p:spPr>
          <a:xfrm>
            <a:off x="7170829" y="6312109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胡江浩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FC0FF89-33CA-425F-ABA0-80BB552B0468}"/>
              </a:ext>
            </a:extLst>
          </p:cNvPr>
          <p:cNvSpPr txBox="1"/>
          <p:nvPr/>
        </p:nvSpPr>
        <p:spPr>
          <a:xfrm>
            <a:off x="8538531" y="6312109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郑雨</a:t>
            </a:r>
          </a:p>
        </p:txBody>
      </p:sp>
    </p:spTree>
    <p:extLst>
      <p:ext uri="{BB962C8B-B14F-4D97-AF65-F5344CB8AC3E}">
        <p14:creationId xmlns:p14="http://schemas.microsoft.com/office/powerpoint/2010/main" val="69581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DE301-BCA6-4308-BD04-21F59570D829}"/>
              </a:ext>
            </a:extLst>
          </p:cNvPr>
          <p:cNvSpPr/>
          <p:nvPr/>
        </p:nvSpPr>
        <p:spPr>
          <a:xfrm>
            <a:off x="0" y="6088558"/>
            <a:ext cx="12192000" cy="769441"/>
          </a:xfrm>
          <a:prstGeom prst="rect">
            <a:avLst/>
          </a:prstGeom>
          <a:solidFill>
            <a:srgbClr val="5B4CE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525E66-FCDF-43A5-A3FC-A0A66FA1EAC8}"/>
              </a:ext>
            </a:extLst>
          </p:cNvPr>
          <p:cNvGrpSpPr/>
          <p:nvPr/>
        </p:nvGrpSpPr>
        <p:grpSpPr>
          <a:xfrm>
            <a:off x="75575" y="6049951"/>
            <a:ext cx="2710298" cy="850721"/>
            <a:chOff x="75575" y="6098719"/>
            <a:chExt cx="2710298" cy="8507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007D76-54AC-4AFE-B36B-B57F5DB1D946}"/>
                </a:ext>
              </a:extLst>
            </p:cNvPr>
            <p:cNvSpPr/>
            <p:nvPr/>
          </p:nvSpPr>
          <p:spPr>
            <a:xfrm rot="460933">
              <a:off x="75575" y="6098719"/>
              <a:ext cx="782586" cy="769441"/>
            </a:xfrm>
            <a:prstGeom prst="rect">
              <a:avLst/>
            </a:prstGeom>
            <a:noFill/>
            <a:scene3d>
              <a:camera prst="orthographicFront">
                <a:rot lat="0" lon="21599991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i="1" dirty="0">
                  <a:gradFill flip="none" rotWithShape="1">
                    <a:gsLst>
                      <a:gs pos="0">
                        <a:srgbClr val="42CEE6"/>
                      </a:gs>
                      <a:gs pos="100000">
                        <a:srgbClr val="5E96ED"/>
                      </a:gs>
                    </a:gsLst>
                    <a:lin ang="5400000" scaled="1"/>
                    <a:tileRect/>
                  </a:gradFill>
                  <a:latin typeface="Comic Sans MS" panose="030F0702030302020204" pitchFamily="66" charset="0"/>
                </a:rPr>
                <a:t>${</a:t>
              </a:r>
              <a:endParaRPr lang="zh-CN" altLang="en-US" sz="44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 flip="none" rotWithShape="1">
                  <a:gsLst>
                    <a:gs pos="0">
                      <a:srgbClr val="42CEE6"/>
                    </a:gs>
                    <a:gs pos="100000">
                      <a:srgbClr val="5E96ED"/>
                    </a:gs>
                  </a:gsLst>
                  <a:lin ang="5400000" scaled="1"/>
                  <a:tileRect/>
                </a:gra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5650561-A41C-4962-B3A4-320A09883098}"/>
                </a:ext>
              </a:extLst>
            </p:cNvPr>
            <p:cNvSpPr txBox="1"/>
            <p:nvPr/>
          </p:nvSpPr>
          <p:spPr>
            <a:xfrm>
              <a:off x="560833" y="6179999"/>
              <a:ext cx="222504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无</a:t>
              </a:r>
              <a:r>
                <a:rPr lang="zh-CN" altLang="en-US" sz="36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言</a:t>
              </a:r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以</a:t>
              </a:r>
              <a:r>
                <a:rPr lang="zh-CN" altLang="en-US" sz="44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队</a:t>
              </a:r>
              <a:r>
                <a:rPr lang="zh-CN" altLang="en-US" sz="4000" i="1" dirty="0">
                  <a:ln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outerShdw dist="1524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 </a:t>
              </a:r>
              <a:endParaRPr lang="en-US" altLang="zh-CN" sz="4000" i="1" dirty="0">
                <a:ln cap="sq">
                  <a:solidFill>
                    <a:srgbClr val="5B4CEB"/>
                  </a:solidFill>
                  <a:bevel/>
                </a:ln>
                <a:solidFill>
                  <a:schemeClr val="bg1"/>
                </a:solidFill>
                <a:effectLst>
                  <a:outerShdw dist="152400" dir="1500000" algn="tl" rotWithShape="0">
                    <a:srgbClr val="5B4CEB"/>
                  </a:outerShdw>
                </a:effectLst>
                <a:latin typeface="锐字工房绽放黑简1.0" panose="02010600030101010101" pitchFamily="2" charset="-122"/>
                <a:ea typeface="锐字工房绽放黑简1.0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6AB52D-0F41-4592-AF1A-7735DFCA947B}"/>
              </a:ext>
            </a:extLst>
          </p:cNvPr>
          <p:cNvSpPr txBox="1"/>
          <p:nvPr/>
        </p:nvSpPr>
        <p:spPr>
          <a:xfrm>
            <a:off x="185030" y="231224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▮ 项目需求设计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2FF3BC3-072A-4E48-8BCC-30E1311BBC5C}"/>
              </a:ext>
            </a:extLst>
          </p:cNvPr>
          <p:cNvSpPr/>
          <p:nvPr/>
        </p:nvSpPr>
        <p:spPr>
          <a:xfrm>
            <a:off x="8813269" y="536525"/>
            <a:ext cx="2834640" cy="4897120"/>
          </a:xfrm>
          <a:prstGeom prst="roundRect">
            <a:avLst>
              <a:gd name="adj" fmla="val 2688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00B8FBE-61D9-46E8-8619-6870428C38EB}"/>
              </a:ext>
            </a:extLst>
          </p:cNvPr>
          <p:cNvSpPr/>
          <p:nvPr/>
        </p:nvSpPr>
        <p:spPr>
          <a:xfrm>
            <a:off x="10788119" y="536525"/>
            <a:ext cx="859790" cy="508000"/>
          </a:xfrm>
          <a:custGeom>
            <a:avLst/>
            <a:gdLst>
              <a:gd name="connsiteX0" fmla="*/ 0 w 859790"/>
              <a:gd name="connsiteY0" fmla="*/ 0 h 553720"/>
              <a:gd name="connsiteX1" fmla="*/ 783595 w 859790"/>
              <a:gd name="connsiteY1" fmla="*/ 0 h 553720"/>
              <a:gd name="connsiteX2" fmla="*/ 859790 w 859790"/>
              <a:gd name="connsiteY2" fmla="*/ 76195 h 553720"/>
              <a:gd name="connsiteX3" fmla="*/ 859790 w 859790"/>
              <a:gd name="connsiteY3" fmla="*/ 553720 h 553720"/>
              <a:gd name="connsiteX4" fmla="*/ 0 w 859790"/>
              <a:gd name="connsiteY4" fmla="*/ 0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790" h="553720">
                <a:moveTo>
                  <a:pt x="0" y="0"/>
                </a:moveTo>
                <a:lnTo>
                  <a:pt x="783595" y="0"/>
                </a:lnTo>
                <a:cubicBezTo>
                  <a:pt x="825676" y="0"/>
                  <a:pt x="859790" y="34114"/>
                  <a:pt x="859790" y="76195"/>
                </a:cubicBezTo>
                <a:lnTo>
                  <a:pt x="859790" y="553720"/>
                </a:lnTo>
                <a:cubicBezTo>
                  <a:pt x="384941" y="553720"/>
                  <a:pt x="0" y="305811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68D807-9E00-45FD-A6F0-8E8202FEBC3A}"/>
              </a:ext>
            </a:extLst>
          </p:cNvPr>
          <p:cNvSpPr txBox="1"/>
          <p:nvPr/>
        </p:nvSpPr>
        <p:spPr>
          <a:xfrm>
            <a:off x="10903033" y="575792"/>
            <a:ext cx="774571" cy="338554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600" spc="100" dirty="0"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AI</a:t>
            </a:r>
            <a:r>
              <a:rPr lang="zh-CN" altLang="en-US" sz="1600" spc="100" dirty="0"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代打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ADA91A-82A6-4885-86F7-A0F2700F8A55}"/>
              </a:ext>
            </a:extLst>
          </p:cNvPr>
          <p:cNvSpPr txBox="1"/>
          <p:nvPr/>
        </p:nvSpPr>
        <p:spPr>
          <a:xfrm>
            <a:off x="9095502" y="953613"/>
            <a:ext cx="2270173" cy="923330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800" spc="1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当前成绩 </a:t>
            </a:r>
            <a:r>
              <a:rPr lang="en-US" altLang="zh-CN" sz="5400" spc="1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25</a:t>
            </a:r>
            <a:endParaRPr lang="zh-CN" altLang="en-US" sz="2800" spc="100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AACA4F-2C41-4403-9DDA-C0AAC06A904D}"/>
              </a:ext>
            </a:extLst>
          </p:cNvPr>
          <p:cNvSpPr/>
          <p:nvPr/>
        </p:nvSpPr>
        <p:spPr>
          <a:xfrm>
            <a:off x="8813269" y="2121485"/>
            <a:ext cx="1184656" cy="268224"/>
          </a:xfrm>
          <a:prstGeom prst="rect">
            <a:avLst/>
          </a:prstGeom>
          <a:pattFill prst="ltUpDiag">
            <a:fgClr>
              <a:srgbClr val="5B4CEB"/>
            </a:fgClr>
            <a:bgClr>
              <a:schemeClr val="accent1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1B0E477-5F8D-4D40-9559-94AC93DAB3CF}"/>
              </a:ext>
            </a:extLst>
          </p:cNvPr>
          <p:cNvSpPr/>
          <p:nvPr/>
        </p:nvSpPr>
        <p:spPr>
          <a:xfrm>
            <a:off x="10788119" y="2121485"/>
            <a:ext cx="859790" cy="268224"/>
          </a:xfrm>
          <a:prstGeom prst="rect">
            <a:avLst/>
          </a:prstGeom>
          <a:pattFill prst="ltUpDiag">
            <a:fgClr>
              <a:srgbClr val="5B4CEB"/>
            </a:fgClr>
            <a:bgClr>
              <a:schemeClr val="accent1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AB7032-3A61-4E42-AC38-2249DB30018C}"/>
              </a:ext>
            </a:extLst>
          </p:cNvPr>
          <p:cNvSpPr/>
          <p:nvPr/>
        </p:nvSpPr>
        <p:spPr>
          <a:xfrm>
            <a:off x="9138135" y="3327791"/>
            <a:ext cx="859790" cy="268224"/>
          </a:xfrm>
          <a:prstGeom prst="rect">
            <a:avLst/>
          </a:prstGeom>
          <a:pattFill prst="ltUpDiag">
            <a:fgClr>
              <a:srgbClr val="5B4CEB"/>
            </a:fgClr>
            <a:bgClr>
              <a:schemeClr val="accent1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68D949-8764-47A8-9997-B71886054C23}"/>
              </a:ext>
            </a:extLst>
          </p:cNvPr>
          <p:cNvSpPr/>
          <p:nvPr/>
        </p:nvSpPr>
        <p:spPr>
          <a:xfrm>
            <a:off x="10449029" y="4567226"/>
            <a:ext cx="1198880" cy="268224"/>
          </a:xfrm>
          <a:prstGeom prst="rect">
            <a:avLst/>
          </a:prstGeom>
          <a:pattFill prst="ltUpDiag">
            <a:fgClr>
              <a:srgbClr val="5B4CEB"/>
            </a:fgClr>
            <a:bgClr>
              <a:schemeClr val="accent1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1A035CA-6B5A-41C6-BE66-E3B40B0E0A80}"/>
              </a:ext>
            </a:extLst>
          </p:cNvPr>
          <p:cNvGrpSpPr/>
          <p:nvPr/>
        </p:nvGrpSpPr>
        <p:grpSpPr>
          <a:xfrm>
            <a:off x="10309837" y="2869967"/>
            <a:ext cx="365760" cy="480176"/>
            <a:chOff x="10393680" y="2956560"/>
            <a:chExt cx="476250" cy="625229"/>
          </a:xfrm>
        </p:grpSpPr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7CAEEB43-CBA4-407A-AEF4-5A4BB5D90ED4}"/>
                </a:ext>
              </a:extLst>
            </p:cNvPr>
            <p:cNvSpPr/>
            <p:nvPr/>
          </p:nvSpPr>
          <p:spPr>
            <a:xfrm rot="10800000">
              <a:off x="10519040" y="3129908"/>
              <a:ext cx="169903" cy="268224"/>
            </a:xfrm>
            <a:custGeom>
              <a:avLst/>
              <a:gdLst>
                <a:gd name="connsiteX0" fmla="*/ 0 w 169903"/>
                <a:gd name="connsiteY0" fmla="*/ 268224 h 268224"/>
                <a:gd name="connsiteX1" fmla="*/ 84952 w 169903"/>
                <a:gd name="connsiteY1" fmla="*/ 0 h 268224"/>
                <a:gd name="connsiteX2" fmla="*/ 169903 w 169903"/>
                <a:gd name="connsiteY2" fmla="*/ 268224 h 268224"/>
                <a:gd name="connsiteX3" fmla="*/ 0 w 169903"/>
                <a:gd name="connsiteY3" fmla="*/ 268224 h 268224"/>
                <a:gd name="connsiteX0" fmla="*/ 0 w 169903"/>
                <a:gd name="connsiteY0" fmla="*/ 268224 h 268224"/>
                <a:gd name="connsiteX1" fmla="*/ 84952 w 169903"/>
                <a:gd name="connsiteY1" fmla="*/ 0 h 268224"/>
                <a:gd name="connsiteX2" fmla="*/ 117347 w 169903"/>
                <a:gd name="connsiteY2" fmla="*/ 171062 h 268224"/>
                <a:gd name="connsiteX3" fmla="*/ 169903 w 169903"/>
                <a:gd name="connsiteY3" fmla="*/ 268224 h 268224"/>
                <a:gd name="connsiteX4" fmla="*/ 0 w 169903"/>
                <a:gd name="connsiteY4" fmla="*/ 268224 h 268224"/>
                <a:gd name="connsiteX0" fmla="*/ 0 w 169903"/>
                <a:gd name="connsiteY0" fmla="*/ 268224 h 268224"/>
                <a:gd name="connsiteX1" fmla="*/ 17133 w 169903"/>
                <a:gd name="connsiteY1" fmla="*/ 121061 h 268224"/>
                <a:gd name="connsiteX2" fmla="*/ 84952 w 169903"/>
                <a:gd name="connsiteY2" fmla="*/ 0 h 268224"/>
                <a:gd name="connsiteX3" fmla="*/ 117347 w 169903"/>
                <a:gd name="connsiteY3" fmla="*/ 171062 h 268224"/>
                <a:gd name="connsiteX4" fmla="*/ 169903 w 169903"/>
                <a:gd name="connsiteY4" fmla="*/ 268224 h 268224"/>
                <a:gd name="connsiteX5" fmla="*/ 0 w 169903"/>
                <a:gd name="connsiteY5" fmla="*/ 268224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9903" h="268224">
                  <a:moveTo>
                    <a:pt x="0" y="268224"/>
                  </a:moveTo>
                  <a:cubicBezTo>
                    <a:pt x="9521" y="230600"/>
                    <a:pt x="7612" y="158685"/>
                    <a:pt x="17133" y="121061"/>
                  </a:cubicBezTo>
                  <a:lnTo>
                    <a:pt x="84952" y="0"/>
                  </a:lnTo>
                  <a:cubicBezTo>
                    <a:pt x="99560" y="45591"/>
                    <a:pt x="102739" y="125471"/>
                    <a:pt x="117347" y="171062"/>
                  </a:cubicBezTo>
                  <a:lnTo>
                    <a:pt x="169903" y="268224"/>
                  </a:lnTo>
                  <a:lnTo>
                    <a:pt x="0" y="26822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5C5835A-9E67-4463-8E69-BB107106BDA6}"/>
                </a:ext>
              </a:extLst>
            </p:cNvPr>
            <p:cNvSpPr/>
            <p:nvPr/>
          </p:nvSpPr>
          <p:spPr>
            <a:xfrm>
              <a:off x="10491216" y="2956560"/>
              <a:ext cx="225552" cy="2255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988A14B1-311C-4ABB-88D5-5F193E926755}"/>
                </a:ext>
              </a:extLst>
            </p:cNvPr>
            <p:cNvSpPr/>
            <p:nvPr/>
          </p:nvSpPr>
          <p:spPr>
            <a:xfrm>
              <a:off x="10397490" y="3177540"/>
              <a:ext cx="160020" cy="27615"/>
            </a:xfrm>
            <a:custGeom>
              <a:avLst/>
              <a:gdLst>
                <a:gd name="connsiteX0" fmla="*/ 160020 w 160020"/>
                <a:gd name="connsiteY0" fmla="*/ 19050 h 27615"/>
                <a:gd name="connsiteX1" fmla="*/ 49530 w 160020"/>
                <a:gd name="connsiteY1" fmla="*/ 26670 h 27615"/>
                <a:gd name="connsiteX2" fmla="*/ 0 w 160020"/>
                <a:gd name="connsiteY2" fmla="*/ 0 h 2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" h="27615">
                  <a:moveTo>
                    <a:pt x="160020" y="19050"/>
                  </a:moveTo>
                  <a:cubicBezTo>
                    <a:pt x="118110" y="24447"/>
                    <a:pt x="76200" y="29845"/>
                    <a:pt x="49530" y="26670"/>
                  </a:cubicBezTo>
                  <a:cubicBezTo>
                    <a:pt x="22860" y="23495"/>
                    <a:pt x="6985" y="10160"/>
                    <a:pt x="0" y="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C09DBAAB-90E3-4CC2-950A-63A43D373B03}"/>
                </a:ext>
              </a:extLst>
            </p:cNvPr>
            <p:cNvSpPr/>
            <p:nvPr/>
          </p:nvSpPr>
          <p:spPr>
            <a:xfrm>
              <a:off x="10675620" y="3223260"/>
              <a:ext cx="194310" cy="65906"/>
            </a:xfrm>
            <a:custGeom>
              <a:avLst/>
              <a:gdLst>
                <a:gd name="connsiteX0" fmla="*/ 0 w 194310"/>
                <a:gd name="connsiteY0" fmla="*/ 0 h 65906"/>
                <a:gd name="connsiteX1" fmla="*/ 60960 w 194310"/>
                <a:gd name="connsiteY1" fmla="*/ 57150 h 65906"/>
                <a:gd name="connsiteX2" fmla="*/ 194310 w 194310"/>
                <a:gd name="connsiteY2" fmla="*/ 64770 h 6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310" h="65906">
                  <a:moveTo>
                    <a:pt x="0" y="0"/>
                  </a:moveTo>
                  <a:cubicBezTo>
                    <a:pt x="14287" y="23177"/>
                    <a:pt x="28575" y="46355"/>
                    <a:pt x="60960" y="57150"/>
                  </a:cubicBezTo>
                  <a:cubicBezTo>
                    <a:pt x="93345" y="67945"/>
                    <a:pt x="143827" y="66357"/>
                    <a:pt x="194310" y="6477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E48C29B-8F2A-4AEF-81F7-AEB5FB1D593C}"/>
                </a:ext>
              </a:extLst>
            </p:cNvPr>
            <p:cNvSpPr/>
            <p:nvPr/>
          </p:nvSpPr>
          <p:spPr>
            <a:xfrm rot="2702790">
              <a:off x="10560051" y="3451681"/>
              <a:ext cx="194310" cy="65906"/>
            </a:xfrm>
            <a:custGeom>
              <a:avLst/>
              <a:gdLst>
                <a:gd name="connsiteX0" fmla="*/ 0 w 194310"/>
                <a:gd name="connsiteY0" fmla="*/ 0 h 65906"/>
                <a:gd name="connsiteX1" fmla="*/ 60960 w 194310"/>
                <a:gd name="connsiteY1" fmla="*/ 57150 h 65906"/>
                <a:gd name="connsiteX2" fmla="*/ 194310 w 194310"/>
                <a:gd name="connsiteY2" fmla="*/ 64770 h 6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310" h="65906">
                  <a:moveTo>
                    <a:pt x="0" y="0"/>
                  </a:moveTo>
                  <a:cubicBezTo>
                    <a:pt x="14287" y="23177"/>
                    <a:pt x="28575" y="46355"/>
                    <a:pt x="60960" y="57150"/>
                  </a:cubicBezTo>
                  <a:cubicBezTo>
                    <a:pt x="93345" y="67945"/>
                    <a:pt x="143827" y="66357"/>
                    <a:pt x="194310" y="6477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F4E68A0-EBD4-4579-A4CE-AF9328C7F13E}"/>
                </a:ext>
              </a:extLst>
            </p:cNvPr>
            <p:cNvSpPr/>
            <p:nvPr/>
          </p:nvSpPr>
          <p:spPr>
            <a:xfrm>
              <a:off x="10393680" y="3349116"/>
              <a:ext cx="213360" cy="87504"/>
            </a:xfrm>
            <a:custGeom>
              <a:avLst/>
              <a:gdLst>
                <a:gd name="connsiteX0" fmla="*/ 213360 w 213360"/>
                <a:gd name="connsiteY0" fmla="*/ 22734 h 87504"/>
                <a:gd name="connsiteX1" fmla="*/ 118110 w 213360"/>
                <a:gd name="connsiteY1" fmla="*/ 3684 h 87504"/>
                <a:gd name="connsiteX2" fmla="*/ 0 w 213360"/>
                <a:gd name="connsiteY2" fmla="*/ 87504 h 8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87504">
                  <a:moveTo>
                    <a:pt x="213360" y="22734"/>
                  </a:moveTo>
                  <a:cubicBezTo>
                    <a:pt x="183515" y="7811"/>
                    <a:pt x="153670" y="-7111"/>
                    <a:pt x="118110" y="3684"/>
                  </a:cubicBezTo>
                  <a:cubicBezTo>
                    <a:pt x="82550" y="14479"/>
                    <a:pt x="41275" y="50991"/>
                    <a:pt x="0" y="87504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BEB22CA-8804-47E8-B653-9EEEFC515D47}"/>
              </a:ext>
            </a:extLst>
          </p:cNvPr>
          <p:cNvSpPr/>
          <p:nvPr/>
        </p:nvSpPr>
        <p:spPr>
          <a:xfrm rot="900000">
            <a:off x="10016112" y="2446677"/>
            <a:ext cx="276352" cy="362488"/>
          </a:xfrm>
          <a:prstGeom prst="roundRect">
            <a:avLst>
              <a:gd name="adj" fmla="val 8875"/>
            </a:avLst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3E717143-4414-4EFA-A88F-DC3F7290783F}"/>
              </a:ext>
            </a:extLst>
          </p:cNvPr>
          <p:cNvSpPr/>
          <p:nvPr/>
        </p:nvSpPr>
        <p:spPr>
          <a:xfrm rot="11700000">
            <a:off x="10051884" y="2463467"/>
            <a:ext cx="253268" cy="13905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1494A3DD-1DE2-41B8-959F-B87DED99ECE9}"/>
              </a:ext>
            </a:extLst>
          </p:cNvPr>
          <p:cNvSpPr/>
          <p:nvPr/>
        </p:nvSpPr>
        <p:spPr>
          <a:xfrm>
            <a:off x="10120123" y="3342361"/>
            <a:ext cx="713084" cy="1629089"/>
          </a:xfrm>
          <a:prstGeom prst="arc">
            <a:avLst/>
          </a:prstGeom>
          <a:noFill/>
          <a:ln w="9525">
            <a:gradFill>
              <a:gsLst>
                <a:gs pos="0">
                  <a:schemeClr val="tx1">
                    <a:alpha val="5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星形: 三十二角 33">
            <a:extLst>
              <a:ext uri="{FF2B5EF4-FFF2-40B4-BE49-F238E27FC236}">
                <a16:creationId xmlns:a16="http://schemas.microsoft.com/office/drawing/2014/main" id="{B84E93F6-40E9-4A9E-80F9-66FD7A933B88}"/>
              </a:ext>
            </a:extLst>
          </p:cNvPr>
          <p:cNvSpPr/>
          <p:nvPr/>
        </p:nvSpPr>
        <p:spPr>
          <a:xfrm>
            <a:off x="10740816" y="4064514"/>
            <a:ext cx="184782" cy="184782"/>
          </a:xfrm>
          <a:prstGeom prst="star32">
            <a:avLst/>
          </a:prstGeom>
          <a:noFill/>
          <a:ln cmpd="dbl">
            <a:solidFill>
              <a:schemeClr val="accent1">
                <a:shade val="50000"/>
                <a:alpha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0991384-38E8-4242-AC80-7FA08525AC5F}"/>
              </a:ext>
            </a:extLst>
          </p:cNvPr>
          <p:cNvSpPr txBox="1"/>
          <p:nvPr/>
        </p:nvSpPr>
        <p:spPr>
          <a:xfrm rot="21035592">
            <a:off x="9900838" y="4077701"/>
            <a:ext cx="91082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spc="100" dirty="0">
                <a:solidFill>
                  <a:schemeClr val="tx2">
                    <a:alpha val="22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Touch~</a:t>
            </a:r>
            <a:endParaRPr lang="zh-CN" altLang="en-US" sz="1600" spc="100" dirty="0">
              <a:solidFill>
                <a:schemeClr val="tx2">
                  <a:alpha val="22000"/>
                </a:schemeClr>
              </a:solidFill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392D107-4324-4F9C-85AF-94239237D70A}"/>
              </a:ext>
            </a:extLst>
          </p:cNvPr>
          <p:cNvSpPr txBox="1"/>
          <p:nvPr/>
        </p:nvSpPr>
        <p:spPr>
          <a:xfrm>
            <a:off x="8717289" y="220659"/>
            <a:ext cx="108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</a:t>
            </a:r>
            <a:r>
              <a:rPr lang="zh-CN" altLang="en-US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游戏内界面设计稿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8FAAB00-6416-47FF-BB39-EC58865A10CC}"/>
              </a:ext>
            </a:extLst>
          </p:cNvPr>
          <p:cNvSpPr txBox="1"/>
          <p:nvPr/>
        </p:nvSpPr>
        <p:spPr>
          <a:xfrm rot="900000">
            <a:off x="9954554" y="2539514"/>
            <a:ext cx="399468" cy="2308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900" spc="100" dirty="0">
                <a:ln w="0">
                  <a:solidFill>
                    <a:srgbClr val="FFFF00">
                      <a:alpha val="65000"/>
                    </a:srgbClr>
                  </a:solidFill>
                </a:ln>
                <a:solidFill>
                  <a:srgbClr val="FFFF00">
                    <a:alpha val="22000"/>
                  </a:srgbClr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+10</a:t>
            </a:r>
            <a:endParaRPr lang="zh-CN" altLang="en-US" sz="900" spc="100" dirty="0">
              <a:ln w="0">
                <a:solidFill>
                  <a:srgbClr val="FFFF00">
                    <a:alpha val="65000"/>
                  </a:srgbClr>
                </a:solidFill>
              </a:ln>
              <a:solidFill>
                <a:srgbClr val="FFFF00">
                  <a:alpha val="22000"/>
                </a:srgbClr>
              </a:solidFill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6F9C7D-1502-407C-9BFA-CCF7447B27FD}"/>
              </a:ext>
            </a:extLst>
          </p:cNvPr>
          <p:cNvSpPr txBox="1"/>
          <p:nvPr/>
        </p:nvSpPr>
        <p:spPr>
          <a:xfrm>
            <a:off x="443520" y="24193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无言以队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小组项目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101B2B50-83AB-44EE-A444-E88B3524A075}"/>
              </a:ext>
            </a:extLst>
          </p:cNvPr>
          <p:cNvSpPr/>
          <p:nvPr/>
        </p:nvSpPr>
        <p:spPr>
          <a:xfrm>
            <a:off x="1608345" y="1939857"/>
            <a:ext cx="136314" cy="16031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F050EF8-1CC8-40AC-A274-6A4BEEC911FD}"/>
              </a:ext>
            </a:extLst>
          </p:cNvPr>
          <p:cNvSpPr txBox="1"/>
          <p:nvPr/>
        </p:nvSpPr>
        <p:spPr>
          <a:xfrm>
            <a:off x="1754160" y="1652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游戏本体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0ECA8E2-8DB0-48A4-A04E-ED0DB7DA9B80}"/>
              </a:ext>
            </a:extLst>
          </p:cNvPr>
          <p:cNvSpPr txBox="1"/>
          <p:nvPr/>
        </p:nvSpPr>
        <p:spPr>
          <a:xfrm>
            <a:off x="1754160" y="3371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人工智能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8E202E9E-3C9F-44F9-A948-664793A29689}"/>
              </a:ext>
            </a:extLst>
          </p:cNvPr>
          <p:cNvSpPr/>
          <p:nvPr/>
        </p:nvSpPr>
        <p:spPr>
          <a:xfrm>
            <a:off x="2939209" y="1060233"/>
            <a:ext cx="56532" cy="1294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4818959-8223-4D62-8D46-9E6C52E7FB24}"/>
              </a:ext>
            </a:extLst>
          </p:cNvPr>
          <p:cNvSpPr txBox="1"/>
          <p:nvPr/>
        </p:nvSpPr>
        <p:spPr>
          <a:xfrm>
            <a:off x="3072794" y="10448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挑战游戏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EC439CC-8586-4620-8DDB-56F51F80D50D}"/>
              </a:ext>
            </a:extLst>
          </p:cNvPr>
          <p:cNvSpPr txBox="1"/>
          <p:nvPr/>
        </p:nvSpPr>
        <p:spPr>
          <a:xfrm>
            <a:off x="3072794" y="21180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成绩记录</a:t>
            </a:r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F3B1F237-4D7E-4F84-B7B4-E9835483FD4C}"/>
              </a:ext>
            </a:extLst>
          </p:cNvPr>
          <p:cNvSpPr/>
          <p:nvPr/>
        </p:nvSpPr>
        <p:spPr>
          <a:xfrm>
            <a:off x="4259536" y="1770248"/>
            <a:ext cx="56532" cy="1294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443CBB-1158-44D6-9559-E2C1E1568C52}"/>
              </a:ext>
            </a:extLst>
          </p:cNvPr>
          <p:cNvSpPr txBox="1"/>
          <p:nvPr/>
        </p:nvSpPr>
        <p:spPr>
          <a:xfrm>
            <a:off x="4379216" y="1767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分享好友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17BFBBD-0E16-42D6-A5FE-B61D2E2A1020}"/>
              </a:ext>
            </a:extLst>
          </p:cNvPr>
          <p:cNvSpPr txBox="1"/>
          <p:nvPr/>
        </p:nvSpPr>
        <p:spPr>
          <a:xfrm>
            <a:off x="4379216" y="2714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统计分析</a:t>
            </a: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F4ADC0A3-00CD-46B1-B835-669AEF31764F}"/>
              </a:ext>
            </a:extLst>
          </p:cNvPr>
          <p:cNvSpPr/>
          <p:nvPr/>
        </p:nvSpPr>
        <p:spPr>
          <a:xfrm>
            <a:off x="2939209" y="3178697"/>
            <a:ext cx="56532" cy="1294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20B3CD9-32C7-4ED2-BF15-A32DE2CFE6EF}"/>
              </a:ext>
            </a:extLst>
          </p:cNvPr>
          <p:cNvSpPr txBox="1"/>
          <p:nvPr/>
        </p:nvSpPr>
        <p:spPr>
          <a:xfrm>
            <a:off x="3067723" y="3131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训练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5C05A32-2AAC-4BC1-A96C-B890A6112C0D}"/>
              </a:ext>
            </a:extLst>
          </p:cNvPr>
          <p:cNvSpPr txBox="1"/>
          <p:nvPr/>
        </p:nvSpPr>
        <p:spPr>
          <a:xfrm>
            <a:off x="3067723" y="41011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应用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68B36FF-5164-4B35-ABDA-B24E04ECAEC2}"/>
              </a:ext>
            </a:extLst>
          </p:cNvPr>
          <p:cNvSpPr txBox="1"/>
          <p:nvPr/>
        </p:nvSpPr>
        <p:spPr>
          <a:xfrm>
            <a:off x="4190461" y="958547"/>
            <a:ext cx="3907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玩家通过点击 向左</a:t>
            </a:r>
            <a:r>
              <a:rPr lang="en-US" altLang="zh-CN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右跳跃 上升过程中躲避障碍 夺取加分红包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9F05B8E-C699-425B-A334-CE72119996B5}"/>
              </a:ext>
            </a:extLst>
          </p:cNvPr>
          <p:cNvSpPr txBox="1"/>
          <p:nvPr/>
        </p:nvSpPr>
        <p:spPr>
          <a:xfrm>
            <a:off x="5487212" y="1709196"/>
            <a:ext cx="260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通过小程序连接微信群或支付宝好友，获得一次续命机会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09B6F43-F82E-42F9-A975-52ED082D9682}"/>
              </a:ext>
            </a:extLst>
          </p:cNvPr>
          <p:cNvSpPr txBox="1"/>
          <p:nvPr/>
        </p:nvSpPr>
        <p:spPr>
          <a:xfrm>
            <a:off x="5487212" y="2615316"/>
            <a:ext cx="260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可视化好友排名、游玩时间与最高成绩的关系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B134EBC-3432-4E6F-95B0-2D57564291B7}"/>
              </a:ext>
            </a:extLst>
          </p:cNvPr>
          <p:cNvSpPr txBox="1"/>
          <p:nvPr/>
        </p:nvSpPr>
        <p:spPr>
          <a:xfrm>
            <a:off x="3628250" y="3252982"/>
            <a:ext cx="303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可能要在桌面端提前完成参数训练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72BE975-67F3-45A6-9270-314B76D7260F}"/>
              </a:ext>
            </a:extLst>
          </p:cNvPr>
          <p:cNvSpPr txBox="1"/>
          <p:nvPr/>
        </p:nvSpPr>
        <p:spPr>
          <a:xfrm>
            <a:off x="3628250" y="3896266"/>
            <a:ext cx="325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在客户端获取游戏</a:t>
            </a:r>
            <a:r>
              <a:rPr lang="en-US" altLang="zh-CN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observation</a:t>
            </a:r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的数据，传给后端服务器的</a:t>
            </a:r>
            <a:r>
              <a:rPr lang="en-US" altLang="zh-CN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AI</a:t>
            </a:r>
            <a:r>
              <a:rPr lang="zh-CN" altLang="en-US" sz="1400" dirty="0">
                <a:solidFill>
                  <a:srgbClr val="5B4CE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模型，返回操作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979705E-1EA6-4723-AFE9-3C9944E6829D}"/>
              </a:ext>
            </a:extLst>
          </p:cNvPr>
          <p:cNvSpPr txBox="1"/>
          <p:nvPr/>
        </p:nvSpPr>
        <p:spPr>
          <a:xfrm>
            <a:off x="479385" y="50576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技术栈</a:t>
            </a: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46EBC7D2-7248-493B-8FA5-D5E1C3A2C081}"/>
              </a:ext>
            </a:extLst>
          </p:cNvPr>
          <p:cNvSpPr/>
          <p:nvPr/>
        </p:nvSpPr>
        <p:spPr>
          <a:xfrm>
            <a:off x="1608345" y="4752955"/>
            <a:ext cx="136314" cy="118640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5D79319-A6B8-41D7-87FD-C3294BBDE9E5}"/>
              </a:ext>
            </a:extLst>
          </p:cNvPr>
          <p:cNvSpPr txBox="1"/>
          <p:nvPr/>
        </p:nvSpPr>
        <p:spPr>
          <a:xfrm>
            <a:off x="1754160" y="4752558"/>
            <a:ext cx="2113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Rax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实现跨端程序小游戏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2514BE8-9C2A-4B81-8A2F-1CC15373D168}"/>
              </a:ext>
            </a:extLst>
          </p:cNvPr>
          <p:cNvSpPr txBox="1"/>
          <p:nvPr/>
        </p:nvSpPr>
        <p:spPr>
          <a:xfrm>
            <a:off x="1754160" y="5160300"/>
            <a:ext cx="268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Tensoflow.js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实现强化学习模型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424A908-E2B3-4167-9869-081050CA9311}"/>
              </a:ext>
            </a:extLst>
          </p:cNvPr>
          <p:cNvSpPr txBox="1"/>
          <p:nvPr/>
        </p:nvSpPr>
        <p:spPr>
          <a:xfrm>
            <a:off x="1754160" y="5568042"/>
            <a:ext cx="26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Node.js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提供数据存储及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AI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接口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D60E22-5C37-4E88-9B05-4675CBE44B35}"/>
              </a:ext>
            </a:extLst>
          </p:cNvPr>
          <p:cNvSpPr/>
          <p:nvPr/>
        </p:nvSpPr>
        <p:spPr>
          <a:xfrm>
            <a:off x="27658" y="0"/>
            <a:ext cx="12136684" cy="608855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CBCCBCE-4134-4A35-82F4-597D0AFF402F}"/>
              </a:ext>
            </a:extLst>
          </p:cNvPr>
          <p:cNvSpPr txBox="1"/>
          <p:nvPr/>
        </p:nvSpPr>
        <p:spPr>
          <a:xfrm>
            <a:off x="3067723" y="6312109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刘新宇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B98428-0A72-4D3B-8482-A1A96C19F2EA}"/>
              </a:ext>
            </a:extLst>
          </p:cNvPr>
          <p:cNvSpPr txBox="1"/>
          <p:nvPr/>
        </p:nvSpPr>
        <p:spPr>
          <a:xfrm>
            <a:off x="5803127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李奕兵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256C4CE-7A84-4023-8CE2-1DE64E3B502A}"/>
              </a:ext>
            </a:extLst>
          </p:cNvPr>
          <p:cNvSpPr txBox="1"/>
          <p:nvPr/>
        </p:nvSpPr>
        <p:spPr>
          <a:xfrm>
            <a:off x="4435425" y="6311441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黄俊雯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C14A9B2-9AED-4311-AFD2-3F2CEBA4C6B9}"/>
              </a:ext>
            </a:extLst>
          </p:cNvPr>
          <p:cNvSpPr txBox="1"/>
          <p:nvPr/>
        </p:nvSpPr>
        <p:spPr>
          <a:xfrm>
            <a:off x="7170829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胡江浩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EDACB44-A610-4E83-8AA8-A06DA27E3B1B}"/>
              </a:ext>
            </a:extLst>
          </p:cNvPr>
          <p:cNvSpPr txBox="1"/>
          <p:nvPr/>
        </p:nvSpPr>
        <p:spPr>
          <a:xfrm>
            <a:off x="8538531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郑雨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85E9A1-8686-482D-A80F-59554C91258A}"/>
              </a:ext>
            </a:extLst>
          </p:cNvPr>
          <p:cNvSpPr txBox="1"/>
          <p:nvPr/>
        </p:nvSpPr>
        <p:spPr>
          <a:xfrm>
            <a:off x="2232494" y="2670243"/>
            <a:ext cx="78021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人员流失，工期不足</a:t>
            </a:r>
          </a:p>
        </p:txBody>
      </p:sp>
    </p:spTree>
    <p:extLst>
      <p:ext uri="{BB962C8B-B14F-4D97-AF65-F5344CB8AC3E}">
        <p14:creationId xmlns:p14="http://schemas.microsoft.com/office/powerpoint/2010/main" val="213467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D9AA39C-FE7F-450B-BBBD-817E0B271320}"/>
              </a:ext>
            </a:extLst>
          </p:cNvPr>
          <p:cNvGrpSpPr/>
          <p:nvPr/>
        </p:nvGrpSpPr>
        <p:grpSpPr>
          <a:xfrm>
            <a:off x="1285019" y="1265878"/>
            <a:ext cx="1982595" cy="4441190"/>
            <a:chOff x="906078" y="1152585"/>
            <a:chExt cx="1479457" cy="331411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3352484-DE81-4BDC-9FE7-7BA3E6C43128}"/>
                </a:ext>
              </a:extLst>
            </p:cNvPr>
            <p:cNvSpPr/>
            <p:nvPr/>
          </p:nvSpPr>
          <p:spPr>
            <a:xfrm>
              <a:off x="906078" y="1152585"/>
              <a:ext cx="1479457" cy="2555908"/>
            </a:xfrm>
            <a:prstGeom prst="roundRect">
              <a:avLst>
                <a:gd name="adj" fmla="val 268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5B4CEB"/>
              </a:solidFill>
            </a:ln>
            <a:effectLst>
              <a:outerShdw blurRad="114300" dist="381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113C4C1-926C-4BA0-A534-0B4D31213229}"/>
                </a:ext>
              </a:extLst>
            </p:cNvPr>
            <p:cNvGrpSpPr/>
            <p:nvPr/>
          </p:nvGrpSpPr>
          <p:grpSpPr>
            <a:xfrm>
              <a:off x="954750" y="1542132"/>
              <a:ext cx="1385006" cy="1953584"/>
              <a:chOff x="595429" y="3082147"/>
              <a:chExt cx="1385006" cy="1953584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58805E5A-9B76-4FAA-968F-F921C3B98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429" y="3082147"/>
                <a:ext cx="1385006" cy="1628664"/>
              </a:xfrm>
              <a:prstGeom prst="rect">
                <a:avLst/>
              </a:prstGeom>
            </p:spPr>
          </p:pic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3C782AA-3569-4CDB-BD16-B7627844F682}"/>
                  </a:ext>
                </a:extLst>
              </p:cNvPr>
              <p:cNvSpPr/>
              <p:nvPr/>
            </p:nvSpPr>
            <p:spPr>
              <a:xfrm>
                <a:off x="595429" y="4710810"/>
                <a:ext cx="1385006" cy="3249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800" dirty="0">
                  <a:solidFill>
                    <a:schemeClr val="tx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923E0C3-8109-4EF7-BC05-33B7609060DC}"/>
                  </a:ext>
                </a:extLst>
              </p:cNvPr>
              <p:cNvCxnSpPr/>
              <p:nvPr/>
            </p:nvCxnSpPr>
            <p:spPr>
              <a:xfrm>
                <a:off x="595429" y="4869561"/>
                <a:ext cx="1385006" cy="0"/>
              </a:xfrm>
              <a:prstGeom prst="line">
                <a:avLst/>
              </a:prstGeom>
              <a:pattFill prst="ltUpDiag">
                <a:fgClr>
                  <a:srgbClr val="5B4CEB"/>
                </a:fgClr>
                <a:bgClr>
                  <a:schemeClr val="accent1">
                    <a:lumMod val="40000"/>
                    <a:lumOff val="60000"/>
                  </a:schemeClr>
                </a:bgClr>
              </a:pattFill>
              <a:ln>
                <a:solidFill>
                  <a:srgbClr val="5B4C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876F4B8-2BBA-433F-9C53-07D33A6B181E}"/>
                  </a:ext>
                </a:extLst>
              </p:cNvPr>
              <p:cNvSpPr/>
              <p:nvPr/>
            </p:nvSpPr>
            <p:spPr>
              <a:xfrm>
                <a:off x="1089614" y="4733775"/>
                <a:ext cx="393742" cy="268224"/>
              </a:xfrm>
              <a:prstGeom prst="rect">
                <a:avLst/>
              </a:prstGeom>
              <a:pattFill prst="ltUpDiag">
                <a:fgClr>
                  <a:srgbClr val="5B4CEB"/>
                </a:fgClr>
                <a:bgClr>
                  <a:schemeClr val="accent1">
                    <a:lumMod val="40000"/>
                    <a:lumOff val="60000"/>
                  </a:schemeClr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+</a:t>
                </a:r>
                <a:endParaRPr lang="zh-CN" altLang="en-US" b="1" dirty="0"/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98A5BF5-CB6F-4B07-BB2B-29123A62F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64884" y="1721706"/>
              <a:ext cx="981316" cy="120424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CA13A87-7E4B-4695-A894-01A1324D6E66}"/>
                </a:ext>
              </a:extLst>
            </p:cNvPr>
            <p:cNvSpPr/>
            <p:nvPr/>
          </p:nvSpPr>
          <p:spPr>
            <a:xfrm rot="16200000">
              <a:off x="1959376" y="1760668"/>
              <a:ext cx="143788" cy="151677"/>
            </a:xfrm>
            <a:prstGeom prst="rect">
              <a:avLst/>
            </a:prstGeom>
            <a:solidFill>
              <a:srgbClr val="5B4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☇</a:t>
              </a:r>
              <a:endParaRPr lang="zh-CN" altLang="en-US" sz="12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4E8C4F-E58F-4BBA-BA19-2437339455BB}"/>
                </a:ext>
              </a:extLst>
            </p:cNvPr>
            <p:cNvSpPr/>
            <p:nvPr/>
          </p:nvSpPr>
          <p:spPr>
            <a:xfrm>
              <a:off x="1206580" y="1765347"/>
              <a:ext cx="151678" cy="143054"/>
            </a:xfrm>
            <a:prstGeom prst="rect">
              <a:avLst/>
            </a:prstGeom>
            <a:solidFill>
              <a:srgbClr val="5B4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×</a:t>
              </a:r>
              <a:endParaRPr lang="zh-CN" altLang="en-US" sz="1200" b="1" dirty="0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672AEC4-0B2E-491C-81F2-E1831758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4884" y="3953710"/>
              <a:ext cx="981316" cy="51299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127000" dist="139700" dir="2700000" sx="79000" sy="79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6D6FB62-8212-447A-A686-1C76CC95D509}"/>
                </a:ext>
              </a:extLst>
            </p:cNvPr>
            <p:cNvSpPr/>
            <p:nvPr/>
          </p:nvSpPr>
          <p:spPr>
            <a:xfrm>
              <a:off x="954750" y="1322685"/>
              <a:ext cx="1385006" cy="2093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00" dirty="0">
                  <a:solidFill>
                    <a:schemeClr val="tx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KizunaAI</a:t>
              </a:r>
              <a:r>
                <a:rPr lang="zh-CN" altLang="en-US" sz="800" dirty="0">
                  <a:solidFill>
                    <a:schemeClr val="tx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模拟器</a:t>
              </a:r>
            </a:p>
          </p:txBody>
        </p:sp>
        <p:sp>
          <p:nvSpPr>
            <p:cNvPr id="27" name="箭头: 虚尾 26">
              <a:extLst>
                <a:ext uri="{FF2B5EF4-FFF2-40B4-BE49-F238E27FC236}">
                  <a16:creationId xmlns:a16="http://schemas.microsoft.com/office/drawing/2014/main" id="{241AA911-63C2-4D4F-B54F-09EC0B5451BB}"/>
                </a:ext>
              </a:extLst>
            </p:cNvPr>
            <p:cNvSpPr/>
            <p:nvPr/>
          </p:nvSpPr>
          <p:spPr>
            <a:xfrm rot="16200000">
              <a:off x="1475669" y="3548691"/>
              <a:ext cx="324922" cy="399770"/>
            </a:xfrm>
            <a:prstGeom prst="stripedRightArrow">
              <a:avLst>
                <a:gd name="adj1" fmla="val 56099"/>
                <a:gd name="adj2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8000">
                  <a:srgbClr val="5B4CEB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7A9C23F-E19E-4975-9A66-221365E6EE48}"/>
              </a:ext>
            </a:extLst>
          </p:cNvPr>
          <p:cNvSpPr/>
          <p:nvPr/>
        </p:nvSpPr>
        <p:spPr>
          <a:xfrm>
            <a:off x="0" y="6088558"/>
            <a:ext cx="12192000" cy="769441"/>
          </a:xfrm>
          <a:prstGeom prst="rect">
            <a:avLst/>
          </a:prstGeom>
          <a:solidFill>
            <a:srgbClr val="5B4CE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F84A0D3-641F-48B0-9C89-EDB87E5569A0}"/>
              </a:ext>
            </a:extLst>
          </p:cNvPr>
          <p:cNvGrpSpPr/>
          <p:nvPr/>
        </p:nvGrpSpPr>
        <p:grpSpPr>
          <a:xfrm>
            <a:off x="75575" y="6049951"/>
            <a:ext cx="2710298" cy="850721"/>
            <a:chOff x="75575" y="6098719"/>
            <a:chExt cx="2710298" cy="85072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5F094DB-0192-4873-B23F-67E697532FCB}"/>
                </a:ext>
              </a:extLst>
            </p:cNvPr>
            <p:cNvSpPr/>
            <p:nvPr/>
          </p:nvSpPr>
          <p:spPr>
            <a:xfrm rot="460933">
              <a:off x="75575" y="6098719"/>
              <a:ext cx="782586" cy="769441"/>
            </a:xfrm>
            <a:prstGeom prst="rect">
              <a:avLst/>
            </a:prstGeom>
            <a:noFill/>
            <a:scene3d>
              <a:camera prst="orthographicFront">
                <a:rot lat="0" lon="21599991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i="1" dirty="0">
                  <a:gradFill flip="none" rotWithShape="1">
                    <a:gsLst>
                      <a:gs pos="0">
                        <a:srgbClr val="42CEE6"/>
                      </a:gs>
                      <a:gs pos="100000">
                        <a:srgbClr val="5E96ED"/>
                      </a:gs>
                    </a:gsLst>
                    <a:lin ang="5400000" scaled="1"/>
                    <a:tileRect/>
                  </a:gradFill>
                  <a:latin typeface="Comic Sans MS" panose="030F0702030302020204" pitchFamily="66" charset="0"/>
                </a:rPr>
                <a:t>${</a:t>
              </a:r>
              <a:endParaRPr lang="zh-CN" altLang="en-US" sz="44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 flip="none" rotWithShape="1">
                  <a:gsLst>
                    <a:gs pos="0">
                      <a:srgbClr val="42CEE6"/>
                    </a:gs>
                    <a:gs pos="100000">
                      <a:srgbClr val="5E96ED"/>
                    </a:gs>
                  </a:gsLst>
                  <a:lin ang="5400000" scaled="1"/>
                  <a:tileRect/>
                </a:gra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5B0DBE-8BAD-4ED0-955C-F4F7BE781E2B}"/>
                </a:ext>
              </a:extLst>
            </p:cNvPr>
            <p:cNvSpPr txBox="1"/>
            <p:nvPr/>
          </p:nvSpPr>
          <p:spPr>
            <a:xfrm>
              <a:off x="560833" y="6179999"/>
              <a:ext cx="222504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无</a:t>
              </a:r>
              <a:r>
                <a:rPr lang="zh-CN" altLang="en-US" sz="36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言</a:t>
              </a:r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以</a:t>
              </a:r>
              <a:r>
                <a:rPr lang="zh-CN" altLang="en-US" sz="44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队</a:t>
              </a:r>
              <a:r>
                <a:rPr lang="zh-CN" altLang="en-US" sz="4000" i="1" dirty="0">
                  <a:ln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outerShdw dist="1524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 </a:t>
              </a:r>
              <a:endParaRPr lang="en-US" altLang="zh-CN" sz="4000" i="1" dirty="0">
                <a:ln cap="sq">
                  <a:solidFill>
                    <a:srgbClr val="5B4CEB"/>
                  </a:solidFill>
                  <a:bevel/>
                </a:ln>
                <a:solidFill>
                  <a:schemeClr val="bg1"/>
                </a:solidFill>
                <a:effectLst>
                  <a:outerShdw dist="152400" dir="1500000" algn="tl" rotWithShape="0">
                    <a:srgbClr val="5B4CEB"/>
                  </a:outerShdw>
                </a:effectLst>
                <a:latin typeface="锐字工房绽放黑简1.0" panose="02010600030101010101" pitchFamily="2" charset="-122"/>
                <a:ea typeface="锐字工房绽放黑简1.0" panose="02010600030101010101" pitchFamily="2" charset="-122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E94FE-C013-4C04-AF52-5264724F9BA8}"/>
              </a:ext>
            </a:extLst>
          </p:cNvPr>
          <p:cNvSpPr txBox="1"/>
          <p:nvPr/>
        </p:nvSpPr>
        <p:spPr>
          <a:xfrm>
            <a:off x="3067723" y="6312109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刘新宇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7C7A6ED-7CD3-45B2-9466-EAB4D231F518}"/>
              </a:ext>
            </a:extLst>
          </p:cNvPr>
          <p:cNvSpPr txBox="1"/>
          <p:nvPr/>
        </p:nvSpPr>
        <p:spPr>
          <a:xfrm>
            <a:off x="5803127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李奕兵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1CDD1FB-DF88-45D1-BD8A-2355148F15EA}"/>
              </a:ext>
            </a:extLst>
          </p:cNvPr>
          <p:cNvSpPr txBox="1"/>
          <p:nvPr/>
        </p:nvSpPr>
        <p:spPr>
          <a:xfrm>
            <a:off x="4435425" y="6311441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黄俊雯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48C02C-0BB9-46E4-A340-000F4B188813}"/>
              </a:ext>
            </a:extLst>
          </p:cNvPr>
          <p:cNvSpPr txBox="1"/>
          <p:nvPr/>
        </p:nvSpPr>
        <p:spPr>
          <a:xfrm>
            <a:off x="7170829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胡江浩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4A0E236-F8E5-425F-957B-3056B05BE921}"/>
              </a:ext>
            </a:extLst>
          </p:cNvPr>
          <p:cNvSpPr txBox="1"/>
          <p:nvPr/>
        </p:nvSpPr>
        <p:spPr>
          <a:xfrm>
            <a:off x="8538531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郑雨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3B48EC-7F52-435E-85E9-0841621A67F8}"/>
              </a:ext>
            </a:extLst>
          </p:cNvPr>
          <p:cNvSpPr txBox="1"/>
          <p:nvPr/>
        </p:nvSpPr>
        <p:spPr>
          <a:xfrm>
            <a:off x="185030" y="238057"/>
            <a:ext cx="236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▮ 项目介绍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A1E734-FD35-493B-8B22-FEF9AC643D35}"/>
              </a:ext>
            </a:extLst>
          </p:cNvPr>
          <p:cNvSpPr txBox="1"/>
          <p:nvPr/>
        </p:nvSpPr>
        <p:spPr>
          <a:xfrm>
            <a:off x="4612244" y="2972957"/>
            <a:ext cx="5746645" cy="1432910"/>
          </a:xfrm>
          <a:prstGeom prst="rect">
            <a:avLst/>
          </a:prstGeom>
          <a:solidFill>
            <a:srgbClr val="5B4CE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用户通过设备自拍面部视频，在小程序或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页面上传视频，虚拟形象将通过人工智能技术模仿视频中人物的表情与动作，生成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虚拟偶像对应的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动图，返回给用户。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CE07D9-AF99-4A09-89F6-C3F3B75ACE52}"/>
              </a:ext>
            </a:extLst>
          </p:cNvPr>
          <p:cNvSpPr/>
          <p:nvPr/>
        </p:nvSpPr>
        <p:spPr>
          <a:xfrm>
            <a:off x="4478290" y="2972957"/>
            <a:ext cx="133954" cy="1432911"/>
          </a:xfrm>
          <a:prstGeom prst="rect">
            <a:avLst/>
          </a:prstGeom>
          <a:solidFill>
            <a:srgbClr val="B1A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401A4B2-C553-4301-9DB2-A4EBD246F168}"/>
              </a:ext>
            </a:extLst>
          </p:cNvPr>
          <p:cNvSpPr txBox="1"/>
          <p:nvPr/>
        </p:nvSpPr>
        <p:spPr>
          <a:xfrm>
            <a:off x="4478289" y="1649836"/>
            <a:ext cx="5880599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0" i="0" dirty="0">
                <a:solidFill>
                  <a:srgbClr val="333333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绊爱（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Kizuna AI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）是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油管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上一个虚拟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偶像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，自称为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超级人工智能，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世界第一个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Virtual YouTuber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E3C3AE-E48E-44DF-87AF-D80B739A9EAF}"/>
              </a:ext>
            </a:extLst>
          </p:cNvPr>
          <p:cNvSpPr txBox="1"/>
          <p:nvPr/>
        </p:nvSpPr>
        <p:spPr>
          <a:xfrm>
            <a:off x="4435425" y="915485"/>
            <a:ext cx="5880599" cy="836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0" i="0" dirty="0">
                <a:solidFill>
                  <a:srgbClr val="333333"/>
                </a:solidFill>
                <a:effectLst/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背景</a:t>
            </a:r>
            <a:endParaRPr lang="zh-CN" altLang="en-US" sz="3600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EC0CAA3-4011-43DC-86ED-AF3367897709}"/>
              </a:ext>
            </a:extLst>
          </p:cNvPr>
          <p:cNvSpPr txBox="1"/>
          <p:nvPr/>
        </p:nvSpPr>
        <p:spPr>
          <a:xfrm>
            <a:off x="4478289" y="4891039"/>
            <a:ext cx="5880599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让人人都可以扮演二次元老婆</a:t>
            </a:r>
          </a:p>
        </p:txBody>
      </p:sp>
    </p:spTree>
    <p:extLst>
      <p:ext uri="{BB962C8B-B14F-4D97-AF65-F5344CB8AC3E}">
        <p14:creationId xmlns:p14="http://schemas.microsoft.com/office/powerpoint/2010/main" val="1175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C62D03-4E3C-4BFB-9E34-FFB9BBE23A16}"/>
              </a:ext>
            </a:extLst>
          </p:cNvPr>
          <p:cNvSpPr txBox="1"/>
          <p:nvPr/>
        </p:nvSpPr>
        <p:spPr>
          <a:xfrm>
            <a:off x="7129695" y="1185568"/>
            <a:ext cx="3246780" cy="19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整体基于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Rax.js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的跨端应用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Ice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构建工具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接口管理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Express.js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Midway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Canvas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渲染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模型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TensorFlow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能力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2B02C30-7600-4878-869E-FFD3745484CA}"/>
              </a:ext>
            </a:extLst>
          </p:cNvPr>
          <p:cNvSpPr/>
          <p:nvPr/>
        </p:nvSpPr>
        <p:spPr>
          <a:xfrm>
            <a:off x="2478183" y="3858196"/>
            <a:ext cx="1457026" cy="1392195"/>
          </a:xfrm>
          <a:prstGeom prst="roundRect">
            <a:avLst>
              <a:gd name="adj" fmla="val 672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Rax</a:t>
            </a:r>
          </a:p>
          <a:p>
            <a:pPr algn="ctr"/>
            <a:r>
              <a:rPr lang="zh-CN" altLang="en-US" sz="20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小程序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291141-C5FF-4B00-AB65-3AB624943A89}"/>
              </a:ext>
            </a:extLst>
          </p:cNvPr>
          <p:cNvSpPr/>
          <p:nvPr/>
        </p:nvSpPr>
        <p:spPr>
          <a:xfrm>
            <a:off x="5438743" y="3846154"/>
            <a:ext cx="1457026" cy="1404237"/>
          </a:xfrm>
          <a:prstGeom prst="roundRect">
            <a:avLst>
              <a:gd name="adj" fmla="val 672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Node.js</a:t>
            </a:r>
          </a:p>
          <a:p>
            <a:pPr algn="ctr"/>
            <a:r>
              <a:rPr lang="zh-CN" altLang="en-US" sz="20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服务器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B65E8C-93B7-46A5-B5A7-EC93207FC973}"/>
              </a:ext>
            </a:extLst>
          </p:cNvPr>
          <p:cNvSpPr/>
          <p:nvPr/>
        </p:nvSpPr>
        <p:spPr>
          <a:xfrm>
            <a:off x="8398835" y="3858196"/>
            <a:ext cx="1454174" cy="1392195"/>
          </a:xfrm>
          <a:prstGeom prst="roundRect">
            <a:avLst>
              <a:gd name="adj" fmla="val 672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AI </a:t>
            </a:r>
            <a:r>
              <a:rPr lang="zh-CN" altLang="en-US" sz="20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服务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462308-B744-4DF6-849A-5D150AC732B5}"/>
              </a:ext>
            </a:extLst>
          </p:cNvPr>
          <p:cNvGrpSpPr/>
          <p:nvPr/>
        </p:nvGrpSpPr>
        <p:grpSpPr>
          <a:xfrm>
            <a:off x="3935209" y="4251614"/>
            <a:ext cx="1503534" cy="579120"/>
            <a:chOff x="3903771" y="3429000"/>
            <a:chExt cx="1772205" cy="579120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E8EFACA-A994-4D39-ABC7-270D54C7AC3D}"/>
                </a:ext>
              </a:extLst>
            </p:cNvPr>
            <p:cNvCxnSpPr/>
            <p:nvPr/>
          </p:nvCxnSpPr>
          <p:spPr>
            <a:xfrm>
              <a:off x="3903771" y="3429000"/>
              <a:ext cx="1772205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BD095BC-5038-4280-B664-5E10F29623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3771" y="4008120"/>
              <a:ext cx="1772205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82922C0-97C6-4B2A-B5F4-D118D50C7E5B}"/>
              </a:ext>
            </a:extLst>
          </p:cNvPr>
          <p:cNvGrpSpPr/>
          <p:nvPr/>
        </p:nvGrpSpPr>
        <p:grpSpPr>
          <a:xfrm>
            <a:off x="6895769" y="4251614"/>
            <a:ext cx="1500213" cy="579120"/>
            <a:chOff x="7133002" y="3429000"/>
            <a:chExt cx="1115645" cy="579120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183AB56-D3C0-4663-A698-858D9AAA7535}"/>
                </a:ext>
              </a:extLst>
            </p:cNvPr>
            <p:cNvCxnSpPr>
              <a:cxnSpLocks/>
            </p:cNvCxnSpPr>
            <p:nvPr/>
          </p:nvCxnSpPr>
          <p:spPr>
            <a:xfrm>
              <a:off x="7133002" y="3429000"/>
              <a:ext cx="1115645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23B6B89-C08A-4A43-AF41-6D8CE03E4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3002" y="4008120"/>
              <a:ext cx="1115645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3352484-DE81-4BDC-9FE7-7BA3E6C43128}"/>
              </a:ext>
            </a:extLst>
          </p:cNvPr>
          <p:cNvSpPr/>
          <p:nvPr/>
        </p:nvSpPr>
        <p:spPr>
          <a:xfrm>
            <a:off x="473788" y="1450318"/>
            <a:ext cx="1479457" cy="2555908"/>
          </a:xfrm>
          <a:prstGeom prst="roundRect">
            <a:avLst>
              <a:gd name="adj" fmla="val 26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4CEB"/>
            </a:solidFill>
          </a:ln>
          <a:effectLst>
            <a:outerShdw blurRad="1143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113C4C1-926C-4BA0-A534-0B4D31213229}"/>
              </a:ext>
            </a:extLst>
          </p:cNvPr>
          <p:cNvGrpSpPr/>
          <p:nvPr/>
        </p:nvGrpSpPr>
        <p:grpSpPr>
          <a:xfrm>
            <a:off x="522460" y="1839865"/>
            <a:ext cx="1385006" cy="1953584"/>
            <a:chOff x="595429" y="3082147"/>
            <a:chExt cx="1385006" cy="1953584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8805E5A-9B76-4FAA-968F-F921C3B98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429" y="3082147"/>
              <a:ext cx="1385006" cy="1628664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C782AA-3569-4CDB-BD16-B7627844F682}"/>
                </a:ext>
              </a:extLst>
            </p:cNvPr>
            <p:cNvSpPr/>
            <p:nvPr/>
          </p:nvSpPr>
          <p:spPr>
            <a:xfrm>
              <a:off x="595429" y="4710810"/>
              <a:ext cx="1385006" cy="32492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8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923E0C3-8109-4EF7-BC05-33B7609060DC}"/>
                </a:ext>
              </a:extLst>
            </p:cNvPr>
            <p:cNvCxnSpPr/>
            <p:nvPr/>
          </p:nvCxnSpPr>
          <p:spPr>
            <a:xfrm>
              <a:off x="595429" y="4869561"/>
              <a:ext cx="1385006" cy="0"/>
            </a:xfrm>
            <a:prstGeom prst="line">
              <a:avLst/>
            </a:prstGeom>
            <a:pattFill prst="ltUpDiag">
              <a:fgClr>
                <a:srgbClr val="5B4CEB"/>
              </a:fgClr>
              <a:bgClr>
                <a:schemeClr val="accent1">
                  <a:lumMod val="40000"/>
                  <a:lumOff val="60000"/>
                </a:schemeClr>
              </a:bgClr>
            </a:pattFill>
            <a:ln>
              <a:solidFill>
                <a:srgbClr val="5B4C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876F4B8-2BBA-433F-9C53-07D33A6B181E}"/>
                </a:ext>
              </a:extLst>
            </p:cNvPr>
            <p:cNvSpPr/>
            <p:nvPr/>
          </p:nvSpPr>
          <p:spPr>
            <a:xfrm>
              <a:off x="1089614" y="4733775"/>
              <a:ext cx="393742" cy="268224"/>
            </a:xfrm>
            <a:prstGeom prst="rect">
              <a:avLst/>
            </a:prstGeom>
            <a:pattFill prst="ltUpDiag">
              <a:fgClr>
                <a:srgbClr val="5B4CEB"/>
              </a:fgClr>
              <a:bgClr>
                <a:schemeClr val="accent1">
                  <a:lumMod val="40000"/>
                  <a:lumOff val="60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198A5BF5-CB6F-4B07-BB2B-29123A62F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32594" y="2019439"/>
            <a:ext cx="981316" cy="12042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CA13A87-7E4B-4695-A894-01A1324D6E66}"/>
              </a:ext>
            </a:extLst>
          </p:cNvPr>
          <p:cNvSpPr/>
          <p:nvPr/>
        </p:nvSpPr>
        <p:spPr>
          <a:xfrm rot="16200000">
            <a:off x="1527086" y="2058401"/>
            <a:ext cx="143788" cy="151677"/>
          </a:xfrm>
          <a:prstGeom prst="rect">
            <a:avLst/>
          </a:prstGeom>
          <a:solidFill>
            <a:srgbClr val="5B4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☇</a:t>
            </a:r>
            <a:endParaRPr lang="zh-CN" altLang="en-US" sz="12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4E8C4F-E58F-4BBA-BA19-2437339455BB}"/>
              </a:ext>
            </a:extLst>
          </p:cNvPr>
          <p:cNvSpPr/>
          <p:nvPr/>
        </p:nvSpPr>
        <p:spPr>
          <a:xfrm>
            <a:off x="774290" y="2063080"/>
            <a:ext cx="151678" cy="143054"/>
          </a:xfrm>
          <a:prstGeom prst="rect">
            <a:avLst/>
          </a:prstGeom>
          <a:solidFill>
            <a:srgbClr val="5B4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×</a:t>
            </a:r>
            <a:endParaRPr lang="zh-CN" altLang="en-US" sz="1200" b="1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672AEC4-0B2E-491C-81F2-E1831758A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94" y="4251443"/>
            <a:ext cx="981316" cy="5129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0" dist="139700" dir="2700000" sx="79000" sy="79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86D6FB62-8212-447A-A686-1C76CC95D509}"/>
              </a:ext>
            </a:extLst>
          </p:cNvPr>
          <p:cNvSpPr/>
          <p:nvPr/>
        </p:nvSpPr>
        <p:spPr>
          <a:xfrm>
            <a:off x="522460" y="1620418"/>
            <a:ext cx="1385006" cy="20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KizunaAI</a:t>
            </a:r>
            <a:r>
              <a:rPr lang="zh-CN" altLang="en-US" sz="8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模拟器</a:t>
            </a:r>
          </a:p>
        </p:txBody>
      </p:sp>
      <p:sp>
        <p:nvSpPr>
          <p:cNvPr id="27" name="箭头: 虚尾 26">
            <a:extLst>
              <a:ext uri="{FF2B5EF4-FFF2-40B4-BE49-F238E27FC236}">
                <a16:creationId xmlns:a16="http://schemas.microsoft.com/office/drawing/2014/main" id="{241AA911-63C2-4D4F-B54F-09EC0B5451BB}"/>
              </a:ext>
            </a:extLst>
          </p:cNvPr>
          <p:cNvSpPr/>
          <p:nvPr/>
        </p:nvSpPr>
        <p:spPr>
          <a:xfrm rot="16200000">
            <a:off x="1043379" y="3846424"/>
            <a:ext cx="324922" cy="399770"/>
          </a:xfrm>
          <a:prstGeom prst="stripedRightArrow">
            <a:avLst>
              <a:gd name="adj1" fmla="val 56099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5B4CE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44E13B7-D4C5-41AC-A052-48715DF68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7796" y="2937526"/>
            <a:ext cx="1844193" cy="3157619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7A9C23F-E19E-4975-9A66-221365E6EE48}"/>
              </a:ext>
            </a:extLst>
          </p:cNvPr>
          <p:cNvSpPr/>
          <p:nvPr/>
        </p:nvSpPr>
        <p:spPr>
          <a:xfrm>
            <a:off x="0" y="6088558"/>
            <a:ext cx="12192000" cy="769441"/>
          </a:xfrm>
          <a:prstGeom prst="rect">
            <a:avLst/>
          </a:prstGeom>
          <a:solidFill>
            <a:srgbClr val="5B4CE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F84A0D3-641F-48B0-9C89-EDB87E5569A0}"/>
              </a:ext>
            </a:extLst>
          </p:cNvPr>
          <p:cNvGrpSpPr/>
          <p:nvPr/>
        </p:nvGrpSpPr>
        <p:grpSpPr>
          <a:xfrm>
            <a:off x="75575" y="6049951"/>
            <a:ext cx="2710298" cy="850721"/>
            <a:chOff x="75575" y="6098719"/>
            <a:chExt cx="2710298" cy="85072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5F094DB-0192-4873-B23F-67E697532FCB}"/>
                </a:ext>
              </a:extLst>
            </p:cNvPr>
            <p:cNvSpPr/>
            <p:nvPr/>
          </p:nvSpPr>
          <p:spPr>
            <a:xfrm rot="460933">
              <a:off x="75575" y="6098719"/>
              <a:ext cx="782586" cy="769441"/>
            </a:xfrm>
            <a:prstGeom prst="rect">
              <a:avLst/>
            </a:prstGeom>
            <a:noFill/>
            <a:scene3d>
              <a:camera prst="orthographicFront">
                <a:rot lat="0" lon="21599991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i="1" dirty="0">
                  <a:gradFill flip="none" rotWithShape="1">
                    <a:gsLst>
                      <a:gs pos="0">
                        <a:srgbClr val="42CEE6"/>
                      </a:gs>
                      <a:gs pos="100000">
                        <a:srgbClr val="5E96ED"/>
                      </a:gs>
                    </a:gsLst>
                    <a:lin ang="5400000" scaled="1"/>
                    <a:tileRect/>
                  </a:gradFill>
                  <a:latin typeface="Comic Sans MS" panose="030F0702030302020204" pitchFamily="66" charset="0"/>
                </a:rPr>
                <a:t>${</a:t>
              </a:r>
              <a:endParaRPr lang="zh-CN" altLang="en-US" sz="44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 flip="none" rotWithShape="1">
                  <a:gsLst>
                    <a:gs pos="0">
                      <a:srgbClr val="42CEE6"/>
                    </a:gs>
                    <a:gs pos="100000">
                      <a:srgbClr val="5E96ED"/>
                    </a:gs>
                  </a:gsLst>
                  <a:lin ang="5400000" scaled="1"/>
                  <a:tileRect/>
                </a:gra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5B0DBE-8BAD-4ED0-955C-F4F7BE781E2B}"/>
                </a:ext>
              </a:extLst>
            </p:cNvPr>
            <p:cNvSpPr txBox="1"/>
            <p:nvPr/>
          </p:nvSpPr>
          <p:spPr>
            <a:xfrm>
              <a:off x="560833" y="6179999"/>
              <a:ext cx="222504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无</a:t>
              </a:r>
              <a:r>
                <a:rPr lang="zh-CN" altLang="en-US" sz="36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言</a:t>
              </a:r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以</a:t>
              </a:r>
              <a:r>
                <a:rPr lang="zh-CN" altLang="en-US" sz="44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队</a:t>
              </a:r>
              <a:r>
                <a:rPr lang="zh-CN" altLang="en-US" sz="4000" i="1" dirty="0">
                  <a:ln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outerShdw dist="1524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 </a:t>
              </a:r>
              <a:endParaRPr lang="en-US" altLang="zh-CN" sz="4000" i="1" dirty="0">
                <a:ln cap="sq">
                  <a:solidFill>
                    <a:srgbClr val="5B4CEB"/>
                  </a:solidFill>
                  <a:bevel/>
                </a:ln>
                <a:solidFill>
                  <a:schemeClr val="bg1"/>
                </a:solidFill>
                <a:effectLst>
                  <a:outerShdw dist="152400" dir="1500000" algn="tl" rotWithShape="0">
                    <a:srgbClr val="5B4CEB"/>
                  </a:outerShdw>
                </a:effectLst>
                <a:latin typeface="锐字工房绽放黑简1.0" panose="02010600030101010101" pitchFamily="2" charset="-122"/>
                <a:ea typeface="锐字工房绽放黑简1.0" panose="02010600030101010101" pitchFamily="2" charset="-122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E94FE-C013-4C04-AF52-5264724F9BA8}"/>
              </a:ext>
            </a:extLst>
          </p:cNvPr>
          <p:cNvSpPr txBox="1"/>
          <p:nvPr/>
        </p:nvSpPr>
        <p:spPr>
          <a:xfrm>
            <a:off x="3067723" y="6312109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刘新宇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7C7A6ED-7CD3-45B2-9466-EAB4D231F518}"/>
              </a:ext>
            </a:extLst>
          </p:cNvPr>
          <p:cNvSpPr txBox="1"/>
          <p:nvPr/>
        </p:nvSpPr>
        <p:spPr>
          <a:xfrm>
            <a:off x="5803127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李奕兵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1CDD1FB-DF88-45D1-BD8A-2355148F15EA}"/>
              </a:ext>
            </a:extLst>
          </p:cNvPr>
          <p:cNvSpPr txBox="1"/>
          <p:nvPr/>
        </p:nvSpPr>
        <p:spPr>
          <a:xfrm>
            <a:off x="4435425" y="6311441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黄俊雯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48C02C-0BB9-46E4-A340-000F4B188813}"/>
              </a:ext>
            </a:extLst>
          </p:cNvPr>
          <p:cNvSpPr txBox="1"/>
          <p:nvPr/>
        </p:nvSpPr>
        <p:spPr>
          <a:xfrm>
            <a:off x="7170829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胡江浩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4A0E236-F8E5-425F-957B-3056B05BE921}"/>
              </a:ext>
            </a:extLst>
          </p:cNvPr>
          <p:cNvSpPr txBox="1"/>
          <p:nvPr/>
        </p:nvSpPr>
        <p:spPr>
          <a:xfrm>
            <a:off x="8538531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郑雨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3B48EC-7F52-435E-85E9-0841621A67F8}"/>
              </a:ext>
            </a:extLst>
          </p:cNvPr>
          <p:cNvSpPr txBox="1"/>
          <p:nvPr/>
        </p:nvSpPr>
        <p:spPr>
          <a:xfrm>
            <a:off x="185030" y="238057"/>
            <a:ext cx="236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▮ 项目介绍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A1E734-FD35-493B-8B22-FEF9AC643D35}"/>
              </a:ext>
            </a:extLst>
          </p:cNvPr>
          <p:cNvSpPr txBox="1"/>
          <p:nvPr/>
        </p:nvSpPr>
        <p:spPr>
          <a:xfrm>
            <a:off x="2442585" y="1934479"/>
            <a:ext cx="4408683" cy="116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用户通过设备自拍面部视频，在小程序或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页面上传，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虚拟偶像将模仿视频中的表情与动作，生成对应的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动图。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A446C6-15D4-4124-BAE2-36879ABB7A8E}"/>
              </a:ext>
            </a:extLst>
          </p:cNvPr>
          <p:cNvSpPr txBox="1"/>
          <p:nvPr/>
        </p:nvSpPr>
        <p:spPr>
          <a:xfrm>
            <a:off x="2402253" y="1450993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▮ </a:t>
            </a:r>
            <a:r>
              <a:rPr lang="zh-CN" altLang="en-US" sz="2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功能概述</a:t>
            </a:r>
            <a:endParaRPr lang="zh-CN" altLang="en-US" sz="2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3DD5F8-F1E4-4EC3-B379-5EFADB6CD535}"/>
              </a:ext>
            </a:extLst>
          </p:cNvPr>
          <p:cNvSpPr txBox="1"/>
          <p:nvPr/>
        </p:nvSpPr>
        <p:spPr>
          <a:xfrm>
            <a:off x="7022004" y="691203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▮ </a:t>
            </a:r>
            <a:r>
              <a:rPr lang="zh-CN" altLang="en-US" sz="2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覆盖课程技术点</a:t>
            </a:r>
            <a:endParaRPr lang="zh-CN" altLang="en-US" sz="2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7E9B626-9339-4609-8E1D-EEE5D2FB5E60}"/>
              </a:ext>
            </a:extLst>
          </p:cNvPr>
          <p:cNvSpPr txBox="1"/>
          <p:nvPr/>
        </p:nvSpPr>
        <p:spPr>
          <a:xfrm>
            <a:off x="3945816" y="3930055"/>
            <a:ext cx="145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B4CEB">
                    <a:alpha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上传视频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25CCC90-A0F6-4B2F-9C69-4DF7659DC1BD}"/>
              </a:ext>
            </a:extLst>
          </p:cNvPr>
          <p:cNvSpPr txBox="1"/>
          <p:nvPr/>
        </p:nvSpPr>
        <p:spPr>
          <a:xfrm>
            <a:off x="6917362" y="3930055"/>
            <a:ext cx="145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B4CEB">
                    <a:alpha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调用预训练模型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3CC2F51-6071-4065-A65B-65308FC576C8}"/>
              </a:ext>
            </a:extLst>
          </p:cNvPr>
          <p:cNvSpPr txBox="1"/>
          <p:nvPr/>
        </p:nvSpPr>
        <p:spPr>
          <a:xfrm>
            <a:off x="6917362" y="4856247"/>
            <a:ext cx="145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B4CEB">
                    <a:alpha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返回姿态参数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B04063-7DA5-4B9D-8183-374B497F10F5}"/>
              </a:ext>
            </a:extLst>
          </p:cNvPr>
          <p:cNvSpPr txBox="1"/>
          <p:nvPr/>
        </p:nvSpPr>
        <p:spPr>
          <a:xfrm>
            <a:off x="3958463" y="4856247"/>
            <a:ext cx="145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B4CEB">
                    <a:alpha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返回渲染</a:t>
            </a:r>
            <a:r>
              <a:rPr lang="en-US" altLang="zh-CN" sz="1400" dirty="0">
                <a:solidFill>
                  <a:srgbClr val="5B4CEB">
                    <a:alpha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3D</a:t>
            </a:r>
            <a:endParaRPr lang="zh-CN" altLang="en-US" sz="1400" dirty="0">
              <a:solidFill>
                <a:srgbClr val="5B4CEB">
                  <a:alpha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79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C04E626-482A-4E4D-B35C-8A978744EDB0}"/>
              </a:ext>
            </a:extLst>
          </p:cNvPr>
          <p:cNvSpPr/>
          <p:nvPr/>
        </p:nvSpPr>
        <p:spPr>
          <a:xfrm>
            <a:off x="9918097" y="1116548"/>
            <a:ext cx="1479457" cy="2555908"/>
          </a:xfrm>
          <a:prstGeom prst="roundRect">
            <a:avLst>
              <a:gd name="adj" fmla="val 26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4CEB"/>
            </a:solidFill>
          </a:ln>
          <a:effectLst>
            <a:outerShdw blurRad="1143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76B30FB-1F52-4E5E-A514-34E166A5C7F6}"/>
              </a:ext>
            </a:extLst>
          </p:cNvPr>
          <p:cNvGrpSpPr/>
          <p:nvPr/>
        </p:nvGrpSpPr>
        <p:grpSpPr>
          <a:xfrm>
            <a:off x="9966769" y="1506095"/>
            <a:ext cx="1385006" cy="1953584"/>
            <a:chOff x="595429" y="3082147"/>
            <a:chExt cx="1385006" cy="1953584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007BBBB3-34A1-4C00-9376-81EA0B0FD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429" y="3082147"/>
              <a:ext cx="1385006" cy="1628664"/>
            </a:xfrm>
            <a:prstGeom prst="rect">
              <a:avLst/>
            </a:prstGeom>
          </p:spPr>
        </p:pic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9BCB5B-7224-4020-A16B-DFC1ECFABF36}"/>
                </a:ext>
              </a:extLst>
            </p:cNvPr>
            <p:cNvSpPr/>
            <p:nvPr/>
          </p:nvSpPr>
          <p:spPr>
            <a:xfrm>
              <a:off x="595429" y="4710810"/>
              <a:ext cx="1385006" cy="32492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8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409340C-C036-462D-B9C5-2E77288E7097}"/>
                </a:ext>
              </a:extLst>
            </p:cNvPr>
            <p:cNvCxnSpPr/>
            <p:nvPr/>
          </p:nvCxnSpPr>
          <p:spPr>
            <a:xfrm>
              <a:off x="595429" y="4869561"/>
              <a:ext cx="1385006" cy="0"/>
            </a:xfrm>
            <a:prstGeom prst="line">
              <a:avLst/>
            </a:prstGeom>
            <a:pattFill prst="ltUpDiag">
              <a:fgClr>
                <a:srgbClr val="5B4CEB"/>
              </a:fgClr>
              <a:bgClr>
                <a:schemeClr val="accent1">
                  <a:lumMod val="40000"/>
                  <a:lumOff val="60000"/>
                </a:schemeClr>
              </a:bgClr>
            </a:pattFill>
            <a:ln>
              <a:solidFill>
                <a:srgbClr val="5B4C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720E6DF-0994-485D-B44F-960BBF9B0746}"/>
                </a:ext>
              </a:extLst>
            </p:cNvPr>
            <p:cNvSpPr/>
            <p:nvPr/>
          </p:nvSpPr>
          <p:spPr>
            <a:xfrm>
              <a:off x="1089614" y="4733775"/>
              <a:ext cx="393742" cy="268224"/>
            </a:xfrm>
            <a:prstGeom prst="rect">
              <a:avLst/>
            </a:prstGeom>
            <a:pattFill prst="ltUpDiag">
              <a:fgClr>
                <a:srgbClr val="5B4CEB"/>
              </a:fgClr>
              <a:bgClr>
                <a:schemeClr val="accent1">
                  <a:lumMod val="40000"/>
                  <a:lumOff val="60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F2684B17-20FF-47A8-BD16-64D9854F5B8D}"/>
              </a:ext>
            </a:extLst>
          </p:cNvPr>
          <p:cNvSpPr/>
          <p:nvPr/>
        </p:nvSpPr>
        <p:spPr>
          <a:xfrm rot="16200000">
            <a:off x="10971395" y="1724631"/>
            <a:ext cx="143788" cy="151677"/>
          </a:xfrm>
          <a:prstGeom prst="rect">
            <a:avLst/>
          </a:prstGeom>
          <a:solidFill>
            <a:srgbClr val="5B4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☇</a:t>
            </a:r>
            <a:endParaRPr lang="zh-CN" altLang="en-US" sz="1200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78C9EA5-74F3-432C-8B99-BE783D1EFD94}"/>
              </a:ext>
            </a:extLst>
          </p:cNvPr>
          <p:cNvSpPr/>
          <p:nvPr/>
        </p:nvSpPr>
        <p:spPr>
          <a:xfrm>
            <a:off x="10218599" y="1729310"/>
            <a:ext cx="151678" cy="143054"/>
          </a:xfrm>
          <a:prstGeom prst="rect">
            <a:avLst/>
          </a:prstGeom>
          <a:solidFill>
            <a:srgbClr val="5B4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×</a:t>
            </a:r>
            <a:endParaRPr lang="zh-CN" altLang="en-US" sz="1200" b="1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38E2B17-E21E-4109-B2BE-52653E0C9A81}"/>
              </a:ext>
            </a:extLst>
          </p:cNvPr>
          <p:cNvSpPr/>
          <p:nvPr/>
        </p:nvSpPr>
        <p:spPr>
          <a:xfrm>
            <a:off x="9966769" y="1286648"/>
            <a:ext cx="1385006" cy="20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KizunaAI</a:t>
            </a:r>
            <a:r>
              <a:rPr lang="zh-CN" altLang="en-US" sz="8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生成器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3352484-DE81-4BDC-9FE7-7BA3E6C43128}"/>
              </a:ext>
            </a:extLst>
          </p:cNvPr>
          <p:cNvSpPr/>
          <p:nvPr/>
        </p:nvSpPr>
        <p:spPr>
          <a:xfrm>
            <a:off x="791638" y="1116548"/>
            <a:ext cx="1479457" cy="2555908"/>
          </a:xfrm>
          <a:prstGeom prst="roundRect">
            <a:avLst>
              <a:gd name="adj" fmla="val 26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4CEB"/>
            </a:solidFill>
          </a:ln>
          <a:effectLst>
            <a:outerShdw blurRad="1143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113C4C1-926C-4BA0-A534-0B4D31213229}"/>
              </a:ext>
            </a:extLst>
          </p:cNvPr>
          <p:cNvGrpSpPr/>
          <p:nvPr/>
        </p:nvGrpSpPr>
        <p:grpSpPr>
          <a:xfrm>
            <a:off x="840310" y="1506095"/>
            <a:ext cx="1385006" cy="1953584"/>
            <a:chOff x="595429" y="3082147"/>
            <a:chExt cx="1385006" cy="1953584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8805E5A-9B76-4FAA-968F-F921C3B98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429" y="3082147"/>
              <a:ext cx="1385006" cy="1628664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C782AA-3569-4CDB-BD16-B7627844F682}"/>
                </a:ext>
              </a:extLst>
            </p:cNvPr>
            <p:cNvSpPr/>
            <p:nvPr/>
          </p:nvSpPr>
          <p:spPr>
            <a:xfrm>
              <a:off x="595429" y="4710810"/>
              <a:ext cx="1385006" cy="32492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8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923E0C3-8109-4EF7-BC05-33B7609060DC}"/>
                </a:ext>
              </a:extLst>
            </p:cNvPr>
            <p:cNvCxnSpPr/>
            <p:nvPr/>
          </p:nvCxnSpPr>
          <p:spPr>
            <a:xfrm>
              <a:off x="595429" y="4869561"/>
              <a:ext cx="1385006" cy="0"/>
            </a:xfrm>
            <a:prstGeom prst="line">
              <a:avLst/>
            </a:prstGeom>
            <a:pattFill prst="ltUpDiag">
              <a:fgClr>
                <a:srgbClr val="5B4CEB"/>
              </a:fgClr>
              <a:bgClr>
                <a:schemeClr val="accent1">
                  <a:lumMod val="40000"/>
                  <a:lumOff val="60000"/>
                </a:schemeClr>
              </a:bgClr>
            </a:pattFill>
            <a:ln>
              <a:solidFill>
                <a:srgbClr val="5B4C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876F4B8-2BBA-433F-9C53-07D33A6B181E}"/>
                </a:ext>
              </a:extLst>
            </p:cNvPr>
            <p:cNvSpPr/>
            <p:nvPr/>
          </p:nvSpPr>
          <p:spPr>
            <a:xfrm>
              <a:off x="1089614" y="4733775"/>
              <a:ext cx="393742" cy="268224"/>
            </a:xfrm>
            <a:prstGeom prst="rect">
              <a:avLst/>
            </a:prstGeom>
            <a:pattFill prst="ltUpDiag">
              <a:fgClr>
                <a:srgbClr val="5B4CEB"/>
              </a:fgClr>
              <a:bgClr>
                <a:schemeClr val="accent1">
                  <a:lumMod val="40000"/>
                  <a:lumOff val="60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198A5BF5-CB6F-4B07-BB2B-29123A62F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168110" y="1678826"/>
            <a:ext cx="981316" cy="12042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E24CEBD3-C2B4-444B-AD46-F8DE023FA1CE}"/>
              </a:ext>
            </a:extLst>
          </p:cNvPr>
          <p:cNvGrpSpPr/>
          <p:nvPr/>
        </p:nvGrpSpPr>
        <p:grpSpPr>
          <a:xfrm>
            <a:off x="10207561" y="1728576"/>
            <a:ext cx="900528" cy="143788"/>
            <a:chOff x="960334" y="2634917"/>
            <a:chExt cx="900528" cy="14378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CA13A87-7E4B-4695-A894-01A1324D6E66}"/>
                </a:ext>
              </a:extLst>
            </p:cNvPr>
            <p:cNvSpPr/>
            <p:nvPr/>
          </p:nvSpPr>
          <p:spPr>
            <a:xfrm rot="16200000">
              <a:off x="1713130" y="2630972"/>
              <a:ext cx="143788" cy="151677"/>
            </a:xfrm>
            <a:prstGeom prst="rect">
              <a:avLst/>
            </a:prstGeom>
            <a:solidFill>
              <a:srgbClr val="5B4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☇</a:t>
              </a:r>
              <a:endParaRPr lang="zh-CN" altLang="en-US" sz="12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4E8C4F-E58F-4BBA-BA19-2437339455BB}"/>
                </a:ext>
              </a:extLst>
            </p:cNvPr>
            <p:cNvSpPr/>
            <p:nvPr/>
          </p:nvSpPr>
          <p:spPr>
            <a:xfrm>
              <a:off x="960334" y="2635651"/>
              <a:ext cx="151678" cy="143054"/>
            </a:xfrm>
            <a:prstGeom prst="rect">
              <a:avLst/>
            </a:prstGeom>
            <a:solidFill>
              <a:srgbClr val="5B4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×</a:t>
              </a:r>
              <a:endParaRPr lang="zh-CN" altLang="en-US" sz="1200" b="1" dirty="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6D6FB62-8212-447A-A686-1C76CC95D509}"/>
              </a:ext>
            </a:extLst>
          </p:cNvPr>
          <p:cNvSpPr/>
          <p:nvPr/>
        </p:nvSpPr>
        <p:spPr>
          <a:xfrm>
            <a:off x="840310" y="1286648"/>
            <a:ext cx="1385006" cy="20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KizunaAI</a:t>
            </a:r>
            <a:r>
              <a:rPr lang="zh-CN" altLang="en-US" sz="8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模拟器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A9C23F-E19E-4975-9A66-221365E6EE48}"/>
              </a:ext>
            </a:extLst>
          </p:cNvPr>
          <p:cNvSpPr/>
          <p:nvPr/>
        </p:nvSpPr>
        <p:spPr>
          <a:xfrm>
            <a:off x="0" y="6088558"/>
            <a:ext cx="12192000" cy="769441"/>
          </a:xfrm>
          <a:prstGeom prst="rect">
            <a:avLst/>
          </a:prstGeom>
          <a:solidFill>
            <a:srgbClr val="5B4CE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F84A0D3-641F-48B0-9C89-EDB87E5569A0}"/>
              </a:ext>
            </a:extLst>
          </p:cNvPr>
          <p:cNvGrpSpPr/>
          <p:nvPr/>
        </p:nvGrpSpPr>
        <p:grpSpPr>
          <a:xfrm>
            <a:off x="75575" y="6049951"/>
            <a:ext cx="2710298" cy="850721"/>
            <a:chOff x="75575" y="6098719"/>
            <a:chExt cx="2710298" cy="85072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5F094DB-0192-4873-B23F-67E697532FCB}"/>
                </a:ext>
              </a:extLst>
            </p:cNvPr>
            <p:cNvSpPr/>
            <p:nvPr/>
          </p:nvSpPr>
          <p:spPr>
            <a:xfrm rot="460933">
              <a:off x="75575" y="6098719"/>
              <a:ext cx="782586" cy="769441"/>
            </a:xfrm>
            <a:prstGeom prst="rect">
              <a:avLst/>
            </a:prstGeom>
            <a:noFill/>
            <a:scene3d>
              <a:camera prst="orthographicFront">
                <a:rot lat="0" lon="21599991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i="1" dirty="0">
                  <a:gradFill flip="none" rotWithShape="1">
                    <a:gsLst>
                      <a:gs pos="0">
                        <a:srgbClr val="42CEE6"/>
                      </a:gs>
                      <a:gs pos="100000">
                        <a:srgbClr val="5E96ED"/>
                      </a:gs>
                    </a:gsLst>
                    <a:lin ang="5400000" scaled="1"/>
                    <a:tileRect/>
                  </a:gradFill>
                  <a:latin typeface="Comic Sans MS" panose="030F0702030302020204" pitchFamily="66" charset="0"/>
                </a:rPr>
                <a:t>${</a:t>
              </a:r>
              <a:endParaRPr lang="zh-CN" altLang="en-US" sz="44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 flip="none" rotWithShape="1">
                  <a:gsLst>
                    <a:gs pos="0">
                      <a:srgbClr val="42CEE6"/>
                    </a:gs>
                    <a:gs pos="100000">
                      <a:srgbClr val="5E96ED"/>
                    </a:gs>
                  </a:gsLst>
                  <a:lin ang="5400000" scaled="1"/>
                  <a:tileRect/>
                </a:gra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5B0DBE-8BAD-4ED0-955C-F4F7BE781E2B}"/>
                </a:ext>
              </a:extLst>
            </p:cNvPr>
            <p:cNvSpPr txBox="1"/>
            <p:nvPr/>
          </p:nvSpPr>
          <p:spPr>
            <a:xfrm>
              <a:off x="560833" y="6179999"/>
              <a:ext cx="222504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无</a:t>
              </a:r>
              <a:r>
                <a:rPr lang="zh-CN" altLang="en-US" sz="36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言</a:t>
              </a:r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以</a:t>
              </a:r>
              <a:r>
                <a:rPr lang="zh-CN" altLang="en-US" sz="44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队</a:t>
              </a:r>
              <a:r>
                <a:rPr lang="zh-CN" altLang="en-US" sz="4000" i="1" dirty="0">
                  <a:ln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outerShdw dist="1524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 </a:t>
              </a:r>
              <a:endParaRPr lang="en-US" altLang="zh-CN" sz="4000" i="1" dirty="0">
                <a:ln cap="sq">
                  <a:solidFill>
                    <a:srgbClr val="5B4CEB"/>
                  </a:solidFill>
                  <a:bevel/>
                </a:ln>
                <a:solidFill>
                  <a:schemeClr val="bg1"/>
                </a:solidFill>
                <a:effectLst>
                  <a:outerShdw dist="152400" dir="1500000" algn="tl" rotWithShape="0">
                    <a:srgbClr val="5B4CEB"/>
                  </a:outerShdw>
                </a:effectLst>
                <a:latin typeface="锐字工房绽放黑简1.0" panose="02010600030101010101" pitchFamily="2" charset="-122"/>
                <a:ea typeface="锐字工房绽放黑简1.0" panose="02010600030101010101" pitchFamily="2" charset="-122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E94FE-C013-4C04-AF52-5264724F9BA8}"/>
              </a:ext>
            </a:extLst>
          </p:cNvPr>
          <p:cNvSpPr txBox="1"/>
          <p:nvPr/>
        </p:nvSpPr>
        <p:spPr>
          <a:xfrm>
            <a:off x="3067723" y="6312109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刘新宇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7C7A6ED-7CD3-45B2-9466-EAB4D231F518}"/>
              </a:ext>
            </a:extLst>
          </p:cNvPr>
          <p:cNvSpPr txBox="1"/>
          <p:nvPr/>
        </p:nvSpPr>
        <p:spPr>
          <a:xfrm>
            <a:off x="5803127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李奕兵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1CDD1FB-DF88-45D1-BD8A-2355148F15EA}"/>
              </a:ext>
            </a:extLst>
          </p:cNvPr>
          <p:cNvSpPr txBox="1"/>
          <p:nvPr/>
        </p:nvSpPr>
        <p:spPr>
          <a:xfrm>
            <a:off x="4435425" y="6311441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黄俊雯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48C02C-0BB9-46E4-A340-000F4B188813}"/>
              </a:ext>
            </a:extLst>
          </p:cNvPr>
          <p:cNvSpPr txBox="1"/>
          <p:nvPr/>
        </p:nvSpPr>
        <p:spPr>
          <a:xfrm>
            <a:off x="7170829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胡江浩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4A0E236-F8E5-425F-957B-3056B05BE921}"/>
              </a:ext>
            </a:extLst>
          </p:cNvPr>
          <p:cNvSpPr txBox="1"/>
          <p:nvPr/>
        </p:nvSpPr>
        <p:spPr>
          <a:xfrm>
            <a:off x="8538531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郑雨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3B48EC-7F52-435E-85E9-0841621A67F8}"/>
              </a:ext>
            </a:extLst>
          </p:cNvPr>
          <p:cNvSpPr txBox="1"/>
          <p:nvPr/>
        </p:nvSpPr>
        <p:spPr>
          <a:xfrm>
            <a:off x="185030" y="238057"/>
            <a:ext cx="236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▮ 项目流程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BA813E8-5BBF-4E7F-A9D6-FC284EFA447B}"/>
              </a:ext>
            </a:extLst>
          </p:cNvPr>
          <p:cNvSpPr txBox="1"/>
          <p:nvPr/>
        </p:nvSpPr>
        <p:spPr>
          <a:xfrm>
            <a:off x="3367428" y="1399088"/>
            <a:ext cx="2172390" cy="19001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28600" dist="38100" dir="5400000" algn="t" rotWithShape="0">
              <a:prstClr val="black">
                <a:alpha val="18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选择视频文件上传</a:t>
            </a:r>
            <a:endParaRPr lang="en-US" altLang="zh-CN" sz="1600" dirty="0">
              <a:solidFill>
                <a:schemeClr val="accent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accent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服务器接收并储存</a:t>
            </a:r>
            <a:endParaRPr lang="en-US" altLang="zh-CN" sz="1600" dirty="0">
              <a:solidFill>
                <a:schemeClr val="accent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返回</a:t>
            </a:r>
            <a:r>
              <a:rPr lang="zh-CN" altLang="en-US" sz="1600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上传成功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消息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accent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调用</a:t>
            </a:r>
            <a:r>
              <a:rPr lang="en-US" altLang="zh-CN" sz="1600" dirty="0">
                <a:solidFill>
                  <a:schemeClr val="accent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python</a:t>
            </a:r>
            <a:r>
              <a:rPr lang="zh-CN" altLang="en-US" sz="1600" dirty="0">
                <a:solidFill>
                  <a:schemeClr val="accent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服务</a:t>
            </a:r>
            <a:endParaRPr lang="en-US" altLang="zh-CN" sz="1600" dirty="0">
              <a:solidFill>
                <a:schemeClr val="accent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67789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AI</a:t>
            </a:r>
            <a:r>
              <a:rPr lang="zh-CN" altLang="en-US" sz="1600" dirty="0">
                <a:solidFill>
                  <a:srgbClr val="67789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推断姿态参数</a:t>
            </a:r>
            <a:endParaRPr lang="en-US" altLang="zh-CN" sz="1600" dirty="0">
              <a:solidFill>
                <a:srgbClr val="67789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32B8A5C-6357-4162-A12F-12D8C36E8F3E}"/>
              </a:ext>
            </a:extLst>
          </p:cNvPr>
          <p:cNvSpPr/>
          <p:nvPr/>
        </p:nvSpPr>
        <p:spPr>
          <a:xfrm>
            <a:off x="1048533" y="1678826"/>
            <a:ext cx="981316" cy="1204243"/>
          </a:xfrm>
          <a:prstGeom prst="rect">
            <a:avLst/>
          </a:prstGeom>
          <a:solidFill>
            <a:srgbClr val="E5ECF7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6AD684B-5A66-42C5-9983-8B6BC9C29F03}"/>
              </a:ext>
            </a:extLst>
          </p:cNvPr>
          <p:cNvSpPr/>
          <p:nvPr/>
        </p:nvSpPr>
        <p:spPr>
          <a:xfrm>
            <a:off x="1334495" y="2635516"/>
            <a:ext cx="151678" cy="154070"/>
          </a:xfrm>
          <a:prstGeom prst="rect">
            <a:avLst/>
          </a:prstGeom>
          <a:solidFill>
            <a:srgbClr val="5B4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×</a:t>
            </a:r>
            <a:endParaRPr lang="zh-CN" altLang="en-US" sz="1200" b="1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5BD5EF5-9939-4A8D-AC46-A6B94F133C32}"/>
              </a:ext>
            </a:extLst>
          </p:cNvPr>
          <p:cNvSpPr/>
          <p:nvPr/>
        </p:nvSpPr>
        <p:spPr>
          <a:xfrm>
            <a:off x="2637893" y="3875054"/>
            <a:ext cx="1283379" cy="963459"/>
          </a:xfrm>
          <a:prstGeom prst="roundRect">
            <a:avLst>
              <a:gd name="adj" fmla="val 672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小程序</a:t>
            </a:r>
            <a:endParaRPr lang="en-US" altLang="zh-CN" sz="16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文悦新青年体 (非商业使用) W8" pitchFamily="50" charset="-122"/>
              <a:ea typeface="文悦新青年体 (非商业使用) W8" pitchFamily="50" charset="-122"/>
            </a:endParaRPr>
          </a:p>
          <a:p>
            <a:pPr algn="ctr"/>
            <a:r>
              <a:rPr lang="en-US" altLang="zh-CN" sz="16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Rax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991B601D-C862-454A-81AC-7CFC62C2B8A6}"/>
              </a:ext>
            </a:extLst>
          </p:cNvPr>
          <p:cNvSpPr/>
          <p:nvPr/>
        </p:nvSpPr>
        <p:spPr>
          <a:xfrm>
            <a:off x="5527015" y="3875340"/>
            <a:ext cx="1283379" cy="971607"/>
          </a:xfrm>
          <a:prstGeom prst="roundRect">
            <a:avLst>
              <a:gd name="adj" fmla="val 672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Node</a:t>
            </a:r>
            <a:r>
              <a:rPr lang="zh-CN" altLang="en-US" sz="14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服务</a:t>
            </a:r>
            <a:endParaRPr lang="en-US" altLang="zh-CN" sz="1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文悦新青年体 (非商业使用) W8" pitchFamily="50" charset="-122"/>
              <a:ea typeface="文悦新青年体 (非商业使用) W8" pitchFamily="50" charset="-122"/>
            </a:endParaRPr>
          </a:p>
          <a:p>
            <a:pPr algn="ctr"/>
            <a:r>
              <a:rPr lang="en-US" altLang="zh-CN" sz="12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Express.js</a:t>
            </a:r>
            <a:endParaRPr lang="zh-CN" altLang="en-US" sz="12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9549797-3EAC-4942-9350-22FD8D198453}"/>
              </a:ext>
            </a:extLst>
          </p:cNvPr>
          <p:cNvSpPr/>
          <p:nvPr/>
        </p:nvSpPr>
        <p:spPr>
          <a:xfrm>
            <a:off x="8493954" y="4272106"/>
            <a:ext cx="1280867" cy="1226274"/>
          </a:xfrm>
          <a:prstGeom prst="roundRect">
            <a:avLst>
              <a:gd name="adj" fmla="val 672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TensorFlow</a:t>
            </a:r>
          </a:p>
          <a:p>
            <a:pPr algn="ctr"/>
            <a:r>
              <a:rPr lang="en-US" altLang="zh-CN" sz="16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in </a:t>
            </a:r>
            <a:r>
              <a:rPr lang="en-US" altLang="zh-CN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Python</a:t>
            </a:r>
            <a:endParaRPr lang="en-US" altLang="zh-CN" sz="20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C807EC1-6F8F-44B3-A9A2-E6D59F397586}"/>
              </a:ext>
            </a:extLst>
          </p:cNvPr>
          <p:cNvCxnSpPr/>
          <p:nvPr/>
        </p:nvCxnSpPr>
        <p:spPr>
          <a:xfrm>
            <a:off x="3908558" y="4122213"/>
            <a:ext cx="161531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1335FC9-3104-46BD-BB40-33A11F273936}"/>
              </a:ext>
            </a:extLst>
          </p:cNvPr>
          <p:cNvCxnSpPr>
            <a:cxnSpLocks/>
          </p:cNvCxnSpPr>
          <p:nvPr/>
        </p:nvCxnSpPr>
        <p:spPr>
          <a:xfrm flipH="1">
            <a:off x="3908558" y="4640804"/>
            <a:ext cx="161531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F4DE41C2-4A02-4502-9FCF-5BBFE4241F99}"/>
              </a:ext>
            </a:extLst>
          </p:cNvPr>
          <p:cNvSpPr txBox="1"/>
          <p:nvPr/>
        </p:nvSpPr>
        <p:spPr>
          <a:xfrm>
            <a:off x="3924588" y="3863990"/>
            <a:ext cx="1597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5B4CEB">
                    <a:alpha val="50000"/>
                  </a:srgb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uploadFile(video)</a:t>
            </a:r>
            <a:endParaRPr lang="zh-CN" altLang="en-US" sz="1100" dirty="0">
              <a:solidFill>
                <a:srgbClr val="5B4CEB">
                  <a:alpha val="50000"/>
                </a:srgb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A992EDF-A6F7-4C8B-93AD-837CB6492EDE}"/>
              </a:ext>
            </a:extLst>
          </p:cNvPr>
          <p:cNvSpPr txBox="1"/>
          <p:nvPr/>
        </p:nvSpPr>
        <p:spPr>
          <a:xfrm>
            <a:off x="4497296" y="4630251"/>
            <a:ext cx="102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rgbClr val="5B4CEB">
                    <a:alpha val="50000"/>
                  </a:srgb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gifURL</a:t>
            </a:r>
            <a:endParaRPr lang="zh-CN" altLang="en-US" sz="1100" dirty="0">
              <a:solidFill>
                <a:srgbClr val="5B4CEB">
                  <a:alpha val="50000"/>
                </a:srgb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639892D-E0F3-4590-B5B7-BC05289A838A}"/>
              </a:ext>
            </a:extLst>
          </p:cNvPr>
          <p:cNvSpPr txBox="1"/>
          <p:nvPr/>
        </p:nvSpPr>
        <p:spPr>
          <a:xfrm>
            <a:off x="6816045" y="4199959"/>
            <a:ext cx="11322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5B4CEB">
                    <a:alpha val="50000"/>
                  </a:srgb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callService(file_path)</a:t>
            </a:r>
            <a:endParaRPr lang="zh-CN" altLang="en-US" sz="1100" dirty="0">
              <a:solidFill>
                <a:srgbClr val="5B4CEB">
                  <a:alpha val="50000"/>
                </a:srgb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CA02966-6DA4-4D60-ABA0-6881AD32C676}"/>
              </a:ext>
            </a:extLst>
          </p:cNvPr>
          <p:cNvSpPr txBox="1"/>
          <p:nvPr/>
        </p:nvSpPr>
        <p:spPr>
          <a:xfrm>
            <a:off x="7361592" y="5147074"/>
            <a:ext cx="113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400">
                <a:solidFill>
                  <a:srgbClr val="5B4CEB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defRPr>
            </a:lvl1pPr>
          </a:lstStyle>
          <a:p>
            <a:r>
              <a:rPr lang="en-US" altLang="zh-CN" sz="1100" dirty="0">
                <a:solidFill>
                  <a:srgbClr val="5B4CEB">
                    <a:alpha val="50000"/>
                  </a:srgbClr>
                </a:solidFill>
              </a:rPr>
              <a:t>modelParams</a:t>
            </a:r>
            <a:endParaRPr lang="zh-CN" altLang="en-US" sz="1100" dirty="0">
              <a:solidFill>
                <a:srgbClr val="5B4CEB">
                  <a:alpha val="50000"/>
                </a:srgbClr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82BE68E-BF9D-43B1-A0F7-79641843B09A}"/>
              </a:ext>
            </a:extLst>
          </p:cNvPr>
          <p:cNvSpPr/>
          <p:nvPr/>
        </p:nvSpPr>
        <p:spPr>
          <a:xfrm>
            <a:off x="5527015" y="5101174"/>
            <a:ext cx="1283379" cy="677741"/>
          </a:xfrm>
          <a:prstGeom prst="roundRect">
            <a:avLst>
              <a:gd name="adj" fmla="val 672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Canvas</a:t>
            </a:r>
            <a:r>
              <a:rPr lang="zh-CN" altLang="en-US" sz="14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渲染</a:t>
            </a:r>
            <a:endParaRPr lang="en-US" altLang="zh-CN" sz="1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文悦新青年体 (非商业使用) W8" pitchFamily="50" charset="-122"/>
              <a:ea typeface="文悦新青年体 (非商业使用) W8" pitchFamily="50" charset="-122"/>
            </a:endParaRPr>
          </a:p>
          <a:p>
            <a:pPr algn="ctr"/>
            <a:r>
              <a:rPr lang="en-US" altLang="zh-CN" sz="105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Three.js+GIF.js</a:t>
            </a:r>
            <a:endParaRPr lang="zh-CN" altLang="en-US" sz="105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1C7DD86-BBD5-4BC2-91EE-450D5D5A2232}"/>
              </a:ext>
            </a:extLst>
          </p:cNvPr>
          <p:cNvCxnSpPr>
            <a:cxnSpLocks/>
            <a:stCxn id="69" idx="0"/>
            <a:endCxn id="59" idx="2"/>
          </p:cNvCxnSpPr>
          <p:nvPr/>
        </p:nvCxnSpPr>
        <p:spPr>
          <a:xfrm flipV="1">
            <a:off x="6168705" y="4846948"/>
            <a:ext cx="0" cy="254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66E9214-C4C3-4C3A-9075-A9F0B19AA9C7}"/>
              </a:ext>
            </a:extLst>
          </p:cNvPr>
          <p:cNvSpPr txBox="1"/>
          <p:nvPr/>
        </p:nvSpPr>
        <p:spPr>
          <a:xfrm>
            <a:off x="6186069" y="4846751"/>
            <a:ext cx="863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400">
                <a:solidFill>
                  <a:srgbClr val="5B4CEB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defRPr>
            </a:lvl1pPr>
          </a:lstStyle>
          <a:p>
            <a:pPr algn="l"/>
            <a:r>
              <a:rPr lang="en-US" altLang="zh-CN" sz="1100" dirty="0">
                <a:solidFill>
                  <a:srgbClr val="5B4CEB">
                    <a:alpha val="50000"/>
                  </a:srgbClr>
                </a:solidFill>
              </a:rPr>
              <a:t>gifBlob</a:t>
            </a:r>
            <a:endParaRPr lang="zh-CN" altLang="en-US" sz="1100" dirty="0">
              <a:solidFill>
                <a:srgbClr val="5B4CEB">
                  <a:alpha val="50000"/>
                </a:srgbClr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EAA97CC-65D0-4059-AE3D-360E1E956C9A}"/>
              </a:ext>
            </a:extLst>
          </p:cNvPr>
          <p:cNvSpPr txBox="1"/>
          <p:nvPr/>
        </p:nvSpPr>
        <p:spPr>
          <a:xfrm>
            <a:off x="5539818" y="3601606"/>
            <a:ext cx="1267435" cy="260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400">
                <a:solidFill>
                  <a:srgbClr val="5B4CEB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defRPr>
            </a:lvl1pPr>
          </a:lstStyle>
          <a:p>
            <a:pPr algn="ctr"/>
            <a:r>
              <a:rPr lang="en-US" altLang="zh-CN" sz="1100" dirty="0">
                <a:solidFill>
                  <a:srgbClr val="5B4CEB">
                    <a:alpha val="50000"/>
                  </a:srgbClr>
                </a:solidFill>
              </a:rPr>
              <a:t>processFlag</a:t>
            </a:r>
            <a:endParaRPr lang="zh-CN" altLang="en-US" sz="1100" dirty="0">
              <a:solidFill>
                <a:srgbClr val="5B4CEB">
                  <a:alpha val="50000"/>
                </a:srgb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729D5ED-6093-4C38-89C7-71CBC1F35DFF}"/>
              </a:ext>
            </a:extLst>
          </p:cNvPr>
          <p:cNvGrpSpPr/>
          <p:nvPr/>
        </p:nvGrpSpPr>
        <p:grpSpPr>
          <a:xfrm>
            <a:off x="6807253" y="4441866"/>
            <a:ext cx="1686261" cy="966068"/>
            <a:chOff x="6807254" y="4358738"/>
            <a:chExt cx="1321420" cy="966068"/>
          </a:xfrm>
        </p:grpSpPr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FB81477-218A-4D58-8D7B-CD41759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6807254" y="4358738"/>
              <a:ext cx="1321419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A741461D-BFB1-4FF1-8866-61C2305952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7255" y="5324806"/>
              <a:ext cx="1321419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D5A4E6A9-AE71-4E5D-8EA8-44E810FD4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6046" y="4557676"/>
              <a:ext cx="131262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163E09D9-A4F8-47FE-AC27-A8CA8832CD7A}"/>
              </a:ext>
            </a:extLst>
          </p:cNvPr>
          <p:cNvSpPr txBox="1"/>
          <p:nvPr/>
        </p:nvSpPr>
        <p:spPr>
          <a:xfrm>
            <a:off x="7429517" y="4639542"/>
            <a:ext cx="106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400">
                <a:solidFill>
                  <a:srgbClr val="5B4CEB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defRPr>
            </a:lvl1pPr>
          </a:lstStyle>
          <a:p>
            <a:pPr algn="ctr"/>
            <a:r>
              <a:rPr lang="en-US" altLang="zh-CN" sz="1100" dirty="0">
                <a:solidFill>
                  <a:srgbClr val="5B4CEB">
                    <a:alpha val="50000"/>
                  </a:srgbClr>
                </a:solidFill>
              </a:rPr>
              <a:t>updateFlag()</a:t>
            </a:r>
            <a:endParaRPr lang="zh-CN" altLang="en-US" sz="1100" dirty="0">
              <a:solidFill>
                <a:srgbClr val="5B4CEB">
                  <a:alpha val="50000"/>
                </a:srgbClr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0E00AB3-109F-48CE-B62A-780CD703A087}"/>
              </a:ext>
            </a:extLst>
          </p:cNvPr>
          <p:cNvSpPr txBox="1"/>
          <p:nvPr/>
        </p:nvSpPr>
        <p:spPr>
          <a:xfrm>
            <a:off x="3924589" y="4136558"/>
            <a:ext cx="105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5B4CEB">
                    <a:alpha val="50000"/>
                  </a:srgb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queryFlag()</a:t>
            </a:r>
            <a:endParaRPr lang="zh-CN" altLang="en-US" sz="1100" dirty="0">
              <a:solidFill>
                <a:srgbClr val="5B4CEB">
                  <a:alpha val="50000"/>
                </a:srgb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196740D-6A0E-40D1-97B1-10AFFEF25BAB}"/>
              </a:ext>
            </a:extLst>
          </p:cNvPr>
          <p:cNvSpPr txBox="1"/>
          <p:nvPr/>
        </p:nvSpPr>
        <p:spPr>
          <a:xfrm>
            <a:off x="6553085" y="1386100"/>
            <a:ext cx="2302233" cy="19001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28600" dist="38100" dir="5400000" algn="t" rotWithShape="0">
              <a:prstClr val="black">
                <a:alpha val="18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返回</a:t>
            </a:r>
            <a:r>
              <a:rPr lang="zh-CN" altLang="en-US" sz="1600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推断完成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消息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en-US" sz="1600" dirty="0">
                <a:solidFill>
                  <a:schemeClr val="accent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前端渲染</a:t>
            </a:r>
            <a:r>
              <a:rPr lang="en-US" altLang="zh-CN" sz="1600" dirty="0">
                <a:solidFill>
                  <a:schemeClr val="accent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3D</a:t>
            </a:r>
            <a:r>
              <a:rPr lang="zh-CN" altLang="en-US" sz="1600" dirty="0">
                <a:solidFill>
                  <a:schemeClr val="accent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模型</a:t>
            </a:r>
            <a:endParaRPr lang="en-US" altLang="zh-CN" sz="1600" dirty="0">
              <a:solidFill>
                <a:schemeClr val="accent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en-US" sz="1600" dirty="0">
                <a:solidFill>
                  <a:schemeClr val="accent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存储</a:t>
            </a:r>
            <a:r>
              <a:rPr lang="en-US" altLang="zh-CN" sz="1600" dirty="0">
                <a:solidFill>
                  <a:schemeClr val="accent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GIF</a:t>
            </a:r>
            <a:r>
              <a:rPr lang="zh-CN" altLang="en-US" sz="1600" dirty="0">
                <a:solidFill>
                  <a:schemeClr val="accent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文件返回</a:t>
            </a:r>
            <a:endParaRPr lang="en-US" altLang="zh-CN" sz="1600" dirty="0">
              <a:solidFill>
                <a:schemeClr val="accent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返回</a:t>
            </a:r>
            <a:r>
              <a:rPr lang="zh-CN" altLang="en-US" sz="1600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生成完毕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消息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en-US" sz="1600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客户端展示</a:t>
            </a:r>
            <a:r>
              <a:rPr lang="en-US" altLang="zh-CN" sz="1600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GIF</a:t>
            </a:r>
            <a:r>
              <a:rPr lang="zh-CN" altLang="en-US" sz="1600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动图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672AEC4-0B2E-491C-81F2-E1831758A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58" y="2036205"/>
            <a:ext cx="957793" cy="512991"/>
          </a:xfrm>
          <a:prstGeom prst="rect">
            <a:avLst/>
          </a:prstGeom>
          <a:ln>
            <a:noFill/>
          </a:ln>
          <a:effectLst>
            <a:outerShdw blurRad="127000" dist="139700" dir="2700000" sx="79000" sy="79000" algn="tl" rotWithShape="0">
              <a:srgbClr val="333333">
                <a:alpha val="65000"/>
              </a:srgbClr>
            </a:outerShdw>
          </a:effectLst>
        </p:spPr>
      </p:pic>
      <p:sp>
        <p:nvSpPr>
          <p:cNvPr id="94" name="矩形 93">
            <a:extLst>
              <a:ext uri="{FF2B5EF4-FFF2-40B4-BE49-F238E27FC236}">
                <a16:creationId xmlns:a16="http://schemas.microsoft.com/office/drawing/2014/main" id="{65C881F6-2E66-4C54-90D3-5A9A88EB608C}"/>
              </a:ext>
            </a:extLst>
          </p:cNvPr>
          <p:cNvSpPr/>
          <p:nvPr/>
        </p:nvSpPr>
        <p:spPr>
          <a:xfrm>
            <a:off x="1576559" y="2635517"/>
            <a:ext cx="151678" cy="154070"/>
          </a:xfrm>
          <a:prstGeom prst="rect">
            <a:avLst/>
          </a:prstGeom>
          <a:solidFill>
            <a:srgbClr val="5B4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√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7D16F03-E839-400D-AEA2-24C95B6B07FB}"/>
              </a:ext>
            </a:extLst>
          </p:cNvPr>
          <p:cNvSpPr/>
          <p:nvPr/>
        </p:nvSpPr>
        <p:spPr>
          <a:xfrm>
            <a:off x="1048533" y="1752822"/>
            <a:ext cx="981316" cy="20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选择视频</a:t>
            </a:r>
          </a:p>
        </p:txBody>
      </p:sp>
      <p:sp>
        <p:nvSpPr>
          <p:cNvPr id="96" name="箭头: 虚尾 95">
            <a:extLst>
              <a:ext uri="{FF2B5EF4-FFF2-40B4-BE49-F238E27FC236}">
                <a16:creationId xmlns:a16="http://schemas.microsoft.com/office/drawing/2014/main" id="{D8323A06-A8A5-4D44-AE10-C7139715A1A4}"/>
              </a:ext>
            </a:extLst>
          </p:cNvPr>
          <p:cNvSpPr/>
          <p:nvPr/>
        </p:nvSpPr>
        <p:spPr>
          <a:xfrm>
            <a:off x="2319766" y="1605675"/>
            <a:ext cx="1048771" cy="1453813"/>
          </a:xfrm>
          <a:prstGeom prst="stripedRightArrow">
            <a:avLst>
              <a:gd name="adj1" fmla="val 56099"/>
              <a:gd name="adj2" fmla="val 50000"/>
            </a:avLst>
          </a:prstGeom>
          <a:gradFill>
            <a:gsLst>
              <a:gs pos="0">
                <a:srgbClr val="B1AAF6">
                  <a:alpha val="30000"/>
                </a:srgbClr>
              </a:gs>
              <a:gs pos="98000">
                <a:srgbClr val="5B4CEB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虚尾 96">
            <a:extLst>
              <a:ext uri="{FF2B5EF4-FFF2-40B4-BE49-F238E27FC236}">
                <a16:creationId xmlns:a16="http://schemas.microsoft.com/office/drawing/2014/main" id="{6473A2E0-ACC5-4CBA-9B8F-79AD9F3CC06A}"/>
              </a:ext>
            </a:extLst>
          </p:cNvPr>
          <p:cNvSpPr/>
          <p:nvPr/>
        </p:nvSpPr>
        <p:spPr>
          <a:xfrm>
            <a:off x="5550856" y="1605675"/>
            <a:ext cx="995225" cy="1453813"/>
          </a:xfrm>
          <a:prstGeom prst="stripedRightArrow">
            <a:avLst>
              <a:gd name="adj1" fmla="val 56099"/>
              <a:gd name="adj2" fmla="val 50000"/>
            </a:avLst>
          </a:prstGeom>
          <a:gradFill>
            <a:gsLst>
              <a:gs pos="0">
                <a:srgbClr val="B1AAF6">
                  <a:alpha val="30000"/>
                </a:srgbClr>
              </a:gs>
              <a:gs pos="98000">
                <a:srgbClr val="5B4CEB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虚尾 97">
            <a:extLst>
              <a:ext uri="{FF2B5EF4-FFF2-40B4-BE49-F238E27FC236}">
                <a16:creationId xmlns:a16="http://schemas.microsoft.com/office/drawing/2014/main" id="{39A4606E-D0B2-4572-B636-CCC8E42C1964}"/>
              </a:ext>
            </a:extLst>
          </p:cNvPr>
          <p:cNvSpPr/>
          <p:nvPr/>
        </p:nvSpPr>
        <p:spPr>
          <a:xfrm>
            <a:off x="8894417" y="1605675"/>
            <a:ext cx="995225" cy="1453813"/>
          </a:xfrm>
          <a:prstGeom prst="stripedRightArrow">
            <a:avLst>
              <a:gd name="adj1" fmla="val 56099"/>
              <a:gd name="adj2" fmla="val 50000"/>
            </a:avLst>
          </a:prstGeom>
          <a:gradFill>
            <a:gsLst>
              <a:gs pos="0">
                <a:srgbClr val="B1AAF6">
                  <a:alpha val="30000"/>
                </a:srgbClr>
              </a:gs>
              <a:gs pos="98000">
                <a:srgbClr val="5B4CEB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33F1435-BF91-4718-9063-E466DE5252AC}"/>
              </a:ext>
            </a:extLst>
          </p:cNvPr>
          <p:cNvSpPr txBox="1"/>
          <p:nvPr/>
        </p:nvSpPr>
        <p:spPr>
          <a:xfrm>
            <a:off x="3367428" y="985717"/>
            <a:ext cx="2172390" cy="422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0.  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选择人物模型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E52485A-D48E-4E2C-BD91-18680B56FB50}"/>
              </a:ext>
            </a:extLst>
          </p:cNvPr>
          <p:cNvSpPr txBox="1"/>
          <p:nvPr/>
        </p:nvSpPr>
        <p:spPr>
          <a:xfrm>
            <a:off x="6557564" y="3291365"/>
            <a:ext cx="2304757" cy="422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11.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用户保存动图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06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530265-5400-4025-84B6-9BBE8C61740C}"/>
              </a:ext>
            </a:extLst>
          </p:cNvPr>
          <p:cNvSpPr txBox="1"/>
          <p:nvPr/>
        </p:nvSpPr>
        <p:spPr>
          <a:xfrm>
            <a:off x="185030" y="238057"/>
            <a:ext cx="236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▮ 实操录屏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06C6C6-B90D-414C-B24A-5B5C90C31E08}"/>
              </a:ext>
            </a:extLst>
          </p:cNvPr>
          <p:cNvSpPr/>
          <p:nvPr/>
        </p:nvSpPr>
        <p:spPr>
          <a:xfrm>
            <a:off x="0" y="6088558"/>
            <a:ext cx="12192000" cy="769441"/>
          </a:xfrm>
          <a:prstGeom prst="rect">
            <a:avLst/>
          </a:prstGeom>
          <a:solidFill>
            <a:srgbClr val="5B4CE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FA79E4C-3684-48C6-AC97-0DDAC51F5550}"/>
              </a:ext>
            </a:extLst>
          </p:cNvPr>
          <p:cNvGrpSpPr/>
          <p:nvPr/>
        </p:nvGrpSpPr>
        <p:grpSpPr>
          <a:xfrm>
            <a:off x="75575" y="6049951"/>
            <a:ext cx="2710298" cy="850721"/>
            <a:chOff x="75575" y="6098719"/>
            <a:chExt cx="2710298" cy="85072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CF930F-7EE0-44F4-B00F-F60BDC834757}"/>
                </a:ext>
              </a:extLst>
            </p:cNvPr>
            <p:cNvSpPr/>
            <p:nvPr/>
          </p:nvSpPr>
          <p:spPr>
            <a:xfrm rot="460933">
              <a:off x="75575" y="6098719"/>
              <a:ext cx="782586" cy="769441"/>
            </a:xfrm>
            <a:prstGeom prst="rect">
              <a:avLst/>
            </a:prstGeom>
            <a:noFill/>
            <a:scene3d>
              <a:camera prst="orthographicFront">
                <a:rot lat="0" lon="21599991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i="1" dirty="0">
                  <a:gradFill flip="none" rotWithShape="1">
                    <a:gsLst>
                      <a:gs pos="0">
                        <a:srgbClr val="42CEE6"/>
                      </a:gs>
                      <a:gs pos="100000">
                        <a:srgbClr val="5E96ED"/>
                      </a:gs>
                    </a:gsLst>
                    <a:lin ang="5400000" scaled="1"/>
                    <a:tileRect/>
                  </a:gradFill>
                  <a:latin typeface="Comic Sans MS" panose="030F0702030302020204" pitchFamily="66" charset="0"/>
                </a:rPr>
                <a:t>${</a:t>
              </a:r>
              <a:endParaRPr lang="zh-CN" altLang="en-US" sz="44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 flip="none" rotWithShape="1">
                  <a:gsLst>
                    <a:gs pos="0">
                      <a:srgbClr val="42CEE6"/>
                    </a:gs>
                    <a:gs pos="100000">
                      <a:srgbClr val="5E96ED"/>
                    </a:gs>
                  </a:gsLst>
                  <a:lin ang="5400000" scaled="1"/>
                  <a:tileRect/>
                </a:gra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6669CCF-CCE3-4D42-995B-725DD0618AE8}"/>
                </a:ext>
              </a:extLst>
            </p:cNvPr>
            <p:cNvSpPr txBox="1"/>
            <p:nvPr/>
          </p:nvSpPr>
          <p:spPr>
            <a:xfrm>
              <a:off x="560833" y="6179999"/>
              <a:ext cx="222504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无</a:t>
              </a:r>
              <a:r>
                <a:rPr lang="zh-CN" altLang="en-US" sz="36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言</a:t>
              </a:r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以</a:t>
              </a:r>
              <a:r>
                <a:rPr lang="zh-CN" altLang="en-US" sz="44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队</a:t>
              </a:r>
              <a:r>
                <a:rPr lang="zh-CN" altLang="en-US" sz="4000" i="1" dirty="0">
                  <a:ln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outerShdw dist="1524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 </a:t>
              </a:r>
              <a:endParaRPr lang="en-US" altLang="zh-CN" sz="4000" i="1" dirty="0">
                <a:ln cap="sq">
                  <a:solidFill>
                    <a:srgbClr val="5B4CEB"/>
                  </a:solidFill>
                  <a:bevel/>
                </a:ln>
                <a:solidFill>
                  <a:schemeClr val="bg1"/>
                </a:solidFill>
                <a:effectLst>
                  <a:outerShdw dist="152400" dir="1500000" algn="tl" rotWithShape="0">
                    <a:srgbClr val="5B4CEB"/>
                  </a:outerShdw>
                </a:effectLst>
                <a:latin typeface="锐字工房绽放黑简1.0" panose="02010600030101010101" pitchFamily="2" charset="-122"/>
                <a:ea typeface="锐字工房绽放黑简1.0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BCC3615-56B8-4185-BDDF-98BDE85AC22D}"/>
              </a:ext>
            </a:extLst>
          </p:cNvPr>
          <p:cNvSpPr txBox="1"/>
          <p:nvPr/>
        </p:nvSpPr>
        <p:spPr>
          <a:xfrm>
            <a:off x="3067723" y="6312109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刘新宇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AEE2F2-F53F-44A7-B8E4-4C8B5ED0CF18}"/>
              </a:ext>
            </a:extLst>
          </p:cNvPr>
          <p:cNvSpPr txBox="1"/>
          <p:nvPr/>
        </p:nvSpPr>
        <p:spPr>
          <a:xfrm>
            <a:off x="5803127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李奕兵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797320-9929-4E8A-B04A-A0049954AD84}"/>
              </a:ext>
            </a:extLst>
          </p:cNvPr>
          <p:cNvSpPr txBox="1"/>
          <p:nvPr/>
        </p:nvSpPr>
        <p:spPr>
          <a:xfrm>
            <a:off x="4435425" y="6311441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黄俊雯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A462D6-62DA-4C47-92CE-0F163C8B17D7}"/>
              </a:ext>
            </a:extLst>
          </p:cNvPr>
          <p:cNvSpPr txBox="1"/>
          <p:nvPr/>
        </p:nvSpPr>
        <p:spPr>
          <a:xfrm>
            <a:off x="7170829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胡江浩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31866A-9BA4-42F5-8B6C-669401AB7837}"/>
              </a:ext>
            </a:extLst>
          </p:cNvPr>
          <p:cNvSpPr txBox="1"/>
          <p:nvPr/>
        </p:nvSpPr>
        <p:spPr>
          <a:xfrm>
            <a:off x="8538531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郑雨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920D65-FB45-4194-B258-31E355F2ABD6}"/>
              </a:ext>
            </a:extLst>
          </p:cNvPr>
          <p:cNvSpPr/>
          <p:nvPr/>
        </p:nvSpPr>
        <p:spPr>
          <a:xfrm>
            <a:off x="5293196" y="2808733"/>
            <a:ext cx="1313549" cy="131354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03308C-738F-4BC0-A0FB-F04615ECF6E4}"/>
              </a:ext>
            </a:extLst>
          </p:cNvPr>
          <p:cNvSpPr/>
          <p:nvPr/>
        </p:nvSpPr>
        <p:spPr>
          <a:xfrm rot="460933">
            <a:off x="5180469" y="2705724"/>
            <a:ext cx="1380506" cy="1446550"/>
          </a:xfrm>
          <a:prstGeom prst="rect">
            <a:avLst/>
          </a:prstGeom>
          <a:noFill/>
          <a:scene3d>
            <a:camera prst="orthographicFront">
              <a:rot lat="0" lon="21599991" rev="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i="1" dirty="0">
                <a:gradFill flip="none" rotWithShape="1">
                  <a:gsLst>
                    <a:gs pos="0">
                      <a:srgbClr val="42CEE6"/>
                    </a:gs>
                    <a:gs pos="100000">
                      <a:srgbClr val="5E96ED"/>
                    </a:gs>
                  </a:gsLst>
                  <a:lin ang="5400000" scaled="1"/>
                  <a:tileRect/>
                </a:gradFill>
                <a:latin typeface="Comic Sans MS" panose="030F0702030302020204" pitchFamily="66" charset="0"/>
              </a:rPr>
              <a:t>${</a:t>
            </a:r>
            <a:endParaRPr lang="zh-CN" altLang="en-US" sz="8800" b="1" i="1" cap="none" spc="0" dirty="0">
              <a:ln w="12700" cmpd="sng">
                <a:solidFill>
                  <a:schemeClr val="accent4"/>
                </a:solidFill>
                <a:prstDash val="solid"/>
              </a:ln>
              <a:gradFill flip="none" rotWithShape="1">
                <a:gsLst>
                  <a:gs pos="0">
                    <a:srgbClr val="42CEE6"/>
                  </a:gs>
                  <a:gs pos="100000">
                    <a:srgbClr val="5E96ED"/>
                  </a:gs>
                </a:gsLst>
                <a:lin ang="5400000" scaled="1"/>
                <a:tileRect/>
              </a:gra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E61C06-BEEA-4CC3-BF96-27211F807EDC}"/>
              </a:ext>
            </a:extLst>
          </p:cNvPr>
          <p:cNvSpPr txBox="1"/>
          <p:nvPr/>
        </p:nvSpPr>
        <p:spPr>
          <a:xfrm>
            <a:off x="5226108" y="2927348"/>
            <a:ext cx="124883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i="1" dirty="0">
                <a:ln w="12700" cap="sq">
                  <a:solidFill>
                    <a:srgbClr val="5B4CEB"/>
                  </a:solidFill>
                  <a:beve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76200" dir="1500000" algn="tl" rotWithShape="0">
                    <a:srgbClr val="5B4CEB"/>
                  </a:outerShdw>
                </a:effectLst>
                <a:latin typeface="锐字工房绽放黑简1.0" panose="02010600030101010101" pitchFamily="2" charset="-122"/>
                <a:ea typeface="锐字工房绽放黑简1.0" panose="02010600030101010101" pitchFamily="2" charset="-122"/>
              </a:rPr>
              <a:t>无</a:t>
            </a:r>
            <a:r>
              <a:rPr lang="zh-CN" altLang="en-US" sz="3600" i="1" dirty="0">
                <a:ln w="12700" cap="sq">
                  <a:solidFill>
                    <a:srgbClr val="5B4CEB"/>
                  </a:solidFill>
                  <a:beve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76200" dir="1500000" algn="tl" rotWithShape="0">
                    <a:srgbClr val="5B4CEB"/>
                  </a:outerShdw>
                </a:effectLst>
                <a:latin typeface="锐字工房绽放黑简1.0" panose="02010600030101010101" pitchFamily="2" charset="-122"/>
                <a:ea typeface="锐字工房绽放黑简1.0" panose="02010600030101010101" pitchFamily="2" charset="-122"/>
              </a:rPr>
              <a:t>言</a:t>
            </a:r>
            <a:r>
              <a:rPr lang="zh-CN" altLang="en-US" sz="4000" i="1" dirty="0">
                <a:ln cap="sq">
                  <a:solidFill>
                    <a:srgbClr val="5B4CEB"/>
                  </a:solidFill>
                  <a:bevel/>
                </a:ln>
                <a:solidFill>
                  <a:schemeClr val="bg1"/>
                </a:solidFill>
                <a:effectLst>
                  <a:outerShdw dist="152400" dir="1500000" algn="tl" rotWithShape="0">
                    <a:srgbClr val="5B4CEB"/>
                  </a:outerShdw>
                </a:effectLst>
                <a:latin typeface="锐字工房绽放黑简1.0" panose="02010600030101010101" pitchFamily="2" charset="-122"/>
                <a:ea typeface="锐字工房绽放黑简1.0" panose="02010600030101010101" pitchFamily="2" charset="-122"/>
              </a:rPr>
              <a:t> </a:t>
            </a:r>
            <a:endParaRPr lang="en-US" altLang="zh-CN" sz="4000" i="1" dirty="0">
              <a:ln cap="sq">
                <a:solidFill>
                  <a:srgbClr val="5B4CEB"/>
                </a:solidFill>
                <a:bevel/>
              </a:ln>
              <a:solidFill>
                <a:schemeClr val="bg1"/>
              </a:solidFill>
              <a:effectLst>
                <a:outerShdw dist="152400" dir="1500000" algn="tl" rotWithShape="0">
                  <a:srgbClr val="5B4CEB"/>
                </a:outerShdw>
              </a:effectLst>
              <a:latin typeface="锐字工房绽放黑简1.0" panose="02010600030101010101" pitchFamily="2" charset="-122"/>
              <a:ea typeface="锐字工房绽放黑简1.0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FC1C46-09E3-431E-86DD-70E631569EE8}"/>
              </a:ext>
            </a:extLst>
          </p:cNvPr>
          <p:cNvSpPr txBox="1"/>
          <p:nvPr/>
        </p:nvSpPr>
        <p:spPr>
          <a:xfrm>
            <a:off x="5239266" y="3330999"/>
            <a:ext cx="1313549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i="1" dirty="0">
                <a:ln w="12700" cap="sq">
                  <a:solidFill>
                    <a:srgbClr val="5B4CEB"/>
                  </a:solidFill>
                  <a:beve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76200" dir="1500000" algn="tl" rotWithShape="0">
                    <a:srgbClr val="5B4CEB"/>
                  </a:outerShdw>
                </a:effectLst>
                <a:latin typeface="锐字工房绽放黑简1.0" panose="02010600030101010101" pitchFamily="2" charset="-122"/>
                <a:ea typeface="锐字工房绽放黑简1.0" panose="02010600030101010101" pitchFamily="2" charset="-122"/>
              </a:rPr>
              <a:t>以</a:t>
            </a:r>
            <a:r>
              <a:rPr lang="zh-CN" altLang="en-US" sz="4400" i="1" dirty="0">
                <a:ln w="12700" cap="sq">
                  <a:solidFill>
                    <a:srgbClr val="5B4CEB"/>
                  </a:solidFill>
                  <a:beve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76200" dir="1500000" algn="tl" rotWithShape="0">
                    <a:srgbClr val="5B4CEB"/>
                  </a:outerShdw>
                </a:effectLst>
                <a:latin typeface="锐字工房绽放黑简1.0" panose="02010600030101010101" pitchFamily="2" charset="-122"/>
                <a:ea typeface="锐字工房绽放黑简1.0" panose="02010600030101010101" pitchFamily="2" charset="-122"/>
              </a:rPr>
              <a:t>队</a:t>
            </a:r>
            <a:r>
              <a:rPr lang="zh-CN" altLang="en-US" sz="4000" i="1" dirty="0">
                <a:ln cap="sq">
                  <a:solidFill>
                    <a:srgbClr val="5B4CEB"/>
                  </a:solidFill>
                  <a:bevel/>
                </a:ln>
                <a:solidFill>
                  <a:schemeClr val="bg1"/>
                </a:solidFill>
                <a:effectLst>
                  <a:outerShdw dist="152400" dir="1500000" algn="tl" rotWithShape="0">
                    <a:srgbClr val="5B4CEB"/>
                  </a:outerShdw>
                </a:effectLst>
                <a:latin typeface="锐字工房绽放黑简1.0" panose="02010600030101010101" pitchFamily="2" charset="-122"/>
                <a:ea typeface="锐字工房绽放黑简1.0" panose="02010600030101010101" pitchFamily="2" charset="-122"/>
              </a:rPr>
              <a:t> </a:t>
            </a:r>
            <a:endParaRPr lang="en-US" altLang="zh-CN" sz="4000" i="1" dirty="0">
              <a:ln cap="sq">
                <a:solidFill>
                  <a:srgbClr val="5B4CEB"/>
                </a:solidFill>
                <a:bevel/>
              </a:ln>
              <a:solidFill>
                <a:schemeClr val="bg1"/>
              </a:solidFill>
              <a:effectLst>
                <a:outerShdw dist="152400" dir="1500000" algn="tl" rotWithShape="0">
                  <a:srgbClr val="5B4CEB"/>
                </a:outerShdw>
              </a:effectLst>
              <a:latin typeface="锐字工房绽放黑简1.0" panose="02010600030101010101" pitchFamily="2" charset="-122"/>
              <a:ea typeface="锐字工房绽放黑简1.0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91430F-4597-491B-B90E-AAA346396E05}"/>
              </a:ext>
            </a:extLst>
          </p:cNvPr>
          <p:cNvSpPr/>
          <p:nvPr/>
        </p:nvSpPr>
        <p:spPr>
          <a:xfrm rot="460933">
            <a:off x="5180468" y="2705725"/>
            <a:ext cx="1380506" cy="1446550"/>
          </a:xfrm>
          <a:prstGeom prst="rect">
            <a:avLst/>
          </a:prstGeom>
          <a:noFill/>
          <a:scene3d>
            <a:camera prst="orthographicFront">
              <a:rot lat="0" lon="21599991" rev="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i="1" dirty="0">
                <a:gradFill flip="none" rotWithShape="1">
                  <a:gsLst>
                    <a:gs pos="0">
                      <a:srgbClr val="42CEE6">
                        <a:alpha val="50000"/>
                      </a:srgbClr>
                    </a:gs>
                    <a:gs pos="100000">
                      <a:srgbClr val="5E96ED">
                        <a:alpha val="50000"/>
                      </a:srgbClr>
                    </a:gs>
                  </a:gsLst>
                  <a:lin ang="5400000" scaled="1"/>
                  <a:tileRect/>
                </a:gradFill>
                <a:latin typeface="Comic Sans MS" panose="030F0702030302020204" pitchFamily="66" charset="0"/>
              </a:rPr>
              <a:t>${</a:t>
            </a:r>
            <a:endParaRPr lang="zh-CN" altLang="en-US" sz="8800" b="1" i="1" cap="none" spc="0" dirty="0">
              <a:ln w="12700" cmpd="sng">
                <a:solidFill>
                  <a:schemeClr val="accent4"/>
                </a:solidFill>
                <a:prstDash val="solid"/>
              </a:ln>
              <a:gradFill flip="none" rotWithShape="1">
                <a:gsLst>
                  <a:gs pos="0">
                    <a:srgbClr val="42CEE6">
                      <a:alpha val="50000"/>
                    </a:srgbClr>
                  </a:gs>
                  <a:gs pos="100000">
                    <a:srgbClr val="5E96ED">
                      <a:alpha val="50000"/>
                    </a:srgbClr>
                  </a:gs>
                </a:gsLst>
                <a:lin ang="5400000" scaled="1"/>
                <a:tileRect/>
              </a:gra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95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530265-5400-4025-84B6-9BBE8C61740C}"/>
              </a:ext>
            </a:extLst>
          </p:cNvPr>
          <p:cNvSpPr txBox="1"/>
          <p:nvPr/>
        </p:nvSpPr>
        <p:spPr>
          <a:xfrm>
            <a:off x="185030" y="238057"/>
            <a:ext cx="278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▮ </a:t>
            </a:r>
            <a:r>
              <a:rPr lang="en-US" altLang="zh-CN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Reference</a:t>
            </a:r>
            <a:endParaRPr lang="zh-CN" altLang="en-US" sz="36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06C6C6-B90D-414C-B24A-5B5C90C31E08}"/>
              </a:ext>
            </a:extLst>
          </p:cNvPr>
          <p:cNvSpPr/>
          <p:nvPr/>
        </p:nvSpPr>
        <p:spPr>
          <a:xfrm>
            <a:off x="0" y="6088558"/>
            <a:ext cx="12192000" cy="769441"/>
          </a:xfrm>
          <a:prstGeom prst="rect">
            <a:avLst/>
          </a:prstGeom>
          <a:solidFill>
            <a:srgbClr val="5B4CE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FA79E4C-3684-48C6-AC97-0DDAC51F5550}"/>
              </a:ext>
            </a:extLst>
          </p:cNvPr>
          <p:cNvGrpSpPr/>
          <p:nvPr/>
        </p:nvGrpSpPr>
        <p:grpSpPr>
          <a:xfrm>
            <a:off x="75575" y="6049951"/>
            <a:ext cx="2710298" cy="850721"/>
            <a:chOff x="75575" y="6098719"/>
            <a:chExt cx="2710298" cy="85072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CF930F-7EE0-44F4-B00F-F60BDC834757}"/>
                </a:ext>
              </a:extLst>
            </p:cNvPr>
            <p:cNvSpPr/>
            <p:nvPr/>
          </p:nvSpPr>
          <p:spPr>
            <a:xfrm rot="460933">
              <a:off x="75575" y="6098719"/>
              <a:ext cx="782586" cy="769441"/>
            </a:xfrm>
            <a:prstGeom prst="rect">
              <a:avLst/>
            </a:prstGeom>
            <a:noFill/>
            <a:scene3d>
              <a:camera prst="orthographicFront">
                <a:rot lat="0" lon="21599991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i="1" dirty="0">
                  <a:gradFill flip="none" rotWithShape="1">
                    <a:gsLst>
                      <a:gs pos="0">
                        <a:srgbClr val="42CEE6"/>
                      </a:gs>
                      <a:gs pos="100000">
                        <a:srgbClr val="5E96ED"/>
                      </a:gs>
                    </a:gsLst>
                    <a:lin ang="5400000" scaled="1"/>
                    <a:tileRect/>
                  </a:gradFill>
                  <a:latin typeface="Comic Sans MS" panose="030F0702030302020204" pitchFamily="66" charset="0"/>
                </a:rPr>
                <a:t>${</a:t>
              </a:r>
              <a:endParaRPr lang="zh-CN" altLang="en-US" sz="44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 flip="none" rotWithShape="1">
                  <a:gsLst>
                    <a:gs pos="0">
                      <a:srgbClr val="42CEE6"/>
                    </a:gs>
                    <a:gs pos="100000">
                      <a:srgbClr val="5E96ED"/>
                    </a:gs>
                  </a:gsLst>
                  <a:lin ang="5400000" scaled="1"/>
                  <a:tileRect/>
                </a:gra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6669CCF-CCE3-4D42-995B-725DD0618AE8}"/>
                </a:ext>
              </a:extLst>
            </p:cNvPr>
            <p:cNvSpPr txBox="1"/>
            <p:nvPr/>
          </p:nvSpPr>
          <p:spPr>
            <a:xfrm>
              <a:off x="560833" y="6179999"/>
              <a:ext cx="222504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无</a:t>
              </a:r>
              <a:r>
                <a:rPr lang="zh-CN" altLang="en-US" sz="36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言</a:t>
              </a:r>
              <a:r>
                <a:rPr lang="zh-CN" altLang="en-US" sz="40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以</a:t>
              </a:r>
              <a:r>
                <a:rPr lang="zh-CN" altLang="en-US" sz="4400" i="1" dirty="0">
                  <a:ln w="12700"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outerShdw dist="762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队</a:t>
              </a:r>
              <a:r>
                <a:rPr lang="zh-CN" altLang="en-US" sz="4000" i="1" dirty="0">
                  <a:ln cap="sq">
                    <a:solidFill>
                      <a:srgbClr val="5B4CEB"/>
                    </a:solidFill>
                    <a:bevel/>
                  </a:ln>
                  <a:solidFill>
                    <a:schemeClr val="bg1"/>
                  </a:solidFill>
                  <a:effectLst>
                    <a:outerShdw dist="152400" dir="1500000" algn="tl" rotWithShape="0">
                      <a:srgbClr val="5B4CEB"/>
                    </a:outerShdw>
                  </a:effectLst>
                  <a:latin typeface="锐字工房绽放黑简1.0" panose="02010600030101010101" pitchFamily="2" charset="-122"/>
                  <a:ea typeface="锐字工房绽放黑简1.0" panose="02010600030101010101" pitchFamily="2" charset="-122"/>
                </a:rPr>
                <a:t> </a:t>
              </a:r>
              <a:endParaRPr lang="en-US" altLang="zh-CN" sz="4000" i="1" dirty="0">
                <a:ln cap="sq">
                  <a:solidFill>
                    <a:srgbClr val="5B4CEB"/>
                  </a:solidFill>
                  <a:bevel/>
                </a:ln>
                <a:solidFill>
                  <a:schemeClr val="bg1"/>
                </a:solidFill>
                <a:effectLst>
                  <a:outerShdw dist="152400" dir="1500000" algn="tl" rotWithShape="0">
                    <a:srgbClr val="5B4CEB"/>
                  </a:outerShdw>
                </a:effectLst>
                <a:latin typeface="锐字工房绽放黑简1.0" panose="02010600030101010101" pitchFamily="2" charset="-122"/>
                <a:ea typeface="锐字工房绽放黑简1.0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BCC3615-56B8-4185-BDDF-98BDE85AC22D}"/>
              </a:ext>
            </a:extLst>
          </p:cNvPr>
          <p:cNvSpPr txBox="1"/>
          <p:nvPr/>
        </p:nvSpPr>
        <p:spPr>
          <a:xfrm>
            <a:off x="3067723" y="6312109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刘新宇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AEE2F2-F53F-44A7-B8E4-4C8B5ED0CF18}"/>
              </a:ext>
            </a:extLst>
          </p:cNvPr>
          <p:cNvSpPr txBox="1"/>
          <p:nvPr/>
        </p:nvSpPr>
        <p:spPr>
          <a:xfrm>
            <a:off x="5803127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李奕兵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797320-9929-4E8A-B04A-A0049954AD84}"/>
              </a:ext>
            </a:extLst>
          </p:cNvPr>
          <p:cNvSpPr txBox="1"/>
          <p:nvPr/>
        </p:nvSpPr>
        <p:spPr>
          <a:xfrm>
            <a:off x="4435425" y="6311441"/>
            <a:ext cx="1080000" cy="400110"/>
          </a:xfrm>
          <a:prstGeom prst="rect">
            <a:avLst/>
          </a:prstGeom>
          <a:solidFill>
            <a:srgbClr val="5B4CEB">
              <a:alpha val="41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黄俊雯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A462D6-62DA-4C47-92CE-0F163C8B17D7}"/>
              </a:ext>
            </a:extLst>
          </p:cNvPr>
          <p:cNvSpPr txBox="1"/>
          <p:nvPr/>
        </p:nvSpPr>
        <p:spPr>
          <a:xfrm>
            <a:off x="7170829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胡江浩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31866A-9BA4-42F5-8B6C-669401AB7837}"/>
              </a:ext>
            </a:extLst>
          </p:cNvPr>
          <p:cNvSpPr txBox="1"/>
          <p:nvPr/>
        </p:nvSpPr>
        <p:spPr>
          <a:xfrm>
            <a:off x="8538531" y="6312109"/>
            <a:ext cx="1080000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郑雨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B71019-FFC9-4C8C-B0F4-5961A9D7BB18}"/>
              </a:ext>
            </a:extLst>
          </p:cNvPr>
          <p:cNvSpPr txBox="1"/>
          <p:nvPr/>
        </p:nvSpPr>
        <p:spPr>
          <a:xfrm>
            <a:off x="466868" y="17479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绊爱项目公式站 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	</a:t>
            </a:r>
            <a:r>
              <a:rPr lang="en-US" altLang="zh-CN" sz="1200" u="sng" dirty="0">
                <a:solidFill>
                  <a:srgbClr val="5B4CEB"/>
                </a:solidFill>
              </a:rPr>
              <a:t>www.kizunaai.com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阿里巴巴矢量图标库 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	</a:t>
            </a:r>
            <a:r>
              <a:rPr lang="zh-CN" altLang="en-US" sz="1200" u="sng" dirty="0">
                <a:solidFill>
                  <a:srgbClr val="5B4CEB"/>
                </a:solidFill>
              </a:rPr>
              <a:t>www.iconfont.cn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5D26BD-74E0-4609-BA03-1C7ADE3A09BD}"/>
              </a:ext>
            </a:extLst>
          </p:cNvPr>
          <p:cNvSpPr txBox="1"/>
          <p:nvPr/>
        </p:nvSpPr>
        <p:spPr>
          <a:xfrm>
            <a:off x="466868" y="29284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Three.js 	</a:t>
            </a:r>
            <a:r>
              <a:rPr lang="en-US" altLang="zh-CN" sz="1200" u="sng" dirty="0">
                <a:solidFill>
                  <a:srgbClr val="5B4CEB"/>
                </a:solidFill>
              </a:rPr>
              <a:t>threejs.org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GIF.js 	</a:t>
            </a:r>
            <a:r>
              <a:rPr lang="en-US" altLang="zh-CN" sz="1200" u="sng" dirty="0">
                <a:solidFill>
                  <a:srgbClr val="5B4CEB"/>
                </a:solidFill>
              </a:rPr>
              <a:t>github.com/jnordberg/gif.js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0782E0-E3B8-4C2A-8A4E-27EA971C97FC}"/>
              </a:ext>
            </a:extLst>
          </p:cNvPr>
          <p:cNvSpPr txBox="1"/>
          <p:nvPr/>
        </p:nvSpPr>
        <p:spPr>
          <a:xfrm>
            <a:off x="395416" y="4061157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 i="1" dirty="0">
                <a:solidFill>
                  <a:srgbClr val="000000"/>
                </a:solidFill>
                <a:effectLst/>
                <a:latin typeface="Open Sans"/>
              </a:rPr>
              <a:t>Jiankang Deng, Jia Guo, Evangelos Ververas, Irene Kotsia, Stefanos Zafeiriou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Open Sans"/>
              </a:rPr>
              <a:t>; </a:t>
            </a:r>
            <a:r>
              <a:rPr lang="en-US" altLang="zh-CN" sz="1200" dirty="0">
                <a:solidFill>
                  <a:srgbClr val="000000"/>
                </a:solidFill>
                <a:latin typeface="Open Sans"/>
              </a:rPr>
              <a:t>“RetinaFace: Single-Shot Multi-Level Face Localisation in the Wild” Proceedings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Open Sans"/>
              </a:rPr>
              <a:t>of the IEEE/CVF Conference on Computer Vision and Pattern Recognition (CVPR), 2020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 b="0" i="1" dirty="0">
                <a:solidFill>
                  <a:srgbClr val="000000"/>
                </a:solidFill>
                <a:effectLst/>
                <a:latin typeface="Open Sans"/>
              </a:rPr>
              <a:t>Liu, Songtao and Huang, Di and Wang, Yunhong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Open Sans"/>
              </a:rPr>
              <a:t>; “Receptive Field Block Net for Accurate and Fast Object Detection” Conference on Computer Vision (ECCV),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i="1" dirty="0">
                <a:solidFill>
                  <a:srgbClr val="000000"/>
                </a:solidFill>
                <a:effectLst/>
                <a:latin typeface="Open Sans"/>
              </a:rPr>
              <a:t>Seonwook Park, Adrian Spurr, Otmar Hilliges 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Open Sans"/>
              </a:rPr>
              <a:t>; “Deep Pictorial Gaze Estimation” Proceedings of the European Conference on Computer Vision (ECCV), 2018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1E9D9A-3113-4E76-A8ED-10DCBB222613}"/>
              </a:ext>
            </a:extLst>
          </p:cNvPr>
          <p:cNvSpPr txBox="1"/>
          <p:nvPr/>
        </p:nvSpPr>
        <p:spPr>
          <a:xfrm>
            <a:off x="395416" y="5023651"/>
            <a:ext cx="8657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5B4C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https://shuoyang1213.me/WIDERFACE/WiderFace_Results.html https://github.com/deepinsight/insightface/tree/master/alignment/coordinateReg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5B4C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https://aifi.isr.uc.pt/Downloads.html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5B4C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https://github.com/1996scarlet/</a:t>
            </a:r>
            <a:endParaRPr lang="en-US" altLang="zh-CN" sz="1200" dirty="0">
              <a:solidFill>
                <a:srgbClr val="5B4CE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605C8E-BAD7-4E06-8D79-0A38B152F582}"/>
              </a:ext>
            </a:extLst>
          </p:cNvPr>
          <p:cNvSpPr txBox="1"/>
          <p:nvPr/>
        </p:nvSpPr>
        <p:spPr>
          <a:xfrm>
            <a:off x="395416" y="3658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▮ 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论文与开源模型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>
                <a:solidFill>
                  <a:srgbClr val="B1AAF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for</a:t>
            </a:r>
            <a:r>
              <a:rPr lang="zh-CN" altLang="en-US" dirty="0">
                <a:solidFill>
                  <a:srgbClr val="B1AAF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人眼与人脸特征点检测</a:t>
            </a:r>
            <a:endParaRPr lang="en-US" altLang="zh-CN" dirty="0">
              <a:solidFill>
                <a:srgbClr val="B1AAF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86F884-0E8B-4067-A151-D59BFB62FEE0}"/>
              </a:ext>
            </a:extLst>
          </p:cNvPr>
          <p:cNvSpPr txBox="1"/>
          <p:nvPr/>
        </p:nvSpPr>
        <p:spPr>
          <a:xfrm>
            <a:off x="395416" y="1257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▮ 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视觉素材资源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367504-BF21-4037-8877-A672CA8119D2}"/>
              </a:ext>
            </a:extLst>
          </p:cNvPr>
          <p:cNvSpPr txBox="1"/>
          <p:nvPr/>
        </p:nvSpPr>
        <p:spPr>
          <a:xfrm>
            <a:off x="395416" y="2504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▮ </a:t>
            </a:r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JavaScript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库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51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CF41CA-67B3-4BF6-BEC7-D5F00393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42F43B-48F6-4652-8A7B-6FECC592EB7E}"/>
              </a:ext>
            </a:extLst>
          </p:cNvPr>
          <p:cNvSpPr txBox="1"/>
          <p:nvPr/>
        </p:nvSpPr>
        <p:spPr>
          <a:xfrm>
            <a:off x="2727930" y="1630281"/>
            <a:ext cx="6736139" cy="2215991"/>
          </a:xfrm>
          <a:prstGeom prst="rect">
            <a:avLst/>
          </a:prstGeom>
          <a:solidFill>
            <a:srgbClr val="2B2420"/>
          </a:solidFill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gradFill>
                  <a:gsLst>
                    <a:gs pos="0">
                      <a:srgbClr val="52C9E5"/>
                    </a:gs>
                    <a:gs pos="50000">
                      <a:srgbClr val="6482F2"/>
                    </a:gs>
                    <a:gs pos="100000">
                      <a:srgbClr val="961AFF"/>
                    </a:gs>
                  </a:gsLst>
                  <a:lin ang="2700000" scaled="0"/>
                </a:gradFill>
                <a:latin typeface="Modern Love" panose="04090805081005020601" pitchFamily="82" charset="0"/>
              </a:rPr>
              <a:t>Thanks!</a:t>
            </a:r>
            <a:endParaRPr lang="zh-CN" altLang="en-US" sz="13800" dirty="0">
              <a:gradFill>
                <a:gsLst>
                  <a:gs pos="0">
                    <a:srgbClr val="52C9E5"/>
                  </a:gs>
                  <a:gs pos="50000">
                    <a:srgbClr val="6482F2"/>
                  </a:gs>
                  <a:gs pos="100000">
                    <a:srgbClr val="961AFF"/>
                  </a:gs>
                </a:gsLst>
                <a:lin ang="2700000" scaled="0"/>
              </a:gradFill>
              <a:latin typeface="Modern Love" panose="04090805081005020601" pitchFamily="82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4A2DB73-B853-40CE-918E-5154DDA5E44E}"/>
              </a:ext>
            </a:extLst>
          </p:cNvPr>
          <p:cNvGrpSpPr/>
          <p:nvPr/>
        </p:nvGrpSpPr>
        <p:grpSpPr>
          <a:xfrm>
            <a:off x="6330635" y="3715717"/>
            <a:ext cx="2447702" cy="400778"/>
            <a:chOff x="7657825" y="4373251"/>
            <a:chExt cx="2447702" cy="40077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AE4E861-4663-489D-9C40-812EC922CF36}"/>
                </a:ext>
              </a:extLst>
            </p:cNvPr>
            <p:cNvSpPr txBox="1"/>
            <p:nvPr/>
          </p:nvSpPr>
          <p:spPr>
            <a:xfrm>
              <a:off x="7657825" y="4373919"/>
              <a:ext cx="1080000" cy="400110"/>
            </a:xfrm>
            <a:prstGeom prst="rect">
              <a:avLst/>
            </a:prstGeom>
            <a:solidFill>
              <a:srgbClr val="5B4CEB">
                <a:alpha val="41000"/>
              </a:srgbClr>
            </a:solidFill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pPr algn="ctr"/>
              <a:r>
                <a:rPr lang="zh-CN" altLang="en-US" dirty="0"/>
                <a:t>刘新宇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99B4102-F3D8-4CA7-BF59-468B76286042}"/>
                </a:ext>
              </a:extLst>
            </p:cNvPr>
            <p:cNvSpPr txBox="1"/>
            <p:nvPr/>
          </p:nvSpPr>
          <p:spPr>
            <a:xfrm>
              <a:off x="9025527" y="4373251"/>
              <a:ext cx="1080000" cy="400110"/>
            </a:xfrm>
            <a:prstGeom prst="rect">
              <a:avLst/>
            </a:prstGeom>
            <a:solidFill>
              <a:srgbClr val="5B4CEB">
                <a:alpha val="41000"/>
              </a:srgbClr>
            </a:solidFill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pPr algn="ctr"/>
              <a:r>
                <a:rPr lang="zh-CN" altLang="en-US" dirty="0"/>
                <a:t>黄俊雯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9594F20-6063-43F0-8BB7-391D19BAF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198" y="5630341"/>
            <a:ext cx="4427604" cy="10973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F76E90-1EA0-4812-8630-F87B470D4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527" y="3465239"/>
            <a:ext cx="268247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7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1135</Words>
  <Application>Microsoft Office PowerPoint</Application>
  <PresentationFormat>宽屏</PresentationFormat>
  <Paragraphs>209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Microsoft JhengHei Light</vt:lpstr>
      <vt:lpstr>Open Sans</vt:lpstr>
      <vt:lpstr>YaHei Consolas Hybrid</vt:lpstr>
      <vt:lpstr>等线</vt:lpstr>
      <vt:lpstr>等线 Light</vt:lpstr>
      <vt:lpstr>锐字工房绽放黑简1.0</vt:lpstr>
      <vt:lpstr>思源黑体 CN Bold</vt:lpstr>
      <vt:lpstr>思源黑体 CN ExtraLight</vt:lpstr>
      <vt:lpstr>思源黑体 CN Heavy</vt:lpstr>
      <vt:lpstr>思源黑体 CN Light</vt:lpstr>
      <vt:lpstr>思源黑体 CN Medium</vt:lpstr>
      <vt:lpstr>文悦新青年体 (非商业使用) W8</vt:lpstr>
      <vt:lpstr>Arial</vt:lpstr>
      <vt:lpstr>Comic Sans MS</vt:lpstr>
      <vt:lpstr>Modern Love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新宇</dc:creator>
  <cp:lastModifiedBy>刘 新宇</cp:lastModifiedBy>
  <cp:revision>106</cp:revision>
  <dcterms:created xsi:type="dcterms:W3CDTF">2021-01-17T15:06:50Z</dcterms:created>
  <dcterms:modified xsi:type="dcterms:W3CDTF">2021-02-01T23:22:43Z</dcterms:modified>
</cp:coreProperties>
</file>