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Montserrat"/>
      <p:regular r:id="rId43"/>
      <p:bold r:id="rId44"/>
      <p:italic r:id="rId45"/>
      <p:boldItalic r:id="rId46"/>
    </p:embeddedFont>
    <p:embeddedFont>
      <p:font typeface="Montserrat Light"/>
      <p:regular r:id="rId47"/>
      <p:bold r:id="rId48"/>
      <p:italic r:id="rId49"/>
      <p:boldItalic r:id="rId50"/>
    </p:embeddedFont>
    <p:embeddedFont>
      <p:font typeface="Montserrat ExtraBold"/>
      <p:bold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Light-bold.fntdata"/><Relationship Id="rId47" Type="http://schemas.openxmlformats.org/officeDocument/2006/relationships/font" Target="fonts/MontserratLight-regular.fntdata"/><Relationship Id="rId49" Type="http://schemas.openxmlformats.org/officeDocument/2006/relationships/font" Target="fonts/Montserrat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ExtraBold-bold.fntdata"/><Relationship Id="rId50" Type="http://schemas.openxmlformats.org/officeDocument/2006/relationships/font" Target="fonts/MontserratLight-boldItalic.fntdata"/><Relationship Id="rId52" Type="http://schemas.openxmlformats.org/officeDocument/2006/relationships/font" Target="fonts/MontserratExtra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6b01a02a6f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b01a02a6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8" name="Shape 858"/>
        <p:cNvGrpSpPr/>
        <p:nvPr/>
      </p:nvGrpSpPr>
      <p:grpSpPr>
        <a:xfrm>
          <a:off x="0" y="0"/>
          <a:ext cx="0" cy="0"/>
          <a:chOff x="0" y="0"/>
          <a:chExt cx="0" cy="0"/>
        </a:xfrm>
      </p:grpSpPr>
      <p:sp>
        <p:nvSpPr>
          <p:cNvPr id="859" name="Google Shape;859;g741c6541c7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741c6541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6b01a02a6f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6b01a02a6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9" name="Shape 949"/>
        <p:cNvGrpSpPr/>
        <p:nvPr/>
      </p:nvGrpSpPr>
      <p:grpSpPr>
        <a:xfrm>
          <a:off x="0" y="0"/>
          <a:ext cx="0" cy="0"/>
          <a:chOff x="0" y="0"/>
          <a:chExt cx="0" cy="0"/>
        </a:xfrm>
      </p:grpSpPr>
      <p:sp>
        <p:nvSpPr>
          <p:cNvPr id="950" name="Google Shape;950;g6b01a02a6f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6b01a02a6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741c6541c7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41c6541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741c6541c7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741c6541c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741c6541c7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741c6541c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6b01a02a6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6b01a02a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g6b01a02a6f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6b01a02a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6b01a02a6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6b01a02a6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g6b01a02a6f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6b01a02a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2" name="Shape 1012"/>
        <p:cNvGrpSpPr/>
        <p:nvPr/>
      </p:nvGrpSpPr>
      <p:grpSpPr>
        <a:xfrm>
          <a:off x="0" y="0"/>
          <a:ext cx="0" cy="0"/>
          <a:chOff x="0" y="0"/>
          <a:chExt cx="0" cy="0"/>
        </a:xfrm>
      </p:grpSpPr>
      <p:sp>
        <p:nvSpPr>
          <p:cNvPr id="1013" name="Google Shape;1013;g6b01a02a6f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6b01a02a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6b01a02a6f_0_5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6b01a02a6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6b01a02a6f_0_4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6b01a02a6f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Google Shape;1035;g6b01a02a6f_0_5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6b01a02a6f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g6b01a02a6f_0_5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6b01a02a6f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6b01a02a6f_0_5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6b01a02a6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8" name="Shape 1058"/>
        <p:cNvGrpSpPr/>
        <p:nvPr/>
      </p:nvGrpSpPr>
      <p:grpSpPr>
        <a:xfrm>
          <a:off x="0" y="0"/>
          <a:ext cx="0" cy="0"/>
          <a:chOff x="0" y="0"/>
          <a:chExt cx="0" cy="0"/>
        </a:xfrm>
      </p:grpSpPr>
      <p:sp>
        <p:nvSpPr>
          <p:cNvPr id="1059" name="Google Shape;1059;g6b01a02a6f_0_5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6b01a02a6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g6b01a02a6f_0_4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6b01a02a6f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g6b01a02a6f_0_4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6b01a02a6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41c6541c7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41c6541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g6b01a02a6f_0_4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6b01a02a6f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g6b01a02a6f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6b01a02a6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g6b01a02a6f_0_5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6b01a02a6f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Google Shape;1100;g6b01a02a6f_0_5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6b01a02a6f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g6b01a02a6f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6b01a02a6f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4" name="Shape 1124"/>
        <p:cNvGrpSpPr/>
        <p:nvPr/>
      </p:nvGrpSpPr>
      <p:grpSpPr>
        <a:xfrm>
          <a:off x="0" y="0"/>
          <a:ext cx="0" cy="0"/>
          <a:chOff x="0" y="0"/>
          <a:chExt cx="0" cy="0"/>
        </a:xfrm>
      </p:grpSpPr>
      <p:sp>
        <p:nvSpPr>
          <p:cNvPr id="1125" name="Google Shape;1125;g6b01a02a6f_0_5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6b01a02a6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3" name="Shape 1133"/>
        <p:cNvGrpSpPr/>
        <p:nvPr/>
      </p:nvGrpSpPr>
      <p:grpSpPr>
        <a:xfrm>
          <a:off x="0" y="0"/>
          <a:ext cx="0" cy="0"/>
          <a:chOff x="0" y="0"/>
          <a:chExt cx="0" cy="0"/>
        </a:xfrm>
      </p:grpSpPr>
      <p:sp>
        <p:nvSpPr>
          <p:cNvPr id="1134" name="Google Shape;1134;g6b01a02a6f_0_5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6b01a02a6f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6b01a02a6f_0_5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6b01a02a6f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6b01a02a6f_0_5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6b01a02a6f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741c6541c7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741c6541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741c6541c7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741c6541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6b01a02a6f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6b01a02a6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741c6541c7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41c6541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741c6541c7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741c6541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64646"/>
        </a:solidFill>
      </p:bgPr>
    </p:bg>
    <p:spTree>
      <p:nvGrpSpPr>
        <p:cNvPr id="9"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txBox="1"/>
          <p:nvPr>
            <p:ph type="ctrTitle"/>
          </p:nvPr>
        </p:nvSpPr>
        <p:spPr>
          <a:xfrm>
            <a:off x="685800" y="1991825"/>
            <a:ext cx="5265000" cy="1159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108962" y="-11"/>
              <a:ext cx="607886" cy="322577"/>
            </a:xfrm>
            <a:custGeom>
              <a:rect b="b" l="l" r="r" t="t"/>
              <a:pathLst>
                <a:path extrusionOk="0" h="10046" w="20428">
                  <a:moveTo>
                    <a:pt x="1" y="0"/>
                  </a:moveTo>
                  <a:lnTo>
                    <a:pt x="1" y="1004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109812" y="2252602"/>
              <a:ext cx="607886" cy="643388"/>
            </a:xfrm>
            <a:custGeom>
              <a:rect b="b" l="l" r="r" t="t"/>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6109812" y="3539314"/>
              <a:ext cx="607886" cy="643388"/>
            </a:xfrm>
            <a:custGeom>
              <a:rect b="b" l="l" r="r" t="t"/>
              <a:pathLst>
                <a:path extrusionOk="0" h="20037"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717668" y="1286669"/>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717668" y="2573381"/>
              <a:ext cx="607856" cy="643388"/>
            </a:xfrm>
            <a:custGeom>
              <a:rect b="b" l="l" r="r" t="t"/>
              <a:pathLst>
                <a:path extrusionOk="0" h="20037" w="20427">
                  <a:moveTo>
                    <a:pt x="0" y="1"/>
                  </a:moveTo>
                  <a:lnTo>
                    <a:pt x="0" y="20036"/>
                  </a:lnTo>
                  <a:lnTo>
                    <a:pt x="20427" y="10046"/>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325495" y="2895958"/>
              <a:ext cx="607886" cy="643388"/>
            </a:xfrm>
            <a:custGeom>
              <a:rect b="b" l="l" r="r" t="t"/>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109812" y="1286669"/>
              <a:ext cx="607886" cy="643388"/>
            </a:xfrm>
            <a:custGeom>
              <a:rect b="b" l="l" r="r" t="t"/>
              <a:pathLst>
                <a:path extrusionOk="0" h="20037" w="20428">
                  <a:moveTo>
                    <a:pt x="20427" y="1"/>
                  </a:moveTo>
                  <a:lnTo>
                    <a:pt x="1" y="10047"/>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717668" y="2252602"/>
              <a:ext cx="607856" cy="643388"/>
            </a:xfrm>
            <a:custGeom>
              <a:rect b="b" l="l" r="r" t="t"/>
              <a:pathLst>
                <a:path extrusionOk="0" h="20037" w="20427">
                  <a:moveTo>
                    <a:pt x="20427" y="0"/>
                  </a:moveTo>
                  <a:lnTo>
                    <a:pt x="0" y="9991"/>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325495" y="2573381"/>
              <a:ext cx="607886" cy="643388"/>
            </a:xfrm>
            <a:custGeom>
              <a:rect b="b" l="l" r="r" t="t"/>
              <a:pathLst>
                <a:path extrusionOk="0" h="20037" w="20428">
                  <a:moveTo>
                    <a:pt x="20427" y="1"/>
                  </a:moveTo>
                  <a:lnTo>
                    <a:pt x="1" y="10046"/>
                  </a:lnTo>
                  <a:lnTo>
                    <a:pt x="20427" y="20036"/>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5"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lateral pattern">
  <p:cSld name="BLANK_2">
    <p:spTree>
      <p:nvGrpSpPr>
        <p:cNvPr id="534"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2"/>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2"/>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2"/>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2"/>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2"/>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2"/>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2"/>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2"/>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2"/>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2"/>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2"/>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2"/>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2"/>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2"/>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2"/>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2"/>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2"/>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2"/>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2"/>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2"/>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2"/>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2"/>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2"/>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2"/>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2"/>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2"/>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2"/>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2"/>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2"/>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2"/>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2"/>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2"/>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2"/>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2"/>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pattern">
  <p:cSld name="BLANK_2_1">
    <p:spTree>
      <p:nvGrpSpPr>
        <p:cNvPr id="572" name="Shape 572"/>
        <p:cNvGrpSpPr/>
        <p:nvPr/>
      </p:nvGrpSpPr>
      <p:grpSpPr>
        <a:xfrm>
          <a:off x="0" y="0"/>
          <a:ext cx="0" cy="0"/>
          <a:chOff x="0" y="0"/>
          <a:chExt cx="0" cy="0"/>
        </a:xfrm>
      </p:grpSpPr>
      <p:grpSp>
        <p:nvGrpSpPr>
          <p:cNvPr id="573" name="Google Shape;573;p13"/>
          <p:cNvGrpSpPr/>
          <p:nvPr/>
        </p:nvGrpSpPr>
        <p:grpSpPr>
          <a:xfrm flipH="1" rot="10800000">
            <a:off x="900" y="3856775"/>
            <a:ext cx="9143992" cy="1286721"/>
            <a:chOff x="900" y="0"/>
            <a:chExt cx="9143992" cy="1286721"/>
          </a:xfrm>
        </p:grpSpPr>
        <p:sp>
          <p:nvSpPr>
            <p:cNvPr id="574" name="Google Shape;574;p13"/>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900" y="643324"/>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610793" y="322545"/>
              <a:ext cx="608257"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3658671" y="86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1828968" y="322545"/>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4266922" y="321642"/>
              <a:ext cx="609929"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900" y="0"/>
              <a:ext cx="609899"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610793"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1219044"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828968"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2438861"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900" y="322545"/>
              <a:ext cx="609899"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610793" y="643324"/>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3048778"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3658671" y="321642"/>
              <a:ext cx="608257"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1219044" y="322545"/>
              <a:ext cx="609929"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4266922" y="86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900"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610793" y="0"/>
              <a:ext cx="608257"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1219044" y="0"/>
              <a:ext cx="609929"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4266958" y="0"/>
              <a:ext cx="609899"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3657035"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3048784"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438861" y="0"/>
              <a:ext cx="609929"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3047936" y="321645"/>
              <a:ext cx="609899"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A400"/>
        </a:solidFill>
      </p:bgPr>
    </p:bg>
    <p:spTree>
      <p:nvGrpSpPr>
        <p:cNvPr id="92" name="Shape 92"/>
        <p:cNvGrpSpPr/>
        <p:nvPr/>
      </p:nvGrpSpPr>
      <p:grpSpPr>
        <a:xfrm>
          <a:off x="0" y="0"/>
          <a:ext cx="0" cy="0"/>
          <a:chOff x="0" y="0"/>
          <a:chExt cx="0" cy="0"/>
        </a:xfrm>
      </p:grpSpPr>
      <p:sp>
        <p:nvSpPr>
          <p:cNvPr id="93" name="Google Shape;93;p3"/>
          <p:cNvSpPr txBox="1"/>
          <p:nvPr>
            <p:ph type="ctrTitle"/>
          </p:nvPr>
        </p:nvSpPr>
        <p:spPr>
          <a:xfrm>
            <a:off x="685800" y="1659550"/>
            <a:ext cx="42525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94" name="Google Shape;94;p3"/>
          <p:cNvSpPr txBox="1"/>
          <p:nvPr>
            <p:ph idx="1" type="subTitle"/>
          </p:nvPr>
        </p:nvSpPr>
        <p:spPr>
          <a:xfrm>
            <a:off x="685800" y="2687652"/>
            <a:ext cx="4252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108962" y="-11"/>
              <a:ext cx="607886" cy="322577"/>
            </a:xfrm>
            <a:custGeom>
              <a:rect b="b" l="l" r="r" t="t"/>
              <a:pathLst>
                <a:path extrusionOk="0" h="10046" w="20428">
                  <a:moveTo>
                    <a:pt x="1" y="0"/>
                  </a:moveTo>
                  <a:lnTo>
                    <a:pt x="1" y="1004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6109812" y="2252602"/>
              <a:ext cx="607886" cy="643388"/>
            </a:xfrm>
            <a:custGeom>
              <a:rect b="b" l="l" r="r" t="t"/>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109812" y="3539314"/>
              <a:ext cx="607886" cy="643388"/>
            </a:xfrm>
            <a:custGeom>
              <a:rect b="b" l="l" r="r" t="t"/>
              <a:pathLst>
                <a:path extrusionOk="0" h="20037"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6717668" y="1286669"/>
              <a:ext cx="607856" cy="643388"/>
            </a:xfrm>
            <a:custGeom>
              <a:rect b="b" l="l" r="r" t="t"/>
              <a:pathLst>
                <a:path extrusionOk="0" h="20037" w="20427">
                  <a:moveTo>
                    <a:pt x="0" y="1"/>
                  </a:moveTo>
                  <a:lnTo>
                    <a:pt x="0" y="20037"/>
                  </a:lnTo>
                  <a:lnTo>
                    <a:pt x="20427"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717668" y="2573381"/>
              <a:ext cx="607856" cy="643388"/>
            </a:xfrm>
            <a:custGeom>
              <a:rect b="b" l="l" r="r" t="t"/>
              <a:pathLst>
                <a:path extrusionOk="0" h="20037" w="20427">
                  <a:moveTo>
                    <a:pt x="0" y="1"/>
                  </a:moveTo>
                  <a:lnTo>
                    <a:pt x="0" y="20036"/>
                  </a:lnTo>
                  <a:lnTo>
                    <a:pt x="20427" y="10046"/>
                  </a:lnTo>
                  <a:lnTo>
                    <a:pt x="0"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325495" y="2895958"/>
              <a:ext cx="607886" cy="643388"/>
            </a:xfrm>
            <a:custGeom>
              <a:rect b="b" l="l" r="r" t="t"/>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6109812" y="1286669"/>
              <a:ext cx="607886" cy="643388"/>
            </a:xfrm>
            <a:custGeom>
              <a:rect b="b" l="l" r="r" t="t"/>
              <a:pathLst>
                <a:path extrusionOk="0" h="20037" w="20428">
                  <a:moveTo>
                    <a:pt x="20427" y="1"/>
                  </a:moveTo>
                  <a:lnTo>
                    <a:pt x="1" y="10047"/>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6717668" y="2252602"/>
              <a:ext cx="607856" cy="643388"/>
            </a:xfrm>
            <a:custGeom>
              <a:rect b="b" l="l" r="r" t="t"/>
              <a:pathLst>
                <a:path extrusionOk="0" h="20037" w="20427">
                  <a:moveTo>
                    <a:pt x="20427" y="0"/>
                  </a:moveTo>
                  <a:lnTo>
                    <a:pt x="0" y="9991"/>
                  </a:lnTo>
                  <a:lnTo>
                    <a:pt x="20427" y="2003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325495" y="2573381"/>
              <a:ext cx="607886" cy="643388"/>
            </a:xfrm>
            <a:custGeom>
              <a:rect b="b" l="l" r="r" t="t"/>
              <a:pathLst>
                <a:path extrusionOk="0" h="20037" w="20428">
                  <a:moveTo>
                    <a:pt x="20427" y="1"/>
                  </a:moveTo>
                  <a:lnTo>
                    <a:pt x="1" y="10046"/>
                  </a:lnTo>
                  <a:lnTo>
                    <a:pt x="20427" y="20036"/>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0"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rect b="b" l="l" r="r" t="t"/>
              <a:pathLst>
                <a:path extrusionOk="0" h="40072" w="40799">
                  <a:moveTo>
                    <a:pt x="40798" y="0"/>
                  </a:moveTo>
                  <a:lnTo>
                    <a:pt x="1" y="20036"/>
                  </a:lnTo>
                  <a:lnTo>
                    <a:pt x="40798" y="40072"/>
                  </a:lnTo>
                  <a:lnTo>
                    <a:pt x="40798"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900" y="643324"/>
              <a:ext cx="609923"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610793" y="322545"/>
              <a:ext cx="608281"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3658671" y="863"/>
              <a:ext cx="608281"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1828968" y="322545"/>
              <a:ext cx="609923"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4266922" y="321642"/>
              <a:ext cx="609953"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900" y="0"/>
              <a:ext cx="609923"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610793" y="0"/>
              <a:ext cx="608281"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219044" y="0"/>
              <a:ext cx="609953"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1828968" y="0"/>
              <a:ext cx="609923"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438861" y="0"/>
              <a:ext cx="609953"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900" y="322545"/>
              <a:ext cx="609923"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610793" y="643324"/>
              <a:ext cx="608281"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3048778" y="863"/>
              <a:ext cx="609923"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3658671" y="321642"/>
              <a:ext cx="608281"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1219044" y="322545"/>
              <a:ext cx="609953"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4266922" y="863"/>
              <a:ext cx="609953"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900" y="0"/>
              <a:ext cx="609923"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610793" y="0"/>
              <a:ext cx="608281"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1219044" y="0"/>
              <a:ext cx="609953"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4266958" y="0"/>
              <a:ext cx="609923"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3657035" y="0"/>
              <a:ext cx="609923"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3048784" y="0"/>
              <a:ext cx="608281"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438861" y="0"/>
              <a:ext cx="609953"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047936" y="321645"/>
              <a:ext cx="609923"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222480" y="965020"/>
              <a:ext cx="608257" cy="643388"/>
            </a:xfrm>
            <a:custGeom>
              <a:rect b="b" l="l" r="r" t="t"/>
              <a:pathLst>
                <a:path extrusionOk="0" h="20037" w="20372">
                  <a:moveTo>
                    <a:pt x="20372" y="1"/>
                  </a:moveTo>
                  <a:lnTo>
                    <a:pt x="1" y="10047"/>
                  </a:lnTo>
                  <a:lnTo>
                    <a:pt x="20372" y="20037"/>
                  </a:lnTo>
                  <a:lnTo>
                    <a:pt x="2037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834119" y="1921382"/>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4"/>
          <p:cNvSpPr txBox="1"/>
          <p:nvPr>
            <p:ph idx="1" type="body"/>
          </p:nvPr>
        </p:nvSpPr>
        <p:spPr>
          <a:xfrm>
            <a:off x="2528350" y="1552150"/>
            <a:ext cx="5497800" cy="29856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i="1" sz="3000"/>
            </a:lvl1pPr>
            <a:lvl2pPr indent="-419100" lvl="1" marL="914400" rtl="0">
              <a:spcBef>
                <a:spcPts val="0"/>
              </a:spcBef>
              <a:spcAft>
                <a:spcPts val="0"/>
              </a:spcAft>
              <a:buSzPts val="3000"/>
              <a:buChar char="◂"/>
              <a:defRPr i="1" sz="3000"/>
            </a:lvl2pPr>
            <a:lvl3pPr indent="-419100" lvl="2" marL="1371600" rtl="0">
              <a:spcBef>
                <a:spcPts val="0"/>
              </a:spcBef>
              <a:spcAft>
                <a:spcPts val="0"/>
              </a:spcAft>
              <a:buSzPts val="3000"/>
              <a:buChar char="◂"/>
              <a:defRPr i="1" sz="3000"/>
            </a:lvl3pPr>
            <a:lvl4pPr indent="-419100" lvl="3" marL="1828800" rtl="0">
              <a:spcBef>
                <a:spcPts val="0"/>
              </a:spcBef>
              <a:spcAft>
                <a:spcPts val="0"/>
              </a:spcAft>
              <a:buSzPts val="3000"/>
              <a:buChar char="◂"/>
              <a:defRPr i="1" sz="3000"/>
            </a:lvl4pPr>
            <a:lvl5pPr indent="-419100" lvl="4" marL="2286000" rtl="0">
              <a:spcBef>
                <a:spcPts val="0"/>
              </a:spcBef>
              <a:spcAft>
                <a:spcPts val="0"/>
              </a:spcAft>
              <a:buSzPts val="3000"/>
              <a:buChar char="○"/>
              <a:defRPr i="1" sz="3000"/>
            </a:lvl5pPr>
            <a:lvl6pPr indent="-419100" lvl="5" marL="2743200" rtl="0">
              <a:spcBef>
                <a:spcPts val="0"/>
              </a:spcBef>
              <a:spcAft>
                <a:spcPts val="0"/>
              </a:spcAft>
              <a:buSzPts val="3000"/>
              <a:buChar char="■"/>
              <a:defRPr i="1" sz="3000"/>
            </a:lvl6pPr>
            <a:lvl7pPr indent="-419100" lvl="6" marL="3200400" rtl="0">
              <a:spcBef>
                <a:spcPts val="0"/>
              </a:spcBef>
              <a:spcAft>
                <a:spcPts val="0"/>
              </a:spcAft>
              <a:buSzPts val="3000"/>
              <a:buChar char="●"/>
              <a:defRPr i="1" sz="3000"/>
            </a:lvl7pPr>
            <a:lvl8pPr indent="-419100" lvl="7" marL="3657600" rtl="0">
              <a:spcBef>
                <a:spcPts val="0"/>
              </a:spcBef>
              <a:spcAft>
                <a:spcPts val="0"/>
              </a:spcAft>
              <a:buSzPts val="3000"/>
              <a:buChar char="○"/>
              <a:defRPr i="1" sz="3000"/>
            </a:lvl8pPr>
            <a:lvl9pPr indent="-419100" lvl="8" marL="4114800">
              <a:spcBef>
                <a:spcPts val="0"/>
              </a:spcBef>
              <a:spcAft>
                <a:spcPts val="0"/>
              </a:spcAft>
              <a:buSzPts val="3000"/>
              <a:buChar char="■"/>
              <a:defRPr i="1" sz="3000"/>
            </a:lvl9pPr>
          </a:lstStyle>
          <a:p/>
        </p:txBody>
      </p:sp>
      <p:sp>
        <p:nvSpPr>
          <p:cNvPr id="204" name="Google Shape;204;p4"/>
          <p:cNvSpPr txBox="1"/>
          <p:nvPr/>
        </p:nvSpPr>
        <p:spPr>
          <a:xfrm>
            <a:off x="1295501" y="1558650"/>
            <a:ext cx="735900" cy="10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Montserrat"/>
                <a:ea typeface="Montserrat"/>
                <a:cs typeface="Montserrat"/>
                <a:sym typeface="Montserrat"/>
              </a:rPr>
              <a:t>“</a:t>
            </a:r>
            <a:endParaRPr b="1" sz="6000">
              <a:solidFill>
                <a:srgbClr val="FFFFFF"/>
              </a:solidFill>
              <a:latin typeface="Montserrat"/>
              <a:ea typeface="Montserrat"/>
              <a:cs typeface="Montserrat"/>
              <a:sym typeface="Montserrat"/>
            </a:endParaRPr>
          </a:p>
        </p:txBody>
      </p:sp>
      <p:sp>
        <p:nvSpPr>
          <p:cNvPr id="205" name="Google Shape;205;p4"/>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6"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5" name="Google Shape;245;p5"/>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46" name="Google Shape;246;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47"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6108962" y="-11"/>
              <a:ext cx="607886" cy="322577"/>
            </a:xfrm>
            <a:custGeom>
              <a:rect b="b" l="l" r="r" t="t"/>
              <a:pathLst>
                <a:path extrusionOk="0" h="10046" w="20428">
                  <a:moveTo>
                    <a:pt x="1" y="0"/>
                  </a:moveTo>
                  <a:lnTo>
                    <a:pt x="1" y="1004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5502772" y="643313"/>
              <a:ext cx="3643776" cy="3860168"/>
            </a:xfrm>
            <a:custGeom>
              <a:rect b="b" l="l" r="r" t="t"/>
              <a:pathLst>
                <a:path extrusionOk="0" h="120217" w="122449">
                  <a:moveTo>
                    <a:pt x="1" y="1"/>
                  </a:moveTo>
                  <a:lnTo>
                    <a:pt x="1" y="120216"/>
                  </a:lnTo>
                  <a:lnTo>
                    <a:pt x="122449" y="60109"/>
                  </a:lnTo>
                  <a:lnTo>
                    <a:pt x="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6"/>
          <p:cNvSpPr txBox="1"/>
          <p:nvPr>
            <p:ph type="title"/>
          </p:nvPr>
        </p:nvSpPr>
        <p:spPr>
          <a:xfrm>
            <a:off x="742725" y="1652750"/>
            <a:ext cx="3892200" cy="51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00" name="Google Shape;300;p6"/>
          <p:cNvSpPr txBox="1"/>
          <p:nvPr>
            <p:ph idx="1" type="body"/>
          </p:nvPr>
        </p:nvSpPr>
        <p:spPr>
          <a:xfrm>
            <a:off x="742725" y="2227229"/>
            <a:ext cx="3892200" cy="22329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1" name="Google Shape;301;p6"/>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3"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7"/>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42" name="Google Shape;342;p7"/>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3" name="Google Shape;343;p7"/>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4" name="Google Shape;344;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45"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84" name="Google Shape;384;p8"/>
          <p:cNvSpPr txBox="1"/>
          <p:nvPr>
            <p:ph idx="1" type="body"/>
          </p:nvPr>
        </p:nvSpPr>
        <p:spPr>
          <a:xfrm>
            <a:off x="1320025" y="1849075"/>
            <a:ext cx="2080800" cy="2656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5" name="Google Shape;385;p8"/>
          <p:cNvSpPr txBox="1"/>
          <p:nvPr>
            <p:ph idx="2" type="body"/>
          </p:nvPr>
        </p:nvSpPr>
        <p:spPr>
          <a:xfrm>
            <a:off x="3507463" y="1849075"/>
            <a:ext cx="2080800" cy="2656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6" name="Google Shape;386;p8"/>
          <p:cNvSpPr txBox="1"/>
          <p:nvPr>
            <p:ph idx="3" type="body"/>
          </p:nvPr>
        </p:nvSpPr>
        <p:spPr>
          <a:xfrm>
            <a:off x="5694901" y="1849075"/>
            <a:ext cx="2080800" cy="2656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7" name="Google Shape;387;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8" name="Shape 388"/>
        <p:cNvGrpSpPr/>
        <p:nvPr/>
      </p:nvGrpSpPr>
      <p:grpSpPr>
        <a:xfrm>
          <a:off x="0" y="0"/>
          <a:ext cx="0" cy="0"/>
          <a:chOff x="0" y="0"/>
          <a:chExt cx="0" cy="0"/>
        </a:xfrm>
      </p:grpSpPr>
      <p:grpSp>
        <p:nvGrpSpPr>
          <p:cNvPr id="389" name="Google Shape;389;p9"/>
          <p:cNvGrpSpPr/>
          <p:nvPr/>
        </p:nvGrpSpPr>
        <p:grpSpPr>
          <a:xfrm flipH="1" rot="10800000">
            <a:off x="900" y="3856775"/>
            <a:ext cx="9143992" cy="1286721"/>
            <a:chOff x="900" y="0"/>
            <a:chExt cx="9143992" cy="1286721"/>
          </a:xfrm>
        </p:grpSpPr>
        <p:sp>
          <p:nvSpPr>
            <p:cNvPr id="390" name="Google Shape;390;p9"/>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900" y="643324"/>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610793" y="322545"/>
              <a:ext cx="608257"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658671" y="86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1828968" y="322545"/>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4266922" y="321642"/>
              <a:ext cx="609929"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900" y="0"/>
              <a:ext cx="609899"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610793"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1219044"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1828968"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438861"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900" y="322545"/>
              <a:ext cx="609899"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610793" y="643324"/>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3048778"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3658671" y="321642"/>
              <a:ext cx="608257"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1219044" y="322545"/>
              <a:ext cx="609929"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4266922" y="86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900"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610793" y="0"/>
              <a:ext cx="608257"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219044" y="0"/>
              <a:ext cx="609929"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266958" y="0"/>
              <a:ext cx="609899"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3657035"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3048784"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438861" y="0"/>
              <a:ext cx="609929"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3047936" y="321645"/>
              <a:ext cx="609899"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9"/>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439" name="Google Shape;439;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0"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rot="10800000">
              <a:off x="7929943" y="4177563"/>
              <a:ext cx="606220"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rot="10800000">
              <a:off x="4892393" y="4499245"/>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rot="10800000">
              <a:off x="8536133" y="4500140"/>
              <a:ext cx="607856" cy="643356"/>
            </a:xfrm>
            <a:custGeom>
              <a:rect b="b" l="l" r="r" t="t"/>
              <a:pathLst>
                <a:path extrusionOk="0" h="20036" w="20427">
                  <a:moveTo>
                    <a:pt x="0" y="0"/>
                  </a:moveTo>
                  <a:lnTo>
                    <a:pt x="0" y="20036"/>
                  </a:lnTo>
                  <a:lnTo>
                    <a:pt x="20427" y="1004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rot="10800000">
              <a:off x="7929943" y="4820919"/>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rot="10800000">
              <a:off x="7322087" y="4500140"/>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rot="10800000">
              <a:off x="6714260" y="4820919"/>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rot="10800000">
              <a:off x="6106404" y="4500140"/>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rot="10800000">
              <a:off x="8536133" y="4177563"/>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rot="10800000">
              <a:off x="7929943" y="3856784"/>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rot="10800000">
              <a:off x="5498583" y="4499245"/>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rot="10800000">
              <a:off x="4892393" y="4178466"/>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rot="10800000">
              <a:off x="7321266" y="4183926"/>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rot="10800000">
              <a:off x="8536133" y="4820919"/>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rot="10800000">
              <a:off x="7929943" y="4500140"/>
              <a:ext cx="606220" cy="643356"/>
            </a:xfrm>
            <a:custGeom>
              <a:rect b="b" l="l" r="r" t="t"/>
              <a:pathLst>
                <a:path extrusionOk="0" h="20036" w="20372">
                  <a:moveTo>
                    <a:pt x="20372" y="0"/>
                  </a:moveTo>
                  <a:lnTo>
                    <a:pt x="1" y="10046"/>
                  </a:lnTo>
                  <a:lnTo>
                    <a:pt x="20372" y="20036"/>
                  </a:lnTo>
                  <a:lnTo>
                    <a:pt x="20372"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rot="10800000">
              <a:off x="7322087" y="4820919"/>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rot="10800000">
              <a:off x="4284531" y="4820919"/>
              <a:ext cx="607856"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10800000">
              <a:off x="4892387" y="4820919"/>
              <a:ext cx="607856" cy="322577"/>
            </a:xfrm>
            <a:custGeom>
              <a:rect b="b" l="l" r="r" t="t"/>
              <a:pathLst>
                <a:path extrusionOk="0" h="10046" w="20427">
                  <a:moveTo>
                    <a:pt x="0" y="0"/>
                  </a:moveTo>
                  <a:lnTo>
                    <a:pt x="20427" y="10046"/>
                  </a:lnTo>
                  <a:lnTo>
                    <a:pt x="20427"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rot="10800000">
              <a:off x="5500214" y="4820919"/>
              <a:ext cx="606220"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rot="10800000">
              <a:off x="6106404" y="4820919"/>
              <a:ext cx="607886"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flipH="1" rot="10800000">
              <a:off x="6713429" y="4183926"/>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rot="10800000">
              <a:off x="4283712" y="450012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10"/>
          <p:cNvSpPr txBox="1"/>
          <p:nvPr>
            <p:ph idx="1" type="body"/>
          </p:nvPr>
        </p:nvSpPr>
        <p:spPr>
          <a:xfrm>
            <a:off x="457200" y="4101500"/>
            <a:ext cx="35397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600"/>
              <a:buNone/>
              <a:defRPr sz="1600"/>
            </a:lvl1pPr>
          </a:lstStyle>
          <a:p/>
        </p:txBody>
      </p:sp>
      <p:sp>
        <p:nvSpPr>
          <p:cNvPr id="465" name="Google Shape;465;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3646269" y="852"/>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4252459" y="321631"/>
              <a:ext cx="607886"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4860316" y="852"/>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3038442" y="852"/>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3646269" y="321631"/>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4252459" y="852"/>
              <a:ext cx="607886"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4252459" y="644208"/>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1822755" y="643321"/>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4252495" y="-11"/>
              <a:ext cx="607856"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3644639" y="-11"/>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038449" y="-11"/>
              <a:ext cx="606220"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430592" y="-11"/>
              <a:ext cx="607886"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3037603" y="321634"/>
              <a:ext cx="607856"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flipH="1">
              <a:off x="2430592" y="643321"/>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20025" y="866525"/>
            <a:ext cx="6455700" cy="668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1320025" y="1613274"/>
            <a:ext cx="6455700" cy="2902500"/>
          </a:xfrm>
          <a:prstGeom prst="rect">
            <a:avLst/>
          </a:prstGeom>
          <a:noFill/>
          <a:ln>
            <a:noFill/>
          </a:ln>
        </p:spPr>
        <p:txBody>
          <a:bodyPr anchorCtr="0" anchor="t" bIns="91425" lIns="91425" spcFirstLastPara="1" rIns="91425" wrap="square" tIns="91425">
            <a:noAutofit/>
          </a:bodyPr>
          <a:lstStyle>
            <a:lvl1pPr indent="-368300" lvl="0" marL="4572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indent="-368300" lvl="1" marL="9144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indent="-368300" lvl="2" marL="13716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indent="-368300" lvl="3" marL="18288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indent="-368300" lvl="4" marL="22860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indent="-368300" lvl="5" marL="27432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indent="-368300" lvl="6" marL="32004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indent="-368300" lvl="7" marL="36576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indent="-368300" lvl="8" marL="41148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towardsdatascience.com/stopping-stepwise-why-stepwise-selection-is-bad-and-what-you-should-use-instead-90818b3f52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hyperlink" Target="https://www.analyticsvidhya.com/blog/2016/01/complete-tutorial-ridge-lasso-regression-python/" TargetMode="External"/><Relationship Id="rId5"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4646"/>
        </a:solidFill>
      </p:bgPr>
    </p:bg>
    <p:spTree>
      <p:nvGrpSpPr>
        <p:cNvPr id="626" name="Shape 626"/>
        <p:cNvGrpSpPr/>
        <p:nvPr/>
      </p:nvGrpSpPr>
      <p:grpSpPr>
        <a:xfrm>
          <a:off x="0" y="0"/>
          <a:ext cx="0" cy="0"/>
          <a:chOff x="0" y="0"/>
          <a:chExt cx="0" cy="0"/>
        </a:xfrm>
      </p:grpSpPr>
      <p:sp>
        <p:nvSpPr>
          <p:cNvPr id="627" name="Google Shape;627;p14"/>
          <p:cNvSpPr txBox="1"/>
          <p:nvPr>
            <p:ph type="ctrTitle"/>
          </p:nvPr>
        </p:nvSpPr>
        <p:spPr>
          <a:xfrm>
            <a:off x="685800" y="1991825"/>
            <a:ext cx="52650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Selection</a:t>
            </a:r>
            <a:endParaRPr/>
          </a:p>
        </p:txBody>
      </p:sp>
      <p:sp>
        <p:nvSpPr>
          <p:cNvPr id="628" name="Google Shape;628;p14"/>
          <p:cNvSpPr txBox="1"/>
          <p:nvPr/>
        </p:nvSpPr>
        <p:spPr>
          <a:xfrm>
            <a:off x="1430250" y="3195800"/>
            <a:ext cx="37761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Light"/>
                <a:ea typeface="Montserrat Light"/>
                <a:cs typeface="Montserrat Light"/>
                <a:sym typeface="Montserrat Light"/>
              </a:rPr>
              <a:t>Rutgers Statistics Club</a:t>
            </a:r>
            <a:endParaRPr>
              <a:latin typeface="Montserrat Light"/>
              <a:ea typeface="Montserrat Light"/>
              <a:cs typeface="Montserrat Light"/>
              <a:sym typeface="Montserrat Light"/>
            </a:endParaRPr>
          </a:p>
          <a:p>
            <a:pPr indent="0" lvl="0" marL="0" rtl="0" algn="l">
              <a:spcBef>
                <a:spcPts val="0"/>
              </a:spcBef>
              <a:spcAft>
                <a:spcPts val="0"/>
              </a:spcAft>
              <a:buNone/>
            </a:pPr>
            <a:r>
              <a:rPr lang="en">
                <a:latin typeface="Montserrat Light"/>
                <a:ea typeface="Montserrat Light"/>
                <a:cs typeface="Montserrat Light"/>
                <a:sym typeface="Montserrat Light"/>
              </a:rPr>
              <a:t>Rutgers Cognitive Science Club</a:t>
            </a:r>
            <a:endParaRPr>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23"/>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Forward</a:t>
            </a:r>
            <a:r>
              <a:rPr lang="en"/>
              <a:t> Stepwise Subset Selection: A Visual</a:t>
            </a:r>
            <a:endParaRPr/>
          </a:p>
        </p:txBody>
      </p:sp>
      <p:sp>
        <p:nvSpPr>
          <p:cNvPr id="783" name="Google Shape;783;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4" name="Google Shape;784;p23"/>
          <p:cNvSpPr/>
          <p:nvPr/>
        </p:nvSpPr>
        <p:spPr>
          <a:xfrm>
            <a:off x="3359575" y="162022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3"/>
          <p:cNvSpPr/>
          <p:nvPr/>
        </p:nvSpPr>
        <p:spPr>
          <a:xfrm>
            <a:off x="3751600" y="1620225"/>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3"/>
          <p:cNvSpPr/>
          <p:nvPr/>
        </p:nvSpPr>
        <p:spPr>
          <a:xfrm>
            <a:off x="4143625" y="162022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3"/>
          <p:cNvSpPr/>
          <p:nvPr/>
        </p:nvSpPr>
        <p:spPr>
          <a:xfrm>
            <a:off x="4535650" y="162022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3"/>
          <p:cNvSpPr/>
          <p:nvPr/>
        </p:nvSpPr>
        <p:spPr>
          <a:xfrm>
            <a:off x="688875" y="2069975"/>
            <a:ext cx="332100" cy="21480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3"/>
          <p:cNvSpPr/>
          <p:nvPr/>
        </p:nvSpPr>
        <p:spPr>
          <a:xfrm>
            <a:off x="688875" y="3131200"/>
            <a:ext cx="332100" cy="10869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3"/>
          <p:cNvSpPr/>
          <p:nvPr/>
        </p:nvSpPr>
        <p:spPr>
          <a:xfrm>
            <a:off x="688875" y="2069975"/>
            <a:ext cx="332100" cy="5478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3"/>
          <p:cNvSpPr/>
          <p:nvPr/>
        </p:nvSpPr>
        <p:spPr>
          <a:xfrm>
            <a:off x="688875" y="3131200"/>
            <a:ext cx="332100" cy="5478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3"/>
          <p:cNvSpPr/>
          <p:nvPr/>
        </p:nvSpPr>
        <p:spPr>
          <a:xfrm>
            <a:off x="730875" y="222836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3"/>
          <p:cNvSpPr/>
          <p:nvPr/>
        </p:nvSpPr>
        <p:spPr>
          <a:xfrm>
            <a:off x="730875" y="275898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3"/>
          <p:cNvSpPr/>
          <p:nvPr/>
        </p:nvSpPr>
        <p:spPr>
          <a:xfrm>
            <a:off x="730875" y="323225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3"/>
          <p:cNvSpPr/>
          <p:nvPr/>
        </p:nvSpPr>
        <p:spPr>
          <a:xfrm>
            <a:off x="730875" y="376287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6" name="Google Shape;796;p23"/>
          <p:cNvCxnSpPr>
            <a:stCxn id="792" idx="3"/>
            <a:endCxn id="797" idx="1"/>
          </p:cNvCxnSpPr>
          <p:nvPr/>
        </p:nvCxnSpPr>
        <p:spPr>
          <a:xfrm>
            <a:off x="978975" y="2343863"/>
            <a:ext cx="429300" cy="735000"/>
          </a:xfrm>
          <a:prstGeom prst="straightConnector1">
            <a:avLst/>
          </a:prstGeom>
          <a:noFill/>
          <a:ln cap="flat" cmpd="sng" w="9525">
            <a:solidFill>
              <a:schemeClr val="dk2"/>
            </a:solidFill>
            <a:prstDash val="solid"/>
            <a:round/>
            <a:headEnd len="med" w="med" type="none"/>
            <a:tailEnd len="med" w="med" type="triangle"/>
          </a:ln>
        </p:spPr>
      </p:cxnSp>
      <p:cxnSp>
        <p:nvCxnSpPr>
          <p:cNvPr id="798" name="Google Shape;798;p23"/>
          <p:cNvCxnSpPr>
            <a:stCxn id="793" idx="3"/>
            <a:endCxn id="797" idx="1"/>
          </p:cNvCxnSpPr>
          <p:nvPr/>
        </p:nvCxnSpPr>
        <p:spPr>
          <a:xfrm>
            <a:off x="978975" y="2874488"/>
            <a:ext cx="429300" cy="204600"/>
          </a:xfrm>
          <a:prstGeom prst="straightConnector1">
            <a:avLst/>
          </a:prstGeom>
          <a:noFill/>
          <a:ln cap="flat" cmpd="sng" w="9525">
            <a:solidFill>
              <a:schemeClr val="dk2"/>
            </a:solidFill>
            <a:prstDash val="solid"/>
            <a:round/>
            <a:headEnd len="med" w="med" type="none"/>
            <a:tailEnd len="med" w="med" type="triangle"/>
          </a:ln>
        </p:spPr>
      </p:cxnSp>
      <p:cxnSp>
        <p:nvCxnSpPr>
          <p:cNvPr id="799" name="Google Shape;799;p23"/>
          <p:cNvCxnSpPr>
            <a:stCxn id="794" idx="3"/>
            <a:endCxn id="797" idx="1"/>
          </p:cNvCxnSpPr>
          <p:nvPr/>
        </p:nvCxnSpPr>
        <p:spPr>
          <a:xfrm flipH="1" rot="10800000">
            <a:off x="978975" y="3078950"/>
            <a:ext cx="429300" cy="268800"/>
          </a:xfrm>
          <a:prstGeom prst="straightConnector1">
            <a:avLst/>
          </a:prstGeom>
          <a:noFill/>
          <a:ln cap="flat" cmpd="sng" w="9525">
            <a:solidFill>
              <a:schemeClr val="dk2"/>
            </a:solidFill>
            <a:prstDash val="solid"/>
            <a:round/>
            <a:headEnd len="med" w="med" type="none"/>
            <a:tailEnd len="med" w="med" type="triangle"/>
          </a:ln>
        </p:spPr>
      </p:cxnSp>
      <p:cxnSp>
        <p:nvCxnSpPr>
          <p:cNvPr id="800" name="Google Shape;800;p23"/>
          <p:cNvCxnSpPr>
            <a:stCxn id="795" idx="3"/>
            <a:endCxn id="797" idx="1"/>
          </p:cNvCxnSpPr>
          <p:nvPr/>
        </p:nvCxnSpPr>
        <p:spPr>
          <a:xfrm flipH="1" rot="10800000">
            <a:off x="978975" y="3078875"/>
            <a:ext cx="429300" cy="799500"/>
          </a:xfrm>
          <a:prstGeom prst="straightConnector1">
            <a:avLst/>
          </a:prstGeom>
          <a:noFill/>
          <a:ln cap="flat" cmpd="sng" w="9525">
            <a:solidFill>
              <a:schemeClr val="dk2"/>
            </a:solidFill>
            <a:prstDash val="solid"/>
            <a:round/>
            <a:headEnd len="med" w="med" type="none"/>
            <a:tailEnd len="med" w="med" type="triangle"/>
          </a:ln>
        </p:spPr>
      </p:cxnSp>
      <p:sp>
        <p:nvSpPr>
          <p:cNvPr id="801" name="Google Shape;801;p23"/>
          <p:cNvSpPr/>
          <p:nvPr/>
        </p:nvSpPr>
        <p:spPr>
          <a:xfrm>
            <a:off x="1442000" y="3011375"/>
            <a:ext cx="386100" cy="2652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txBox="1"/>
          <p:nvPr/>
        </p:nvSpPr>
        <p:spPr>
          <a:xfrm>
            <a:off x="1408250" y="2925800"/>
            <a:ext cx="4536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M1</a:t>
            </a:r>
            <a:endParaRPr b="1">
              <a:solidFill>
                <a:srgbClr val="FFFFFF"/>
              </a:solidFill>
              <a:latin typeface="Montserrat"/>
              <a:ea typeface="Montserrat"/>
              <a:cs typeface="Montserrat"/>
              <a:sym typeface="Montserrat"/>
            </a:endParaRPr>
          </a:p>
        </p:txBody>
      </p:sp>
      <p:sp>
        <p:nvSpPr>
          <p:cNvPr id="802" name="Google Shape;802;p23"/>
          <p:cNvSpPr/>
          <p:nvPr/>
        </p:nvSpPr>
        <p:spPr>
          <a:xfrm>
            <a:off x="6337000" y="3016550"/>
            <a:ext cx="1668900" cy="3936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3"/>
          <p:cNvSpPr/>
          <p:nvPr/>
        </p:nvSpPr>
        <p:spPr>
          <a:xfrm>
            <a:off x="6463700" y="30978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3"/>
          <p:cNvSpPr/>
          <p:nvPr/>
        </p:nvSpPr>
        <p:spPr>
          <a:xfrm>
            <a:off x="6855725" y="309785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3"/>
          <p:cNvSpPr/>
          <p:nvPr/>
        </p:nvSpPr>
        <p:spPr>
          <a:xfrm>
            <a:off x="7247750" y="309785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3"/>
          <p:cNvSpPr/>
          <p:nvPr/>
        </p:nvSpPr>
        <p:spPr>
          <a:xfrm>
            <a:off x="7639775" y="3097850"/>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23"/>
          <p:cNvCxnSpPr>
            <a:stCxn id="802" idx="3"/>
          </p:cNvCxnSpPr>
          <p:nvPr/>
        </p:nvCxnSpPr>
        <p:spPr>
          <a:xfrm>
            <a:off x="8005900" y="3213350"/>
            <a:ext cx="239700" cy="9600"/>
          </a:xfrm>
          <a:prstGeom prst="straightConnector1">
            <a:avLst/>
          </a:prstGeom>
          <a:noFill/>
          <a:ln cap="flat" cmpd="sng" w="9525">
            <a:solidFill>
              <a:schemeClr val="dk2"/>
            </a:solidFill>
            <a:prstDash val="solid"/>
            <a:round/>
            <a:headEnd len="med" w="med" type="none"/>
            <a:tailEnd len="med" w="med" type="triangle"/>
          </a:ln>
        </p:spPr>
      </p:cxnSp>
      <p:sp>
        <p:nvSpPr>
          <p:cNvPr id="808" name="Google Shape;808;p23"/>
          <p:cNvSpPr/>
          <p:nvPr/>
        </p:nvSpPr>
        <p:spPr>
          <a:xfrm>
            <a:off x="8321175" y="3128325"/>
            <a:ext cx="386100" cy="2652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3"/>
          <p:cNvSpPr txBox="1"/>
          <p:nvPr/>
        </p:nvSpPr>
        <p:spPr>
          <a:xfrm>
            <a:off x="8287425" y="3042763"/>
            <a:ext cx="548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M4</a:t>
            </a:r>
            <a:endParaRPr b="1">
              <a:solidFill>
                <a:srgbClr val="FFFFFF"/>
              </a:solidFill>
              <a:latin typeface="Montserrat"/>
              <a:ea typeface="Montserrat"/>
              <a:cs typeface="Montserrat"/>
              <a:sym typeface="Montserrat"/>
            </a:endParaRPr>
          </a:p>
        </p:txBody>
      </p:sp>
      <p:sp>
        <p:nvSpPr>
          <p:cNvPr id="810" name="Google Shape;810;p23"/>
          <p:cNvSpPr/>
          <p:nvPr/>
        </p:nvSpPr>
        <p:spPr>
          <a:xfrm>
            <a:off x="3128100" y="3058588"/>
            <a:ext cx="386100" cy="2652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3"/>
          <p:cNvSpPr txBox="1"/>
          <p:nvPr/>
        </p:nvSpPr>
        <p:spPr>
          <a:xfrm>
            <a:off x="3094350" y="2973025"/>
            <a:ext cx="512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M2</a:t>
            </a:r>
            <a:endParaRPr b="1">
              <a:solidFill>
                <a:srgbClr val="FFFFFF"/>
              </a:solidFill>
              <a:latin typeface="Montserrat"/>
              <a:ea typeface="Montserrat"/>
              <a:cs typeface="Montserrat"/>
              <a:sym typeface="Montserrat"/>
            </a:endParaRPr>
          </a:p>
        </p:txBody>
      </p:sp>
      <p:sp>
        <p:nvSpPr>
          <p:cNvPr id="812" name="Google Shape;812;p23"/>
          <p:cNvSpPr/>
          <p:nvPr/>
        </p:nvSpPr>
        <p:spPr>
          <a:xfrm>
            <a:off x="1960275" y="2685050"/>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3"/>
          <p:cNvSpPr/>
          <p:nvPr/>
        </p:nvSpPr>
        <p:spPr>
          <a:xfrm>
            <a:off x="1960275" y="2991350"/>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3"/>
          <p:cNvSpPr/>
          <p:nvPr/>
        </p:nvSpPr>
        <p:spPr>
          <a:xfrm>
            <a:off x="2049900" y="272268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3"/>
          <p:cNvSpPr/>
          <p:nvPr/>
        </p:nvSpPr>
        <p:spPr>
          <a:xfrm>
            <a:off x="2335625" y="272268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3"/>
          <p:cNvSpPr/>
          <p:nvPr/>
        </p:nvSpPr>
        <p:spPr>
          <a:xfrm>
            <a:off x="2335613" y="302900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3"/>
          <p:cNvSpPr/>
          <p:nvPr/>
        </p:nvSpPr>
        <p:spPr>
          <a:xfrm>
            <a:off x="2049900" y="302898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3"/>
          <p:cNvSpPr/>
          <p:nvPr/>
        </p:nvSpPr>
        <p:spPr>
          <a:xfrm>
            <a:off x="1960275" y="3297650"/>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3"/>
          <p:cNvSpPr/>
          <p:nvPr/>
        </p:nvSpPr>
        <p:spPr>
          <a:xfrm>
            <a:off x="2049900" y="333628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3"/>
          <p:cNvSpPr/>
          <p:nvPr/>
        </p:nvSpPr>
        <p:spPr>
          <a:xfrm>
            <a:off x="2335625" y="3336300"/>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1" name="Google Shape;821;p23"/>
          <p:cNvCxnSpPr>
            <a:stCxn id="812" idx="3"/>
            <a:endCxn id="811" idx="1"/>
          </p:cNvCxnSpPr>
          <p:nvPr/>
        </p:nvCxnSpPr>
        <p:spPr>
          <a:xfrm>
            <a:off x="2659575" y="2838200"/>
            <a:ext cx="434700" cy="288000"/>
          </a:xfrm>
          <a:prstGeom prst="straightConnector1">
            <a:avLst/>
          </a:prstGeom>
          <a:noFill/>
          <a:ln cap="flat" cmpd="sng" w="9525">
            <a:solidFill>
              <a:schemeClr val="dk2"/>
            </a:solidFill>
            <a:prstDash val="solid"/>
            <a:round/>
            <a:headEnd len="med" w="med" type="none"/>
            <a:tailEnd len="med" w="med" type="triangle"/>
          </a:ln>
        </p:spPr>
      </p:cxnSp>
      <p:cxnSp>
        <p:nvCxnSpPr>
          <p:cNvPr id="822" name="Google Shape;822;p23"/>
          <p:cNvCxnSpPr>
            <a:stCxn id="813" idx="3"/>
            <a:endCxn id="811" idx="1"/>
          </p:cNvCxnSpPr>
          <p:nvPr/>
        </p:nvCxnSpPr>
        <p:spPr>
          <a:xfrm flipH="1" rot="10800000">
            <a:off x="2659575" y="3126200"/>
            <a:ext cx="434700" cy="18300"/>
          </a:xfrm>
          <a:prstGeom prst="straightConnector1">
            <a:avLst/>
          </a:prstGeom>
          <a:noFill/>
          <a:ln cap="flat" cmpd="sng" w="9525">
            <a:solidFill>
              <a:schemeClr val="dk2"/>
            </a:solidFill>
            <a:prstDash val="solid"/>
            <a:round/>
            <a:headEnd len="med" w="med" type="none"/>
            <a:tailEnd len="med" w="med" type="triangle"/>
          </a:ln>
        </p:spPr>
      </p:cxnSp>
      <p:cxnSp>
        <p:nvCxnSpPr>
          <p:cNvPr id="823" name="Google Shape;823;p23"/>
          <p:cNvCxnSpPr>
            <a:stCxn id="818" idx="3"/>
            <a:endCxn id="811" idx="1"/>
          </p:cNvCxnSpPr>
          <p:nvPr/>
        </p:nvCxnSpPr>
        <p:spPr>
          <a:xfrm flipH="1" rot="10800000">
            <a:off x="2659575" y="3126200"/>
            <a:ext cx="434700" cy="324600"/>
          </a:xfrm>
          <a:prstGeom prst="straightConnector1">
            <a:avLst/>
          </a:prstGeom>
          <a:noFill/>
          <a:ln cap="flat" cmpd="sng" w="9525">
            <a:solidFill>
              <a:schemeClr val="dk2"/>
            </a:solidFill>
            <a:prstDash val="solid"/>
            <a:round/>
            <a:headEnd len="med" w="med" type="none"/>
            <a:tailEnd len="med" w="med" type="triangle"/>
          </a:ln>
        </p:spPr>
      </p:cxnSp>
      <p:sp>
        <p:nvSpPr>
          <p:cNvPr id="824" name="Google Shape;824;p23"/>
          <p:cNvSpPr/>
          <p:nvPr/>
        </p:nvSpPr>
        <p:spPr>
          <a:xfrm>
            <a:off x="5534513" y="3076900"/>
            <a:ext cx="386100" cy="2652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3"/>
          <p:cNvSpPr txBox="1"/>
          <p:nvPr/>
        </p:nvSpPr>
        <p:spPr>
          <a:xfrm>
            <a:off x="5500763" y="2991338"/>
            <a:ext cx="512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M3</a:t>
            </a:r>
            <a:endParaRPr b="1">
              <a:solidFill>
                <a:srgbClr val="FFFFFF"/>
              </a:solidFill>
              <a:latin typeface="Montserrat"/>
              <a:ea typeface="Montserrat"/>
              <a:cs typeface="Montserrat"/>
              <a:sym typeface="Montserrat"/>
            </a:endParaRPr>
          </a:p>
        </p:txBody>
      </p:sp>
      <p:sp>
        <p:nvSpPr>
          <p:cNvPr id="826" name="Google Shape;826;p23"/>
          <p:cNvSpPr/>
          <p:nvPr/>
        </p:nvSpPr>
        <p:spPr>
          <a:xfrm>
            <a:off x="4163575" y="2715688"/>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3"/>
          <p:cNvSpPr/>
          <p:nvPr/>
        </p:nvSpPr>
        <p:spPr>
          <a:xfrm>
            <a:off x="4538900" y="277715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3"/>
          <p:cNvSpPr/>
          <p:nvPr/>
        </p:nvSpPr>
        <p:spPr>
          <a:xfrm>
            <a:off x="4253188" y="277713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3"/>
          <p:cNvSpPr/>
          <p:nvPr/>
        </p:nvSpPr>
        <p:spPr>
          <a:xfrm>
            <a:off x="4163575" y="3072638"/>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3"/>
          <p:cNvSpPr/>
          <p:nvPr/>
        </p:nvSpPr>
        <p:spPr>
          <a:xfrm>
            <a:off x="4824588" y="2777150"/>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3"/>
          <p:cNvSpPr/>
          <p:nvPr/>
        </p:nvSpPr>
        <p:spPr>
          <a:xfrm>
            <a:off x="4532575" y="3162013"/>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3"/>
          <p:cNvSpPr/>
          <p:nvPr/>
        </p:nvSpPr>
        <p:spPr>
          <a:xfrm>
            <a:off x="4822313" y="3162013"/>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3" name="Google Shape;833;p23"/>
          <p:cNvCxnSpPr>
            <a:stCxn id="826" idx="3"/>
            <a:endCxn id="825" idx="1"/>
          </p:cNvCxnSpPr>
          <p:nvPr/>
        </p:nvCxnSpPr>
        <p:spPr>
          <a:xfrm>
            <a:off x="5149675" y="2901388"/>
            <a:ext cx="351000" cy="243000"/>
          </a:xfrm>
          <a:prstGeom prst="straightConnector1">
            <a:avLst/>
          </a:prstGeom>
          <a:noFill/>
          <a:ln cap="flat" cmpd="sng" w="9525">
            <a:solidFill>
              <a:schemeClr val="dk2"/>
            </a:solidFill>
            <a:prstDash val="solid"/>
            <a:round/>
            <a:headEnd len="med" w="med" type="none"/>
            <a:tailEnd len="med" w="med" type="triangle"/>
          </a:ln>
        </p:spPr>
      </p:cxnSp>
      <p:cxnSp>
        <p:nvCxnSpPr>
          <p:cNvPr id="834" name="Google Shape;834;p23"/>
          <p:cNvCxnSpPr>
            <a:stCxn id="829" idx="3"/>
            <a:endCxn id="825" idx="1"/>
          </p:cNvCxnSpPr>
          <p:nvPr/>
        </p:nvCxnSpPr>
        <p:spPr>
          <a:xfrm flipH="1" rot="10800000">
            <a:off x="5149675" y="3144338"/>
            <a:ext cx="351000" cy="114000"/>
          </a:xfrm>
          <a:prstGeom prst="straightConnector1">
            <a:avLst/>
          </a:prstGeom>
          <a:noFill/>
          <a:ln cap="flat" cmpd="sng" w="9525">
            <a:solidFill>
              <a:schemeClr val="dk2"/>
            </a:solidFill>
            <a:prstDash val="solid"/>
            <a:round/>
            <a:headEnd len="med" w="med" type="none"/>
            <a:tailEnd len="med" w="med" type="triangle"/>
          </a:ln>
        </p:spPr>
      </p:cxnSp>
      <p:sp>
        <p:nvSpPr>
          <p:cNvPr id="835" name="Google Shape;835;p23"/>
          <p:cNvSpPr/>
          <p:nvPr/>
        </p:nvSpPr>
        <p:spPr>
          <a:xfrm>
            <a:off x="3938325" y="4367950"/>
            <a:ext cx="859500" cy="4470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3"/>
          <p:cNvSpPr txBox="1"/>
          <p:nvPr/>
        </p:nvSpPr>
        <p:spPr>
          <a:xfrm>
            <a:off x="4018425" y="4405750"/>
            <a:ext cx="6993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M</a:t>
            </a:r>
            <a:r>
              <a:rPr b="1" baseline="-25000" lang="en">
                <a:solidFill>
                  <a:srgbClr val="FFFFFF"/>
                </a:solidFill>
                <a:latin typeface="Montserrat"/>
                <a:ea typeface="Montserrat"/>
                <a:cs typeface="Montserrat"/>
                <a:sym typeface="Montserrat"/>
              </a:rPr>
              <a:t>final</a:t>
            </a:r>
            <a:endParaRPr baseline="-25000"/>
          </a:p>
        </p:txBody>
      </p:sp>
      <p:sp>
        <p:nvSpPr>
          <p:cNvPr id="837" name="Google Shape;837;p23"/>
          <p:cNvSpPr txBox="1"/>
          <p:nvPr/>
        </p:nvSpPr>
        <p:spPr>
          <a:xfrm>
            <a:off x="5632475" y="1538925"/>
            <a:ext cx="162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K = 4 Features</a:t>
            </a:r>
            <a:endParaRPr/>
          </a:p>
        </p:txBody>
      </p:sp>
      <p:cxnSp>
        <p:nvCxnSpPr>
          <p:cNvPr id="838" name="Google Shape;838;p23"/>
          <p:cNvCxnSpPr>
            <a:stCxn id="837" idx="1"/>
          </p:cNvCxnSpPr>
          <p:nvPr/>
        </p:nvCxnSpPr>
        <p:spPr>
          <a:xfrm rot="10800000">
            <a:off x="5067275" y="1733625"/>
            <a:ext cx="565200" cy="2100"/>
          </a:xfrm>
          <a:prstGeom prst="straightConnector1">
            <a:avLst/>
          </a:prstGeom>
          <a:noFill/>
          <a:ln cap="flat" cmpd="sng" w="9525">
            <a:solidFill>
              <a:schemeClr val="dk2"/>
            </a:solidFill>
            <a:prstDash val="solid"/>
            <a:round/>
            <a:headEnd len="med" w="med" type="none"/>
            <a:tailEnd len="med" w="med" type="triangle"/>
          </a:ln>
        </p:spPr>
      </p:cxnSp>
      <p:sp>
        <p:nvSpPr>
          <p:cNvPr id="839" name="Google Shape;839;p23"/>
          <p:cNvSpPr txBox="1"/>
          <p:nvPr/>
        </p:nvSpPr>
        <p:spPr>
          <a:xfrm>
            <a:off x="1142475" y="2147075"/>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840" name="Google Shape;840;p23"/>
          <p:cNvSpPr txBox="1"/>
          <p:nvPr/>
        </p:nvSpPr>
        <p:spPr>
          <a:xfrm>
            <a:off x="2746575" y="2258113"/>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841" name="Google Shape;841;p23"/>
          <p:cNvSpPr txBox="1"/>
          <p:nvPr/>
        </p:nvSpPr>
        <p:spPr>
          <a:xfrm>
            <a:off x="5067275" y="2220150"/>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842" name="Google Shape;842;p23"/>
          <p:cNvSpPr txBox="1"/>
          <p:nvPr/>
        </p:nvSpPr>
        <p:spPr>
          <a:xfrm>
            <a:off x="7354925" y="2343875"/>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843" name="Google Shape;843;p23"/>
          <p:cNvSpPr/>
          <p:nvPr/>
        </p:nvSpPr>
        <p:spPr>
          <a:xfrm>
            <a:off x="1605038" y="259587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3"/>
          <p:cNvSpPr/>
          <p:nvPr/>
        </p:nvSpPr>
        <p:spPr>
          <a:xfrm>
            <a:off x="3564363" y="265997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3"/>
          <p:cNvSpPr/>
          <p:nvPr/>
        </p:nvSpPr>
        <p:spPr>
          <a:xfrm>
            <a:off x="3278650" y="265996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3"/>
          <p:cNvSpPr/>
          <p:nvPr/>
        </p:nvSpPr>
        <p:spPr>
          <a:xfrm>
            <a:off x="4244013" y="315963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3"/>
          <p:cNvSpPr/>
          <p:nvPr/>
        </p:nvSpPr>
        <p:spPr>
          <a:xfrm>
            <a:off x="5702663" y="273100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3"/>
          <p:cNvSpPr/>
          <p:nvPr/>
        </p:nvSpPr>
        <p:spPr>
          <a:xfrm>
            <a:off x="5992400" y="273100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3"/>
          <p:cNvSpPr/>
          <p:nvPr/>
        </p:nvSpPr>
        <p:spPr>
          <a:xfrm>
            <a:off x="5414100" y="272862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3"/>
          <p:cNvSpPr/>
          <p:nvPr/>
        </p:nvSpPr>
        <p:spPr>
          <a:xfrm>
            <a:off x="8129538" y="2723888"/>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3"/>
          <p:cNvSpPr/>
          <p:nvPr/>
        </p:nvSpPr>
        <p:spPr>
          <a:xfrm>
            <a:off x="8419275" y="272388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3"/>
          <p:cNvSpPr/>
          <p:nvPr/>
        </p:nvSpPr>
        <p:spPr>
          <a:xfrm>
            <a:off x="7840975" y="272151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3"/>
          <p:cNvSpPr/>
          <p:nvPr/>
        </p:nvSpPr>
        <p:spPr>
          <a:xfrm>
            <a:off x="8709000" y="272152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4" name="Google Shape;854;p23"/>
          <p:cNvCxnSpPr>
            <a:stCxn id="801" idx="2"/>
            <a:endCxn id="836" idx="0"/>
          </p:cNvCxnSpPr>
          <p:nvPr/>
        </p:nvCxnSpPr>
        <p:spPr>
          <a:xfrm>
            <a:off x="1635050" y="3276575"/>
            <a:ext cx="2733000" cy="11292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23"/>
          <p:cNvCxnSpPr>
            <a:stCxn id="810" idx="2"/>
            <a:endCxn id="836" idx="0"/>
          </p:cNvCxnSpPr>
          <p:nvPr/>
        </p:nvCxnSpPr>
        <p:spPr>
          <a:xfrm>
            <a:off x="3321150" y="3323788"/>
            <a:ext cx="1047000" cy="1082100"/>
          </a:xfrm>
          <a:prstGeom prst="straightConnector1">
            <a:avLst/>
          </a:prstGeom>
          <a:noFill/>
          <a:ln cap="flat" cmpd="sng" w="9525">
            <a:solidFill>
              <a:schemeClr val="dk2"/>
            </a:solidFill>
            <a:prstDash val="solid"/>
            <a:round/>
            <a:headEnd len="med" w="med" type="none"/>
            <a:tailEnd len="med" w="med" type="triangle"/>
          </a:ln>
        </p:spPr>
      </p:cxnSp>
      <p:cxnSp>
        <p:nvCxnSpPr>
          <p:cNvPr id="856" name="Google Shape;856;p23"/>
          <p:cNvCxnSpPr>
            <a:stCxn id="824" idx="2"/>
            <a:endCxn id="836" idx="0"/>
          </p:cNvCxnSpPr>
          <p:nvPr/>
        </p:nvCxnSpPr>
        <p:spPr>
          <a:xfrm flipH="1">
            <a:off x="4367963" y="3342100"/>
            <a:ext cx="1359600" cy="1063800"/>
          </a:xfrm>
          <a:prstGeom prst="straightConnector1">
            <a:avLst/>
          </a:prstGeom>
          <a:noFill/>
          <a:ln cap="flat" cmpd="sng" w="9525">
            <a:solidFill>
              <a:schemeClr val="dk2"/>
            </a:solidFill>
            <a:prstDash val="solid"/>
            <a:round/>
            <a:headEnd len="med" w="med" type="none"/>
            <a:tailEnd len="med" w="med" type="triangle"/>
          </a:ln>
        </p:spPr>
      </p:cxnSp>
      <p:cxnSp>
        <p:nvCxnSpPr>
          <p:cNvPr id="857" name="Google Shape;857;p23"/>
          <p:cNvCxnSpPr>
            <a:stCxn id="808" idx="2"/>
            <a:endCxn id="835" idx="0"/>
          </p:cNvCxnSpPr>
          <p:nvPr/>
        </p:nvCxnSpPr>
        <p:spPr>
          <a:xfrm flipH="1">
            <a:off x="4368225" y="3393525"/>
            <a:ext cx="4146000" cy="97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1" name="Shape 861"/>
        <p:cNvGrpSpPr/>
        <p:nvPr/>
      </p:nvGrpSpPr>
      <p:grpSpPr>
        <a:xfrm>
          <a:off x="0" y="0"/>
          <a:ext cx="0" cy="0"/>
          <a:chOff x="0" y="0"/>
          <a:chExt cx="0" cy="0"/>
        </a:xfrm>
      </p:grpSpPr>
      <p:sp>
        <p:nvSpPr>
          <p:cNvPr id="862" name="Google Shape;862;p24"/>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Stepwise Subset Selection: Backward </a:t>
            </a:r>
            <a:endParaRPr/>
          </a:p>
        </p:txBody>
      </p:sp>
      <p:sp>
        <p:nvSpPr>
          <p:cNvPr id="863" name="Google Shape;863;p24"/>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Similarly, we can start with a k-feature model and remove the least significant variable each time (as we mentioned for Forward, multiple approaches determine this differently, but we will use RSS)</a:t>
            </a:r>
            <a:endParaRPr sz="1800"/>
          </a:p>
          <a:p>
            <a:pPr indent="-342900" lvl="0" marL="457200" rtl="0" algn="l">
              <a:spcBef>
                <a:spcPts val="0"/>
              </a:spcBef>
              <a:spcAft>
                <a:spcPts val="0"/>
              </a:spcAft>
              <a:buSzPts val="1800"/>
              <a:buChar char="◂"/>
            </a:pPr>
            <a:r>
              <a:rPr lang="en" sz="1800"/>
              <a:t>This is called </a:t>
            </a:r>
            <a:r>
              <a:rPr b="1" lang="en" sz="1800">
                <a:latin typeface="Montserrat"/>
                <a:ea typeface="Montserrat"/>
                <a:cs typeface="Montserrat"/>
                <a:sym typeface="Montserrat"/>
              </a:rPr>
              <a:t>Backward Stepwise Selection</a:t>
            </a:r>
            <a:r>
              <a:rPr lang="en" sz="1800"/>
              <a:t> (sometimes called Backward Elimination)</a:t>
            </a:r>
            <a:endParaRPr sz="1800"/>
          </a:p>
        </p:txBody>
      </p:sp>
      <p:sp>
        <p:nvSpPr>
          <p:cNvPr id="864" name="Google Shape;864;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2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Backward Stepwise</a:t>
            </a:r>
            <a:r>
              <a:rPr lang="en"/>
              <a:t> Subset Selection: A Visual</a:t>
            </a:r>
            <a:endParaRPr/>
          </a:p>
        </p:txBody>
      </p:sp>
      <p:sp>
        <p:nvSpPr>
          <p:cNvPr id="870" name="Google Shape;870;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1" name="Google Shape;871;p25"/>
          <p:cNvSpPr/>
          <p:nvPr/>
        </p:nvSpPr>
        <p:spPr>
          <a:xfrm>
            <a:off x="3359575" y="162022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3751600" y="1620225"/>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4143625" y="162022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4535650" y="162022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7361625" y="2883250"/>
            <a:ext cx="332100" cy="10662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7361625" y="2883250"/>
            <a:ext cx="332100" cy="5478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7403625" y="304163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7403625" y="3572263"/>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8105175" y="3335225"/>
            <a:ext cx="386100" cy="2652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txBox="1"/>
          <p:nvPr/>
        </p:nvSpPr>
        <p:spPr>
          <a:xfrm>
            <a:off x="8071425" y="3249650"/>
            <a:ext cx="4536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M1</a:t>
            </a:r>
            <a:endParaRPr b="1">
              <a:solidFill>
                <a:srgbClr val="FFFFFF"/>
              </a:solidFill>
              <a:latin typeface="Montserrat"/>
              <a:ea typeface="Montserrat"/>
              <a:cs typeface="Montserrat"/>
              <a:sym typeface="Montserrat"/>
            </a:endParaRPr>
          </a:p>
        </p:txBody>
      </p:sp>
      <p:sp>
        <p:nvSpPr>
          <p:cNvPr id="881" name="Google Shape;881;p25"/>
          <p:cNvSpPr/>
          <p:nvPr/>
        </p:nvSpPr>
        <p:spPr>
          <a:xfrm>
            <a:off x="315925" y="3219538"/>
            <a:ext cx="1668900" cy="3936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442625" y="330083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834650" y="330083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1226675" y="3300838"/>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1618700" y="3300838"/>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6" name="Google Shape;886;p25"/>
          <p:cNvCxnSpPr>
            <a:stCxn id="881" idx="3"/>
          </p:cNvCxnSpPr>
          <p:nvPr/>
        </p:nvCxnSpPr>
        <p:spPr>
          <a:xfrm>
            <a:off x="1984825" y="3416338"/>
            <a:ext cx="239700" cy="9600"/>
          </a:xfrm>
          <a:prstGeom prst="straightConnector1">
            <a:avLst/>
          </a:prstGeom>
          <a:noFill/>
          <a:ln cap="flat" cmpd="sng" w="9525">
            <a:solidFill>
              <a:schemeClr val="dk2"/>
            </a:solidFill>
            <a:prstDash val="solid"/>
            <a:round/>
            <a:headEnd len="med" w="med" type="none"/>
            <a:tailEnd len="med" w="med" type="triangle"/>
          </a:ln>
        </p:spPr>
      </p:cxnSp>
      <p:sp>
        <p:nvSpPr>
          <p:cNvPr id="887" name="Google Shape;887;p25"/>
          <p:cNvSpPr/>
          <p:nvPr/>
        </p:nvSpPr>
        <p:spPr>
          <a:xfrm>
            <a:off x="2300100" y="3331313"/>
            <a:ext cx="386100" cy="2652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txBox="1"/>
          <p:nvPr/>
        </p:nvSpPr>
        <p:spPr>
          <a:xfrm>
            <a:off x="2266350" y="3245750"/>
            <a:ext cx="548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M4</a:t>
            </a:r>
            <a:endParaRPr b="1">
              <a:solidFill>
                <a:srgbClr val="FFFFFF"/>
              </a:solidFill>
              <a:latin typeface="Montserrat"/>
              <a:ea typeface="Montserrat"/>
              <a:cs typeface="Montserrat"/>
              <a:sym typeface="Montserrat"/>
            </a:endParaRPr>
          </a:p>
        </p:txBody>
      </p:sp>
      <p:sp>
        <p:nvSpPr>
          <p:cNvPr id="889" name="Google Shape;889;p25"/>
          <p:cNvSpPr/>
          <p:nvPr/>
        </p:nvSpPr>
        <p:spPr>
          <a:xfrm>
            <a:off x="6490063" y="3374050"/>
            <a:ext cx="386100" cy="2652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txBox="1"/>
          <p:nvPr/>
        </p:nvSpPr>
        <p:spPr>
          <a:xfrm>
            <a:off x="6456313" y="3288488"/>
            <a:ext cx="512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M2</a:t>
            </a:r>
            <a:endParaRPr b="1">
              <a:solidFill>
                <a:srgbClr val="FFFFFF"/>
              </a:solidFill>
              <a:latin typeface="Montserrat"/>
              <a:ea typeface="Montserrat"/>
              <a:cs typeface="Montserrat"/>
              <a:sym typeface="Montserrat"/>
            </a:endParaRPr>
          </a:p>
        </p:txBody>
      </p:sp>
      <p:sp>
        <p:nvSpPr>
          <p:cNvPr id="891" name="Google Shape;891;p25"/>
          <p:cNvSpPr/>
          <p:nvPr/>
        </p:nvSpPr>
        <p:spPr>
          <a:xfrm>
            <a:off x="5322238" y="3000513"/>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5322238" y="3306813"/>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5411863" y="30381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5697588" y="303815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5697575" y="3344463"/>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5411863" y="33444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5322238" y="3613113"/>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5411863" y="365175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5697588" y="3651763"/>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0" name="Google Shape;900;p25"/>
          <p:cNvCxnSpPr>
            <a:stCxn id="891" idx="3"/>
            <a:endCxn id="890" idx="1"/>
          </p:cNvCxnSpPr>
          <p:nvPr/>
        </p:nvCxnSpPr>
        <p:spPr>
          <a:xfrm>
            <a:off x="6021538" y="3153663"/>
            <a:ext cx="434700" cy="288000"/>
          </a:xfrm>
          <a:prstGeom prst="straightConnector1">
            <a:avLst/>
          </a:prstGeom>
          <a:noFill/>
          <a:ln cap="flat" cmpd="sng" w="9525">
            <a:solidFill>
              <a:schemeClr val="dk2"/>
            </a:solidFill>
            <a:prstDash val="solid"/>
            <a:round/>
            <a:headEnd len="med" w="med" type="none"/>
            <a:tailEnd len="med" w="med" type="triangle"/>
          </a:ln>
        </p:spPr>
      </p:cxnSp>
      <p:cxnSp>
        <p:nvCxnSpPr>
          <p:cNvPr id="901" name="Google Shape;901;p25"/>
          <p:cNvCxnSpPr>
            <a:stCxn id="892" idx="3"/>
            <a:endCxn id="890" idx="1"/>
          </p:cNvCxnSpPr>
          <p:nvPr/>
        </p:nvCxnSpPr>
        <p:spPr>
          <a:xfrm flipH="1" rot="10800000">
            <a:off x="6021538" y="3441663"/>
            <a:ext cx="434700" cy="18300"/>
          </a:xfrm>
          <a:prstGeom prst="straightConnector1">
            <a:avLst/>
          </a:prstGeom>
          <a:noFill/>
          <a:ln cap="flat" cmpd="sng" w="9525">
            <a:solidFill>
              <a:schemeClr val="dk2"/>
            </a:solidFill>
            <a:prstDash val="solid"/>
            <a:round/>
            <a:headEnd len="med" w="med" type="none"/>
            <a:tailEnd len="med" w="med" type="triangle"/>
          </a:ln>
        </p:spPr>
      </p:cxnSp>
      <p:cxnSp>
        <p:nvCxnSpPr>
          <p:cNvPr id="902" name="Google Shape;902;p25"/>
          <p:cNvCxnSpPr>
            <a:stCxn id="897" idx="3"/>
            <a:endCxn id="890" idx="1"/>
          </p:cNvCxnSpPr>
          <p:nvPr/>
        </p:nvCxnSpPr>
        <p:spPr>
          <a:xfrm flipH="1" rot="10800000">
            <a:off x="6021538" y="3441663"/>
            <a:ext cx="434700" cy="324600"/>
          </a:xfrm>
          <a:prstGeom prst="straightConnector1">
            <a:avLst/>
          </a:prstGeom>
          <a:noFill/>
          <a:ln cap="flat" cmpd="sng" w="9525">
            <a:solidFill>
              <a:schemeClr val="dk2"/>
            </a:solidFill>
            <a:prstDash val="solid"/>
            <a:round/>
            <a:headEnd len="med" w="med" type="none"/>
            <a:tailEnd len="med" w="med" type="triangle"/>
          </a:ln>
        </p:spPr>
      </p:cxnSp>
      <p:sp>
        <p:nvSpPr>
          <p:cNvPr id="903" name="Google Shape;903;p25"/>
          <p:cNvSpPr/>
          <p:nvPr/>
        </p:nvSpPr>
        <p:spPr>
          <a:xfrm>
            <a:off x="4401125" y="3368525"/>
            <a:ext cx="386100" cy="2652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txBox="1"/>
          <p:nvPr/>
        </p:nvSpPr>
        <p:spPr>
          <a:xfrm>
            <a:off x="4367375" y="3282963"/>
            <a:ext cx="512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M3</a:t>
            </a:r>
            <a:endParaRPr b="1">
              <a:solidFill>
                <a:srgbClr val="FFFFFF"/>
              </a:solidFill>
              <a:latin typeface="Montserrat"/>
              <a:ea typeface="Montserrat"/>
              <a:cs typeface="Montserrat"/>
              <a:sym typeface="Montserrat"/>
            </a:endParaRPr>
          </a:p>
        </p:txBody>
      </p:sp>
      <p:sp>
        <p:nvSpPr>
          <p:cNvPr id="905" name="Google Shape;905;p25"/>
          <p:cNvSpPr/>
          <p:nvPr/>
        </p:nvSpPr>
        <p:spPr>
          <a:xfrm>
            <a:off x="3052888" y="2567613"/>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3428213" y="2629075"/>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3142500" y="262906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3052888" y="2924563"/>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3713900" y="262907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3421888" y="301393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3711625" y="3013938"/>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2" name="Google Shape;912;p25"/>
          <p:cNvCxnSpPr>
            <a:stCxn id="905" idx="3"/>
            <a:endCxn id="904" idx="1"/>
          </p:cNvCxnSpPr>
          <p:nvPr/>
        </p:nvCxnSpPr>
        <p:spPr>
          <a:xfrm>
            <a:off x="4038988" y="2753313"/>
            <a:ext cx="328500" cy="682800"/>
          </a:xfrm>
          <a:prstGeom prst="straightConnector1">
            <a:avLst/>
          </a:prstGeom>
          <a:noFill/>
          <a:ln cap="flat" cmpd="sng" w="9525">
            <a:solidFill>
              <a:schemeClr val="dk2"/>
            </a:solidFill>
            <a:prstDash val="solid"/>
            <a:round/>
            <a:headEnd len="med" w="med" type="none"/>
            <a:tailEnd len="med" w="med" type="triangle"/>
          </a:ln>
        </p:spPr>
      </p:cxnSp>
      <p:cxnSp>
        <p:nvCxnSpPr>
          <p:cNvPr id="913" name="Google Shape;913;p25"/>
          <p:cNvCxnSpPr>
            <a:stCxn id="908" idx="3"/>
            <a:endCxn id="904" idx="1"/>
          </p:cNvCxnSpPr>
          <p:nvPr/>
        </p:nvCxnSpPr>
        <p:spPr>
          <a:xfrm>
            <a:off x="4038988" y="3110263"/>
            <a:ext cx="328500" cy="325800"/>
          </a:xfrm>
          <a:prstGeom prst="straightConnector1">
            <a:avLst/>
          </a:prstGeom>
          <a:noFill/>
          <a:ln cap="flat" cmpd="sng" w="9525">
            <a:solidFill>
              <a:schemeClr val="dk2"/>
            </a:solidFill>
            <a:prstDash val="solid"/>
            <a:round/>
            <a:headEnd len="med" w="med" type="none"/>
            <a:tailEnd len="med" w="med" type="triangle"/>
          </a:ln>
        </p:spPr>
      </p:cxnSp>
      <p:sp>
        <p:nvSpPr>
          <p:cNvPr id="914" name="Google Shape;914;p25"/>
          <p:cNvSpPr/>
          <p:nvPr/>
        </p:nvSpPr>
        <p:spPr>
          <a:xfrm>
            <a:off x="3958025" y="4491775"/>
            <a:ext cx="859500" cy="4470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txBox="1"/>
          <p:nvPr/>
        </p:nvSpPr>
        <p:spPr>
          <a:xfrm>
            <a:off x="4038125" y="4529575"/>
            <a:ext cx="6993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M</a:t>
            </a:r>
            <a:r>
              <a:rPr b="1" baseline="-25000" lang="en">
                <a:solidFill>
                  <a:srgbClr val="FFFFFF"/>
                </a:solidFill>
                <a:latin typeface="Montserrat"/>
                <a:ea typeface="Montserrat"/>
                <a:cs typeface="Montserrat"/>
                <a:sym typeface="Montserrat"/>
              </a:rPr>
              <a:t>final</a:t>
            </a:r>
            <a:endParaRPr baseline="-25000"/>
          </a:p>
        </p:txBody>
      </p:sp>
      <p:sp>
        <p:nvSpPr>
          <p:cNvPr id="916" name="Google Shape;916;p25"/>
          <p:cNvSpPr txBox="1"/>
          <p:nvPr/>
        </p:nvSpPr>
        <p:spPr>
          <a:xfrm>
            <a:off x="5632475" y="1538925"/>
            <a:ext cx="162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K = 4 Features</a:t>
            </a:r>
            <a:endParaRPr/>
          </a:p>
        </p:txBody>
      </p:sp>
      <p:cxnSp>
        <p:nvCxnSpPr>
          <p:cNvPr id="917" name="Google Shape;917;p25"/>
          <p:cNvCxnSpPr>
            <a:stCxn id="916" idx="1"/>
          </p:cNvCxnSpPr>
          <p:nvPr/>
        </p:nvCxnSpPr>
        <p:spPr>
          <a:xfrm rot="10800000">
            <a:off x="5067275" y="1733625"/>
            <a:ext cx="565200" cy="2100"/>
          </a:xfrm>
          <a:prstGeom prst="straightConnector1">
            <a:avLst/>
          </a:prstGeom>
          <a:noFill/>
          <a:ln cap="flat" cmpd="sng" w="9525">
            <a:solidFill>
              <a:schemeClr val="dk2"/>
            </a:solidFill>
            <a:prstDash val="solid"/>
            <a:round/>
            <a:headEnd len="med" w="med" type="none"/>
            <a:tailEnd len="med" w="med" type="triangle"/>
          </a:ln>
        </p:spPr>
      </p:cxnSp>
      <p:sp>
        <p:nvSpPr>
          <p:cNvPr id="918" name="Google Shape;918;p25"/>
          <p:cNvSpPr txBox="1"/>
          <p:nvPr/>
        </p:nvSpPr>
        <p:spPr>
          <a:xfrm>
            <a:off x="7805650" y="2470925"/>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919" name="Google Shape;919;p25"/>
          <p:cNvSpPr txBox="1"/>
          <p:nvPr/>
        </p:nvSpPr>
        <p:spPr>
          <a:xfrm>
            <a:off x="6108538" y="2573575"/>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920" name="Google Shape;920;p25"/>
          <p:cNvSpPr txBox="1"/>
          <p:nvPr/>
        </p:nvSpPr>
        <p:spPr>
          <a:xfrm>
            <a:off x="3978863" y="2038800"/>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921" name="Google Shape;921;p25"/>
          <p:cNvSpPr txBox="1"/>
          <p:nvPr/>
        </p:nvSpPr>
        <p:spPr>
          <a:xfrm>
            <a:off x="1167025" y="2391988"/>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922" name="Google Shape;922;p25"/>
          <p:cNvSpPr/>
          <p:nvPr/>
        </p:nvSpPr>
        <p:spPr>
          <a:xfrm>
            <a:off x="8268213" y="291972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6926325" y="297543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6640613" y="297542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5"/>
          <p:cNvSpPr/>
          <p:nvPr/>
        </p:nvSpPr>
        <p:spPr>
          <a:xfrm>
            <a:off x="3133325" y="301156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5"/>
          <p:cNvSpPr/>
          <p:nvPr/>
        </p:nvSpPr>
        <p:spPr>
          <a:xfrm>
            <a:off x="4569275" y="3022625"/>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4859013" y="302262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4280713" y="30202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1938213" y="290135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2227950" y="290135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1649650" y="289897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2517675" y="2898988"/>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5"/>
          <p:cNvSpPr/>
          <p:nvPr/>
        </p:nvSpPr>
        <p:spPr>
          <a:xfrm>
            <a:off x="3056788" y="3300313"/>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5"/>
          <p:cNvSpPr/>
          <p:nvPr/>
        </p:nvSpPr>
        <p:spPr>
          <a:xfrm>
            <a:off x="3056788" y="3662263"/>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3421313" y="336480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3711050" y="3364800"/>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3132750" y="336242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3427638" y="374757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3717375" y="3747575"/>
            <a:ext cx="248100" cy="231000"/>
          </a:xfrm>
          <a:prstGeom prst="rect">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3139075" y="374520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1" name="Google Shape;941;p25"/>
          <p:cNvCxnSpPr>
            <a:stCxn id="933" idx="3"/>
            <a:endCxn id="904" idx="1"/>
          </p:cNvCxnSpPr>
          <p:nvPr/>
        </p:nvCxnSpPr>
        <p:spPr>
          <a:xfrm flipH="1" rot="10800000">
            <a:off x="4042888" y="3436213"/>
            <a:ext cx="324600" cy="49800"/>
          </a:xfrm>
          <a:prstGeom prst="straightConnector1">
            <a:avLst/>
          </a:prstGeom>
          <a:noFill/>
          <a:ln cap="flat" cmpd="sng" w="9525">
            <a:solidFill>
              <a:schemeClr val="dk2"/>
            </a:solidFill>
            <a:prstDash val="solid"/>
            <a:round/>
            <a:headEnd len="med" w="med" type="none"/>
            <a:tailEnd len="med" w="med" type="triangle"/>
          </a:ln>
        </p:spPr>
      </p:cxnSp>
      <p:cxnSp>
        <p:nvCxnSpPr>
          <p:cNvPr id="942" name="Google Shape;942;p25"/>
          <p:cNvCxnSpPr>
            <a:stCxn id="934" idx="3"/>
            <a:endCxn id="904" idx="1"/>
          </p:cNvCxnSpPr>
          <p:nvPr/>
        </p:nvCxnSpPr>
        <p:spPr>
          <a:xfrm flipH="1" rot="10800000">
            <a:off x="4042888" y="3436063"/>
            <a:ext cx="324600" cy="411900"/>
          </a:xfrm>
          <a:prstGeom prst="straightConnector1">
            <a:avLst/>
          </a:prstGeom>
          <a:noFill/>
          <a:ln cap="flat" cmpd="sng" w="9525">
            <a:solidFill>
              <a:schemeClr val="dk2"/>
            </a:solidFill>
            <a:prstDash val="solid"/>
            <a:round/>
            <a:headEnd len="med" w="med" type="none"/>
            <a:tailEnd len="med" w="med" type="triangle"/>
          </a:ln>
        </p:spPr>
      </p:cxnSp>
      <p:cxnSp>
        <p:nvCxnSpPr>
          <p:cNvPr id="943" name="Google Shape;943;p25"/>
          <p:cNvCxnSpPr>
            <a:endCxn id="880" idx="1"/>
          </p:cNvCxnSpPr>
          <p:nvPr/>
        </p:nvCxnSpPr>
        <p:spPr>
          <a:xfrm>
            <a:off x="7693725" y="3157100"/>
            <a:ext cx="377700" cy="245700"/>
          </a:xfrm>
          <a:prstGeom prst="straightConnector1">
            <a:avLst/>
          </a:prstGeom>
          <a:noFill/>
          <a:ln cap="flat" cmpd="sng" w="9525">
            <a:solidFill>
              <a:schemeClr val="dk2"/>
            </a:solidFill>
            <a:prstDash val="solid"/>
            <a:round/>
            <a:headEnd len="med" w="med" type="none"/>
            <a:tailEnd len="med" w="med" type="triangle"/>
          </a:ln>
        </p:spPr>
      </p:cxnSp>
      <p:cxnSp>
        <p:nvCxnSpPr>
          <p:cNvPr id="944" name="Google Shape;944;p25"/>
          <p:cNvCxnSpPr>
            <a:stCxn id="878" idx="3"/>
            <a:endCxn id="880" idx="1"/>
          </p:cNvCxnSpPr>
          <p:nvPr/>
        </p:nvCxnSpPr>
        <p:spPr>
          <a:xfrm flipH="1" rot="10800000">
            <a:off x="7651725" y="3402763"/>
            <a:ext cx="419700" cy="285000"/>
          </a:xfrm>
          <a:prstGeom prst="straightConnector1">
            <a:avLst/>
          </a:prstGeom>
          <a:noFill/>
          <a:ln cap="flat" cmpd="sng" w="9525">
            <a:solidFill>
              <a:schemeClr val="dk2"/>
            </a:solidFill>
            <a:prstDash val="solid"/>
            <a:round/>
            <a:headEnd len="med" w="med" type="none"/>
            <a:tailEnd len="med" w="med" type="triangle"/>
          </a:ln>
        </p:spPr>
      </p:cxnSp>
      <p:cxnSp>
        <p:nvCxnSpPr>
          <p:cNvPr id="945" name="Google Shape;945;p25"/>
          <p:cNvCxnSpPr>
            <a:stCxn id="887" idx="2"/>
            <a:endCxn id="915" idx="0"/>
          </p:cNvCxnSpPr>
          <p:nvPr/>
        </p:nvCxnSpPr>
        <p:spPr>
          <a:xfrm>
            <a:off x="2493150" y="3596513"/>
            <a:ext cx="1894500" cy="933000"/>
          </a:xfrm>
          <a:prstGeom prst="straightConnector1">
            <a:avLst/>
          </a:prstGeom>
          <a:noFill/>
          <a:ln cap="flat" cmpd="sng" w="9525">
            <a:solidFill>
              <a:schemeClr val="dk2"/>
            </a:solidFill>
            <a:prstDash val="solid"/>
            <a:round/>
            <a:headEnd len="med" w="med" type="none"/>
            <a:tailEnd len="med" w="med" type="triangle"/>
          </a:ln>
        </p:spPr>
      </p:cxnSp>
      <p:cxnSp>
        <p:nvCxnSpPr>
          <p:cNvPr id="946" name="Google Shape;946;p25"/>
          <p:cNvCxnSpPr>
            <a:endCxn id="915" idx="0"/>
          </p:cNvCxnSpPr>
          <p:nvPr/>
        </p:nvCxnSpPr>
        <p:spPr>
          <a:xfrm flipH="1">
            <a:off x="4387775" y="3633775"/>
            <a:ext cx="206400" cy="895800"/>
          </a:xfrm>
          <a:prstGeom prst="straightConnector1">
            <a:avLst/>
          </a:prstGeom>
          <a:noFill/>
          <a:ln cap="flat" cmpd="sng" w="9525">
            <a:solidFill>
              <a:schemeClr val="dk2"/>
            </a:solidFill>
            <a:prstDash val="solid"/>
            <a:round/>
            <a:headEnd len="med" w="med" type="none"/>
            <a:tailEnd len="med" w="med" type="triangle"/>
          </a:ln>
        </p:spPr>
      </p:cxnSp>
      <p:cxnSp>
        <p:nvCxnSpPr>
          <p:cNvPr id="947" name="Google Shape;947;p25"/>
          <p:cNvCxnSpPr>
            <a:stCxn id="889" idx="2"/>
            <a:endCxn id="915" idx="0"/>
          </p:cNvCxnSpPr>
          <p:nvPr/>
        </p:nvCxnSpPr>
        <p:spPr>
          <a:xfrm flipH="1">
            <a:off x="4387813" y="3639250"/>
            <a:ext cx="2295300" cy="890400"/>
          </a:xfrm>
          <a:prstGeom prst="straightConnector1">
            <a:avLst/>
          </a:prstGeom>
          <a:noFill/>
          <a:ln cap="flat" cmpd="sng" w="9525">
            <a:solidFill>
              <a:schemeClr val="dk2"/>
            </a:solidFill>
            <a:prstDash val="solid"/>
            <a:round/>
            <a:headEnd len="med" w="med" type="none"/>
            <a:tailEnd len="med" w="med" type="triangle"/>
          </a:ln>
        </p:spPr>
      </p:cxnSp>
      <p:cxnSp>
        <p:nvCxnSpPr>
          <p:cNvPr id="948" name="Google Shape;948;p25"/>
          <p:cNvCxnSpPr>
            <a:stCxn id="879" idx="2"/>
            <a:endCxn id="915" idx="0"/>
          </p:cNvCxnSpPr>
          <p:nvPr/>
        </p:nvCxnSpPr>
        <p:spPr>
          <a:xfrm flipH="1">
            <a:off x="4387725" y="3600425"/>
            <a:ext cx="3910500" cy="929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2" name="Shape 952"/>
        <p:cNvGrpSpPr/>
        <p:nvPr/>
      </p:nvGrpSpPr>
      <p:grpSpPr>
        <a:xfrm>
          <a:off x="0" y="0"/>
          <a:ext cx="0" cy="0"/>
          <a:chOff x="0" y="0"/>
          <a:chExt cx="0" cy="0"/>
        </a:xfrm>
      </p:grpSpPr>
      <p:sp>
        <p:nvSpPr>
          <p:cNvPr id="953" name="Google Shape;953;p26"/>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Backward vs Forward Stepwise Subset Selection</a:t>
            </a:r>
            <a:endParaRPr/>
          </a:p>
        </p:txBody>
      </p:sp>
      <p:sp>
        <p:nvSpPr>
          <p:cNvPr id="954" name="Google Shape;954;p26"/>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Backward Stepwise Subset Selection may not choose the same variables as Forward Stepwise Subset Selection</a:t>
            </a:r>
            <a:endParaRPr sz="1800"/>
          </a:p>
          <a:p>
            <a:pPr indent="-342900" lvl="0" marL="457200" rtl="0" algn="l">
              <a:spcBef>
                <a:spcPts val="0"/>
              </a:spcBef>
              <a:spcAft>
                <a:spcPts val="0"/>
              </a:spcAft>
              <a:buSzPts val="1800"/>
              <a:buChar char="◂"/>
            </a:pPr>
            <a:r>
              <a:rPr b="1" lang="en" sz="1800">
                <a:latin typeface="Montserrat"/>
                <a:ea typeface="Montserrat"/>
                <a:cs typeface="Montserrat"/>
                <a:sym typeface="Montserrat"/>
              </a:rPr>
              <a:t>NOTE: </a:t>
            </a:r>
            <a:r>
              <a:rPr lang="en" sz="1800" u="sng"/>
              <a:t>Backward Stepwise</a:t>
            </a:r>
            <a:r>
              <a:rPr lang="en" sz="1800"/>
              <a:t> only works when you have the </a:t>
            </a:r>
            <a:r>
              <a:rPr lang="en" sz="1800" u="sng"/>
              <a:t>number of samples, n, larger than k</a:t>
            </a:r>
            <a:r>
              <a:rPr lang="en" sz="1800"/>
              <a:t>. However </a:t>
            </a:r>
            <a:r>
              <a:rPr lang="en" sz="1800" u="sng"/>
              <a:t>Forward Stepwise</a:t>
            </a:r>
            <a:r>
              <a:rPr lang="en" sz="1800"/>
              <a:t> works </a:t>
            </a:r>
            <a:r>
              <a:rPr lang="en" sz="1800" u="sng"/>
              <a:t>even when n &lt; k</a:t>
            </a:r>
            <a:r>
              <a:rPr lang="en" sz="1800"/>
              <a:t>.</a:t>
            </a:r>
            <a:endParaRPr sz="1800"/>
          </a:p>
          <a:p>
            <a:pPr indent="-342900" lvl="0" marL="457200" rtl="0" algn="l">
              <a:spcBef>
                <a:spcPts val="0"/>
              </a:spcBef>
              <a:spcAft>
                <a:spcPts val="0"/>
              </a:spcAft>
              <a:buSzPts val="1800"/>
              <a:buChar char="◂"/>
            </a:pPr>
            <a:r>
              <a:rPr lang="en" sz="1800"/>
              <a:t>You may sometimes see a hybrid of Forward and Backward Stepwise Selection being used.</a:t>
            </a:r>
            <a:endParaRPr/>
          </a:p>
        </p:txBody>
      </p:sp>
      <p:sp>
        <p:nvSpPr>
          <p:cNvPr id="955" name="Google Shape;955;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27"/>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Stepwise Subset Selection: Analysis </a:t>
            </a:r>
            <a:endParaRPr/>
          </a:p>
        </p:txBody>
      </p:sp>
      <p:sp>
        <p:nvSpPr>
          <p:cNvPr id="961" name="Google Shape;961;p27"/>
          <p:cNvSpPr txBox="1"/>
          <p:nvPr>
            <p:ph idx="1" type="body"/>
          </p:nvPr>
        </p:nvSpPr>
        <p:spPr>
          <a:xfrm>
            <a:off x="1344150" y="153462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Analysis: Whereas Best Subset Selection ran 2</a:t>
            </a:r>
            <a:r>
              <a:rPr baseline="30000" lang="en" sz="1800"/>
              <a:t>k</a:t>
            </a:r>
            <a:r>
              <a:rPr lang="en" sz="1800"/>
              <a:t> models, for Forwards and Backwards , we only run</a:t>
            </a:r>
            <a:endParaRPr sz="1800"/>
          </a:p>
          <a:p>
            <a:pPr indent="0" lvl="0" marL="457200" rtl="0" algn="l">
              <a:spcBef>
                <a:spcPts val="600"/>
              </a:spcBef>
              <a:spcAft>
                <a:spcPts val="0"/>
              </a:spcAft>
              <a:buNone/>
            </a:pPr>
            <a:r>
              <a:rPr lang="en" sz="1800"/>
              <a:t>                        models (</a:t>
            </a:r>
            <a:r>
              <a:rPr b="1" lang="en" sz="1800">
                <a:latin typeface="Montserrat"/>
                <a:ea typeface="Montserrat"/>
                <a:cs typeface="Montserrat"/>
                <a:sym typeface="Montserrat"/>
              </a:rPr>
              <a:t>much fewer!</a:t>
            </a:r>
            <a:r>
              <a:rPr lang="en" sz="1800"/>
              <a:t>)</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u="sng"/>
              <a:t>Drawback</a:t>
            </a:r>
            <a:endParaRPr sz="1800" u="sng"/>
          </a:p>
          <a:p>
            <a:pPr indent="0" lvl="0" marL="0" rtl="0" algn="l">
              <a:spcBef>
                <a:spcPts val="600"/>
              </a:spcBef>
              <a:spcAft>
                <a:spcPts val="0"/>
              </a:spcAft>
              <a:buNone/>
            </a:pPr>
            <a:r>
              <a:rPr lang="en" sz="1800"/>
              <a:t>By not looking at as many models as Best Subset Selection, we ignore some models that may be better.</a:t>
            </a:r>
            <a:endParaRPr sz="1800"/>
          </a:p>
          <a:p>
            <a:pPr indent="0" lvl="0" marL="0" rtl="0" algn="l">
              <a:spcBef>
                <a:spcPts val="600"/>
              </a:spcBef>
              <a:spcAft>
                <a:spcPts val="0"/>
              </a:spcAft>
              <a:buNone/>
            </a:pPr>
            <a:r>
              <a:rPr lang="en" sz="1800"/>
              <a:t>But odds are that we will still find a very good model that will not overfit or take very long to compute.</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rPr lang="en" sz="1800"/>
              <a:t> </a:t>
            </a:r>
            <a:endParaRPr sz="1800"/>
          </a:p>
        </p:txBody>
      </p:sp>
      <p:sp>
        <p:nvSpPr>
          <p:cNvPr id="962" name="Google Shape;962;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3" name="Google Shape;963;p27"/>
          <p:cNvPicPr preferRelativeResize="0"/>
          <p:nvPr/>
        </p:nvPicPr>
        <p:blipFill>
          <a:blip r:embed="rId3">
            <a:alphaModFix/>
          </a:blip>
          <a:stretch>
            <a:fillRect/>
          </a:stretch>
        </p:blipFill>
        <p:spPr>
          <a:xfrm>
            <a:off x="1915450" y="2277500"/>
            <a:ext cx="1344222" cy="393600"/>
          </a:xfrm>
          <a:prstGeom prst="rect">
            <a:avLst/>
          </a:prstGeom>
          <a:noFill/>
          <a:ln>
            <a:noFill/>
          </a:ln>
        </p:spPr>
      </p:pic>
      <p:sp>
        <p:nvSpPr>
          <p:cNvPr id="964" name="Google Shape;964;p27"/>
          <p:cNvSpPr txBox="1"/>
          <p:nvPr/>
        </p:nvSpPr>
        <p:spPr>
          <a:xfrm>
            <a:off x="5877425" y="2290800"/>
            <a:ext cx="30195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Montserrat Light"/>
                <a:ea typeface="Montserrat Light"/>
                <a:cs typeface="Montserrat Light"/>
                <a:sym typeface="Montserrat Light"/>
              </a:rPr>
              <a:t>e</a:t>
            </a:r>
            <a:r>
              <a:rPr lang="en">
                <a:solidFill>
                  <a:srgbClr val="434343"/>
                </a:solidFill>
                <a:latin typeface="Montserrat Light"/>
                <a:ea typeface="Montserrat Light"/>
                <a:cs typeface="Montserrat Light"/>
                <a:sym typeface="Montserrat Light"/>
              </a:rPr>
              <a:t>.g. 1 + 10(10+1)/2 = 56,</a:t>
            </a:r>
            <a:endParaRPr>
              <a:solidFill>
                <a:srgbClr val="434343"/>
              </a:solidFill>
              <a:latin typeface="Montserrat Light"/>
              <a:ea typeface="Montserrat Light"/>
              <a:cs typeface="Montserrat Light"/>
              <a:sym typeface="Montserrat Light"/>
            </a:endParaRPr>
          </a:p>
          <a:p>
            <a:pPr indent="0" lvl="0" marL="0" rtl="0" algn="l">
              <a:spcBef>
                <a:spcPts val="0"/>
              </a:spcBef>
              <a:spcAft>
                <a:spcPts val="0"/>
              </a:spcAft>
              <a:buNone/>
            </a:pPr>
            <a:r>
              <a:rPr lang="en">
                <a:solidFill>
                  <a:srgbClr val="434343"/>
                </a:solidFill>
                <a:latin typeface="Montserrat Light"/>
                <a:ea typeface="Montserrat Light"/>
                <a:cs typeface="Montserrat Light"/>
                <a:sym typeface="Montserrat Light"/>
              </a:rPr>
              <a:t>       1 + 20(20+1)/2 = 211</a:t>
            </a:r>
            <a:endParaRPr>
              <a:solidFill>
                <a:srgbClr val="434343"/>
              </a:solidFill>
              <a:latin typeface="Montserrat Light"/>
              <a:ea typeface="Montserrat Light"/>
              <a:cs typeface="Montserrat Light"/>
              <a:sym typeface="Montserra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Google Shape;969;p28"/>
          <p:cNvSpPr txBox="1"/>
          <p:nvPr>
            <p:ph type="ctrTitle"/>
          </p:nvPr>
        </p:nvSpPr>
        <p:spPr>
          <a:xfrm>
            <a:off x="685800" y="1659550"/>
            <a:ext cx="4830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“Best” Really Mean?</a:t>
            </a:r>
            <a:endParaRPr/>
          </a:p>
        </p:txBody>
      </p:sp>
      <p:sp>
        <p:nvSpPr>
          <p:cNvPr id="970" name="Google Shape;970;p28"/>
          <p:cNvSpPr txBox="1"/>
          <p:nvPr>
            <p:ph idx="1" type="subTitle"/>
          </p:nvPr>
        </p:nvSpPr>
        <p:spPr>
          <a:xfrm>
            <a:off x="685800" y="2687650"/>
            <a:ext cx="43599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have one model for each number of features, how do we decide which is best?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2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The Optimal Model</a:t>
            </a:r>
            <a:endParaRPr/>
          </a:p>
        </p:txBody>
      </p:sp>
      <p:sp>
        <p:nvSpPr>
          <p:cNvPr id="976" name="Google Shape;976;p29"/>
          <p:cNvSpPr txBox="1"/>
          <p:nvPr>
            <p:ph idx="1" type="body"/>
          </p:nvPr>
        </p:nvSpPr>
        <p:spPr>
          <a:xfrm>
            <a:off x="1344150" y="1462150"/>
            <a:ext cx="6455700" cy="328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Why not just use RSS?</a:t>
            </a:r>
            <a:endParaRPr sz="2000"/>
          </a:p>
          <a:p>
            <a:pPr indent="-355600" lvl="1" marL="914400" rtl="0" algn="l">
              <a:spcBef>
                <a:spcPts val="0"/>
              </a:spcBef>
              <a:spcAft>
                <a:spcPts val="0"/>
              </a:spcAft>
              <a:buSzPts val="2000"/>
              <a:buChar char="◂"/>
            </a:pPr>
            <a:r>
              <a:rPr lang="en" sz="2000"/>
              <a:t>The more features we add, the more risk of an overfit in the model</a:t>
            </a:r>
            <a:endParaRPr sz="2000"/>
          </a:p>
          <a:p>
            <a:pPr indent="-355600" lvl="1" marL="914400" rtl="0" algn="l">
              <a:spcBef>
                <a:spcPts val="0"/>
              </a:spcBef>
              <a:spcAft>
                <a:spcPts val="0"/>
              </a:spcAft>
              <a:buSzPts val="2000"/>
              <a:buChar char="◂"/>
            </a:pPr>
            <a:r>
              <a:rPr lang="en" sz="2000"/>
              <a:t>This means that we need to penalize the addition of more variables for each step</a:t>
            </a:r>
            <a:endParaRPr sz="2000"/>
          </a:p>
          <a:p>
            <a:pPr indent="-355600" lvl="0" marL="457200" rtl="0" algn="l">
              <a:spcBef>
                <a:spcPts val="0"/>
              </a:spcBef>
              <a:spcAft>
                <a:spcPts val="0"/>
              </a:spcAft>
              <a:buSzPts val="2000"/>
              <a:buChar char="◂"/>
            </a:pPr>
            <a:r>
              <a:rPr lang="en" sz="2000"/>
              <a:t>2 Main Methods (There are of course others):</a:t>
            </a:r>
            <a:endParaRPr sz="2000"/>
          </a:p>
          <a:p>
            <a:pPr indent="-355600" lvl="1" marL="914400" rtl="0" algn="l">
              <a:spcBef>
                <a:spcPts val="0"/>
              </a:spcBef>
              <a:spcAft>
                <a:spcPts val="0"/>
              </a:spcAft>
              <a:buSzPts val="2000"/>
              <a:buChar char="◂"/>
            </a:pPr>
            <a:r>
              <a:rPr lang="en" sz="2000"/>
              <a:t>Use model accuracy metrics such as AIC, Mallow’s C</a:t>
            </a:r>
            <a:r>
              <a:rPr baseline="-25000" lang="en" sz="2000"/>
              <a:t>p</a:t>
            </a:r>
            <a:r>
              <a:rPr lang="en" sz="2000"/>
              <a:t>, </a:t>
            </a:r>
            <a:r>
              <a:rPr lang="en" sz="2000"/>
              <a:t>BIC, Adjusted R</a:t>
            </a:r>
            <a:r>
              <a:rPr baseline="30000" lang="en" sz="2000"/>
              <a:t>2</a:t>
            </a:r>
            <a:r>
              <a:rPr lang="en" sz="2000"/>
              <a:t>, and PRESS</a:t>
            </a:r>
            <a:endParaRPr sz="2000"/>
          </a:p>
          <a:p>
            <a:pPr indent="-355600" lvl="1" marL="914400" rtl="0" algn="l">
              <a:spcBef>
                <a:spcPts val="0"/>
              </a:spcBef>
              <a:spcAft>
                <a:spcPts val="0"/>
              </a:spcAft>
              <a:buSzPts val="2000"/>
              <a:buChar char="◂"/>
            </a:pPr>
            <a:r>
              <a:rPr lang="en" sz="2000"/>
              <a:t>Cross Validation (e.g. 10-fold)</a:t>
            </a:r>
            <a:endParaRPr sz="2000"/>
          </a:p>
        </p:txBody>
      </p:sp>
      <p:sp>
        <p:nvSpPr>
          <p:cNvPr id="977" name="Google Shape;977;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30"/>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Adjusting For Test Error</a:t>
            </a:r>
            <a:endParaRPr/>
          </a:p>
        </p:txBody>
      </p:sp>
      <p:sp>
        <p:nvSpPr>
          <p:cNvPr id="983" name="Google Shape;983;p30"/>
          <p:cNvSpPr txBox="1"/>
          <p:nvPr>
            <p:ph idx="1" type="body"/>
          </p:nvPr>
        </p:nvSpPr>
        <p:spPr>
          <a:xfrm>
            <a:off x="1320025" y="1613275"/>
            <a:ext cx="66468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RSS, our metric for error, gets smaller and smaller as we add more variables. As # of features increases we will fit to our training data better and better</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Unfortunately, this will eventually </a:t>
            </a:r>
            <a:r>
              <a:rPr b="1" lang="en" sz="1800">
                <a:latin typeface="Montserrat"/>
                <a:ea typeface="Montserrat"/>
                <a:cs typeface="Montserrat"/>
                <a:sym typeface="Montserrat"/>
              </a:rPr>
              <a:t>overfit</a:t>
            </a:r>
            <a:r>
              <a:rPr lang="en" sz="1800"/>
              <a:t> to training data and </a:t>
            </a:r>
            <a:r>
              <a:rPr lang="en" sz="1800" u="sng"/>
              <a:t>not perform as well on test data</a:t>
            </a:r>
            <a:r>
              <a:rPr lang="en" sz="1800"/>
              <a:t> (new data).</a:t>
            </a:r>
            <a:endParaRPr sz="1800"/>
          </a:p>
          <a:p>
            <a:pPr indent="-342900" lvl="0" marL="457200" rtl="0" algn="l">
              <a:spcBef>
                <a:spcPts val="0"/>
              </a:spcBef>
              <a:spcAft>
                <a:spcPts val="0"/>
              </a:spcAft>
              <a:buSzPts val="1800"/>
              <a:buChar char="◂"/>
            </a:pPr>
            <a:r>
              <a:rPr lang="en" sz="1800"/>
              <a:t>One approach is to derive a formula that </a:t>
            </a:r>
            <a:r>
              <a:rPr lang="en" sz="1800" u="sng"/>
              <a:t>predict how much test error we get for adding more variables</a:t>
            </a:r>
            <a:endParaRPr sz="1800" u="sng"/>
          </a:p>
        </p:txBody>
      </p:sp>
      <p:sp>
        <p:nvSpPr>
          <p:cNvPr id="984" name="Google Shape;984;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Google Shape;989;p3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Important Value</a:t>
            </a:r>
            <a:endParaRPr/>
          </a:p>
        </p:txBody>
      </p:sp>
      <p:sp>
        <p:nvSpPr>
          <p:cNvPr id="990" name="Google Shape;990;p31"/>
          <p:cNvSpPr txBox="1"/>
          <p:nvPr>
            <p:ph idx="1" type="body"/>
          </p:nvPr>
        </p:nvSpPr>
        <p:spPr>
          <a:xfrm>
            <a:off x="1290450" y="1835250"/>
            <a:ext cx="6563100" cy="2404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800"/>
          </a:p>
          <a:p>
            <a:pPr indent="-342900" lvl="1" marL="914400" rtl="0" algn="l">
              <a:spcBef>
                <a:spcPts val="480"/>
              </a:spcBef>
              <a:spcAft>
                <a:spcPts val="0"/>
              </a:spcAft>
              <a:buSzPts val="1800"/>
              <a:buChar char="◂"/>
            </a:pPr>
            <a:r>
              <a:rPr lang="en" sz="1800"/>
              <a:t>RSS</a:t>
            </a:r>
            <a:r>
              <a:rPr baseline="-25000" lang="en" sz="1800"/>
              <a:t>k</a:t>
            </a:r>
            <a:r>
              <a:rPr lang="en" sz="1800"/>
              <a:t> = the minimum RSS over all models</a:t>
            </a:r>
            <a:endParaRPr sz="1800"/>
          </a:p>
          <a:p>
            <a:pPr indent="-342900" lvl="1" marL="914400" rtl="0" algn="l">
              <a:spcBef>
                <a:spcPts val="0"/>
              </a:spcBef>
              <a:spcAft>
                <a:spcPts val="0"/>
              </a:spcAft>
              <a:buSzPts val="1800"/>
              <a:buChar char="◂"/>
            </a:pPr>
            <a:r>
              <a:rPr lang="en" sz="1800"/>
              <a:t>m = number of datapoints in our training set</a:t>
            </a:r>
            <a:endParaRPr sz="1800"/>
          </a:p>
          <a:p>
            <a:pPr indent="-342900" lvl="1" marL="914400" rtl="0" algn="l">
              <a:spcBef>
                <a:spcPts val="0"/>
              </a:spcBef>
              <a:spcAft>
                <a:spcPts val="0"/>
              </a:spcAft>
              <a:buSzPts val="1800"/>
              <a:buChar char="◂"/>
            </a:pPr>
            <a:r>
              <a:rPr lang="en" sz="1800"/>
              <a:t>k</a:t>
            </a:r>
            <a:r>
              <a:rPr lang="en" sz="1800"/>
              <a:t> = total number of features</a:t>
            </a:r>
            <a:endParaRPr sz="1800"/>
          </a:p>
          <a:p>
            <a:pPr indent="0" lvl="0" marL="9144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Note that even though </a:t>
            </a:r>
            <a:r>
              <a:rPr lang="en" sz="1800"/>
              <a:t>RSS</a:t>
            </a:r>
            <a:r>
              <a:rPr baseline="-25000" lang="en" sz="1800"/>
              <a:t>k</a:t>
            </a:r>
            <a:r>
              <a:rPr lang="en" sz="1800"/>
              <a:t> gets smaller</a:t>
            </a:r>
            <a:r>
              <a:rPr lang="en" sz="1800"/>
              <a:t> as number of</a:t>
            </a:r>
            <a:r>
              <a:rPr b="1" lang="en" sz="1800">
                <a:latin typeface="Montserrat"/>
                <a:ea typeface="Montserrat"/>
                <a:cs typeface="Montserrat"/>
                <a:sym typeface="Montserrat"/>
              </a:rPr>
              <a:t> </a:t>
            </a:r>
            <a:r>
              <a:rPr lang="en" sz="1800"/>
              <a:t>features increases</a:t>
            </a:r>
            <a:r>
              <a:rPr lang="en" sz="1800"/>
              <a:t>, denominator</a:t>
            </a:r>
            <a:r>
              <a:rPr lang="en" sz="1800"/>
              <a:t> (m-k-1) also</a:t>
            </a:r>
            <a:r>
              <a:rPr lang="en" sz="1800"/>
              <a:t> </a:t>
            </a:r>
            <a:r>
              <a:rPr lang="en" sz="1800"/>
              <a:t>gets smaller. This means that </a:t>
            </a:r>
            <a:r>
              <a:rPr lang="en" sz="1800"/>
              <a:t>estimated variance of error also increases!</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991" name="Google Shape;991;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2" name="Google Shape;992;p31"/>
          <p:cNvPicPr preferRelativeResize="0"/>
          <p:nvPr/>
        </p:nvPicPr>
        <p:blipFill>
          <a:blip r:embed="rId3">
            <a:alphaModFix/>
          </a:blip>
          <a:stretch>
            <a:fillRect/>
          </a:stretch>
        </p:blipFill>
        <p:spPr>
          <a:xfrm>
            <a:off x="3659075" y="1534625"/>
            <a:ext cx="1777611" cy="56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3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We Use this Value</a:t>
            </a:r>
            <a:endParaRPr/>
          </a:p>
        </p:txBody>
      </p:sp>
      <p:sp>
        <p:nvSpPr>
          <p:cNvPr id="998" name="Google Shape;998;p32"/>
          <p:cNvSpPr txBox="1"/>
          <p:nvPr>
            <p:ph idx="1" type="body"/>
          </p:nvPr>
        </p:nvSpPr>
        <p:spPr>
          <a:xfrm>
            <a:off x="1320025" y="1618724"/>
            <a:ext cx="6455700" cy="85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All following equations will basically have a term of the form: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999" name="Google Shape;999;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0" name="Google Shape;1000;p32"/>
          <p:cNvPicPr preferRelativeResize="0"/>
          <p:nvPr/>
        </p:nvPicPr>
        <p:blipFill>
          <a:blip r:embed="rId3">
            <a:alphaModFix/>
          </a:blip>
          <a:stretch>
            <a:fillRect/>
          </a:stretch>
        </p:blipFill>
        <p:spPr>
          <a:xfrm>
            <a:off x="1926150" y="2559625"/>
            <a:ext cx="3686175" cy="409575"/>
          </a:xfrm>
          <a:prstGeom prst="rect">
            <a:avLst/>
          </a:prstGeom>
          <a:noFill/>
          <a:ln>
            <a:noFill/>
          </a:ln>
        </p:spPr>
      </p:pic>
      <p:sp>
        <p:nvSpPr>
          <p:cNvPr id="1001" name="Google Shape;1001;p32"/>
          <p:cNvSpPr txBox="1"/>
          <p:nvPr/>
        </p:nvSpPr>
        <p:spPr>
          <a:xfrm>
            <a:off x="895700" y="3053300"/>
            <a:ext cx="70455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FFC800"/>
              </a:buClr>
              <a:buSzPts val="1800"/>
              <a:buFont typeface="Montserrat"/>
              <a:buChar char="◂"/>
            </a:pPr>
            <a:r>
              <a:rPr b="1" lang="en" sz="1800">
                <a:solidFill>
                  <a:srgbClr val="434343"/>
                </a:solidFill>
                <a:latin typeface="Montserrat"/>
                <a:ea typeface="Montserrat"/>
                <a:cs typeface="Montserrat"/>
                <a:sym typeface="Montserrat"/>
              </a:rPr>
              <a:t>NOTE:</a:t>
            </a:r>
            <a:r>
              <a:rPr lang="en" sz="1800">
                <a:solidFill>
                  <a:srgbClr val="434343"/>
                </a:solidFill>
                <a:latin typeface="Montserrat Light"/>
                <a:ea typeface="Montserrat Light"/>
                <a:cs typeface="Montserrat Light"/>
                <a:sym typeface="Montserrat Light"/>
              </a:rPr>
              <a:t> This RSS is taken for the current model (not the full k-feature model like RSS</a:t>
            </a:r>
            <a:r>
              <a:rPr baseline="-25000" lang="en" sz="1800">
                <a:solidFill>
                  <a:srgbClr val="434343"/>
                </a:solidFill>
                <a:latin typeface="Montserrat Light"/>
                <a:ea typeface="Montserrat Light"/>
                <a:cs typeface="Montserrat Light"/>
                <a:sym typeface="Montserrat Light"/>
              </a:rPr>
              <a:t>k</a:t>
            </a:r>
            <a:r>
              <a:rPr lang="en" sz="1800">
                <a:solidFill>
                  <a:srgbClr val="434343"/>
                </a:solidFill>
                <a:latin typeface="Montserrat Light"/>
                <a:ea typeface="Montserrat Light"/>
                <a:cs typeface="Montserrat Light"/>
                <a:sym typeface="Montserrat Light"/>
              </a:rPr>
              <a:t>).</a:t>
            </a:r>
            <a:endParaRPr sz="1800">
              <a:solidFill>
                <a:srgbClr val="434343"/>
              </a:solidFill>
              <a:latin typeface="Montserrat Light"/>
              <a:ea typeface="Montserrat Light"/>
              <a:cs typeface="Montserrat Light"/>
              <a:sym typeface="Montserrat Light"/>
            </a:endParaRPr>
          </a:p>
          <a:p>
            <a:pPr indent="-342900" lvl="0" marL="457200" rtl="0" algn="l">
              <a:spcBef>
                <a:spcPts val="0"/>
              </a:spcBef>
              <a:spcAft>
                <a:spcPts val="0"/>
              </a:spcAft>
              <a:buClr>
                <a:srgbClr val="FFC800"/>
              </a:buClr>
              <a:buSzPts val="1800"/>
              <a:buFont typeface="Montserrat Light"/>
              <a:buChar char="◂"/>
            </a:pPr>
            <a:r>
              <a:rPr lang="en" sz="1800">
                <a:solidFill>
                  <a:srgbClr val="434343"/>
                </a:solidFill>
                <a:latin typeface="Montserrat Light"/>
                <a:ea typeface="Montserrat Light"/>
                <a:cs typeface="Montserrat Light"/>
                <a:sym typeface="Montserrat Light"/>
              </a:rPr>
              <a:t>As we include </a:t>
            </a:r>
            <a:r>
              <a:rPr lang="en" sz="1800" u="sng">
                <a:solidFill>
                  <a:srgbClr val="434343"/>
                </a:solidFill>
                <a:latin typeface="Montserrat Light"/>
                <a:ea typeface="Montserrat Light"/>
                <a:cs typeface="Montserrat Light"/>
                <a:sym typeface="Montserrat Light"/>
              </a:rPr>
              <a:t>more features</a:t>
            </a:r>
            <a:r>
              <a:rPr lang="en" sz="1800">
                <a:solidFill>
                  <a:srgbClr val="434343"/>
                </a:solidFill>
                <a:latin typeface="Montserrat Light"/>
                <a:ea typeface="Montserrat Light"/>
                <a:cs typeface="Montserrat Light"/>
                <a:sym typeface="Montserrat Light"/>
              </a:rPr>
              <a:t>, RSS will </a:t>
            </a:r>
            <a:r>
              <a:rPr lang="en" sz="1800" u="sng">
                <a:solidFill>
                  <a:srgbClr val="434343"/>
                </a:solidFill>
                <a:latin typeface="Montserrat Light"/>
                <a:ea typeface="Montserrat Light"/>
                <a:cs typeface="Montserrat Light"/>
                <a:sym typeface="Montserrat Light"/>
              </a:rPr>
              <a:t>decrease</a:t>
            </a:r>
            <a:r>
              <a:rPr lang="en" sz="1800">
                <a:solidFill>
                  <a:srgbClr val="434343"/>
                </a:solidFill>
                <a:latin typeface="Montserrat Light"/>
                <a:ea typeface="Montserrat Light"/>
                <a:cs typeface="Montserrat Light"/>
                <a:sym typeface="Montserrat Light"/>
              </a:rPr>
              <a:t>. To offset this, add the number of features (d) times the increase in variance of error per feature. This estimates </a:t>
            </a:r>
            <a:r>
              <a:rPr lang="en" sz="1800" u="sng">
                <a:solidFill>
                  <a:srgbClr val="434343"/>
                </a:solidFill>
                <a:latin typeface="Montserrat Light"/>
                <a:ea typeface="Montserrat Light"/>
                <a:cs typeface="Montserrat Light"/>
                <a:sym typeface="Montserrat Light"/>
              </a:rPr>
              <a:t>how much the variance in error increases for d features</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15"/>
          <p:cNvSpPr txBox="1"/>
          <p:nvPr>
            <p:ph type="ctrTitle"/>
          </p:nvPr>
        </p:nvSpPr>
        <p:spPr>
          <a:xfrm>
            <a:off x="685800" y="1325650"/>
            <a:ext cx="4252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A400"/>
                </a:solidFill>
              </a:rPr>
              <a:t>1.</a:t>
            </a:r>
            <a:endParaRPr>
              <a:solidFill>
                <a:srgbClr val="FFA400"/>
              </a:solidFill>
            </a:endParaRPr>
          </a:p>
          <a:p>
            <a:pPr indent="0" lvl="0" marL="0" rtl="0" algn="l">
              <a:spcBef>
                <a:spcPts val="0"/>
              </a:spcBef>
              <a:spcAft>
                <a:spcPts val="0"/>
              </a:spcAft>
              <a:buNone/>
            </a:pPr>
            <a:r>
              <a:rPr lang="en"/>
              <a:t>So far...</a:t>
            </a:r>
            <a:endParaRPr/>
          </a:p>
        </p:txBody>
      </p:sp>
      <p:sp>
        <p:nvSpPr>
          <p:cNvPr id="634" name="Google Shape;634;p15"/>
          <p:cNvSpPr txBox="1"/>
          <p:nvPr>
            <p:ph idx="1" type="subTitle"/>
          </p:nvPr>
        </p:nvSpPr>
        <p:spPr>
          <a:xfrm>
            <a:off x="685800" y="2687650"/>
            <a:ext cx="4527600" cy="16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learned how to do linear regression over multiple independent variables...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33"/>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baseline="-25000" lang="en"/>
              <a:t>p</a:t>
            </a:r>
            <a:r>
              <a:rPr lang="en"/>
              <a:t>, AIC, and BIC</a:t>
            </a:r>
            <a:endParaRPr/>
          </a:p>
        </p:txBody>
      </p:sp>
      <p:sp>
        <p:nvSpPr>
          <p:cNvPr id="1007" name="Google Shape;1007;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8" name="Google Shape;1008;p33"/>
          <p:cNvPicPr preferRelativeResize="0"/>
          <p:nvPr/>
        </p:nvPicPr>
        <p:blipFill>
          <a:blip r:embed="rId3">
            <a:alphaModFix/>
          </a:blip>
          <a:stretch>
            <a:fillRect/>
          </a:stretch>
        </p:blipFill>
        <p:spPr>
          <a:xfrm>
            <a:off x="5047336" y="2287850"/>
            <a:ext cx="2728389" cy="567800"/>
          </a:xfrm>
          <a:prstGeom prst="rect">
            <a:avLst/>
          </a:prstGeom>
          <a:noFill/>
          <a:ln>
            <a:noFill/>
          </a:ln>
        </p:spPr>
      </p:pic>
      <p:pic>
        <p:nvPicPr>
          <p:cNvPr id="1009" name="Google Shape;1009;p33"/>
          <p:cNvPicPr preferRelativeResize="0"/>
          <p:nvPr/>
        </p:nvPicPr>
        <p:blipFill>
          <a:blip r:embed="rId4">
            <a:alphaModFix/>
          </a:blip>
          <a:stretch>
            <a:fillRect/>
          </a:stretch>
        </p:blipFill>
        <p:spPr>
          <a:xfrm>
            <a:off x="4525504" y="3009877"/>
            <a:ext cx="3210350" cy="567811"/>
          </a:xfrm>
          <a:prstGeom prst="rect">
            <a:avLst/>
          </a:prstGeom>
          <a:noFill/>
          <a:ln>
            <a:noFill/>
          </a:ln>
        </p:spPr>
      </p:pic>
      <p:pic>
        <p:nvPicPr>
          <p:cNvPr id="1010" name="Google Shape;1010;p33"/>
          <p:cNvPicPr preferRelativeResize="0"/>
          <p:nvPr/>
        </p:nvPicPr>
        <p:blipFill>
          <a:blip r:embed="rId5">
            <a:alphaModFix/>
          </a:blip>
          <a:stretch>
            <a:fillRect/>
          </a:stretch>
        </p:blipFill>
        <p:spPr>
          <a:xfrm>
            <a:off x="3848600" y="3719925"/>
            <a:ext cx="3887250" cy="567800"/>
          </a:xfrm>
          <a:prstGeom prst="rect">
            <a:avLst/>
          </a:prstGeom>
          <a:noFill/>
          <a:ln>
            <a:noFill/>
          </a:ln>
        </p:spPr>
      </p:pic>
      <p:sp>
        <p:nvSpPr>
          <p:cNvPr id="1011" name="Google Shape;1011;p33"/>
          <p:cNvSpPr txBox="1"/>
          <p:nvPr/>
        </p:nvSpPr>
        <p:spPr>
          <a:xfrm>
            <a:off x="848600" y="1748000"/>
            <a:ext cx="30000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FFC800"/>
              </a:buClr>
              <a:buSzPts val="1800"/>
              <a:buFont typeface="Montserrat Light"/>
              <a:buChar char="◂"/>
            </a:pPr>
            <a:r>
              <a:rPr lang="en" sz="1800">
                <a:solidFill>
                  <a:srgbClr val="434343"/>
                </a:solidFill>
                <a:latin typeface="Montserrat Light"/>
                <a:ea typeface="Montserrat Light"/>
                <a:cs typeface="Montserrat Light"/>
                <a:sym typeface="Montserrat Light"/>
              </a:rPr>
              <a:t>To choose the optimal model, first select either C</a:t>
            </a:r>
            <a:r>
              <a:rPr baseline="-25000" lang="en" sz="1800">
                <a:solidFill>
                  <a:srgbClr val="434343"/>
                </a:solidFill>
                <a:latin typeface="Montserrat Light"/>
                <a:ea typeface="Montserrat Light"/>
                <a:cs typeface="Montserrat Light"/>
                <a:sym typeface="Montserrat Light"/>
              </a:rPr>
              <a:t>p</a:t>
            </a:r>
            <a:r>
              <a:rPr lang="en" sz="1800">
                <a:solidFill>
                  <a:srgbClr val="434343"/>
                </a:solidFill>
                <a:latin typeface="Montserrat Light"/>
                <a:ea typeface="Montserrat Light"/>
                <a:cs typeface="Montserrat Light"/>
                <a:sym typeface="Montserrat Light"/>
              </a:rPr>
              <a:t>, AIC, or BIC criterion</a:t>
            </a:r>
            <a:endParaRPr sz="1800">
              <a:solidFill>
                <a:srgbClr val="434343"/>
              </a:solidFill>
              <a:latin typeface="Montserrat Light"/>
              <a:ea typeface="Montserrat Light"/>
              <a:cs typeface="Montserrat Light"/>
              <a:sym typeface="Montserrat Light"/>
            </a:endParaRPr>
          </a:p>
          <a:p>
            <a:pPr indent="0" lvl="0" marL="457200" rtl="0" algn="l">
              <a:spcBef>
                <a:spcPts val="600"/>
              </a:spcBef>
              <a:spcAft>
                <a:spcPts val="0"/>
              </a:spcAft>
              <a:buNone/>
            </a:pPr>
            <a:r>
              <a:t/>
            </a:r>
            <a:endParaRPr sz="1800">
              <a:solidFill>
                <a:srgbClr val="434343"/>
              </a:solidFill>
              <a:latin typeface="Montserrat Light"/>
              <a:ea typeface="Montserrat Light"/>
              <a:cs typeface="Montserrat Light"/>
              <a:sym typeface="Montserrat Light"/>
            </a:endParaRPr>
          </a:p>
          <a:p>
            <a:pPr indent="-342900" lvl="0" marL="457200" rtl="0" algn="l">
              <a:spcBef>
                <a:spcPts val="600"/>
              </a:spcBef>
              <a:spcAft>
                <a:spcPts val="0"/>
              </a:spcAft>
              <a:buClr>
                <a:srgbClr val="FFC800"/>
              </a:buClr>
              <a:buSzPts val="1800"/>
              <a:buFont typeface="Montserrat Light"/>
              <a:buChar char="◂"/>
            </a:pPr>
            <a:r>
              <a:rPr lang="en" sz="1800">
                <a:solidFill>
                  <a:srgbClr val="434343"/>
                </a:solidFill>
                <a:latin typeface="Montserrat Light"/>
                <a:ea typeface="Montserrat Light"/>
                <a:cs typeface="Montserrat Light"/>
                <a:sym typeface="Montserrat Light"/>
              </a:rPr>
              <a:t>Then choose model that has minimum value of estimate</a:t>
            </a:r>
            <a:endParaRPr sz="1800">
              <a:solidFill>
                <a:srgbClr val="434343"/>
              </a:solidFill>
              <a:latin typeface="Montserrat Light"/>
              <a:ea typeface="Montserrat Light"/>
              <a:cs typeface="Montserrat Light"/>
              <a:sym typeface="Montserrat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Google Shape;1016;p34"/>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on Adjusted R</a:t>
            </a:r>
            <a:r>
              <a:rPr baseline="30000" lang="en"/>
              <a:t>2</a:t>
            </a:r>
            <a:endParaRPr baseline="30000"/>
          </a:p>
        </p:txBody>
      </p:sp>
      <p:sp>
        <p:nvSpPr>
          <p:cNvPr id="1017" name="Google Shape;1017;p34"/>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Similar to how RSS decreases for more features, R</a:t>
            </a:r>
            <a:r>
              <a:rPr baseline="30000" lang="en"/>
              <a:t>2</a:t>
            </a:r>
            <a:r>
              <a:rPr lang="en"/>
              <a:t> increases for more features</a:t>
            </a:r>
            <a:endParaRPr/>
          </a:p>
          <a:p>
            <a:pPr indent="-368300" lvl="0" marL="457200" rtl="0" algn="l">
              <a:spcBef>
                <a:spcPts val="0"/>
              </a:spcBef>
              <a:spcAft>
                <a:spcPts val="0"/>
              </a:spcAft>
              <a:buSzPts val="2200"/>
              <a:buChar char="◂"/>
            </a:pPr>
            <a:r>
              <a:rPr lang="en"/>
              <a:t>Adjusted R</a:t>
            </a:r>
            <a:r>
              <a:rPr baseline="30000" lang="en"/>
              <a:t>2</a:t>
            </a:r>
            <a:r>
              <a:rPr lang="en"/>
              <a:t> accounts for this in a similar way to how we use       in C</a:t>
            </a:r>
            <a:r>
              <a:rPr baseline="-25000" lang="en"/>
              <a:t>p</a:t>
            </a:r>
            <a:r>
              <a:rPr lang="en"/>
              <a:t>, AIC, and BIC</a:t>
            </a:r>
            <a:endParaRPr/>
          </a:p>
          <a:p>
            <a:pPr indent="-368300" lvl="0" marL="457200" rtl="0" algn="l">
              <a:spcBef>
                <a:spcPts val="0"/>
              </a:spcBef>
              <a:spcAft>
                <a:spcPts val="0"/>
              </a:spcAft>
              <a:buSzPts val="2200"/>
              <a:buChar char="◂"/>
            </a:pPr>
            <a:r>
              <a:rPr lang="en"/>
              <a:t>Instead of choosing the minimum like in C</a:t>
            </a:r>
            <a:r>
              <a:rPr baseline="-25000" lang="en"/>
              <a:t>p</a:t>
            </a:r>
            <a:r>
              <a:rPr lang="en"/>
              <a:t>, AIC, or BIC, we choose the model with maximum adjusted </a:t>
            </a:r>
            <a:r>
              <a:rPr lang="en"/>
              <a:t>R</a:t>
            </a:r>
            <a:r>
              <a:rPr baseline="30000" lang="en"/>
              <a:t>2</a:t>
            </a:r>
            <a:endParaRPr/>
          </a:p>
        </p:txBody>
      </p:sp>
      <p:sp>
        <p:nvSpPr>
          <p:cNvPr id="1018" name="Google Shape;1018;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9" name="Google Shape;1019;p34"/>
          <p:cNvPicPr preferRelativeResize="0"/>
          <p:nvPr/>
        </p:nvPicPr>
        <p:blipFill>
          <a:blip r:embed="rId3">
            <a:alphaModFix/>
          </a:blip>
          <a:stretch>
            <a:fillRect/>
          </a:stretch>
        </p:blipFill>
        <p:spPr>
          <a:xfrm>
            <a:off x="4564300" y="2784775"/>
            <a:ext cx="295175" cy="295175"/>
          </a:xfrm>
          <a:prstGeom prst="rect">
            <a:avLst/>
          </a:prstGeom>
          <a:noFill/>
          <a:ln>
            <a:noFill/>
          </a:ln>
        </p:spPr>
      </p:pic>
      <p:pic>
        <p:nvPicPr>
          <p:cNvPr id="1020" name="Google Shape;1020;p34"/>
          <p:cNvPicPr preferRelativeResize="0"/>
          <p:nvPr/>
        </p:nvPicPr>
        <p:blipFill>
          <a:blip r:embed="rId4">
            <a:alphaModFix/>
          </a:blip>
          <a:stretch>
            <a:fillRect/>
          </a:stretch>
        </p:blipFill>
        <p:spPr>
          <a:xfrm>
            <a:off x="2014100" y="4172375"/>
            <a:ext cx="4238150" cy="717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35"/>
          <p:cNvSpPr txBox="1"/>
          <p:nvPr>
            <p:ph type="ctrTitle"/>
          </p:nvPr>
        </p:nvSpPr>
        <p:spPr>
          <a:xfrm>
            <a:off x="685800" y="1659550"/>
            <a:ext cx="4830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We Really Want Test Error...</a:t>
            </a:r>
            <a:endParaRPr/>
          </a:p>
        </p:txBody>
      </p:sp>
      <p:sp>
        <p:nvSpPr>
          <p:cNvPr id="1026" name="Google Shape;1026;p35"/>
          <p:cNvSpPr txBox="1"/>
          <p:nvPr>
            <p:ph idx="1" type="subTitle"/>
          </p:nvPr>
        </p:nvSpPr>
        <p:spPr>
          <a:xfrm>
            <a:off x="685800" y="2687648"/>
            <a:ext cx="42525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then why not just calculate test error, </a:t>
            </a:r>
            <a:r>
              <a:rPr b="1" lang="en">
                <a:latin typeface="Montserrat"/>
                <a:ea typeface="Montserrat"/>
                <a:cs typeface="Montserrat"/>
                <a:sym typeface="Montserrat"/>
              </a:rPr>
              <a:t>Cross Validation</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36"/>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 Validation</a:t>
            </a:r>
            <a:endParaRPr/>
          </a:p>
        </p:txBody>
      </p:sp>
      <p:sp>
        <p:nvSpPr>
          <p:cNvPr id="1032" name="Google Shape;1032;p36"/>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In the past, it was way too expensive to actually test every model on the test data and compute the error, which is why we have estimates like C</a:t>
            </a:r>
            <a:r>
              <a:rPr baseline="-25000" lang="en"/>
              <a:t>p</a:t>
            </a:r>
            <a:r>
              <a:rPr lang="en"/>
              <a:t>, AIC, BIC, etc.</a:t>
            </a:r>
            <a:endParaRPr/>
          </a:p>
          <a:p>
            <a:pPr indent="-368300" lvl="0" marL="457200" rtl="0" algn="l">
              <a:spcBef>
                <a:spcPts val="0"/>
              </a:spcBef>
              <a:spcAft>
                <a:spcPts val="0"/>
              </a:spcAft>
              <a:buSzPts val="2200"/>
              <a:buChar char="◂"/>
            </a:pPr>
            <a:r>
              <a:rPr lang="en"/>
              <a:t>Nowadays, we have the computing power to examine how each model performs on test data and compare their errors. This is called Cross Validation!</a:t>
            </a:r>
            <a:endParaRPr/>
          </a:p>
        </p:txBody>
      </p:sp>
      <p:sp>
        <p:nvSpPr>
          <p:cNvPr id="1033" name="Google Shape;1033;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37"/>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Test Error</a:t>
            </a:r>
            <a:endParaRPr/>
          </a:p>
        </p:txBody>
      </p:sp>
      <p:sp>
        <p:nvSpPr>
          <p:cNvPr id="1039" name="Google Shape;1039;p37"/>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Once you have trained your model, you now need to test your model on the test data and compute some measure of error</a:t>
            </a:r>
            <a:endParaRPr sz="1800"/>
          </a:p>
          <a:p>
            <a:pPr indent="-342900" lvl="0" marL="457200" rtl="0" algn="l">
              <a:spcBef>
                <a:spcPts val="0"/>
              </a:spcBef>
              <a:spcAft>
                <a:spcPts val="0"/>
              </a:spcAft>
              <a:buSzPts val="1800"/>
              <a:buChar char="◂"/>
            </a:pPr>
            <a:r>
              <a:rPr lang="en" sz="1800"/>
              <a:t>A common measure of this is Mean Squared Error</a:t>
            </a:r>
            <a:endParaRPr sz="1800"/>
          </a:p>
          <a:p>
            <a:pPr indent="0" lvl="0" marL="457200" rtl="0" algn="l">
              <a:spcBef>
                <a:spcPts val="600"/>
              </a:spcBef>
              <a:spcAft>
                <a:spcPts val="0"/>
              </a:spcAft>
              <a:buNone/>
            </a:pPr>
            <a:r>
              <a:rPr lang="en" sz="1800"/>
              <a:t>                                                        </a:t>
            </a:r>
            <a:endParaRPr sz="1800"/>
          </a:p>
          <a:p>
            <a:pPr indent="0" lvl="0" marL="0" rtl="0" algn="l">
              <a:spcBef>
                <a:spcPts val="600"/>
              </a:spcBef>
              <a:spcAft>
                <a:spcPts val="0"/>
              </a:spcAft>
              <a:buNone/>
            </a:pPr>
            <a:r>
              <a:t/>
            </a:r>
            <a:endParaRPr sz="1800"/>
          </a:p>
          <a:p>
            <a:pPr indent="457200" lvl="0" marL="0" rtl="0" algn="l">
              <a:spcBef>
                <a:spcPts val="600"/>
              </a:spcBef>
              <a:spcAft>
                <a:spcPts val="0"/>
              </a:spcAft>
              <a:buNone/>
            </a:pPr>
            <a:r>
              <a:rPr lang="en" sz="1800"/>
              <a:t>where m = number of datapoints in the test data.</a:t>
            </a:r>
            <a:endParaRPr sz="1800"/>
          </a:p>
          <a:p>
            <a:pPr indent="-342900" lvl="0" marL="457200" rtl="0" algn="l">
              <a:spcBef>
                <a:spcPts val="600"/>
              </a:spcBef>
              <a:spcAft>
                <a:spcPts val="0"/>
              </a:spcAft>
              <a:buSzPts val="1800"/>
              <a:buChar char="◂"/>
            </a:pPr>
            <a:r>
              <a:rPr lang="en" sz="1800"/>
              <a:t>Dividing by m allows us to compare the errors even if they have different testing data and/or # of points</a:t>
            </a:r>
            <a:endParaRPr sz="1800"/>
          </a:p>
        </p:txBody>
      </p:sp>
      <p:sp>
        <p:nvSpPr>
          <p:cNvPr id="1040" name="Google Shape;1040;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1" name="Google Shape;1041;p37"/>
          <p:cNvPicPr preferRelativeResize="0"/>
          <p:nvPr/>
        </p:nvPicPr>
        <p:blipFill>
          <a:blip r:embed="rId3">
            <a:alphaModFix/>
          </a:blip>
          <a:stretch>
            <a:fillRect/>
          </a:stretch>
        </p:blipFill>
        <p:spPr>
          <a:xfrm>
            <a:off x="2690824" y="2957524"/>
            <a:ext cx="2677050" cy="566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3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K-Folds Cross Validation</a:t>
            </a:r>
            <a:endParaRPr/>
          </a:p>
        </p:txBody>
      </p:sp>
      <p:sp>
        <p:nvSpPr>
          <p:cNvPr id="1047" name="Google Shape;1047;p38"/>
          <p:cNvSpPr txBox="1"/>
          <p:nvPr>
            <p:ph idx="1" type="body"/>
          </p:nvPr>
        </p:nvSpPr>
        <p:spPr>
          <a:xfrm>
            <a:off x="1320025" y="14608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It is important to ensure that it wasn’t just some arbitrary choice of split for training and testing data that dictated our model construction and test error</a:t>
            </a:r>
            <a:endParaRPr/>
          </a:p>
          <a:p>
            <a:pPr indent="-368300" lvl="0" marL="457200" rtl="0" algn="l">
              <a:spcBef>
                <a:spcPts val="0"/>
              </a:spcBef>
              <a:spcAft>
                <a:spcPts val="0"/>
              </a:spcAft>
              <a:buSzPts val="2200"/>
              <a:buChar char="◂"/>
            </a:pPr>
            <a:r>
              <a:rPr lang="en"/>
              <a:t>We want to be sure that our model works well on multiple splits of the data</a:t>
            </a:r>
            <a:endParaRPr/>
          </a:p>
          <a:p>
            <a:pPr indent="-368300" lvl="0" marL="457200" rtl="0" algn="l">
              <a:spcBef>
                <a:spcPts val="0"/>
              </a:spcBef>
              <a:spcAft>
                <a:spcPts val="0"/>
              </a:spcAft>
              <a:buSzPts val="2200"/>
              <a:buChar char="◂"/>
            </a:pPr>
            <a:r>
              <a:rPr lang="en"/>
              <a:t>K-Folds has an approach to achieve this</a:t>
            </a:r>
            <a:endParaRPr/>
          </a:p>
        </p:txBody>
      </p:sp>
      <p:sp>
        <p:nvSpPr>
          <p:cNvPr id="1048" name="Google Shape;1048;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2" name="Shape 1052"/>
        <p:cNvGrpSpPr/>
        <p:nvPr/>
      </p:nvGrpSpPr>
      <p:grpSpPr>
        <a:xfrm>
          <a:off x="0" y="0"/>
          <a:ext cx="0" cy="0"/>
          <a:chOff x="0" y="0"/>
          <a:chExt cx="0" cy="0"/>
        </a:xfrm>
      </p:grpSpPr>
      <p:sp>
        <p:nvSpPr>
          <p:cNvPr id="1053" name="Google Shape;1053;p3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K-Folds Cross Validation</a:t>
            </a:r>
            <a:endParaRPr/>
          </a:p>
        </p:txBody>
      </p:sp>
      <p:sp>
        <p:nvSpPr>
          <p:cNvPr id="1054" name="Google Shape;1054;p39"/>
          <p:cNvSpPr txBox="1"/>
          <p:nvPr>
            <p:ph idx="1" type="body"/>
          </p:nvPr>
        </p:nvSpPr>
        <p:spPr>
          <a:xfrm>
            <a:off x="1320025" y="146087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For K-Folds, split the data into k (not the same k as number of features) equal pieces. Then </a:t>
            </a:r>
            <a:r>
              <a:rPr b="1" lang="en" sz="1800">
                <a:latin typeface="Montserrat"/>
                <a:ea typeface="Montserrat"/>
                <a:cs typeface="Montserrat"/>
                <a:sym typeface="Montserrat"/>
              </a:rPr>
              <a:t>for i = 1 … k:</a:t>
            </a:r>
            <a:endParaRPr b="1" sz="1800">
              <a:latin typeface="Montserrat"/>
              <a:ea typeface="Montserrat"/>
              <a:cs typeface="Montserrat"/>
              <a:sym typeface="Montserrat"/>
            </a:endParaRPr>
          </a:p>
          <a:p>
            <a:pPr indent="-342900" lvl="1" marL="914400" rtl="0" algn="l">
              <a:spcBef>
                <a:spcPts val="0"/>
              </a:spcBef>
              <a:spcAft>
                <a:spcPts val="0"/>
              </a:spcAft>
              <a:buSzPts val="1800"/>
              <a:buChar char="◂"/>
            </a:pPr>
            <a:r>
              <a:rPr b="1" lang="en" sz="1800">
                <a:latin typeface="Montserrat"/>
                <a:ea typeface="Montserrat"/>
                <a:cs typeface="Montserrat"/>
                <a:sym typeface="Montserrat"/>
              </a:rPr>
              <a:t>Choose</a:t>
            </a:r>
            <a:r>
              <a:rPr lang="en" sz="1800"/>
              <a:t> data </a:t>
            </a:r>
            <a:r>
              <a:rPr b="1" lang="en" sz="1800">
                <a:latin typeface="Montserrat"/>
                <a:ea typeface="Montserrat"/>
                <a:cs typeface="Montserrat"/>
                <a:sym typeface="Montserrat"/>
              </a:rPr>
              <a:t>block i</a:t>
            </a:r>
            <a:r>
              <a:rPr lang="en" sz="1800"/>
              <a:t> as your test data</a:t>
            </a:r>
            <a:endParaRPr sz="1800"/>
          </a:p>
          <a:p>
            <a:pPr indent="-342900" lvl="1" marL="914400" rtl="0" algn="l">
              <a:spcBef>
                <a:spcPts val="0"/>
              </a:spcBef>
              <a:spcAft>
                <a:spcPts val="0"/>
              </a:spcAft>
              <a:buSzPts val="1800"/>
              <a:buChar char="◂"/>
            </a:pPr>
            <a:r>
              <a:rPr b="1" lang="en" sz="1800">
                <a:latin typeface="Montserrat"/>
                <a:ea typeface="Montserrat"/>
                <a:cs typeface="Montserrat"/>
                <a:sym typeface="Montserrat"/>
              </a:rPr>
              <a:t>Choose</a:t>
            </a:r>
            <a:r>
              <a:rPr lang="en" sz="1800"/>
              <a:t> </a:t>
            </a:r>
            <a:r>
              <a:rPr b="1" lang="en" sz="1800">
                <a:latin typeface="Montserrat"/>
                <a:ea typeface="Montserrat"/>
                <a:cs typeface="Montserrat"/>
                <a:sym typeface="Montserrat"/>
              </a:rPr>
              <a:t>all other blocks</a:t>
            </a:r>
            <a:r>
              <a:rPr lang="en" sz="1800"/>
              <a:t> as your training data to build the model</a:t>
            </a:r>
            <a:endParaRPr sz="1800"/>
          </a:p>
          <a:p>
            <a:pPr indent="-342900" lvl="1" marL="914400" rtl="0" algn="l">
              <a:spcBef>
                <a:spcPts val="0"/>
              </a:spcBef>
              <a:spcAft>
                <a:spcPts val="0"/>
              </a:spcAft>
              <a:buSzPts val="1800"/>
              <a:buChar char="◂"/>
            </a:pPr>
            <a:r>
              <a:rPr b="1" lang="en" sz="1800">
                <a:latin typeface="Montserrat"/>
                <a:ea typeface="Montserrat"/>
                <a:cs typeface="Montserrat"/>
                <a:sym typeface="Montserrat"/>
              </a:rPr>
              <a:t>Compute</a:t>
            </a:r>
            <a:r>
              <a:rPr lang="en" sz="1800"/>
              <a:t> </a:t>
            </a:r>
            <a:r>
              <a:rPr b="1" lang="en" sz="1800">
                <a:latin typeface="Montserrat"/>
                <a:ea typeface="Montserrat"/>
                <a:cs typeface="Montserrat"/>
                <a:sym typeface="Montserrat"/>
              </a:rPr>
              <a:t>MSE</a:t>
            </a:r>
            <a:r>
              <a:rPr b="1" baseline="-25000" lang="en" sz="1800">
                <a:latin typeface="Montserrat"/>
                <a:ea typeface="Montserrat"/>
                <a:cs typeface="Montserrat"/>
                <a:sym typeface="Montserrat"/>
              </a:rPr>
              <a:t>i</a:t>
            </a:r>
            <a:r>
              <a:rPr lang="en" sz="1800"/>
              <a:t> of the model on testing data</a:t>
            </a:r>
            <a:endParaRPr sz="1800"/>
          </a:p>
          <a:p>
            <a:pPr indent="-342900" lvl="1" marL="914400" rtl="0" algn="l">
              <a:spcBef>
                <a:spcPts val="0"/>
              </a:spcBef>
              <a:spcAft>
                <a:spcPts val="0"/>
              </a:spcAft>
              <a:buSzPts val="1800"/>
              <a:buChar char="◂"/>
            </a:pPr>
            <a:r>
              <a:rPr lang="en" sz="1800"/>
              <a:t>Then average all MSE</a:t>
            </a:r>
            <a:r>
              <a:rPr baseline="-25000" lang="en" sz="1800"/>
              <a:t>i</a:t>
            </a:r>
            <a:r>
              <a:rPr lang="en" sz="1800"/>
              <a:t> :</a:t>
            </a:r>
            <a:endParaRPr sz="1800"/>
          </a:p>
        </p:txBody>
      </p:sp>
      <p:sp>
        <p:nvSpPr>
          <p:cNvPr id="1055" name="Google Shape;1055;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6" name="Google Shape;1056;p39"/>
          <p:cNvPicPr preferRelativeResize="0"/>
          <p:nvPr/>
        </p:nvPicPr>
        <p:blipFill>
          <a:blip r:embed="rId3">
            <a:alphaModFix/>
          </a:blip>
          <a:stretch>
            <a:fillRect/>
          </a:stretch>
        </p:blipFill>
        <p:spPr>
          <a:xfrm>
            <a:off x="4952925" y="3235625"/>
            <a:ext cx="1336700" cy="472500"/>
          </a:xfrm>
          <a:prstGeom prst="rect">
            <a:avLst/>
          </a:prstGeom>
          <a:noFill/>
          <a:ln>
            <a:noFill/>
          </a:ln>
        </p:spPr>
      </p:pic>
      <p:sp>
        <p:nvSpPr>
          <p:cNvPr id="1057" name="Google Shape;1057;p39"/>
          <p:cNvSpPr txBox="1"/>
          <p:nvPr>
            <p:ph idx="1" type="body"/>
          </p:nvPr>
        </p:nvSpPr>
        <p:spPr>
          <a:xfrm>
            <a:off x="1320025" y="377802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As we increase k, our estimate of our testing error decreases in bias (commonly k = 10)</a:t>
            </a:r>
            <a:endParaRPr sz="1800"/>
          </a:p>
          <a:p>
            <a:pPr indent="-342900" lvl="1" marL="914400" rtl="0" algn="l">
              <a:spcBef>
                <a:spcPts val="0"/>
              </a:spcBef>
              <a:spcAft>
                <a:spcPts val="0"/>
              </a:spcAft>
              <a:buSzPts val="1800"/>
              <a:buChar char="◂"/>
            </a:pPr>
            <a:r>
              <a:rPr lang="en" sz="1800"/>
              <a:t>However, this is computationally expensive!</a:t>
            </a:r>
            <a:endParaRPr sz="1800"/>
          </a:p>
          <a:p>
            <a:pPr indent="-342900" lvl="1" marL="914400" rtl="0" algn="l">
              <a:spcBef>
                <a:spcPts val="0"/>
              </a:spcBef>
              <a:spcAft>
                <a:spcPts val="0"/>
              </a:spcAft>
              <a:buSzPts val="1800"/>
              <a:buChar char="◂"/>
            </a:pPr>
            <a:r>
              <a:rPr lang="en" sz="1800"/>
              <a:t>Other methods offer less computation.</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Google Shape;1062;p40"/>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Takeaway On Cross Validation</a:t>
            </a:r>
            <a:endParaRPr/>
          </a:p>
        </p:txBody>
      </p:sp>
      <p:sp>
        <p:nvSpPr>
          <p:cNvPr id="1063" name="Google Shape;1063;p40"/>
          <p:cNvSpPr txBox="1"/>
          <p:nvPr>
            <p:ph idx="1" type="body"/>
          </p:nvPr>
        </p:nvSpPr>
        <p:spPr>
          <a:xfrm>
            <a:off x="1320025" y="1470399"/>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In practice, cross validation is one of the </a:t>
            </a:r>
            <a:r>
              <a:rPr lang="en" u="sng"/>
              <a:t>most commonly used tools to measure the performance of any model</a:t>
            </a:r>
            <a:endParaRPr/>
          </a:p>
          <a:p>
            <a:pPr indent="-368300" lvl="0" marL="457200" rtl="0" algn="l">
              <a:spcBef>
                <a:spcPts val="0"/>
              </a:spcBef>
              <a:spcAft>
                <a:spcPts val="0"/>
              </a:spcAft>
              <a:buSzPts val="2200"/>
              <a:buChar char="◂"/>
            </a:pPr>
            <a:r>
              <a:rPr lang="en"/>
              <a:t>We can use it instead of C</a:t>
            </a:r>
            <a:r>
              <a:rPr baseline="-25000" lang="en"/>
              <a:t>p</a:t>
            </a:r>
            <a:r>
              <a:rPr lang="en"/>
              <a:t>, BIC, and AIC as an estimate of test error as we increase the number of features to select variables</a:t>
            </a:r>
            <a:endParaRPr/>
          </a:p>
          <a:p>
            <a:pPr indent="-368300" lvl="0" marL="457200" rtl="0" algn="l">
              <a:spcBef>
                <a:spcPts val="0"/>
              </a:spcBef>
              <a:spcAft>
                <a:spcPts val="0"/>
              </a:spcAft>
              <a:buSzPts val="2200"/>
              <a:buChar char="◂"/>
            </a:pPr>
            <a:r>
              <a:rPr lang="en"/>
              <a:t>However, it has many uses beyond that (one of which we will see soon.)</a:t>
            </a:r>
            <a:endParaRPr/>
          </a:p>
        </p:txBody>
      </p:sp>
      <p:sp>
        <p:nvSpPr>
          <p:cNvPr id="1064" name="Google Shape;1064;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4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Info on Subset Selection</a:t>
            </a:r>
            <a:endParaRPr/>
          </a:p>
        </p:txBody>
      </p:sp>
      <p:sp>
        <p:nvSpPr>
          <p:cNvPr id="1070" name="Google Shape;1070;p41"/>
          <p:cNvSpPr txBox="1"/>
          <p:nvPr>
            <p:ph idx="1" type="body"/>
          </p:nvPr>
        </p:nvSpPr>
        <p:spPr>
          <a:xfrm>
            <a:off x="1320025" y="1467949"/>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P</a:t>
            </a:r>
            <a:r>
              <a:rPr lang="en" sz="1800"/>
              <a:t>revious 3 forms of subset selection are basic ones.</a:t>
            </a:r>
            <a:endParaRPr sz="1800"/>
          </a:p>
          <a:p>
            <a:pPr indent="0" lvl="0" marL="45720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If you are interested in a more advanced approach to subset selection, take a look at the leaps (or lars) function. However, this sort of deeper functionality is not natively available in Python, but can be found in languages such as R.</a:t>
            </a:r>
            <a:endParaRPr sz="1400"/>
          </a:p>
        </p:txBody>
      </p:sp>
      <p:sp>
        <p:nvSpPr>
          <p:cNvPr id="1071" name="Google Shape;1071;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4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with</a:t>
            </a:r>
            <a:r>
              <a:rPr lang="en"/>
              <a:t> Subset Selection</a:t>
            </a:r>
            <a:endParaRPr/>
          </a:p>
        </p:txBody>
      </p:sp>
      <p:sp>
        <p:nvSpPr>
          <p:cNvPr id="1077" name="Google Shape;1077;p42"/>
          <p:cNvSpPr txBox="1"/>
          <p:nvPr>
            <p:ph idx="1" type="body"/>
          </p:nvPr>
        </p:nvSpPr>
        <p:spPr>
          <a:xfrm>
            <a:off x="1320025" y="1467949"/>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b="1" lang="en" sz="1800">
                <a:latin typeface="Montserrat"/>
                <a:ea typeface="Montserrat"/>
                <a:cs typeface="Montserrat"/>
                <a:sym typeface="Montserrat"/>
              </a:rPr>
              <a:t>NOTE</a:t>
            </a:r>
            <a:r>
              <a:rPr lang="en" sz="1800"/>
              <a:t> that many authors argue that many of the assumptions that allow for stepwise selection are faulty and can often be violated. See </a:t>
            </a:r>
            <a:r>
              <a:rPr lang="en" sz="1400" u="sng">
                <a:solidFill>
                  <a:schemeClr val="hlink"/>
                </a:solidFill>
                <a:hlinkClick r:id="rId3"/>
              </a:rPr>
              <a:t>https://towardsdatascience.com/stopping-stepwise-why-stepwise-selection-is-bad-and-what-you-should-use-instead-90818b3f52df</a:t>
            </a:r>
            <a:endParaRPr sz="1400"/>
          </a:p>
          <a:p>
            <a:pPr indent="-342900" lvl="1" marL="914400" rtl="0" algn="l">
              <a:spcBef>
                <a:spcPts val="0"/>
              </a:spcBef>
              <a:spcAft>
                <a:spcPts val="0"/>
              </a:spcAft>
              <a:buSzPts val="1800"/>
              <a:buChar char="◂"/>
            </a:pPr>
            <a:r>
              <a:rPr lang="en" sz="1800"/>
              <a:t>The author of the above article even comments “</a:t>
            </a:r>
            <a:r>
              <a:rPr lang="en" sz="1600">
                <a:solidFill>
                  <a:schemeClr val="dk1"/>
                </a:solidFill>
                <a:highlight>
                  <a:srgbClr val="FFFFFF"/>
                </a:highlight>
                <a:latin typeface="Georgia"/>
                <a:ea typeface="Georgia"/>
                <a:cs typeface="Georgia"/>
                <a:sym typeface="Georgia"/>
              </a:rPr>
              <a:t>for a data analyst to use stepwise methods is equivalent to telling his or her boss that his or her salary should be cut.</a:t>
            </a:r>
            <a:r>
              <a:rPr lang="en" sz="1800">
                <a:highlight>
                  <a:srgbClr val="FFFFFF"/>
                </a:highlight>
              </a:rPr>
              <a:t>”</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Subset selection may also simply still take too long on really large numbers of features</a:t>
            </a:r>
            <a:endParaRPr sz="1800">
              <a:highlight>
                <a:srgbClr val="FFFFFF"/>
              </a:highlight>
            </a:endParaRPr>
          </a:p>
        </p:txBody>
      </p:sp>
      <p:sp>
        <p:nvSpPr>
          <p:cNvPr id="1078" name="Google Shape;1078;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16"/>
          <p:cNvSpPr txBox="1"/>
          <p:nvPr>
            <p:ph type="ctrTitle"/>
          </p:nvPr>
        </p:nvSpPr>
        <p:spPr>
          <a:xfrm>
            <a:off x="685800" y="1325650"/>
            <a:ext cx="4252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A400"/>
                </a:solidFill>
              </a:rPr>
              <a:t>1.</a:t>
            </a:r>
            <a:endParaRPr>
              <a:solidFill>
                <a:srgbClr val="FFA400"/>
              </a:solidFill>
            </a:endParaRPr>
          </a:p>
          <a:p>
            <a:pPr indent="0" lvl="0" marL="0" rtl="0" algn="l">
              <a:spcBef>
                <a:spcPts val="0"/>
              </a:spcBef>
              <a:spcAft>
                <a:spcPts val="0"/>
              </a:spcAft>
              <a:buNone/>
            </a:pPr>
            <a:r>
              <a:rPr lang="en"/>
              <a:t>BUT!</a:t>
            </a:r>
            <a:endParaRPr/>
          </a:p>
        </p:txBody>
      </p:sp>
      <p:sp>
        <p:nvSpPr>
          <p:cNvPr id="640" name="Google Shape;640;p16"/>
          <p:cNvSpPr txBox="1"/>
          <p:nvPr>
            <p:ph idx="1" type="subTitle"/>
          </p:nvPr>
        </p:nvSpPr>
        <p:spPr>
          <a:xfrm>
            <a:off x="685800" y="2687650"/>
            <a:ext cx="4821000" cy="16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have 10, 20, 100, 1000 variables to choose from. Which ones will give us the best 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43"/>
          <p:cNvSpPr txBox="1"/>
          <p:nvPr>
            <p:ph type="ctrTitle"/>
          </p:nvPr>
        </p:nvSpPr>
        <p:spPr>
          <a:xfrm>
            <a:off x="685800" y="1659550"/>
            <a:ext cx="4830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Enter the Modern Approach- Shrinkage</a:t>
            </a:r>
            <a:endParaRPr/>
          </a:p>
        </p:txBody>
      </p:sp>
      <p:sp>
        <p:nvSpPr>
          <p:cNvPr id="1084" name="Google Shape;1084;p43"/>
          <p:cNvSpPr txBox="1"/>
          <p:nvPr>
            <p:ph idx="1" type="subTitle"/>
          </p:nvPr>
        </p:nvSpPr>
        <p:spPr>
          <a:xfrm>
            <a:off x="685800" y="2687648"/>
            <a:ext cx="42525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instead of fully removing variables, we simply reduced the influence of the least significant ones?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44"/>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Shrinkage (AKA Regularization)  </a:t>
            </a:r>
            <a:endParaRPr/>
          </a:p>
        </p:txBody>
      </p:sp>
      <p:sp>
        <p:nvSpPr>
          <p:cNvPr id="1090" name="Google Shape;1090;p44"/>
          <p:cNvSpPr txBox="1"/>
          <p:nvPr>
            <p:ph idx="1" type="body"/>
          </p:nvPr>
        </p:nvSpPr>
        <p:spPr>
          <a:xfrm>
            <a:off x="1320025" y="1470399"/>
            <a:ext cx="6455700" cy="2902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latin typeface="Montserrat"/>
                <a:ea typeface="Montserrat"/>
                <a:cs typeface="Montserrat"/>
                <a:sym typeface="Montserrat"/>
              </a:rPr>
              <a:t>Shrinkage</a:t>
            </a:r>
            <a:r>
              <a:rPr lang="en" sz="2000"/>
              <a:t>, also known as </a:t>
            </a:r>
            <a:r>
              <a:rPr b="1" lang="en" sz="2000">
                <a:latin typeface="Montserrat"/>
                <a:ea typeface="Montserrat"/>
                <a:cs typeface="Montserrat"/>
                <a:sym typeface="Montserrat"/>
              </a:rPr>
              <a:t>Regularization</a:t>
            </a:r>
            <a:r>
              <a:rPr lang="en" sz="2000"/>
              <a:t>, is a way of penalizing overfitting to training data</a:t>
            </a:r>
            <a:endParaRPr sz="2000"/>
          </a:p>
          <a:p>
            <a:pPr indent="-355600" lvl="0" marL="457200" rtl="0" algn="l">
              <a:spcBef>
                <a:spcPts val="0"/>
              </a:spcBef>
              <a:spcAft>
                <a:spcPts val="0"/>
              </a:spcAft>
              <a:buSzPts val="2000"/>
              <a:buChar char="◂"/>
            </a:pPr>
            <a:r>
              <a:rPr lang="en" sz="2000"/>
              <a:t>We do this by adding some term that will increase RSS (decrease model fitness), the greater our coefficients, </a:t>
            </a:r>
            <a:r>
              <a:rPr lang="en" sz="2000"/>
              <a:t>𝝱</a:t>
            </a:r>
            <a:r>
              <a:rPr baseline="-25000" lang="en" sz="2000"/>
              <a:t>1</a:t>
            </a:r>
            <a:r>
              <a:rPr lang="en" sz="2000"/>
              <a:t>, </a:t>
            </a:r>
            <a:r>
              <a:rPr lang="en" sz="2000"/>
              <a:t>𝝱</a:t>
            </a:r>
            <a:r>
              <a:rPr baseline="-25000" lang="en" sz="2000"/>
              <a:t>2</a:t>
            </a:r>
            <a:r>
              <a:rPr lang="en" sz="2000"/>
              <a:t>, .. 𝝱</a:t>
            </a:r>
            <a:r>
              <a:rPr baseline="-25000" lang="en" sz="2000"/>
              <a:t>k</a:t>
            </a:r>
            <a:r>
              <a:rPr lang="en" sz="2000"/>
              <a:t>, are.</a:t>
            </a:r>
            <a:endParaRPr sz="2000"/>
          </a:p>
          <a:p>
            <a:pPr indent="-355600" lvl="0" marL="457200" rtl="0" algn="l">
              <a:spcBef>
                <a:spcPts val="0"/>
              </a:spcBef>
              <a:spcAft>
                <a:spcPts val="0"/>
              </a:spcAft>
              <a:buSzPts val="2000"/>
              <a:buChar char="◂"/>
            </a:pPr>
            <a:r>
              <a:rPr lang="en" sz="2000"/>
              <a:t>From bias-variance perspective, the more we penalize the weights of our features, the more we minimize bias and variance of test error</a:t>
            </a:r>
            <a:endParaRPr sz="2000"/>
          </a:p>
        </p:txBody>
      </p:sp>
      <p:sp>
        <p:nvSpPr>
          <p:cNvPr id="1091" name="Google Shape;1091;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sp>
        <p:nvSpPr>
          <p:cNvPr id="1096" name="Google Shape;1096;p4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Form of Shrinkage Formulas</a:t>
            </a:r>
            <a:endParaRPr/>
          </a:p>
        </p:txBody>
      </p:sp>
      <p:sp>
        <p:nvSpPr>
          <p:cNvPr id="1097" name="Google Shape;1097;p45"/>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The shrinkage formulas are just modifications of our cost function. Initially, cost function was just to minimize the sum of squared residuals (in other words RSS)</a:t>
            </a:r>
            <a:endParaRPr sz="2000"/>
          </a:p>
          <a:p>
            <a:pPr indent="0" lvl="0" marL="457200" rtl="0" algn="l">
              <a:spcBef>
                <a:spcPts val="600"/>
              </a:spcBef>
              <a:spcAft>
                <a:spcPts val="0"/>
              </a:spcAft>
              <a:buNone/>
            </a:pPr>
            <a:r>
              <a:t/>
            </a:r>
            <a:endParaRPr sz="2000"/>
          </a:p>
          <a:p>
            <a:pPr indent="-355600" lvl="0" marL="457200" rtl="0" algn="l">
              <a:spcBef>
                <a:spcPts val="600"/>
              </a:spcBef>
              <a:spcAft>
                <a:spcPts val="0"/>
              </a:spcAft>
              <a:buSzPts val="2000"/>
              <a:buChar char="◂"/>
            </a:pPr>
            <a:r>
              <a:rPr lang="en" sz="2000"/>
              <a:t>This means that for shrinkage, we would like to minimize that plus some combination of the regression coefficients</a:t>
            </a:r>
            <a:endParaRPr sz="2000"/>
          </a:p>
        </p:txBody>
      </p:sp>
      <p:sp>
        <p:nvSpPr>
          <p:cNvPr id="1098" name="Google Shape;1098;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sp>
        <p:nvSpPr>
          <p:cNvPr id="1103" name="Google Shape;1103;p46"/>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Form of Shrinkage Formulas</a:t>
            </a:r>
            <a:endParaRPr/>
          </a:p>
        </p:txBody>
      </p:sp>
      <p:sp>
        <p:nvSpPr>
          <p:cNvPr id="1104" name="Google Shape;1104;p46"/>
          <p:cNvSpPr txBox="1"/>
          <p:nvPr>
            <p:ph idx="1" type="body"/>
          </p:nvPr>
        </p:nvSpPr>
        <p:spPr>
          <a:xfrm>
            <a:off x="1320025" y="1613274"/>
            <a:ext cx="6455700" cy="1682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Therefore, common shrinkage formulas all follow the form:</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sz="1800"/>
          </a:p>
        </p:txBody>
      </p:sp>
      <p:sp>
        <p:nvSpPr>
          <p:cNvPr id="1105" name="Google Shape;1105;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6" name="Google Shape;1106;p46"/>
          <p:cNvPicPr preferRelativeResize="0"/>
          <p:nvPr/>
        </p:nvPicPr>
        <p:blipFill>
          <a:blip r:embed="rId3">
            <a:alphaModFix/>
          </a:blip>
          <a:stretch>
            <a:fillRect/>
          </a:stretch>
        </p:blipFill>
        <p:spPr>
          <a:xfrm>
            <a:off x="3624977" y="2466975"/>
            <a:ext cx="1845800" cy="753650"/>
          </a:xfrm>
          <a:prstGeom prst="rect">
            <a:avLst/>
          </a:prstGeom>
          <a:noFill/>
          <a:ln>
            <a:noFill/>
          </a:ln>
        </p:spPr>
      </p:pic>
      <p:pic>
        <p:nvPicPr>
          <p:cNvPr id="1107" name="Google Shape;1107;p46"/>
          <p:cNvPicPr preferRelativeResize="0"/>
          <p:nvPr/>
        </p:nvPicPr>
        <p:blipFill>
          <a:blip r:embed="rId4">
            <a:alphaModFix/>
          </a:blip>
          <a:stretch>
            <a:fillRect/>
          </a:stretch>
        </p:blipFill>
        <p:spPr>
          <a:xfrm>
            <a:off x="1932725" y="3615275"/>
            <a:ext cx="123625" cy="175675"/>
          </a:xfrm>
          <a:prstGeom prst="rect">
            <a:avLst/>
          </a:prstGeom>
          <a:noFill/>
          <a:ln>
            <a:noFill/>
          </a:ln>
        </p:spPr>
      </p:pic>
      <p:pic>
        <p:nvPicPr>
          <p:cNvPr id="1108" name="Google Shape;1108;p46"/>
          <p:cNvPicPr preferRelativeResize="0"/>
          <p:nvPr/>
        </p:nvPicPr>
        <p:blipFill>
          <a:blip r:embed="rId5">
            <a:alphaModFix/>
          </a:blip>
          <a:stretch>
            <a:fillRect/>
          </a:stretch>
        </p:blipFill>
        <p:spPr>
          <a:xfrm>
            <a:off x="1932725" y="4161875"/>
            <a:ext cx="443450" cy="224600"/>
          </a:xfrm>
          <a:prstGeom prst="rect">
            <a:avLst/>
          </a:prstGeom>
          <a:noFill/>
          <a:ln>
            <a:noFill/>
          </a:ln>
        </p:spPr>
      </p:pic>
      <p:sp>
        <p:nvSpPr>
          <p:cNvPr id="1109" name="Google Shape;1109;p46"/>
          <p:cNvSpPr txBox="1"/>
          <p:nvPr>
            <p:ph idx="1" type="body"/>
          </p:nvPr>
        </p:nvSpPr>
        <p:spPr>
          <a:xfrm>
            <a:off x="1462900" y="3067149"/>
            <a:ext cx="6455700" cy="1682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  </a:t>
            </a:r>
            <a:r>
              <a:rPr lang="en" sz="1800"/>
              <a:t>t</a:t>
            </a:r>
            <a:r>
              <a:rPr lang="en" sz="1800"/>
              <a:t>ells us how badly we will penalize high values of the coefficients (sometimes changed to     )</a:t>
            </a:r>
            <a:endParaRPr sz="1800"/>
          </a:p>
          <a:p>
            <a:pPr indent="-342900" lvl="0" marL="457200" rtl="0" algn="l">
              <a:spcBef>
                <a:spcPts val="0"/>
              </a:spcBef>
              <a:spcAft>
                <a:spcPts val="0"/>
              </a:spcAft>
              <a:buSzPts val="1800"/>
              <a:buChar char="◂"/>
            </a:pPr>
            <a:r>
              <a:rPr lang="en" sz="1800"/>
              <a:t>       is some function applied to the coefficients to </a:t>
            </a:r>
            <a:r>
              <a:rPr b="1" lang="en" sz="1800">
                <a:latin typeface="Montserrat"/>
                <a:ea typeface="Montserrat"/>
                <a:cs typeface="Montserrat"/>
                <a:sym typeface="Montserrat"/>
              </a:rPr>
              <a:t>ensure</a:t>
            </a:r>
            <a:r>
              <a:rPr lang="en" sz="1800"/>
              <a:t> they </a:t>
            </a:r>
            <a:r>
              <a:rPr b="1" lang="en" sz="1800">
                <a:latin typeface="Montserrat"/>
                <a:ea typeface="Montserrat"/>
                <a:cs typeface="Montserrat"/>
                <a:sym typeface="Montserrat"/>
              </a:rPr>
              <a:t>all contribute positively</a:t>
            </a:r>
            <a:r>
              <a:rPr lang="en" sz="1800"/>
              <a:t> to the penalty (similar to why we square in RSS).</a:t>
            </a:r>
            <a:endParaRPr sz="1800"/>
          </a:p>
          <a:p>
            <a:pPr indent="0" lvl="0" marL="457200" rtl="0" algn="l">
              <a:spcBef>
                <a:spcPts val="600"/>
              </a:spcBef>
              <a:spcAft>
                <a:spcPts val="0"/>
              </a:spcAft>
              <a:buNone/>
            </a:pPr>
            <a:r>
              <a:t/>
            </a:r>
            <a:endParaRPr/>
          </a:p>
          <a:p>
            <a:pPr indent="0" lvl="0" marL="0" rtl="0" algn="l">
              <a:spcBef>
                <a:spcPts val="600"/>
              </a:spcBef>
              <a:spcAft>
                <a:spcPts val="0"/>
              </a:spcAft>
              <a:buNone/>
            </a:pPr>
            <a:r>
              <a:t/>
            </a:r>
            <a:endParaRPr sz="1800"/>
          </a:p>
        </p:txBody>
      </p:sp>
      <p:pic>
        <p:nvPicPr>
          <p:cNvPr id="1110" name="Google Shape;1110;p46"/>
          <p:cNvPicPr preferRelativeResize="0"/>
          <p:nvPr/>
        </p:nvPicPr>
        <p:blipFill>
          <a:blip r:embed="rId6">
            <a:alphaModFix/>
          </a:blip>
          <a:stretch>
            <a:fillRect/>
          </a:stretch>
        </p:blipFill>
        <p:spPr>
          <a:xfrm>
            <a:off x="6587075" y="3931425"/>
            <a:ext cx="175675" cy="135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Google Shape;1115;p47"/>
          <p:cNvSpPr txBox="1"/>
          <p:nvPr>
            <p:ph type="title"/>
          </p:nvPr>
        </p:nvSpPr>
        <p:spPr>
          <a:xfrm>
            <a:off x="1320025" y="866525"/>
            <a:ext cx="65814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Ridge, Lasso, and Elasticnet Regression</a:t>
            </a:r>
            <a:endParaRPr/>
          </a:p>
        </p:txBody>
      </p:sp>
      <p:sp>
        <p:nvSpPr>
          <p:cNvPr id="1116" name="Google Shape;1116;p47"/>
          <p:cNvSpPr txBox="1"/>
          <p:nvPr>
            <p:ph idx="1" type="body"/>
          </p:nvPr>
        </p:nvSpPr>
        <p:spPr>
          <a:xfrm>
            <a:off x="1320025" y="1534624"/>
            <a:ext cx="6455700" cy="53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Ridge Cost Function:</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117" name="Google Shape;1117;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8" name="Google Shape;1118;p47"/>
          <p:cNvPicPr preferRelativeResize="0"/>
          <p:nvPr/>
        </p:nvPicPr>
        <p:blipFill>
          <a:blip r:embed="rId3">
            <a:alphaModFix/>
          </a:blip>
          <a:stretch>
            <a:fillRect/>
          </a:stretch>
        </p:blipFill>
        <p:spPr>
          <a:xfrm>
            <a:off x="3071150" y="1919175"/>
            <a:ext cx="2490000" cy="741300"/>
          </a:xfrm>
          <a:prstGeom prst="rect">
            <a:avLst/>
          </a:prstGeom>
          <a:noFill/>
          <a:ln>
            <a:noFill/>
          </a:ln>
        </p:spPr>
      </p:pic>
      <p:sp>
        <p:nvSpPr>
          <p:cNvPr id="1119" name="Google Shape;1119;p47"/>
          <p:cNvSpPr txBox="1"/>
          <p:nvPr>
            <p:ph idx="1" type="body"/>
          </p:nvPr>
        </p:nvSpPr>
        <p:spPr>
          <a:xfrm>
            <a:off x="1320025" y="2527674"/>
            <a:ext cx="6455700" cy="53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Lasso Cost Function:</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20" name="Google Shape;1120;p47"/>
          <p:cNvPicPr preferRelativeResize="0"/>
          <p:nvPr/>
        </p:nvPicPr>
        <p:blipFill>
          <a:blip r:embed="rId4">
            <a:alphaModFix/>
          </a:blip>
          <a:stretch>
            <a:fillRect/>
          </a:stretch>
        </p:blipFill>
        <p:spPr>
          <a:xfrm>
            <a:off x="3033125" y="2835475"/>
            <a:ext cx="2566062" cy="741300"/>
          </a:xfrm>
          <a:prstGeom prst="rect">
            <a:avLst/>
          </a:prstGeom>
          <a:noFill/>
          <a:ln>
            <a:noFill/>
          </a:ln>
        </p:spPr>
      </p:pic>
      <p:sp>
        <p:nvSpPr>
          <p:cNvPr id="1121" name="Google Shape;1121;p47"/>
          <p:cNvSpPr txBox="1"/>
          <p:nvPr>
            <p:ph idx="1" type="body"/>
          </p:nvPr>
        </p:nvSpPr>
        <p:spPr>
          <a:xfrm>
            <a:off x="1320025" y="3442074"/>
            <a:ext cx="6455700" cy="53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Elasticnet Cost Function</a:t>
            </a:r>
            <a:r>
              <a:rPr lang="en" sz="1800"/>
              <a:t>:</a:t>
            </a:r>
            <a:endParaRPr sz="18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22" name="Google Shape;1122;p47"/>
          <p:cNvPicPr preferRelativeResize="0"/>
          <p:nvPr/>
        </p:nvPicPr>
        <p:blipFill>
          <a:blip r:embed="rId5">
            <a:alphaModFix/>
          </a:blip>
          <a:stretch>
            <a:fillRect/>
          </a:stretch>
        </p:blipFill>
        <p:spPr>
          <a:xfrm>
            <a:off x="3033125" y="3978475"/>
            <a:ext cx="3972975" cy="264875"/>
          </a:xfrm>
          <a:prstGeom prst="rect">
            <a:avLst/>
          </a:prstGeom>
          <a:noFill/>
          <a:ln>
            <a:noFill/>
          </a:ln>
        </p:spPr>
      </p:pic>
      <p:pic>
        <p:nvPicPr>
          <p:cNvPr id="1123" name="Google Shape;1123;p47"/>
          <p:cNvPicPr preferRelativeResize="0"/>
          <p:nvPr/>
        </p:nvPicPr>
        <p:blipFill>
          <a:blip r:embed="rId6">
            <a:alphaModFix/>
          </a:blip>
          <a:stretch>
            <a:fillRect/>
          </a:stretch>
        </p:blipFill>
        <p:spPr>
          <a:xfrm>
            <a:off x="3071150" y="4356475"/>
            <a:ext cx="3197719" cy="668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7" name="Shape 1127"/>
        <p:cNvGrpSpPr/>
        <p:nvPr/>
      </p:nvGrpSpPr>
      <p:grpSpPr>
        <a:xfrm>
          <a:off x="0" y="0"/>
          <a:ext cx="0" cy="0"/>
          <a:chOff x="0" y="0"/>
          <a:chExt cx="0" cy="0"/>
        </a:xfrm>
      </p:grpSpPr>
      <p:sp>
        <p:nvSpPr>
          <p:cNvPr id="1128" name="Google Shape;1128;p4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Facts About Shrinkage</a:t>
            </a:r>
            <a:endParaRPr/>
          </a:p>
        </p:txBody>
      </p:sp>
      <p:sp>
        <p:nvSpPr>
          <p:cNvPr id="1129" name="Google Shape;1129;p48"/>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As your penalty parameter,   , increases you are minimizing test error.</a:t>
            </a:r>
            <a:endParaRPr/>
          </a:p>
          <a:p>
            <a:pPr indent="-368300" lvl="0" marL="457200" rtl="0" algn="l">
              <a:spcBef>
                <a:spcPts val="0"/>
              </a:spcBef>
              <a:spcAft>
                <a:spcPts val="0"/>
              </a:spcAft>
              <a:buSzPts val="2200"/>
              <a:buChar char="◂"/>
            </a:pPr>
            <a:r>
              <a:rPr lang="en"/>
              <a:t>However, you are also increasing RSS because the penalty tries to avoid fitting too much to the test data.</a:t>
            </a:r>
            <a:endParaRPr/>
          </a:p>
          <a:p>
            <a:pPr indent="-368300" lvl="0" marL="457200" rtl="0" algn="l">
              <a:spcBef>
                <a:spcPts val="0"/>
              </a:spcBef>
              <a:spcAft>
                <a:spcPts val="0"/>
              </a:spcAft>
              <a:buSzPts val="2200"/>
              <a:buChar char="◂"/>
            </a:pPr>
            <a:r>
              <a:rPr lang="en"/>
              <a:t>If    is too large, we may risk underfitting and having an oversimplified model</a:t>
            </a:r>
            <a:endParaRPr/>
          </a:p>
        </p:txBody>
      </p:sp>
      <p:sp>
        <p:nvSpPr>
          <p:cNvPr id="1130" name="Google Shape;1130;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1" name="Google Shape;1131;p48"/>
          <p:cNvPicPr preferRelativeResize="0"/>
          <p:nvPr/>
        </p:nvPicPr>
        <p:blipFill>
          <a:blip r:embed="rId3">
            <a:alphaModFix/>
          </a:blip>
          <a:stretch>
            <a:fillRect/>
          </a:stretch>
        </p:blipFill>
        <p:spPr>
          <a:xfrm>
            <a:off x="5644100" y="1846850"/>
            <a:ext cx="128050" cy="181975"/>
          </a:xfrm>
          <a:prstGeom prst="rect">
            <a:avLst/>
          </a:prstGeom>
          <a:noFill/>
          <a:ln>
            <a:noFill/>
          </a:ln>
        </p:spPr>
      </p:pic>
      <p:pic>
        <p:nvPicPr>
          <p:cNvPr id="1132" name="Google Shape;1132;p48"/>
          <p:cNvPicPr preferRelativeResize="0"/>
          <p:nvPr/>
        </p:nvPicPr>
        <p:blipFill>
          <a:blip r:embed="rId3">
            <a:alphaModFix/>
          </a:blip>
          <a:stretch>
            <a:fillRect/>
          </a:stretch>
        </p:blipFill>
        <p:spPr>
          <a:xfrm>
            <a:off x="2129368" y="3523250"/>
            <a:ext cx="128056" cy="181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6" name="Shape 1136"/>
        <p:cNvGrpSpPr/>
        <p:nvPr/>
      </p:nvGrpSpPr>
      <p:grpSpPr>
        <a:xfrm>
          <a:off x="0" y="0"/>
          <a:ext cx="0" cy="0"/>
          <a:chOff x="0" y="0"/>
          <a:chExt cx="0" cy="0"/>
        </a:xfrm>
      </p:grpSpPr>
      <p:sp>
        <p:nvSpPr>
          <p:cNvPr id="1137" name="Google Shape;1137;p4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Example of Shrinkage</a:t>
            </a:r>
            <a:endParaRPr/>
          </a:p>
        </p:txBody>
      </p:sp>
      <p:sp>
        <p:nvSpPr>
          <p:cNvPr id="1138" name="Google Shape;1138;p49"/>
          <p:cNvSpPr txBox="1"/>
          <p:nvPr>
            <p:ph idx="1" type="body"/>
          </p:nvPr>
        </p:nvSpPr>
        <p:spPr>
          <a:xfrm>
            <a:off x="1320025" y="1613275"/>
            <a:ext cx="2552400" cy="290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What</a:t>
            </a:r>
            <a:r>
              <a:rPr lang="en" sz="1800"/>
              <a:t> we have not</a:t>
            </a:r>
            <a:r>
              <a:rPr lang="en" sz="1800"/>
              <a:t> addressed yet is how to find the optimal weight,    , to penalty term. To the right is a demonstration of shrinkage applied to a regression model with multiple values of the lambda term.</a:t>
            </a:r>
            <a:endParaRPr sz="1800"/>
          </a:p>
        </p:txBody>
      </p:sp>
      <p:sp>
        <p:nvSpPr>
          <p:cNvPr id="1139" name="Google Shape;1139;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0" name="Google Shape;1140;p49"/>
          <p:cNvPicPr preferRelativeResize="0"/>
          <p:nvPr/>
        </p:nvPicPr>
        <p:blipFill>
          <a:blip r:embed="rId3">
            <a:alphaModFix/>
          </a:blip>
          <a:stretch>
            <a:fillRect/>
          </a:stretch>
        </p:blipFill>
        <p:spPr>
          <a:xfrm>
            <a:off x="2319875" y="2646950"/>
            <a:ext cx="128050" cy="181975"/>
          </a:xfrm>
          <a:prstGeom prst="rect">
            <a:avLst/>
          </a:prstGeom>
          <a:noFill/>
          <a:ln>
            <a:noFill/>
          </a:ln>
        </p:spPr>
      </p:pic>
      <p:sp>
        <p:nvSpPr>
          <p:cNvPr id="1141" name="Google Shape;1141;p49"/>
          <p:cNvSpPr txBox="1"/>
          <p:nvPr/>
        </p:nvSpPr>
        <p:spPr>
          <a:xfrm>
            <a:off x="1240313" y="4594425"/>
            <a:ext cx="60633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latin typeface="Montserrat Light"/>
                <a:ea typeface="Montserrat Light"/>
                <a:cs typeface="Montserrat Light"/>
                <a:sym typeface="Montserrat Light"/>
              </a:rPr>
              <a:t>Image taken from: </a:t>
            </a:r>
            <a:r>
              <a:rPr lang="en" sz="1100" u="sng">
                <a:solidFill>
                  <a:schemeClr val="hlink"/>
                </a:solidFill>
                <a:hlinkClick r:id="rId4"/>
              </a:rPr>
              <a:t>https://www.analyticsvidhya.com/blog/2016/01/complete-tutorial-ridge-lasso-regression-python/</a:t>
            </a:r>
            <a:endParaRPr/>
          </a:p>
        </p:txBody>
      </p:sp>
      <p:pic>
        <p:nvPicPr>
          <p:cNvPr id="1142" name="Google Shape;1142;p49"/>
          <p:cNvPicPr preferRelativeResize="0"/>
          <p:nvPr/>
        </p:nvPicPr>
        <p:blipFill>
          <a:blip r:embed="rId5">
            <a:alphaModFix/>
          </a:blip>
          <a:stretch>
            <a:fillRect/>
          </a:stretch>
        </p:blipFill>
        <p:spPr>
          <a:xfrm>
            <a:off x="4097365" y="1543250"/>
            <a:ext cx="3678359" cy="3042551"/>
          </a:xfrm>
          <a:prstGeom prst="rect">
            <a:avLst/>
          </a:prstGeom>
          <a:noFill/>
          <a:ln>
            <a:noFill/>
          </a:ln>
        </p:spPr>
      </p:pic>
      <p:sp>
        <p:nvSpPr>
          <p:cNvPr id="1143" name="Google Shape;1143;p49"/>
          <p:cNvSpPr txBox="1"/>
          <p:nvPr/>
        </p:nvSpPr>
        <p:spPr>
          <a:xfrm>
            <a:off x="6034625" y="742950"/>
            <a:ext cx="25524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Light"/>
                <a:ea typeface="Montserrat Light"/>
                <a:cs typeface="Montserrat Light"/>
                <a:sym typeface="Montserrat Light"/>
              </a:rPr>
              <a:t>Note author decided to call lambda value “alpha”</a:t>
            </a:r>
            <a:endParaRPr>
              <a:latin typeface="Montserrat Light"/>
              <a:ea typeface="Montserrat Light"/>
              <a:cs typeface="Montserrat Light"/>
              <a:sym typeface="Montserrat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50"/>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We Choose The Best Lambda?</a:t>
            </a:r>
            <a:endParaRPr/>
          </a:p>
        </p:txBody>
      </p:sp>
      <p:sp>
        <p:nvSpPr>
          <p:cNvPr id="1149" name="Google Shape;1149;p50"/>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In theory, you could mess around with a bunch of values of     until satisfied</a:t>
            </a:r>
            <a:endParaRPr/>
          </a:p>
          <a:p>
            <a:pPr indent="-368300" lvl="0" marL="457200" rtl="0" algn="l">
              <a:spcBef>
                <a:spcPts val="0"/>
              </a:spcBef>
              <a:spcAft>
                <a:spcPts val="0"/>
              </a:spcAft>
              <a:buSzPts val="2200"/>
              <a:buChar char="◂"/>
            </a:pPr>
            <a:r>
              <a:rPr lang="en"/>
              <a:t>But, for a more statistically rigorous approach (</a:t>
            </a:r>
            <a:r>
              <a:rPr b="1" lang="en">
                <a:latin typeface="Montserrat"/>
                <a:ea typeface="Montserrat"/>
                <a:cs typeface="Montserrat"/>
                <a:sym typeface="Montserrat"/>
              </a:rPr>
              <a:t>the one you should do</a:t>
            </a:r>
            <a:r>
              <a:rPr lang="en"/>
              <a:t>):</a:t>
            </a:r>
            <a:endParaRPr/>
          </a:p>
          <a:p>
            <a:pPr indent="-342900" lvl="1" marL="914400" rtl="0" algn="l">
              <a:spcBef>
                <a:spcPts val="0"/>
              </a:spcBef>
              <a:spcAft>
                <a:spcPts val="0"/>
              </a:spcAft>
              <a:buSzPts val="1800"/>
              <a:buChar char="◂"/>
            </a:pPr>
            <a:r>
              <a:rPr lang="en" sz="1800"/>
              <a:t>Start by running the model for a set of different lambdas at diverse values</a:t>
            </a:r>
            <a:endParaRPr sz="1800"/>
          </a:p>
          <a:p>
            <a:pPr indent="-342900" lvl="1" marL="914400" rtl="0" algn="l">
              <a:spcBef>
                <a:spcPts val="0"/>
              </a:spcBef>
              <a:spcAft>
                <a:spcPts val="0"/>
              </a:spcAft>
              <a:buSzPts val="1800"/>
              <a:buChar char="◂"/>
            </a:pPr>
            <a:r>
              <a:rPr lang="en" sz="1800"/>
              <a:t>Compute cross validation error (e.g. k-folds) for each and pick one that yields minimum error</a:t>
            </a:r>
            <a:endParaRPr sz="1800"/>
          </a:p>
        </p:txBody>
      </p:sp>
      <p:sp>
        <p:nvSpPr>
          <p:cNvPr id="1150" name="Google Shape;1150;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1" name="Google Shape;1151;p50"/>
          <p:cNvPicPr preferRelativeResize="0"/>
          <p:nvPr/>
        </p:nvPicPr>
        <p:blipFill>
          <a:blip r:embed="rId3">
            <a:alphaModFix/>
          </a:blip>
          <a:stretch>
            <a:fillRect/>
          </a:stretch>
        </p:blipFill>
        <p:spPr>
          <a:xfrm>
            <a:off x="4499938" y="2189750"/>
            <a:ext cx="128050" cy="181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5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Aside on Dimensionality Reduction</a:t>
            </a:r>
            <a:endParaRPr/>
          </a:p>
        </p:txBody>
      </p:sp>
      <p:sp>
        <p:nvSpPr>
          <p:cNvPr id="1157" name="Google Shape;1157;p51"/>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anyone is interested in dimensionality reduction, it is highly suggested to look into Principal Component Analysis (PCA), which is covered both in </a:t>
            </a:r>
            <a:r>
              <a:rPr i="1" lang="en"/>
              <a:t>Introduction to Statistical Learning with Applications in R</a:t>
            </a:r>
            <a:r>
              <a:rPr lang="en"/>
              <a:t> at the end of Chapter 6 and also in many online resources.</a:t>
            </a:r>
            <a:endParaRPr/>
          </a:p>
        </p:txBody>
      </p:sp>
      <p:sp>
        <p:nvSpPr>
          <p:cNvPr id="1158" name="Google Shape;1158;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17"/>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Three Main Ways To Make a Better Model With Less Data</a:t>
            </a:r>
            <a:endParaRPr/>
          </a:p>
        </p:txBody>
      </p:sp>
      <p:sp>
        <p:nvSpPr>
          <p:cNvPr id="646" name="Google Shape;646;p17"/>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Subset Selection</a:t>
            </a:r>
            <a:endParaRPr/>
          </a:p>
          <a:p>
            <a:pPr indent="-368300" lvl="0" marL="457200" rtl="0" algn="l">
              <a:spcBef>
                <a:spcPts val="0"/>
              </a:spcBef>
              <a:spcAft>
                <a:spcPts val="0"/>
              </a:spcAft>
              <a:buSzPts val="2200"/>
              <a:buChar char="◂"/>
            </a:pPr>
            <a:r>
              <a:rPr lang="en"/>
              <a:t>Shrinkage</a:t>
            </a:r>
            <a:endParaRPr/>
          </a:p>
          <a:p>
            <a:pPr indent="-368300" lvl="0" marL="457200" rtl="0" algn="l">
              <a:spcBef>
                <a:spcPts val="0"/>
              </a:spcBef>
              <a:spcAft>
                <a:spcPts val="0"/>
              </a:spcAft>
              <a:buSzPts val="2200"/>
              <a:buChar char="◂"/>
            </a:pPr>
            <a:r>
              <a:rPr lang="en"/>
              <a:t>Dimensionality Reduction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lesson will focus on the </a:t>
            </a:r>
            <a:r>
              <a:rPr b="1" lang="en">
                <a:latin typeface="Montserrat"/>
                <a:ea typeface="Montserrat"/>
                <a:cs typeface="Montserrat"/>
                <a:sym typeface="Montserrat"/>
              </a:rPr>
              <a:t>first two.</a:t>
            </a:r>
            <a:endParaRPr b="1">
              <a:latin typeface="Montserrat"/>
              <a:ea typeface="Montserrat"/>
              <a:cs typeface="Montserrat"/>
              <a:sym typeface="Montserrat"/>
            </a:endParaRPr>
          </a:p>
        </p:txBody>
      </p:sp>
      <p:sp>
        <p:nvSpPr>
          <p:cNvPr id="647" name="Google Shape;647;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Subset Selection</a:t>
            </a:r>
            <a:endParaRPr/>
          </a:p>
        </p:txBody>
      </p:sp>
      <p:sp>
        <p:nvSpPr>
          <p:cNvPr id="653" name="Google Shape;653;p18"/>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The most straightforward way to reduce the complexity of our model would be to simply get rid of different variables, make the model with each set of new variables, and see which model performs the best.</a:t>
            </a:r>
            <a:endParaRPr/>
          </a:p>
          <a:p>
            <a:pPr indent="-368300" lvl="0" marL="457200" rtl="0" algn="l">
              <a:spcBef>
                <a:spcPts val="0"/>
              </a:spcBef>
              <a:spcAft>
                <a:spcPts val="0"/>
              </a:spcAft>
              <a:buSzPts val="2200"/>
              <a:buChar char="◂"/>
            </a:pPr>
            <a:r>
              <a:rPr lang="en"/>
              <a:t>How do we choose which to remove?</a:t>
            </a:r>
            <a:endParaRPr/>
          </a:p>
        </p:txBody>
      </p:sp>
      <p:sp>
        <p:nvSpPr>
          <p:cNvPr id="654" name="Google Shape;654;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1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Subset Selection</a:t>
            </a:r>
            <a:endParaRPr/>
          </a:p>
        </p:txBody>
      </p:sp>
      <p:sp>
        <p:nvSpPr>
          <p:cNvPr id="660" name="Google Shape;660;p19"/>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Say our original dataset has k features</a:t>
            </a:r>
            <a:endParaRPr sz="1800"/>
          </a:p>
          <a:p>
            <a:pPr indent="-342900" lvl="0" marL="457200" rtl="0" algn="l">
              <a:spcBef>
                <a:spcPts val="0"/>
              </a:spcBef>
              <a:spcAft>
                <a:spcPts val="0"/>
              </a:spcAft>
              <a:buSzPts val="1800"/>
              <a:buChar char="◂"/>
            </a:pPr>
            <a:r>
              <a:rPr lang="en" sz="1800"/>
              <a:t>Look at all possible choices of 1 feature, then 2 features, …, then k features.</a:t>
            </a:r>
            <a:endParaRPr sz="1800"/>
          </a:p>
          <a:p>
            <a:pPr indent="-342900" lvl="0" marL="457200" rtl="0" algn="l">
              <a:spcBef>
                <a:spcPts val="0"/>
              </a:spcBef>
              <a:spcAft>
                <a:spcPts val="0"/>
              </a:spcAft>
              <a:buSzPts val="1800"/>
              <a:buChar char="◂"/>
            </a:pPr>
            <a:r>
              <a:rPr lang="en" sz="1800"/>
              <a:t>Make a new model for each and choose the best out of each set of 1-feature, 2-feature, …, k-feature models by the one that most minimizes RSS</a:t>
            </a:r>
            <a:endParaRPr sz="1800"/>
          </a:p>
          <a:p>
            <a:pPr indent="-342900" lvl="0" marL="457200" rtl="0" algn="l">
              <a:spcBef>
                <a:spcPts val="0"/>
              </a:spcBef>
              <a:spcAft>
                <a:spcPts val="0"/>
              </a:spcAft>
              <a:buSzPts val="1800"/>
              <a:buChar char="◂"/>
            </a:pPr>
            <a:r>
              <a:rPr lang="en" sz="1800"/>
              <a:t>Then, from each one of the 1-feature, 2-feature, …, k-feature models choose the absolute “best” one</a:t>
            </a:r>
            <a:endParaRPr baseline="30000" sz="1800"/>
          </a:p>
        </p:txBody>
      </p:sp>
      <p:sp>
        <p:nvSpPr>
          <p:cNvPr id="661" name="Google Shape;661;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20"/>
          <p:cNvSpPr/>
          <p:nvPr/>
        </p:nvSpPr>
        <p:spPr>
          <a:xfrm>
            <a:off x="3826000" y="3435388"/>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Subset Selection: A Visual</a:t>
            </a:r>
            <a:endParaRPr/>
          </a:p>
        </p:txBody>
      </p:sp>
      <p:sp>
        <p:nvSpPr>
          <p:cNvPr id="668" name="Google Shape;668;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9" name="Google Shape;669;p20"/>
          <p:cNvSpPr/>
          <p:nvPr/>
        </p:nvSpPr>
        <p:spPr>
          <a:xfrm>
            <a:off x="3359575" y="1620225"/>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3751600" y="1620225"/>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4143625" y="162022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4535650" y="162022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688875" y="2069975"/>
            <a:ext cx="332100" cy="21480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688875" y="3131200"/>
            <a:ext cx="332100" cy="10869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688875" y="2069975"/>
            <a:ext cx="332100" cy="5478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688875" y="3131200"/>
            <a:ext cx="332100" cy="5478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730875" y="222836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730875" y="275898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730875" y="323225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730875" y="3820200"/>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20"/>
          <p:cNvCxnSpPr>
            <a:stCxn id="677" idx="3"/>
            <a:endCxn id="682" idx="1"/>
          </p:cNvCxnSpPr>
          <p:nvPr/>
        </p:nvCxnSpPr>
        <p:spPr>
          <a:xfrm>
            <a:off x="978975" y="2343863"/>
            <a:ext cx="429300" cy="735000"/>
          </a:xfrm>
          <a:prstGeom prst="straightConnector1">
            <a:avLst/>
          </a:prstGeom>
          <a:noFill/>
          <a:ln cap="flat" cmpd="sng" w="9525">
            <a:solidFill>
              <a:schemeClr val="dk2"/>
            </a:solidFill>
            <a:prstDash val="solid"/>
            <a:round/>
            <a:headEnd len="med" w="med" type="none"/>
            <a:tailEnd len="med" w="med" type="triangle"/>
          </a:ln>
        </p:spPr>
      </p:cxnSp>
      <p:cxnSp>
        <p:nvCxnSpPr>
          <p:cNvPr id="683" name="Google Shape;683;p20"/>
          <p:cNvCxnSpPr>
            <a:stCxn id="678" idx="3"/>
            <a:endCxn id="682" idx="1"/>
          </p:cNvCxnSpPr>
          <p:nvPr/>
        </p:nvCxnSpPr>
        <p:spPr>
          <a:xfrm>
            <a:off x="978975" y="2874488"/>
            <a:ext cx="429300" cy="204600"/>
          </a:xfrm>
          <a:prstGeom prst="straightConnector1">
            <a:avLst/>
          </a:prstGeom>
          <a:noFill/>
          <a:ln cap="flat" cmpd="sng" w="9525">
            <a:solidFill>
              <a:schemeClr val="dk2"/>
            </a:solidFill>
            <a:prstDash val="solid"/>
            <a:round/>
            <a:headEnd len="med" w="med" type="none"/>
            <a:tailEnd len="med" w="med" type="triangle"/>
          </a:ln>
        </p:spPr>
      </p:cxnSp>
      <p:cxnSp>
        <p:nvCxnSpPr>
          <p:cNvPr id="684" name="Google Shape;684;p20"/>
          <p:cNvCxnSpPr>
            <a:stCxn id="679" idx="3"/>
            <a:endCxn id="682" idx="1"/>
          </p:cNvCxnSpPr>
          <p:nvPr/>
        </p:nvCxnSpPr>
        <p:spPr>
          <a:xfrm flipH="1" rot="10800000">
            <a:off x="978975" y="3078950"/>
            <a:ext cx="429300" cy="268800"/>
          </a:xfrm>
          <a:prstGeom prst="straightConnector1">
            <a:avLst/>
          </a:prstGeom>
          <a:noFill/>
          <a:ln cap="flat" cmpd="sng" w="9525">
            <a:solidFill>
              <a:schemeClr val="dk2"/>
            </a:solidFill>
            <a:prstDash val="solid"/>
            <a:round/>
            <a:headEnd len="med" w="med" type="none"/>
            <a:tailEnd len="med" w="med" type="triangle"/>
          </a:ln>
        </p:spPr>
      </p:cxnSp>
      <p:cxnSp>
        <p:nvCxnSpPr>
          <p:cNvPr id="685" name="Google Shape;685;p20"/>
          <p:cNvCxnSpPr>
            <a:stCxn id="680" idx="3"/>
            <a:endCxn id="682" idx="1"/>
          </p:cNvCxnSpPr>
          <p:nvPr/>
        </p:nvCxnSpPr>
        <p:spPr>
          <a:xfrm flipH="1" rot="10800000">
            <a:off x="978975" y="3078900"/>
            <a:ext cx="429300" cy="8568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20"/>
          <p:cNvSpPr/>
          <p:nvPr/>
        </p:nvSpPr>
        <p:spPr>
          <a:xfrm>
            <a:off x="1442000" y="3011375"/>
            <a:ext cx="386100" cy="2652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txBox="1"/>
          <p:nvPr/>
        </p:nvSpPr>
        <p:spPr>
          <a:xfrm>
            <a:off x="1408250" y="2925800"/>
            <a:ext cx="4536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M1</a:t>
            </a:r>
            <a:endParaRPr b="1">
              <a:solidFill>
                <a:srgbClr val="FFFFFF"/>
              </a:solidFill>
              <a:latin typeface="Montserrat"/>
              <a:ea typeface="Montserrat"/>
              <a:cs typeface="Montserrat"/>
              <a:sym typeface="Montserrat"/>
            </a:endParaRPr>
          </a:p>
        </p:txBody>
      </p:sp>
      <p:sp>
        <p:nvSpPr>
          <p:cNvPr id="687" name="Google Shape;687;p20"/>
          <p:cNvSpPr/>
          <p:nvPr/>
        </p:nvSpPr>
        <p:spPr>
          <a:xfrm>
            <a:off x="6184600" y="3016550"/>
            <a:ext cx="1668900" cy="3936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6311300" y="30978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6703325" y="309785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7095350" y="309785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7487375" y="3097850"/>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2" name="Google Shape;692;p20"/>
          <p:cNvCxnSpPr>
            <a:stCxn id="687" idx="3"/>
          </p:cNvCxnSpPr>
          <p:nvPr/>
        </p:nvCxnSpPr>
        <p:spPr>
          <a:xfrm>
            <a:off x="7853500" y="3213350"/>
            <a:ext cx="239700" cy="9600"/>
          </a:xfrm>
          <a:prstGeom prst="straightConnector1">
            <a:avLst/>
          </a:prstGeom>
          <a:noFill/>
          <a:ln cap="flat" cmpd="sng" w="9525">
            <a:solidFill>
              <a:schemeClr val="dk2"/>
            </a:solidFill>
            <a:prstDash val="solid"/>
            <a:round/>
            <a:headEnd len="med" w="med" type="none"/>
            <a:tailEnd len="med" w="med" type="triangle"/>
          </a:ln>
        </p:spPr>
      </p:cxnSp>
      <p:sp>
        <p:nvSpPr>
          <p:cNvPr id="693" name="Google Shape;693;p20"/>
          <p:cNvSpPr/>
          <p:nvPr/>
        </p:nvSpPr>
        <p:spPr>
          <a:xfrm>
            <a:off x="8168775" y="3128325"/>
            <a:ext cx="386100" cy="2652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txBox="1"/>
          <p:nvPr/>
        </p:nvSpPr>
        <p:spPr>
          <a:xfrm>
            <a:off x="8135025" y="3042763"/>
            <a:ext cx="548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M4</a:t>
            </a:r>
            <a:endParaRPr b="1">
              <a:solidFill>
                <a:srgbClr val="FFFFFF"/>
              </a:solidFill>
              <a:latin typeface="Montserrat"/>
              <a:ea typeface="Montserrat"/>
              <a:cs typeface="Montserrat"/>
              <a:sym typeface="Montserrat"/>
            </a:endParaRPr>
          </a:p>
        </p:txBody>
      </p:sp>
      <p:sp>
        <p:nvSpPr>
          <p:cNvPr id="695" name="Google Shape;695;p20"/>
          <p:cNvSpPr/>
          <p:nvPr/>
        </p:nvSpPr>
        <p:spPr>
          <a:xfrm>
            <a:off x="2027150" y="2219750"/>
            <a:ext cx="699300" cy="1857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3204300" y="3058588"/>
            <a:ext cx="386100" cy="2652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txBox="1"/>
          <p:nvPr/>
        </p:nvSpPr>
        <p:spPr>
          <a:xfrm>
            <a:off x="3170550" y="2973025"/>
            <a:ext cx="512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M2</a:t>
            </a:r>
            <a:endParaRPr b="1">
              <a:solidFill>
                <a:srgbClr val="FFFFFF"/>
              </a:solidFill>
              <a:latin typeface="Montserrat"/>
              <a:ea typeface="Montserrat"/>
              <a:cs typeface="Montserrat"/>
              <a:sym typeface="Montserrat"/>
            </a:endParaRPr>
          </a:p>
        </p:txBody>
      </p:sp>
      <p:sp>
        <p:nvSpPr>
          <p:cNvPr id="698" name="Google Shape;698;p20"/>
          <p:cNvSpPr/>
          <p:nvPr/>
        </p:nvSpPr>
        <p:spPr>
          <a:xfrm>
            <a:off x="2027150" y="2219750"/>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2027150" y="2526050"/>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
          <p:cNvSpPr/>
          <p:nvPr/>
        </p:nvSpPr>
        <p:spPr>
          <a:xfrm>
            <a:off x="2116775" y="225738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0"/>
          <p:cNvSpPr/>
          <p:nvPr/>
        </p:nvSpPr>
        <p:spPr>
          <a:xfrm>
            <a:off x="2402500" y="225738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0"/>
          <p:cNvSpPr/>
          <p:nvPr/>
        </p:nvSpPr>
        <p:spPr>
          <a:xfrm>
            <a:off x="2402488" y="256370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0"/>
          <p:cNvSpPr/>
          <p:nvPr/>
        </p:nvSpPr>
        <p:spPr>
          <a:xfrm>
            <a:off x="2116775" y="256368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0"/>
          <p:cNvSpPr/>
          <p:nvPr/>
        </p:nvSpPr>
        <p:spPr>
          <a:xfrm>
            <a:off x="2027150" y="2832350"/>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0"/>
          <p:cNvSpPr/>
          <p:nvPr/>
        </p:nvSpPr>
        <p:spPr>
          <a:xfrm>
            <a:off x="2027150" y="3140650"/>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0"/>
          <p:cNvSpPr/>
          <p:nvPr/>
        </p:nvSpPr>
        <p:spPr>
          <a:xfrm>
            <a:off x="2027150" y="3446963"/>
            <a:ext cx="699300" cy="3063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0"/>
          <p:cNvSpPr/>
          <p:nvPr/>
        </p:nvSpPr>
        <p:spPr>
          <a:xfrm>
            <a:off x="2116775" y="2870988"/>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
          <p:cNvSpPr/>
          <p:nvPr/>
        </p:nvSpPr>
        <p:spPr>
          <a:xfrm>
            <a:off x="2402500" y="2871000"/>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0"/>
          <p:cNvSpPr/>
          <p:nvPr/>
        </p:nvSpPr>
        <p:spPr>
          <a:xfrm>
            <a:off x="2116775" y="317730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0"/>
          <p:cNvSpPr/>
          <p:nvPr/>
        </p:nvSpPr>
        <p:spPr>
          <a:xfrm>
            <a:off x="2402488" y="3177313"/>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0"/>
          <p:cNvSpPr/>
          <p:nvPr/>
        </p:nvSpPr>
        <p:spPr>
          <a:xfrm>
            <a:off x="2116775" y="3484613"/>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0"/>
          <p:cNvSpPr/>
          <p:nvPr/>
        </p:nvSpPr>
        <p:spPr>
          <a:xfrm>
            <a:off x="2402500" y="3484613"/>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0"/>
          <p:cNvSpPr/>
          <p:nvPr/>
        </p:nvSpPr>
        <p:spPr>
          <a:xfrm>
            <a:off x="2116763" y="3791913"/>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0"/>
          <p:cNvSpPr/>
          <p:nvPr/>
        </p:nvSpPr>
        <p:spPr>
          <a:xfrm>
            <a:off x="2402500" y="3791913"/>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5" name="Google Shape;715;p20"/>
          <p:cNvCxnSpPr>
            <a:stCxn id="698" idx="3"/>
            <a:endCxn id="697" idx="1"/>
          </p:cNvCxnSpPr>
          <p:nvPr/>
        </p:nvCxnSpPr>
        <p:spPr>
          <a:xfrm>
            <a:off x="2726450" y="2372900"/>
            <a:ext cx="444000" cy="753300"/>
          </a:xfrm>
          <a:prstGeom prst="straightConnector1">
            <a:avLst/>
          </a:prstGeom>
          <a:noFill/>
          <a:ln cap="flat" cmpd="sng" w="9525">
            <a:solidFill>
              <a:schemeClr val="dk2"/>
            </a:solidFill>
            <a:prstDash val="solid"/>
            <a:round/>
            <a:headEnd len="med" w="med" type="none"/>
            <a:tailEnd len="med" w="med" type="triangle"/>
          </a:ln>
        </p:spPr>
      </p:cxnSp>
      <p:cxnSp>
        <p:nvCxnSpPr>
          <p:cNvPr id="716" name="Google Shape;716;p20"/>
          <p:cNvCxnSpPr>
            <a:stCxn id="699" idx="3"/>
            <a:endCxn id="697" idx="1"/>
          </p:cNvCxnSpPr>
          <p:nvPr/>
        </p:nvCxnSpPr>
        <p:spPr>
          <a:xfrm>
            <a:off x="2726450" y="2679200"/>
            <a:ext cx="444000" cy="447000"/>
          </a:xfrm>
          <a:prstGeom prst="straightConnector1">
            <a:avLst/>
          </a:prstGeom>
          <a:noFill/>
          <a:ln cap="flat" cmpd="sng" w="9525">
            <a:solidFill>
              <a:schemeClr val="dk2"/>
            </a:solidFill>
            <a:prstDash val="solid"/>
            <a:round/>
            <a:headEnd len="med" w="med" type="none"/>
            <a:tailEnd len="med" w="med" type="triangle"/>
          </a:ln>
        </p:spPr>
      </p:cxnSp>
      <p:cxnSp>
        <p:nvCxnSpPr>
          <p:cNvPr id="717" name="Google Shape;717;p20"/>
          <p:cNvCxnSpPr>
            <a:stCxn id="704" idx="3"/>
            <a:endCxn id="697" idx="1"/>
          </p:cNvCxnSpPr>
          <p:nvPr/>
        </p:nvCxnSpPr>
        <p:spPr>
          <a:xfrm>
            <a:off x="2726450" y="2985500"/>
            <a:ext cx="444000" cy="140700"/>
          </a:xfrm>
          <a:prstGeom prst="straightConnector1">
            <a:avLst/>
          </a:prstGeom>
          <a:noFill/>
          <a:ln cap="flat" cmpd="sng" w="9525">
            <a:solidFill>
              <a:schemeClr val="dk2"/>
            </a:solidFill>
            <a:prstDash val="solid"/>
            <a:round/>
            <a:headEnd len="med" w="med" type="none"/>
            <a:tailEnd len="med" w="med" type="triangle"/>
          </a:ln>
        </p:spPr>
      </p:cxnSp>
      <p:cxnSp>
        <p:nvCxnSpPr>
          <p:cNvPr id="718" name="Google Shape;718;p20"/>
          <p:cNvCxnSpPr>
            <a:stCxn id="705" idx="3"/>
            <a:endCxn id="697" idx="1"/>
          </p:cNvCxnSpPr>
          <p:nvPr/>
        </p:nvCxnSpPr>
        <p:spPr>
          <a:xfrm flipH="1" rot="10800000">
            <a:off x="2726450" y="3126100"/>
            <a:ext cx="444000" cy="167700"/>
          </a:xfrm>
          <a:prstGeom prst="straightConnector1">
            <a:avLst/>
          </a:prstGeom>
          <a:noFill/>
          <a:ln cap="flat" cmpd="sng" w="9525">
            <a:solidFill>
              <a:schemeClr val="dk2"/>
            </a:solidFill>
            <a:prstDash val="solid"/>
            <a:round/>
            <a:headEnd len="med" w="med" type="none"/>
            <a:tailEnd len="med" w="med" type="triangle"/>
          </a:ln>
        </p:spPr>
      </p:cxnSp>
      <p:cxnSp>
        <p:nvCxnSpPr>
          <p:cNvPr id="719" name="Google Shape;719;p20"/>
          <p:cNvCxnSpPr>
            <a:stCxn id="706" idx="3"/>
            <a:endCxn id="697" idx="1"/>
          </p:cNvCxnSpPr>
          <p:nvPr/>
        </p:nvCxnSpPr>
        <p:spPr>
          <a:xfrm flipH="1" rot="10800000">
            <a:off x="2726450" y="3126113"/>
            <a:ext cx="444000" cy="474000"/>
          </a:xfrm>
          <a:prstGeom prst="straightConnector1">
            <a:avLst/>
          </a:prstGeom>
          <a:noFill/>
          <a:ln cap="flat" cmpd="sng" w="9525">
            <a:solidFill>
              <a:schemeClr val="dk2"/>
            </a:solidFill>
            <a:prstDash val="solid"/>
            <a:round/>
            <a:headEnd len="med" w="med" type="none"/>
            <a:tailEnd len="med" w="med" type="triangle"/>
          </a:ln>
        </p:spPr>
      </p:cxnSp>
      <p:cxnSp>
        <p:nvCxnSpPr>
          <p:cNvPr id="720" name="Google Shape;720;p20"/>
          <p:cNvCxnSpPr>
            <a:endCxn id="697" idx="1"/>
          </p:cNvCxnSpPr>
          <p:nvPr/>
        </p:nvCxnSpPr>
        <p:spPr>
          <a:xfrm flipH="1" rot="10800000">
            <a:off x="2745450" y="3126175"/>
            <a:ext cx="425100" cy="805800"/>
          </a:xfrm>
          <a:prstGeom prst="straightConnector1">
            <a:avLst/>
          </a:prstGeom>
          <a:noFill/>
          <a:ln cap="flat" cmpd="sng" w="9525">
            <a:solidFill>
              <a:schemeClr val="dk2"/>
            </a:solidFill>
            <a:prstDash val="solid"/>
            <a:round/>
            <a:headEnd len="med" w="med" type="none"/>
            <a:tailEnd len="med" w="med" type="triangle"/>
          </a:ln>
        </p:spPr>
      </p:cxnSp>
      <p:sp>
        <p:nvSpPr>
          <p:cNvPr id="721" name="Google Shape;721;p20"/>
          <p:cNvSpPr/>
          <p:nvPr/>
        </p:nvSpPr>
        <p:spPr>
          <a:xfrm>
            <a:off x="5229713" y="3076900"/>
            <a:ext cx="386100" cy="2652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0"/>
          <p:cNvSpPr txBox="1"/>
          <p:nvPr/>
        </p:nvSpPr>
        <p:spPr>
          <a:xfrm>
            <a:off x="5195963" y="2991338"/>
            <a:ext cx="512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M3</a:t>
            </a:r>
            <a:endParaRPr b="1">
              <a:solidFill>
                <a:srgbClr val="FFFFFF"/>
              </a:solidFill>
              <a:latin typeface="Montserrat"/>
              <a:ea typeface="Montserrat"/>
              <a:cs typeface="Montserrat"/>
              <a:sym typeface="Montserrat"/>
            </a:endParaRPr>
          </a:p>
        </p:txBody>
      </p:sp>
      <p:sp>
        <p:nvSpPr>
          <p:cNvPr id="723" name="Google Shape;723;p20"/>
          <p:cNvSpPr/>
          <p:nvPr/>
        </p:nvSpPr>
        <p:spPr>
          <a:xfrm>
            <a:off x="3826000" y="2313525"/>
            <a:ext cx="986100" cy="3936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0"/>
          <p:cNvSpPr/>
          <p:nvPr/>
        </p:nvSpPr>
        <p:spPr>
          <a:xfrm>
            <a:off x="3826000" y="2707100"/>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0"/>
          <p:cNvSpPr/>
          <p:nvPr/>
        </p:nvSpPr>
        <p:spPr>
          <a:xfrm>
            <a:off x="3915613" y="23860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0"/>
          <p:cNvSpPr/>
          <p:nvPr/>
        </p:nvSpPr>
        <p:spPr>
          <a:xfrm>
            <a:off x="4201338" y="238605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0"/>
          <p:cNvSpPr/>
          <p:nvPr/>
        </p:nvSpPr>
        <p:spPr>
          <a:xfrm>
            <a:off x="4201325" y="2768563"/>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0"/>
          <p:cNvSpPr/>
          <p:nvPr/>
        </p:nvSpPr>
        <p:spPr>
          <a:xfrm>
            <a:off x="3915613" y="27685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0"/>
          <p:cNvSpPr/>
          <p:nvPr/>
        </p:nvSpPr>
        <p:spPr>
          <a:xfrm>
            <a:off x="3826000" y="3064050"/>
            <a:ext cx="986100" cy="371400"/>
          </a:xfrm>
          <a:prstGeom prst="rect">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0"/>
          <p:cNvSpPr/>
          <p:nvPr/>
        </p:nvSpPr>
        <p:spPr>
          <a:xfrm>
            <a:off x="4487013" y="2768563"/>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0"/>
          <p:cNvSpPr/>
          <p:nvPr/>
        </p:nvSpPr>
        <p:spPr>
          <a:xfrm>
            <a:off x="4487075" y="2386063"/>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20"/>
          <p:cNvCxnSpPr>
            <a:stCxn id="723" idx="3"/>
            <a:endCxn id="722" idx="1"/>
          </p:cNvCxnSpPr>
          <p:nvPr/>
        </p:nvCxnSpPr>
        <p:spPr>
          <a:xfrm>
            <a:off x="4812100" y="2510325"/>
            <a:ext cx="384000" cy="634200"/>
          </a:xfrm>
          <a:prstGeom prst="straightConnector1">
            <a:avLst/>
          </a:prstGeom>
          <a:noFill/>
          <a:ln cap="flat" cmpd="sng" w="9525">
            <a:solidFill>
              <a:schemeClr val="dk2"/>
            </a:solidFill>
            <a:prstDash val="solid"/>
            <a:round/>
            <a:headEnd len="med" w="med" type="none"/>
            <a:tailEnd len="med" w="med" type="triangle"/>
          </a:ln>
        </p:spPr>
      </p:cxnSp>
      <p:cxnSp>
        <p:nvCxnSpPr>
          <p:cNvPr id="733" name="Google Shape;733;p20"/>
          <p:cNvCxnSpPr>
            <a:stCxn id="724" idx="3"/>
            <a:endCxn id="722" idx="1"/>
          </p:cNvCxnSpPr>
          <p:nvPr/>
        </p:nvCxnSpPr>
        <p:spPr>
          <a:xfrm>
            <a:off x="4812100" y="2892800"/>
            <a:ext cx="384000" cy="251700"/>
          </a:xfrm>
          <a:prstGeom prst="straightConnector1">
            <a:avLst/>
          </a:prstGeom>
          <a:noFill/>
          <a:ln cap="flat" cmpd="sng" w="9525">
            <a:solidFill>
              <a:schemeClr val="dk2"/>
            </a:solidFill>
            <a:prstDash val="solid"/>
            <a:round/>
            <a:headEnd len="med" w="med" type="none"/>
            <a:tailEnd len="med" w="med" type="triangle"/>
          </a:ln>
        </p:spPr>
      </p:cxnSp>
      <p:cxnSp>
        <p:nvCxnSpPr>
          <p:cNvPr id="734" name="Google Shape;734;p20"/>
          <p:cNvCxnSpPr>
            <a:stCxn id="729" idx="3"/>
            <a:endCxn id="722" idx="1"/>
          </p:cNvCxnSpPr>
          <p:nvPr/>
        </p:nvCxnSpPr>
        <p:spPr>
          <a:xfrm flipH="1" rot="10800000">
            <a:off x="4812100" y="3144450"/>
            <a:ext cx="384000" cy="105300"/>
          </a:xfrm>
          <a:prstGeom prst="straightConnector1">
            <a:avLst/>
          </a:prstGeom>
          <a:noFill/>
          <a:ln cap="flat" cmpd="sng" w="9525">
            <a:solidFill>
              <a:schemeClr val="dk2"/>
            </a:solidFill>
            <a:prstDash val="solid"/>
            <a:round/>
            <a:headEnd len="med" w="med" type="none"/>
            <a:tailEnd len="med" w="med" type="triangle"/>
          </a:ln>
        </p:spPr>
      </p:cxnSp>
      <p:sp>
        <p:nvSpPr>
          <p:cNvPr id="735" name="Google Shape;735;p20"/>
          <p:cNvSpPr/>
          <p:nvPr/>
        </p:nvSpPr>
        <p:spPr>
          <a:xfrm>
            <a:off x="3902925" y="4434625"/>
            <a:ext cx="859500" cy="4470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0"/>
          <p:cNvSpPr txBox="1"/>
          <p:nvPr/>
        </p:nvSpPr>
        <p:spPr>
          <a:xfrm>
            <a:off x="3983025" y="4472425"/>
            <a:ext cx="6993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M</a:t>
            </a:r>
            <a:r>
              <a:rPr b="1" baseline="-25000" lang="en">
                <a:solidFill>
                  <a:srgbClr val="FFFFFF"/>
                </a:solidFill>
                <a:latin typeface="Montserrat"/>
                <a:ea typeface="Montserrat"/>
                <a:cs typeface="Montserrat"/>
                <a:sym typeface="Montserrat"/>
              </a:rPr>
              <a:t>final</a:t>
            </a:r>
            <a:endParaRPr baseline="-25000"/>
          </a:p>
        </p:txBody>
      </p:sp>
      <p:sp>
        <p:nvSpPr>
          <p:cNvPr id="737" name="Google Shape;737;p20"/>
          <p:cNvSpPr txBox="1"/>
          <p:nvPr/>
        </p:nvSpPr>
        <p:spPr>
          <a:xfrm>
            <a:off x="5632475" y="1538925"/>
            <a:ext cx="1625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K = 4 Features</a:t>
            </a:r>
            <a:endParaRPr/>
          </a:p>
        </p:txBody>
      </p:sp>
      <p:cxnSp>
        <p:nvCxnSpPr>
          <p:cNvPr id="738" name="Google Shape;738;p20"/>
          <p:cNvCxnSpPr>
            <a:stCxn id="737" idx="1"/>
          </p:cNvCxnSpPr>
          <p:nvPr/>
        </p:nvCxnSpPr>
        <p:spPr>
          <a:xfrm rot="10800000">
            <a:off x="5067275" y="1733625"/>
            <a:ext cx="565200" cy="2100"/>
          </a:xfrm>
          <a:prstGeom prst="straightConnector1">
            <a:avLst/>
          </a:prstGeom>
          <a:noFill/>
          <a:ln cap="flat" cmpd="sng" w="9525">
            <a:solidFill>
              <a:schemeClr val="dk2"/>
            </a:solidFill>
            <a:prstDash val="solid"/>
            <a:round/>
            <a:headEnd len="med" w="med" type="none"/>
            <a:tailEnd len="med" w="med" type="triangle"/>
          </a:ln>
        </p:spPr>
      </p:cxnSp>
      <p:sp>
        <p:nvSpPr>
          <p:cNvPr id="739" name="Google Shape;739;p20"/>
          <p:cNvSpPr txBox="1"/>
          <p:nvPr/>
        </p:nvSpPr>
        <p:spPr>
          <a:xfrm>
            <a:off x="1094163" y="1851225"/>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740" name="Google Shape;740;p20"/>
          <p:cNvSpPr txBox="1"/>
          <p:nvPr/>
        </p:nvSpPr>
        <p:spPr>
          <a:xfrm>
            <a:off x="2789875" y="1826138"/>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741" name="Google Shape;741;p20"/>
          <p:cNvSpPr txBox="1"/>
          <p:nvPr/>
        </p:nvSpPr>
        <p:spPr>
          <a:xfrm>
            <a:off x="4890875" y="1851213"/>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742" name="Google Shape;742;p20"/>
          <p:cNvSpPr txBox="1"/>
          <p:nvPr/>
        </p:nvSpPr>
        <p:spPr>
          <a:xfrm>
            <a:off x="7058600" y="2078788"/>
            <a:ext cx="817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Min RSS</a:t>
            </a:r>
            <a:endParaRPr/>
          </a:p>
        </p:txBody>
      </p:sp>
      <p:sp>
        <p:nvSpPr>
          <p:cNvPr id="743" name="Google Shape;743;p20"/>
          <p:cNvSpPr/>
          <p:nvPr/>
        </p:nvSpPr>
        <p:spPr>
          <a:xfrm>
            <a:off x="3903838" y="350558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0"/>
          <p:cNvSpPr/>
          <p:nvPr/>
        </p:nvSpPr>
        <p:spPr>
          <a:xfrm>
            <a:off x="4196400" y="350557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0"/>
          <p:cNvSpPr/>
          <p:nvPr/>
        </p:nvSpPr>
        <p:spPr>
          <a:xfrm>
            <a:off x="4486138" y="350557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0"/>
          <p:cNvSpPr/>
          <p:nvPr/>
        </p:nvSpPr>
        <p:spPr>
          <a:xfrm>
            <a:off x="3922888" y="314145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0"/>
          <p:cNvSpPr/>
          <p:nvPr/>
        </p:nvSpPr>
        <p:spPr>
          <a:xfrm>
            <a:off x="4208613" y="314145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0"/>
          <p:cNvSpPr/>
          <p:nvPr/>
        </p:nvSpPr>
        <p:spPr>
          <a:xfrm>
            <a:off x="4497063" y="3141438"/>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9" name="Google Shape;749;p20"/>
          <p:cNvCxnSpPr>
            <a:stCxn id="666" idx="3"/>
            <a:endCxn id="722" idx="1"/>
          </p:cNvCxnSpPr>
          <p:nvPr/>
        </p:nvCxnSpPr>
        <p:spPr>
          <a:xfrm flipH="1" rot="10800000">
            <a:off x="4812100" y="3144388"/>
            <a:ext cx="384000" cy="476700"/>
          </a:xfrm>
          <a:prstGeom prst="straightConnector1">
            <a:avLst/>
          </a:prstGeom>
          <a:noFill/>
          <a:ln cap="flat" cmpd="sng" w="9525">
            <a:solidFill>
              <a:schemeClr val="dk2"/>
            </a:solidFill>
            <a:prstDash val="solid"/>
            <a:round/>
            <a:headEnd len="med" w="med" type="none"/>
            <a:tailEnd len="med" w="med" type="triangle"/>
          </a:ln>
        </p:spPr>
      </p:cxnSp>
      <p:sp>
        <p:nvSpPr>
          <p:cNvPr id="750" name="Google Shape;750;p20"/>
          <p:cNvSpPr/>
          <p:nvPr/>
        </p:nvSpPr>
        <p:spPr>
          <a:xfrm>
            <a:off x="1254750" y="238606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0"/>
          <p:cNvSpPr/>
          <p:nvPr/>
        </p:nvSpPr>
        <p:spPr>
          <a:xfrm>
            <a:off x="2890563" y="2373188"/>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0"/>
          <p:cNvSpPr/>
          <p:nvPr/>
        </p:nvSpPr>
        <p:spPr>
          <a:xfrm>
            <a:off x="3176275" y="2373200"/>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0"/>
          <p:cNvSpPr/>
          <p:nvPr/>
        </p:nvSpPr>
        <p:spPr>
          <a:xfrm>
            <a:off x="5058513" y="2389200"/>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0"/>
          <p:cNvSpPr/>
          <p:nvPr/>
        </p:nvSpPr>
        <p:spPr>
          <a:xfrm>
            <a:off x="5344238" y="2389200"/>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0"/>
          <p:cNvSpPr/>
          <p:nvPr/>
        </p:nvSpPr>
        <p:spPr>
          <a:xfrm>
            <a:off x="5629975" y="2389213"/>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0"/>
          <p:cNvSpPr/>
          <p:nvPr/>
        </p:nvSpPr>
        <p:spPr>
          <a:xfrm>
            <a:off x="7357588" y="2628963"/>
            <a:ext cx="248100" cy="2310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0"/>
          <p:cNvSpPr/>
          <p:nvPr/>
        </p:nvSpPr>
        <p:spPr>
          <a:xfrm>
            <a:off x="7643313" y="2628963"/>
            <a:ext cx="248100" cy="2310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0"/>
          <p:cNvSpPr/>
          <p:nvPr/>
        </p:nvSpPr>
        <p:spPr>
          <a:xfrm>
            <a:off x="7929050" y="2628975"/>
            <a:ext cx="248100" cy="2310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0"/>
          <p:cNvSpPr/>
          <p:nvPr/>
        </p:nvSpPr>
        <p:spPr>
          <a:xfrm>
            <a:off x="8214775" y="2628975"/>
            <a:ext cx="248100" cy="231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0" name="Google Shape;760;p20"/>
          <p:cNvCxnSpPr>
            <a:stCxn id="686" idx="2"/>
            <a:endCxn id="736" idx="0"/>
          </p:cNvCxnSpPr>
          <p:nvPr/>
        </p:nvCxnSpPr>
        <p:spPr>
          <a:xfrm>
            <a:off x="1635050" y="3276575"/>
            <a:ext cx="2697600" cy="1195800"/>
          </a:xfrm>
          <a:prstGeom prst="straightConnector1">
            <a:avLst/>
          </a:prstGeom>
          <a:noFill/>
          <a:ln cap="flat" cmpd="sng" w="9525">
            <a:solidFill>
              <a:schemeClr val="dk2"/>
            </a:solidFill>
            <a:prstDash val="solid"/>
            <a:round/>
            <a:headEnd len="med" w="med" type="none"/>
            <a:tailEnd len="med" w="med" type="triangle"/>
          </a:ln>
        </p:spPr>
      </p:cxnSp>
      <p:cxnSp>
        <p:nvCxnSpPr>
          <p:cNvPr id="761" name="Google Shape;761;p20"/>
          <p:cNvCxnSpPr>
            <a:stCxn id="696" idx="2"/>
            <a:endCxn id="736" idx="0"/>
          </p:cNvCxnSpPr>
          <p:nvPr/>
        </p:nvCxnSpPr>
        <p:spPr>
          <a:xfrm>
            <a:off x="3397350" y="3323788"/>
            <a:ext cx="935400" cy="1148700"/>
          </a:xfrm>
          <a:prstGeom prst="straightConnector1">
            <a:avLst/>
          </a:prstGeom>
          <a:noFill/>
          <a:ln cap="flat" cmpd="sng" w="9525">
            <a:solidFill>
              <a:schemeClr val="dk2"/>
            </a:solidFill>
            <a:prstDash val="solid"/>
            <a:round/>
            <a:headEnd len="med" w="med" type="none"/>
            <a:tailEnd len="med" w="med" type="triangle"/>
          </a:ln>
        </p:spPr>
      </p:cxnSp>
      <p:cxnSp>
        <p:nvCxnSpPr>
          <p:cNvPr id="762" name="Google Shape;762;p20"/>
          <p:cNvCxnSpPr>
            <a:stCxn id="721" idx="2"/>
            <a:endCxn id="736" idx="0"/>
          </p:cNvCxnSpPr>
          <p:nvPr/>
        </p:nvCxnSpPr>
        <p:spPr>
          <a:xfrm flipH="1">
            <a:off x="4332563" y="3342100"/>
            <a:ext cx="1090200" cy="11304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20"/>
          <p:cNvCxnSpPr>
            <a:stCxn id="693" idx="2"/>
            <a:endCxn id="736" idx="0"/>
          </p:cNvCxnSpPr>
          <p:nvPr/>
        </p:nvCxnSpPr>
        <p:spPr>
          <a:xfrm flipH="1">
            <a:off x="4332825" y="3393525"/>
            <a:ext cx="4029000" cy="107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2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Subset Selection</a:t>
            </a:r>
            <a:endParaRPr/>
          </a:p>
        </p:txBody>
      </p:sp>
      <p:sp>
        <p:nvSpPr>
          <p:cNvPr id="769" name="Google Shape;769;p21"/>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This is the absolutely most naive approach.</a:t>
            </a:r>
            <a:endParaRPr sz="1800"/>
          </a:p>
          <a:p>
            <a:pPr indent="-342900" lvl="0" marL="457200" rtl="0" algn="l">
              <a:spcBef>
                <a:spcPts val="0"/>
              </a:spcBef>
              <a:spcAft>
                <a:spcPts val="0"/>
              </a:spcAft>
              <a:buSzPts val="1800"/>
              <a:buChar char="◂"/>
            </a:pPr>
            <a:r>
              <a:rPr lang="en" sz="1800" u="sng"/>
              <a:t>Drawbacks</a:t>
            </a:r>
            <a:r>
              <a:rPr lang="en" sz="1800"/>
              <a:t>-</a:t>
            </a:r>
            <a:endParaRPr sz="1800"/>
          </a:p>
          <a:p>
            <a:pPr indent="-342900" lvl="1" marL="914400" rtl="0" algn="l">
              <a:spcBef>
                <a:spcPts val="0"/>
              </a:spcBef>
              <a:spcAft>
                <a:spcPts val="0"/>
              </a:spcAft>
              <a:buSzPts val="1800"/>
              <a:buChar char="◂"/>
            </a:pPr>
            <a:r>
              <a:rPr lang="en" sz="1800"/>
              <a:t>2</a:t>
            </a:r>
            <a:r>
              <a:rPr baseline="30000" lang="en" sz="1800"/>
              <a:t>k</a:t>
            </a:r>
            <a:r>
              <a:rPr lang="en" sz="1800"/>
              <a:t> models we have to run- computationally infeasible for large k </a:t>
            </a:r>
            <a:endParaRPr sz="1800"/>
          </a:p>
          <a:p>
            <a:pPr indent="-342900" lvl="2" marL="1371600" rtl="0" algn="l">
              <a:spcBef>
                <a:spcPts val="0"/>
              </a:spcBef>
              <a:spcAft>
                <a:spcPts val="0"/>
              </a:spcAft>
              <a:buSzPts val="1800"/>
              <a:buChar char="◂"/>
            </a:pPr>
            <a:r>
              <a:rPr lang="en" sz="1800"/>
              <a:t>e.g. 2</a:t>
            </a:r>
            <a:r>
              <a:rPr baseline="30000" lang="en" sz="1800"/>
              <a:t>10 </a:t>
            </a:r>
            <a:r>
              <a:rPr lang="en" sz="1800"/>
              <a:t>= 1024, 2</a:t>
            </a:r>
            <a:r>
              <a:rPr baseline="30000" lang="en" sz="1800"/>
              <a:t>15</a:t>
            </a:r>
            <a:r>
              <a:rPr baseline="-25000" lang="en" sz="1800"/>
              <a:t> </a:t>
            </a:r>
            <a:r>
              <a:rPr lang="en" sz="1800"/>
              <a:t>= 32768, 2</a:t>
            </a:r>
            <a:r>
              <a:rPr baseline="30000" lang="en" sz="1800"/>
              <a:t>20 </a:t>
            </a:r>
            <a:r>
              <a:rPr lang="en" sz="1800"/>
              <a:t>= </a:t>
            </a:r>
            <a:r>
              <a:rPr lang="en" sz="1800">
                <a:highlight>
                  <a:srgbClr val="FFFFFF"/>
                </a:highlight>
              </a:rPr>
              <a:t>1048576</a:t>
            </a:r>
            <a:endParaRPr sz="1800">
              <a:highlight>
                <a:srgbClr val="FFFFFF"/>
              </a:highlight>
            </a:endParaRPr>
          </a:p>
          <a:p>
            <a:pPr indent="-342900" lvl="1" marL="914400" rtl="0" algn="l">
              <a:spcBef>
                <a:spcPts val="0"/>
              </a:spcBef>
              <a:spcAft>
                <a:spcPts val="0"/>
              </a:spcAft>
              <a:buSzPts val="1800"/>
              <a:buChar char="◂"/>
            </a:pPr>
            <a:r>
              <a:rPr lang="en" sz="1800"/>
              <a:t>Most models will be “bad” and so maybe we can do better and look at fewer models</a:t>
            </a:r>
            <a:endParaRPr sz="1800"/>
          </a:p>
          <a:p>
            <a:pPr indent="-342900" lvl="1" marL="914400" rtl="0" algn="l">
              <a:spcBef>
                <a:spcPts val="0"/>
              </a:spcBef>
              <a:spcAft>
                <a:spcPts val="0"/>
              </a:spcAft>
              <a:buSzPts val="1800"/>
              <a:buChar char="◂"/>
            </a:pPr>
            <a:r>
              <a:rPr lang="en" sz="1800"/>
              <a:t>May find models that perform very well on the training data, but badly on other testing data- </a:t>
            </a:r>
            <a:r>
              <a:rPr b="1" lang="en" sz="1800">
                <a:latin typeface="Montserrat"/>
                <a:ea typeface="Montserrat"/>
                <a:cs typeface="Montserrat"/>
                <a:sym typeface="Montserrat"/>
              </a:rPr>
              <a:t>overfitting</a:t>
            </a:r>
            <a:endParaRPr sz="1800"/>
          </a:p>
        </p:txBody>
      </p:sp>
      <p:sp>
        <p:nvSpPr>
          <p:cNvPr id="770" name="Google Shape;770;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Stepwise Subset Selection: Forward </a:t>
            </a:r>
            <a:endParaRPr/>
          </a:p>
        </p:txBody>
      </p:sp>
      <p:sp>
        <p:nvSpPr>
          <p:cNvPr id="776" name="Google Shape;776;p22"/>
          <p:cNvSpPr txBox="1"/>
          <p:nvPr>
            <p:ph idx="1" type="body"/>
          </p:nvPr>
        </p:nvSpPr>
        <p:spPr>
          <a:xfrm>
            <a:off x="1320025" y="1613275"/>
            <a:ext cx="6856500" cy="2902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Instead of looking at all possible combinations of 1, 2, …</a:t>
            </a:r>
            <a:r>
              <a:rPr lang="en" sz="1800"/>
              <a:t>, k-feature models, first start with a 0-feature model.</a:t>
            </a:r>
            <a:endParaRPr sz="1800"/>
          </a:p>
          <a:p>
            <a:pPr indent="-342900" lvl="0" marL="457200" rtl="0" algn="l">
              <a:spcBef>
                <a:spcPts val="0"/>
              </a:spcBef>
              <a:spcAft>
                <a:spcPts val="0"/>
              </a:spcAft>
              <a:buSzPts val="1800"/>
              <a:buChar char="◂"/>
            </a:pPr>
            <a:r>
              <a:rPr lang="en" sz="1800"/>
              <a:t>Then find the next most significant feature by adding all remaining features one at a time to find which one minimizes RSS (other procedures use p-values, R</a:t>
            </a:r>
            <a:r>
              <a:rPr baseline="30000" lang="en" sz="1800"/>
              <a:t>2</a:t>
            </a:r>
            <a:r>
              <a:rPr lang="en" sz="1800"/>
              <a:t>, or a different metric from RSS for significance of features)</a:t>
            </a:r>
            <a:endParaRPr sz="1800"/>
          </a:p>
          <a:p>
            <a:pPr indent="-342900" lvl="0" marL="457200" rtl="0" algn="l">
              <a:spcBef>
                <a:spcPts val="0"/>
              </a:spcBef>
              <a:spcAft>
                <a:spcPts val="0"/>
              </a:spcAft>
              <a:buSzPts val="1800"/>
              <a:buChar char="◂"/>
            </a:pPr>
            <a:r>
              <a:rPr lang="en" sz="1800"/>
              <a:t>Do this over and over and choose the “best” model</a:t>
            </a:r>
            <a:endParaRPr sz="1800"/>
          </a:p>
          <a:p>
            <a:pPr indent="-342900" lvl="0" marL="457200" rtl="0" algn="l">
              <a:spcBef>
                <a:spcPts val="0"/>
              </a:spcBef>
              <a:spcAft>
                <a:spcPts val="0"/>
              </a:spcAft>
              <a:buSzPts val="1800"/>
              <a:buChar char="◂"/>
            </a:pPr>
            <a:r>
              <a:rPr lang="en" sz="1800"/>
              <a:t>Called </a:t>
            </a:r>
            <a:r>
              <a:rPr b="1" lang="en" sz="1800">
                <a:latin typeface="Montserrat"/>
                <a:ea typeface="Montserrat"/>
                <a:cs typeface="Montserrat"/>
                <a:sym typeface="Montserrat"/>
              </a:rPr>
              <a:t>Forward Stepwise Selection</a:t>
            </a:r>
            <a:endParaRPr b="1" sz="1800">
              <a:latin typeface="Montserrat"/>
              <a:ea typeface="Montserrat"/>
              <a:cs typeface="Montserrat"/>
              <a:sym typeface="Montserrat"/>
            </a:endParaRPr>
          </a:p>
        </p:txBody>
      </p:sp>
      <p:sp>
        <p:nvSpPr>
          <p:cNvPr id="777" name="Google Shape;777;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