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260" r:id="rId3"/>
    <p:sldId id="281" r:id="rId4"/>
    <p:sldId id="282" r:id="rId5"/>
    <p:sldId id="283" r:id="rId6"/>
    <p:sldId id="284" r:id="rId7"/>
    <p:sldId id="285" r:id="rId8"/>
    <p:sldId id="287" r:id="rId9"/>
    <p:sldId id="295" r:id="rId10"/>
    <p:sldId id="296" r:id="rId11"/>
    <p:sldId id="297" r:id="rId12"/>
    <p:sldId id="298" r:id="rId13"/>
    <p:sldId id="299"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99"/>
    <a:srgbClr val="33CC33"/>
    <a:srgbClr val="FFFF00"/>
    <a:srgbClr val="660066"/>
    <a:srgbClr val="FF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7254A9-C188-8BD4-870E-72EC66ECA0B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6323" name="Rectangle 3">
            <a:extLst>
              <a:ext uri="{FF2B5EF4-FFF2-40B4-BE49-F238E27FC236}">
                <a16:creationId xmlns:a16="http://schemas.microsoft.com/office/drawing/2014/main" id="{52842720-AB08-D766-60A8-67EB3CAE38E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6324" name="Rectangle 4">
            <a:extLst>
              <a:ext uri="{FF2B5EF4-FFF2-40B4-BE49-F238E27FC236}">
                <a16:creationId xmlns:a16="http://schemas.microsoft.com/office/drawing/2014/main" id="{ED30538C-CC41-D270-0790-676B06BF294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a:extLst>
              <a:ext uri="{FF2B5EF4-FFF2-40B4-BE49-F238E27FC236}">
                <a16:creationId xmlns:a16="http://schemas.microsoft.com/office/drawing/2014/main" id="{AEA5AA84-5803-DB38-8853-A383134CAC5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6326" name="Rectangle 6">
            <a:extLst>
              <a:ext uri="{FF2B5EF4-FFF2-40B4-BE49-F238E27FC236}">
                <a16:creationId xmlns:a16="http://schemas.microsoft.com/office/drawing/2014/main" id="{6F8DB5A2-4913-BB0D-8D2D-2732D240977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6327" name="Rectangle 7">
            <a:extLst>
              <a:ext uri="{FF2B5EF4-FFF2-40B4-BE49-F238E27FC236}">
                <a16:creationId xmlns:a16="http://schemas.microsoft.com/office/drawing/2014/main" id="{0C1E7DCB-EA59-DD86-43DD-C883FE501E5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5A6352A-E9E3-42B2-95D5-4978AFA8E2A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C61420-E32D-CB93-7D9D-5E1E9E1752E2}"/>
              </a:ext>
            </a:extLst>
          </p:cNvPr>
          <p:cNvSpPr>
            <a:spLocks noGrp="1" noChangeArrowheads="1"/>
          </p:cNvSpPr>
          <p:nvPr>
            <p:ph type="sldNum" sz="quarter" idx="5"/>
          </p:nvPr>
        </p:nvSpPr>
        <p:spPr>
          <a:ln/>
        </p:spPr>
        <p:txBody>
          <a:bodyPr/>
          <a:lstStyle/>
          <a:p>
            <a:fld id="{F65F0540-6414-4991-BD2D-C72321D0AC36}" type="slidenum">
              <a:rPr lang="en-US" altLang="zh-CN"/>
              <a:pPr/>
              <a:t>2</a:t>
            </a:fld>
            <a:endParaRPr lang="en-US" altLang="zh-CN"/>
          </a:p>
        </p:txBody>
      </p:sp>
      <p:sp>
        <p:nvSpPr>
          <p:cNvPr id="59394" name="Rectangle 2">
            <a:extLst>
              <a:ext uri="{FF2B5EF4-FFF2-40B4-BE49-F238E27FC236}">
                <a16:creationId xmlns:a16="http://schemas.microsoft.com/office/drawing/2014/main" id="{55850218-0642-3F20-57B1-9E5623636AF3}"/>
              </a:ext>
            </a:extLst>
          </p:cNvPr>
          <p:cNvSpPr>
            <a:spLocks noRot="1" noChangeArrowheads="1" noTextEdit="1"/>
          </p:cNvSpPr>
          <p:nvPr>
            <p:ph type="sldImg"/>
          </p:nvPr>
        </p:nvSpPr>
        <p:spPr>
          <a:ln/>
        </p:spPr>
      </p:sp>
      <p:sp>
        <p:nvSpPr>
          <p:cNvPr id="59395" name="Rectangle 3">
            <a:extLst>
              <a:ext uri="{FF2B5EF4-FFF2-40B4-BE49-F238E27FC236}">
                <a16:creationId xmlns:a16="http://schemas.microsoft.com/office/drawing/2014/main" id="{B2221462-32F2-A752-D0B7-546E9BF71E69}"/>
              </a:ext>
            </a:extLst>
          </p:cNvPr>
          <p:cNvSpPr>
            <a:spLocks noGrp="1" noChangeArrowheads="1"/>
          </p:cNvSpPr>
          <p:nvPr>
            <p:ph type="body" idx="1"/>
          </p:nvPr>
        </p:nvSpPr>
        <p:spPr/>
        <p:txBody>
          <a:bodyPr/>
          <a:lstStyle/>
          <a:p>
            <a:r>
              <a:rPr lang="zh-CN" altLang="en-US"/>
              <a:t>小问题：</a:t>
            </a:r>
            <a:r>
              <a:rPr lang="en-US" altLang="zh-CN"/>
              <a:t>50</a:t>
            </a:r>
            <a:r>
              <a:rPr lang="zh-CN" altLang="en-US"/>
              <a:t>年代新兴职业是什么？哪个环节最容易出问题？</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50025E-78C2-0236-6AC0-F596A1B4F849}"/>
              </a:ext>
            </a:extLst>
          </p:cNvPr>
          <p:cNvSpPr>
            <a:spLocks noGrp="1" noChangeArrowheads="1"/>
          </p:cNvSpPr>
          <p:nvPr>
            <p:ph type="sldNum" sz="quarter" idx="5"/>
          </p:nvPr>
        </p:nvSpPr>
        <p:spPr>
          <a:ln/>
        </p:spPr>
        <p:txBody>
          <a:bodyPr/>
          <a:lstStyle/>
          <a:p>
            <a:fld id="{90E0FB79-42F4-48FA-8B50-38EC3DF4A3E6}" type="slidenum">
              <a:rPr lang="en-US" altLang="zh-CN"/>
              <a:pPr/>
              <a:t>7</a:t>
            </a:fld>
            <a:endParaRPr lang="en-US" altLang="zh-CN"/>
          </a:p>
        </p:txBody>
      </p:sp>
      <p:sp>
        <p:nvSpPr>
          <p:cNvPr id="57346" name="Rectangle 2">
            <a:extLst>
              <a:ext uri="{FF2B5EF4-FFF2-40B4-BE49-F238E27FC236}">
                <a16:creationId xmlns:a16="http://schemas.microsoft.com/office/drawing/2014/main" id="{B43D6B0C-3031-D24E-39D5-C79B37B9E61F}"/>
              </a:ext>
            </a:extLst>
          </p:cNvPr>
          <p:cNvSpPr>
            <a:spLocks noRot="1" noChangeArrowheads="1" noTextEdit="1"/>
          </p:cNvSpPr>
          <p:nvPr>
            <p:ph type="sldImg"/>
          </p:nvPr>
        </p:nvSpPr>
        <p:spPr>
          <a:ln/>
        </p:spPr>
      </p:sp>
      <p:sp>
        <p:nvSpPr>
          <p:cNvPr id="57347" name="Rectangle 3">
            <a:extLst>
              <a:ext uri="{FF2B5EF4-FFF2-40B4-BE49-F238E27FC236}">
                <a16:creationId xmlns:a16="http://schemas.microsoft.com/office/drawing/2014/main" id="{3FE07221-038C-3A1A-6765-CBD06B8DE3B7}"/>
              </a:ext>
            </a:extLst>
          </p:cNvPr>
          <p:cNvSpPr>
            <a:spLocks noGrp="1" noChangeArrowheads="1"/>
          </p:cNvSpPr>
          <p:nvPr>
            <p:ph type="body" idx="1"/>
          </p:nvPr>
        </p:nvSpPr>
        <p:spPr/>
        <p:txBody>
          <a:bodyPr/>
          <a:lstStyle/>
          <a:p>
            <a:r>
              <a:rPr lang="zh-CN" altLang="en-US"/>
              <a:t>此处可提问：</a:t>
            </a:r>
            <a:r>
              <a:rPr lang="en-US" altLang="zh-CN"/>
              <a:t>software</a:t>
            </a:r>
            <a:r>
              <a:rPr lang="zh-CN" altLang="en-US"/>
              <a:t>可以按什么标准分为哪几类？</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CC5F6E-AF31-3B4B-4E80-7FDF5480EE6D}"/>
              </a:ext>
            </a:extLst>
          </p:cNvPr>
          <p:cNvSpPr>
            <a:spLocks noGrp="1" noChangeArrowheads="1"/>
          </p:cNvSpPr>
          <p:nvPr>
            <p:ph type="sldNum" sz="quarter" idx="5"/>
          </p:nvPr>
        </p:nvSpPr>
        <p:spPr>
          <a:ln/>
        </p:spPr>
        <p:txBody>
          <a:bodyPr/>
          <a:lstStyle/>
          <a:p>
            <a:fld id="{C88C9688-2D44-4695-8713-8BF7C4487FC6}" type="slidenum">
              <a:rPr lang="en-US" altLang="zh-CN"/>
              <a:pPr/>
              <a:t>8</a:t>
            </a:fld>
            <a:endParaRPr lang="en-US" altLang="zh-CN"/>
          </a:p>
        </p:txBody>
      </p:sp>
      <p:sp>
        <p:nvSpPr>
          <p:cNvPr id="58370" name="Rectangle 2">
            <a:extLst>
              <a:ext uri="{FF2B5EF4-FFF2-40B4-BE49-F238E27FC236}">
                <a16:creationId xmlns:a16="http://schemas.microsoft.com/office/drawing/2014/main" id="{9648F70F-869B-96B3-7A0F-D8AC388F36E6}"/>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6CCBC848-E78C-1683-00A1-1B43AF43EC81}"/>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3FF949-4C46-B2C1-568E-23655F53D00C}"/>
              </a:ext>
            </a:extLst>
          </p:cNvPr>
          <p:cNvSpPr>
            <a:spLocks noGrp="1" noChangeArrowheads="1"/>
          </p:cNvSpPr>
          <p:nvPr>
            <p:ph type="sldNum" sz="quarter" idx="5"/>
          </p:nvPr>
        </p:nvSpPr>
        <p:spPr>
          <a:ln/>
        </p:spPr>
        <p:txBody>
          <a:bodyPr/>
          <a:lstStyle/>
          <a:p>
            <a:fld id="{0A0AE4C8-BB01-4DB5-B99A-DFC121FB0E82}" type="slidenum">
              <a:rPr lang="en-US" altLang="zh-CN"/>
              <a:pPr/>
              <a:t>9</a:t>
            </a:fld>
            <a:endParaRPr lang="en-US" altLang="zh-CN"/>
          </a:p>
        </p:txBody>
      </p:sp>
      <p:sp>
        <p:nvSpPr>
          <p:cNvPr id="64514" name="Rectangle 2">
            <a:extLst>
              <a:ext uri="{FF2B5EF4-FFF2-40B4-BE49-F238E27FC236}">
                <a16:creationId xmlns:a16="http://schemas.microsoft.com/office/drawing/2014/main" id="{6A29E77B-519D-4D8B-4FE6-59DD637C44A5}"/>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881C67B5-9448-E918-B739-B8B38B660BE1}"/>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EC95F4-F1B9-4CE2-74D6-442E32204CDC}"/>
              </a:ext>
            </a:extLst>
          </p:cNvPr>
          <p:cNvSpPr>
            <a:spLocks noGrp="1" noChangeArrowheads="1"/>
          </p:cNvSpPr>
          <p:nvPr>
            <p:ph type="sldNum" sz="quarter" idx="5"/>
          </p:nvPr>
        </p:nvSpPr>
        <p:spPr>
          <a:ln/>
        </p:spPr>
        <p:txBody>
          <a:bodyPr/>
          <a:lstStyle/>
          <a:p>
            <a:fld id="{7596CA3D-54A3-407A-B529-B7EB2280CB0F}" type="slidenum">
              <a:rPr lang="en-US" altLang="zh-CN"/>
              <a:pPr/>
              <a:t>10</a:t>
            </a:fld>
            <a:endParaRPr lang="en-US" altLang="zh-CN"/>
          </a:p>
        </p:txBody>
      </p:sp>
      <p:sp>
        <p:nvSpPr>
          <p:cNvPr id="66562" name="Rectangle 2">
            <a:extLst>
              <a:ext uri="{FF2B5EF4-FFF2-40B4-BE49-F238E27FC236}">
                <a16:creationId xmlns:a16="http://schemas.microsoft.com/office/drawing/2014/main" id="{CA42551B-76FB-445C-A89D-B785FB529DB1}"/>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0005F23A-792C-1E77-2D0F-0FDE491FCE4C}"/>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E7A6B7-D797-A3BC-7F5E-071D7D6CB93C}"/>
              </a:ext>
            </a:extLst>
          </p:cNvPr>
          <p:cNvSpPr>
            <a:spLocks noGrp="1" noChangeArrowheads="1"/>
          </p:cNvSpPr>
          <p:nvPr>
            <p:ph type="sldNum" sz="quarter" idx="5"/>
          </p:nvPr>
        </p:nvSpPr>
        <p:spPr>
          <a:ln/>
        </p:spPr>
        <p:txBody>
          <a:bodyPr/>
          <a:lstStyle/>
          <a:p>
            <a:fld id="{073ECBFD-216F-4A8E-B63E-CC1AD582FC60}" type="slidenum">
              <a:rPr lang="en-US" altLang="zh-CN"/>
              <a:pPr/>
              <a:t>11</a:t>
            </a:fld>
            <a:endParaRPr lang="en-US" altLang="zh-CN"/>
          </a:p>
        </p:txBody>
      </p:sp>
      <p:sp>
        <p:nvSpPr>
          <p:cNvPr id="68610" name="Rectangle 2">
            <a:extLst>
              <a:ext uri="{FF2B5EF4-FFF2-40B4-BE49-F238E27FC236}">
                <a16:creationId xmlns:a16="http://schemas.microsoft.com/office/drawing/2014/main" id="{1E31008B-0182-ABA2-E15C-CAD25E64A675}"/>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1F90912A-D412-185A-B471-2009A7F5F5CC}"/>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73610D-074B-3A3E-5341-DF5E65D27A00}"/>
              </a:ext>
            </a:extLst>
          </p:cNvPr>
          <p:cNvSpPr>
            <a:spLocks noGrp="1" noChangeArrowheads="1"/>
          </p:cNvSpPr>
          <p:nvPr>
            <p:ph type="sldNum" sz="quarter" idx="5"/>
          </p:nvPr>
        </p:nvSpPr>
        <p:spPr>
          <a:ln/>
        </p:spPr>
        <p:txBody>
          <a:bodyPr/>
          <a:lstStyle/>
          <a:p>
            <a:fld id="{EEA95488-B0C1-4D18-8370-240AFD5BD72D}" type="slidenum">
              <a:rPr lang="en-US" altLang="zh-CN"/>
              <a:pPr/>
              <a:t>12</a:t>
            </a:fld>
            <a:endParaRPr lang="en-US" altLang="zh-CN"/>
          </a:p>
        </p:txBody>
      </p:sp>
      <p:sp>
        <p:nvSpPr>
          <p:cNvPr id="70658" name="Rectangle 2">
            <a:extLst>
              <a:ext uri="{FF2B5EF4-FFF2-40B4-BE49-F238E27FC236}">
                <a16:creationId xmlns:a16="http://schemas.microsoft.com/office/drawing/2014/main" id="{1062378E-FB9A-FA87-880C-1428A1EB7E9F}"/>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D6C95BF3-EE9B-2B3E-1FBA-ADE59AF6C637}"/>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16ABCD-A597-F5F5-80ED-4D07F3AA0AA1}"/>
              </a:ext>
            </a:extLst>
          </p:cNvPr>
          <p:cNvSpPr>
            <a:spLocks noGrp="1" noChangeArrowheads="1"/>
          </p:cNvSpPr>
          <p:nvPr>
            <p:ph type="sldNum" sz="quarter" idx="5"/>
          </p:nvPr>
        </p:nvSpPr>
        <p:spPr>
          <a:ln/>
        </p:spPr>
        <p:txBody>
          <a:bodyPr/>
          <a:lstStyle/>
          <a:p>
            <a:fld id="{934DE522-1937-4550-8580-C3CEF7048C92}" type="slidenum">
              <a:rPr lang="en-US" altLang="zh-CN"/>
              <a:pPr/>
              <a:t>13</a:t>
            </a:fld>
            <a:endParaRPr lang="en-US" altLang="zh-CN"/>
          </a:p>
        </p:txBody>
      </p:sp>
      <p:sp>
        <p:nvSpPr>
          <p:cNvPr id="72706" name="Rectangle 2">
            <a:extLst>
              <a:ext uri="{FF2B5EF4-FFF2-40B4-BE49-F238E27FC236}">
                <a16:creationId xmlns:a16="http://schemas.microsoft.com/office/drawing/2014/main" id="{2DDDA5BE-5F29-CE9C-5D58-3A5FF61CEE2F}"/>
              </a:ext>
            </a:extLst>
          </p:cNvPr>
          <p:cNvSpPr>
            <a:spLocks noRot="1" noChangeArrowheads="1" noTextEdit="1"/>
          </p:cNvSpPr>
          <p:nvPr>
            <p:ph type="sldImg"/>
          </p:nvPr>
        </p:nvSpPr>
        <p:spPr>
          <a:ln/>
        </p:spPr>
      </p:sp>
      <p:sp>
        <p:nvSpPr>
          <p:cNvPr id="72707" name="Rectangle 3">
            <a:extLst>
              <a:ext uri="{FF2B5EF4-FFF2-40B4-BE49-F238E27FC236}">
                <a16:creationId xmlns:a16="http://schemas.microsoft.com/office/drawing/2014/main" id="{F27A00DC-D60F-95A2-F00D-C7715AA014A9}"/>
              </a:ext>
            </a:extLst>
          </p:cNvPr>
          <p:cNvSpPr>
            <a:spLocks noGrp="1" noChangeArrowheads="1"/>
          </p:cNvSpPr>
          <p:nvPr>
            <p:ph type="body" idx="1"/>
          </p:nvPr>
        </p:nvSpPr>
        <p:spPr/>
        <p:txBody>
          <a:bodyPr/>
          <a:lstStyle/>
          <a:p>
            <a:r>
              <a:rPr lang="zh-CN" altLang="en-US"/>
              <a:t>提问：</a:t>
            </a:r>
            <a:r>
              <a:rPr lang="en-US" altLang="zh-CN"/>
              <a:t>Why must it change? List 3 reasons.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49CD2-ED2C-A04A-FCB0-B54D13CE366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3764B79-0A57-179D-EC70-A8E43E171AE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FE22F2-C52A-E9E3-283F-0D692544AD1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B1F3FE8-5BCA-E9BD-986B-7FFF5A25087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6926CDE-25C8-99F7-5370-668CEDD90F8D}"/>
              </a:ext>
            </a:extLst>
          </p:cNvPr>
          <p:cNvSpPr>
            <a:spLocks noGrp="1"/>
          </p:cNvSpPr>
          <p:nvPr>
            <p:ph type="sldNum" sz="quarter" idx="12"/>
          </p:nvPr>
        </p:nvSpPr>
        <p:spPr/>
        <p:txBody>
          <a:bodyPr/>
          <a:lstStyle>
            <a:lvl1pPr>
              <a:defRPr/>
            </a:lvl1pPr>
          </a:lstStyle>
          <a:p>
            <a:fld id="{F5F75786-2992-4E35-97E5-A0AD19AA7827}" type="slidenum">
              <a:rPr lang="en-US" altLang="zh-CN"/>
              <a:pPr/>
              <a:t>‹#›</a:t>
            </a:fld>
            <a:endParaRPr lang="en-US" altLang="zh-CN"/>
          </a:p>
        </p:txBody>
      </p:sp>
    </p:spTree>
    <p:extLst>
      <p:ext uri="{BB962C8B-B14F-4D97-AF65-F5344CB8AC3E}">
        <p14:creationId xmlns:p14="http://schemas.microsoft.com/office/powerpoint/2010/main" val="24276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D978F-74E3-D70E-E408-6DB9A1B23A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C06CEC-508E-6453-AEBB-9E0F6D415B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BB074C-3F8D-5558-4B2F-79FC5F928B2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212F719-FB11-67A8-A26D-F48BA6964A7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4C238D6-BAC8-1569-4161-259005D5B0F3}"/>
              </a:ext>
            </a:extLst>
          </p:cNvPr>
          <p:cNvSpPr>
            <a:spLocks noGrp="1"/>
          </p:cNvSpPr>
          <p:nvPr>
            <p:ph type="sldNum" sz="quarter" idx="12"/>
          </p:nvPr>
        </p:nvSpPr>
        <p:spPr/>
        <p:txBody>
          <a:bodyPr/>
          <a:lstStyle>
            <a:lvl1pPr>
              <a:defRPr/>
            </a:lvl1pPr>
          </a:lstStyle>
          <a:p>
            <a:fld id="{6399389A-EED8-4E9E-8FD6-AC3CC5A81EE8}" type="slidenum">
              <a:rPr lang="en-US" altLang="zh-CN"/>
              <a:pPr/>
              <a:t>‹#›</a:t>
            </a:fld>
            <a:endParaRPr lang="en-US" altLang="zh-CN"/>
          </a:p>
        </p:txBody>
      </p:sp>
    </p:spTree>
    <p:extLst>
      <p:ext uri="{BB962C8B-B14F-4D97-AF65-F5344CB8AC3E}">
        <p14:creationId xmlns:p14="http://schemas.microsoft.com/office/powerpoint/2010/main" val="391194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53F071-8493-08D6-EF0D-79D2AE7A6900}"/>
              </a:ext>
            </a:extLst>
          </p:cNvPr>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B52B0ED-DBD5-B159-C784-7856081EC51E}"/>
              </a:ext>
            </a:extLst>
          </p:cNvPr>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C095CB-BCE5-21D9-79BE-CD5F2E24EFF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A932F65-9FF8-4D9F-6448-B16ABE766B7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2FE4213-4116-CFEC-E974-A19921A7A59D}"/>
              </a:ext>
            </a:extLst>
          </p:cNvPr>
          <p:cNvSpPr>
            <a:spLocks noGrp="1"/>
          </p:cNvSpPr>
          <p:nvPr>
            <p:ph type="sldNum" sz="quarter" idx="12"/>
          </p:nvPr>
        </p:nvSpPr>
        <p:spPr/>
        <p:txBody>
          <a:bodyPr/>
          <a:lstStyle>
            <a:lvl1pPr>
              <a:defRPr/>
            </a:lvl1pPr>
          </a:lstStyle>
          <a:p>
            <a:fld id="{D4081F5E-D344-410C-BC9C-C2097A2B5FE1}" type="slidenum">
              <a:rPr lang="en-US" altLang="zh-CN"/>
              <a:pPr/>
              <a:t>‹#›</a:t>
            </a:fld>
            <a:endParaRPr lang="en-US" altLang="zh-CN"/>
          </a:p>
        </p:txBody>
      </p:sp>
    </p:spTree>
    <p:extLst>
      <p:ext uri="{BB962C8B-B14F-4D97-AF65-F5344CB8AC3E}">
        <p14:creationId xmlns:p14="http://schemas.microsoft.com/office/powerpoint/2010/main" val="235722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12DE7-6D53-F4A6-AF89-004C933B61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6B8AE4-8906-B6A2-B658-D2FD66B4E2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512F67-F357-1938-A3C4-56C3C0AD49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AA50717-5EDA-3C23-7898-9DEAA767A0F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FA64FA5-CE79-6ED0-907D-A07B8B0C44D9}"/>
              </a:ext>
            </a:extLst>
          </p:cNvPr>
          <p:cNvSpPr>
            <a:spLocks noGrp="1"/>
          </p:cNvSpPr>
          <p:nvPr>
            <p:ph type="sldNum" sz="quarter" idx="12"/>
          </p:nvPr>
        </p:nvSpPr>
        <p:spPr/>
        <p:txBody>
          <a:bodyPr/>
          <a:lstStyle>
            <a:lvl1pPr>
              <a:defRPr/>
            </a:lvl1pPr>
          </a:lstStyle>
          <a:p>
            <a:fld id="{4769529C-A304-4500-B97E-3D574C120D42}" type="slidenum">
              <a:rPr lang="en-US" altLang="zh-CN"/>
              <a:pPr/>
              <a:t>‹#›</a:t>
            </a:fld>
            <a:endParaRPr lang="en-US" altLang="zh-CN"/>
          </a:p>
        </p:txBody>
      </p:sp>
    </p:spTree>
    <p:extLst>
      <p:ext uri="{BB962C8B-B14F-4D97-AF65-F5344CB8AC3E}">
        <p14:creationId xmlns:p14="http://schemas.microsoft.com/office/powerpoint/2010/main" val="271760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EA4CE-2001-9C98-F441-785DC174B27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A6E93D0-BBCA-612E-DF8F-0F6BCAF168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312188-67B3-8C06-2C77-D2A89E0CEF4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ACAA26C-688C-2C46-F191-C87CDCE6A0A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F1785D4-4058-8DB2-5CFB-06AC98259904}"/>
              </a:ext>
            </a:extLst>
          </p:cNvPr>
          <p:cNvSpPr>
            <a:spLocks noGrp="1"/>
          </p:cNvSpPr>
          <p:nvPr>
            <p:ph type="sldNum" sz="quarter" idx="12"/>
          </p:nvPr>
        </p:nvSpPr>
        <p:spPr/>
        <p:txBody>
          <a:bodyPr/>
          <a:lstStyle>
            <a:lvl1pPr>
              <a:defRPr/>
            </a:lvl1pPr>
          </a:lstStyle>
          <a:p>
            <a:fld id="{B515EAE2-507E-4C03-AE60-3F85E1584786}" type="slidenum">
              <a:rPr lang="en-US" altLang="zh-CN"/>
              <a:pPr/>
              <a:t>‹#›</a:t>
            </a:fld>
            <a:endParaRPr lang="en-US" altLang="zh-CN"/>
          </a:p>
        </p:txBody>
      </p:sp>
    </p:spTree>
    <p:extLst>
      <p:ext uri="{BB962C8B-B14F-4D97-AF65-F5344CB8AC3E}">
        <p14:creationId xmlns:p14="http://schemas.microsoft.com/office/powerpoint/2010/main" val="338987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DAE4F-C746-5EB7-FE2A-55BB41F5AC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8E153E-391D-F56D-A9F2-C2CE1FC0DD4E}"/>
              </a:ext>
            </a:extLst>
          </p:cNvPr>
          <p:cNvSpPr>
            <a:spLocks noGrp="1"/>
          </p:cNvSpPr>
          <p:nvPr>
            <p:ph sz="half" idx="1"/>
          </p:nvPr>
        </p:nvSpPr>
        <p:spPr>
          <a:xfrm>
            <a:off x="250825" y="1125538"/>
            <a:ext cx="4038600" cy="4929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5245B0B-8869-3C88-E9A9-B960847A6B42}"/>
              </a:ext>
            </a:extLst>
          </p:cNvPr>
          <p:cNvSpPr>
            <a:spLocks noGrp="1"/>
          </p:cNvSpPr>
          <p:nvPr>
            <p:ph sz="half" idx="2"/>
          </p:nvPr>
        </p:nvSpPr>
        <p:spPr>
          <a:xfrm>
            <a:off x="4441825" y="1125538"/>
            <a:ext cx="4038600" cy="4929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28CE29-F286-E91A-F53E-2E3BF360D5B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170E62A-682A-860A-018B-E2E4E2A4F23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ED2CCA5-E641-64DB-8DC5-B436D8458691}"/>
              </a:ext>
            </a:extLst>
          </p:cNvPr>
          <p:cNvSpPr>
            <a:spLocks noGrp="1"/>
          </p:cNvSpPr>
          <p:nvPr>
            <p:ph type="sldNum" sz="quarter" idx="12"/>
          </p:nvPr>
        </p:nvSpPr>
        <p:spPr/>
        <p:txBody>
          <a:bodyPr/>
          <a:lstStyle>
            <a:lvl1pPr>
              <a:defRPr/>
            </a:lvl1pPr>
          </a:lstStyle>
          <a:p>
            <a:fld id="{96B5D07D-1B11-4520-9CC5-84602ADC7190}" type="slidenum">
              <a:rPr lang="en-US" altLang="zh-CN"/>
              <a:pPr/>
              <a:t>‹#›</a:t>
            </a:fld>
            <a:endParaRPr lang="en-US" altLang="zh-CN"/>
          </a:p>
        </p:txBody>
      </p:sp>
    </p:spTree>
    <p:extLst>
      <p:ext uri="{BB962C8B-B14F-4D97-AF65-F5344CB8AC3E}">
        <p14:creationId xmlns:p14="http://schemas.microsoft.com/office/powerpoint/2010/main" val="28022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22D17-1F7C-9592-B753-5BAF1CA4356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22C6B8-183A-5B9B-3BC1-A10E7A25647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215AE3-466B-BC6A-9291-480E0B614D7D}"/>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FE1B42-5778-DA27-16F3-52C2A7AC1CB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F089F92-F508-F549-6083-CE0B5008E57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6ED2D9-A593-E6D8-F0A3-CBD60B5D26F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B9FD611-D612-BC0A-DE17-90BA263E98E9}"/>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CAFCCFE0-4168-F58C-A750-25FE95A47B5C}"/>
              </a:ext>
            </a:extLst>
          </p:cNvPr>
          <p:cNvSpPr>
            <a:spLocks noGrp="1"/>
          </p:cNvSpPr>
          <p:nvPr>
            <p:ph type="sldNum" sz="quarter" idx="12"/>
          </p:nvPr>
        </p:nvSpPr>
        <p:spPr/>
        <p:txBody>
          <a:bodyPr/>
          <a:lstStyle>
            <a:lvl1pPr>
              <a:defRPr/>
            </a:lvl1pPr>
          </a:lstStyle>
          <a:p>
            <a:fld id="{235CFE7D-9440-4C5B-872F-95D63696219E}" type="slidenum">
              <a:rPr lang="en-US" altLang="zh-CN"/>
              <a:pPr/>
              <a:t>‹#›</a:t>
            </a:fld>
            <a:endParaRPr lang="en-US" altLang="zh-CN"/>
          </a:p>
        </p:txBody>
      </p:sp>
    </p:spTree>
    <p:extLst>
      <p:ext uri="{BB962C8B-B14F-4D97-AF65-F5344CB8AC3E}">
        <p14:creationId xmlns:p14="http://schemas.microsoft.com/office/powerpoint/2010/main" val="108573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BED79-1082-61D4-AE1B-7BC965B3AE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09F3075-FE8B-7361-753C-9B0FAB8EC99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96A79D0-6B8F-FE84-42EA-CA5AF12F1A6A}"/>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41FAB11-8F5C-70BD-BCA7-4B632BA525FA}"/>
              </a:ext>
            </a:extLst>
          </p:cNvPr>
          <p:cNvSpPr>
            <a:spLocks noGrp="1"/>
          </p:cNvSpPr>
          <p:nvPr>
            <p:ph type="sldNum" sz="quarter" idx="12"/>
          </p:nvPr>
        </p:nvSpPr>
        <p:spPr/>
        <p:txBody>
          <a:bodyPr/>
          <a:lstStyle>
            <a:lvl1pPr>
              <a:defRPr/>
            </a:lvl1pPr>
          </a:lstStyle>
          <a:p>
            <a:fld id="{C61D6F27-6EA4-48B8-9AD5-DA7000E14681}" type="slidenum">
              <a:rPr lang="en-US" altLang="zh-CN"/>
              <a:pPr/>
              <a:t>‹#›</a:t>
            </a:fld>
            <a:endParaRPr lang="en-US" altLang="zh-CN"/>
          </a:p>
        </p:txBody>
      </p:sp>
    </p:spTree>
    <p:extLst>
      <p:ext uri="{BB962C8B-B14F-4D97-AF65-F5344CB8AC3E}">
        <p14:creationId xmlns:p14="http://schemas.microsoft.com/office/powerpoint/2010/main" val="340001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7E4DA8-3274-BD57-2496-D7C3A698A8A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2172108-91CD-9E51-34BD-316EA2BB8FFE}"/>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D2D7F61-910F-D0C1-0403-3193BF13C7F5}"/>
              </a:ext>
            </a:extLst>
          </p:cNvPr>
          <p:cNvSpPr>
            <a:spLocks noGrp="1"/>
          </p:cNvSpPr>
          <p:nvPr>
            <p:ph type="sldNum" sz="quarter" idx="12"/>
          </p:nvPr>
        </p:nvSpPr>
        <p:spPr/>
        <p:txBody>
          <a:bodyPr/>
          <a:lstStyle>
            <a:lvl1pPr>
              <a:defRPr/>
            </a:lvl1pPr>
          </a:lstStyle>
          <a:p>
            <a:fld id="{59D80105-CE2E-4183-897A-4F78E86F7EBB}" type="slidenum">
              <a:rPr lang="en-US" altLang="zh-CN"/>
              <a:pPr/>
              <a:t>‹#›</a:t>
            </a:fld>
            <a:endParaRPr lang="en-US" altLang="zh-CN"/>
          </a:p>
        </p:txBody>
      </p:sp>
    </p:spTree>
    <p:extLst>
      <p:ext uri="{BB962C8B-B14F-4D97-AF65-F5344CB8AC3E}">
        <p14:creationId xmlns:p14="http://schemas.microsoft.com/office/powerpoint/2010/main" val="133968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626DB-C9A7-58A6-1406-A7065FAD086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077A42-42B4-C7C8-A303-6F66312D2AF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36C49A-8019-E15C-C3D6-ACE2751BF3F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CBD6E6-9437-D195-04CD-59AE6065FED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AA3A266-075A-306C-7A15-0C71EAEEDB7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28454E-5FBD-7012-569F-A31DE232212C}"/>
              </a:ext>
            </a:extLst>
          </p:cNvPr>
          <p:cNvSpPr>
            <a:spLocks noGrp="1"/>
          </p:cNvSpPr>
          <p:nvPr>
            <p:ph type="sldNum" sz="quarter" idx="12"/>
          </p:nvPr>
        </p:nvSpPr>
        <p:spPr/>
        <p:txBody>
          <a:bodyPr/>
          <a:lstStyle>
            <a:lvl1pPr>
              <a:defRPr/>
            </a:lvl1pPr>
          </a:lstStyle>
          <a:p>
            <a:fld id="{2D0A3A7E-C949-47F6-A6DD-582330FDB71F}" type="slidenum">
              <a:rPr lang="en-US" altLang="zh-CN"/>
              <a:pPr/>
              <a:t>‹#›</a:t>
            </a:fld>
            <a:endParaRPr lang="en-US" altLang="zh-CN"/>
          </a:p>
        </p:txBody>
      </p:sp>
    </p:spTree>
    <p:extLst>
      <p:ext uri="{BB962C8B-B14F-4D97-AF65-F5344CB8AC3E}">
        <p14:creationId xmlns:p14="http://schemas.microsoft.com/office/powerpoint/2010/main" val="279242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824A4-E6B3-350D-3B5D-AF7607342A5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38DBB0-55D0-543B-B630-F693ED1F9BA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D1645B-3C4C-A245-0DD1-F9DD0929EF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2578DB-911C-BC19-652C-FB5D5372791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CB18E38-8A86-34A1-D79C-5224EE54DE2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72F4DDB-DAD4-563C-EF5A-C64E7159F8D1}"/>
              </a:ext>
            </a:extLst>
          </p:cNvPr>
          <p:cNvSpPr>
            <a:spLocks noGrp="1"/>
          </p:cNvSpPr>
          <p:nvPr>
            <p:ph type="sldNum" sz="quarter" idx="12"/>
          </p:nvPr>
        </p:nvSpPr>
        <p:spPr/>
        <p:txBody>
          <a:bodyPr/>
          <a:lstStyle>
            <a:lvl1pPr>
              <a:defRPr/>
            </a:lvl1pPr>
          </a:lstStyle>
          <a:p>
            <a:fld id="{5A9D8601-91B2-48DF-8D74-1980901B5A21}" type="slidenum">
              <a:rPr lang="en-US" altLang="zh-CN"/>
              <a:pPr/>
              <a:t>‹#›</a:t>
            </a:fld>
            <a:endParaRPr lang="en-US" altLang="zh-CN"/>
          </a:p>
        </p:txBody>
      </p:sp>
    </p:spTree>
    <p:extLst>
      <p:ext uri="{BB962C8B-B14F-4D97-AF65-F5344CB8AC3E}">
        <p14:creationId xmlns:p14="http://schemas.microsoft.com/office/powerpoint/2010/main" val="135700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a:extLst>
              <a:ext uri="{FF2B5EF4-FFF2-40B4-BE49-F238E27FC236}">
                <a16:creationId xmlns:a16="http://schemas.microsoft.com/office/drawing/2014/main" id="{02430A4E-AD0E-A8B9-1579-3157D238F86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04B803C3-01FA-EDEC-A1E4-38A6E35F3913}"/>
              </a:ext>
            </a:extLst>
          </p:cNvPr>
          <p:cNvSpPr>
            <a:spLocks noGrp="1" noChangeArrowheads="1"/>
          </p:cNvSpPr>
          <p:nvPr>
            <p:ph type="title"/>
          </p:nvPr>
        </p:nvSpPr>
        <p:spPr bwMode="auto">
          <a:xfrm>
            <a:off x="827088" y="188913"/>
            <a:ext cx="785971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C883620-E891-8272-1DFA-DF1AA866D169}"/>
              </a:ext>
            </a:extLst>
          </p:cNvPr>
          <p:cNvSpPr>
            <a:spLocks noGrp="1" noChangeArrowheads="1"/>
          </p:cNvSpPr>
          <p:nvPr>
            <p:ph type="body" idx="1"/>
          </p:nvPr>
        </p:nvSpPr>
        <p:spPr bwMode="auto">
          <a:xfrm>
            <a:off x="250825" y="1125538"/>
            <a:ext cx="8229600"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AED909D-AF02-7E08-413D-C4546E4BF3F3}"/>
              </a:ext>
            </a:extLst>
          </p:cNvPr>
          <p:cNvSpPr>
            <a:spLocks noGrp="1" noChangeArrowheads="1"/>
          </p:cNvSpPr>
          <p:nvPr>
            <p:ph type="dt" sz="half" idx="2"/>
          </p:nvPr>
        </p:nvSpPr>
        <p:spPr bwMode="auto">
          <a:xfrm>
            <a:off x="15748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BD58DA79-4EAB-10B6-DF65-7F6E6A4CE9CE}"/>
              </a:ext>
            </a:extLst>
          </p:cNvPr>
          <p:cNvSpPr>
            <a:spLocks noGrp="1" noChangeArrowheads="1"/>
          </p:cNvSpPr>
          <p:nvPr>
            <p:ph type="ftr" sz="quarter" idx="3"/>
          </p:nvPr>
        </p:nvSpPr>
        <p:spPr bwMode="auto">
          <a:xfrm>
            <a:off x="3836988"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E8D237AD-A01E-D23A-630C-3E5160AD63A6}"/>
              </a:ext>
            </a:extLst>
          </p:cNvPr>
          <p:cNvSpPr>
            <a:spLocks noGrp="1" noChangeArrowheads="1"/>
          </p:cNvSpPr>
          <p:nvPr>
            <p:ph type="sldNum" sz="quarter" idx="4"/>
          </p:nvPr>
        </p:nvSpPr>
        <p:spPr bwMode="auto">
          <a:xfrm>
            <a:off x="6804025" y="6245225"/>
            <a:ext cx="1882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3C4F4D6-17F6-4C29-8061-FF287792B47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b="1" kern="1200">
          <a:solidFill>
            <a:srgbClr val="000099"/>
          </a:solidFill>
          <a:latin typeface="+mj-lt"/>
          <a:ea typeface="+mj-ea"/>
          <a:cs typeface="+mj-cs"/>
        </a:defRPr>
      </a:lvl1pPr>
      <a:lvl2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2400" kern="1200">
          <a:solidFill>
            <a:srgbClr val="000066"/>
          </a:solidFill>
          <a:latin typeface="+mn-lt"/>
          <a:ea typeface="+mn-ea"/>
          <a:cs typeface="+mn-cs"/>
        </a:defRPr>
      </a:lvl1pPr>
      <a:lvl2pPr marL="742950" indent="-285750" algn="l" rtl="0" fontAlgn="base">
        <a:spcBef>
          <a:spcPct val="20000"/>
        </a:spcBef>
        <a:spcAft>
          <a:spcPct val="0"/>
        </a:spcAft>
        <a:buChar char="–"/>
        <a:defRPr sz="2400" kern="1200">
          <a:solidFill>
            <a:srgbClr val="000066"/>
          </a:solidFill>
          <a:latin typeface="+mn-lt"/>
          <a:ea typeface="+mn-ea"/>
          <a:cs typeface="+mn-cs"/>
        </a:defRPr>
      </a:lvl2pPr>
      <a:lvl3pPr marL="1143000" indent="-228600" algn="l" rtl="0" fontAlgn="base">
        <a:spcBef>
          <a:spcPct val="20000"/>
        </a:spcBef>
        <a:spcAft>
          <a:spcPct val="0"/>
        </a:spcAft>
        <a:buChar char="•"/>
        <a:defRPr sz="20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6.wav"/><Relationship Id="rId1" Type="http://schemas.openxmlformats.org/officeDocument/2006/relationships/slideLayout" Target="../slideLayouts/slideLayout2.xml"/><Relationship Id="rId5" Type="http://schemas.openxmlformats.org/officeDocument/2006/relationships/audio" Target="../media/audio8.wav"/><Relationship Id="rId4" Type="http://schemas.openxmlformats.org/officeDocument/2006/relationships/audio" Target="../media/audio7.wav"/></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9D777BB-A933-E05B-C26E-F641775FDCFD}"/>
              </a:ext>
            </a:extLst>
          </p:cNvPr>
          <p:cNvSpPr>
            <a:spLocks noGrp="1" noChangeArrowheads="1"/>
          </p:cNvSpPr>
          <p:nvPr>
            <p:ph type="ctrTitle"/>
          </p:nvPr>
        </p:nvSpPr>
        <p:spPr>
          <a:xfrm>
            <a:off x="685800" y="2130425"/>
            <a:ext cx="7772400" cy="1470025"/>
          </a:xfrm>
          <a:noFill/>
          <a:ln/>
        </p:spPr>
        <p:txBody>
          <a:bodyPr anchor="ctr"/>
          <a:lstStyle/>
          <a:p>
            <a:r>
              <a:rPr lang="en-US" altLang="zh-CN" sz="3600"/>
              <a:t>Ch.1  The Nature of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F93B7D0-B33C-4B8D-9C71-97B8C21A64C8}"/>
              </a:ext>
            </a:extLst>
          </p:cNvPr>
          <p:cNvSpPr>
            <a:spLocks noGrp="1" noChangeArrowheads="1"/>
          </p:cNvSpPr>
          <p:nvPr>
            <p:ph type="title"/>
          </p:nvPr>
        </p:nvSpPr>
        <p:spPr/>
        <p:txBody>
          <a:bodyPr/>
          <a:lstStyle/>
          <a:p>
            <a:r>
              <a:rPr lang="en-US" altLang="zh-CN" sz="2400"/>
              <a:t>1.2 The Changing Nature of Software</a:t>
            </a:r>
          </a:p>
        </p:txBody>
      </p:sp>
      <p:sp>
        <p:nvSpPr>
          <p:cNvPr id="65539" name="Rectangle 3">
            <a:extLst>
              <a:ext uri="{FF2B5EF4-FFF2-40B4-BE49-F238E27FC236}">
                <a16:creationId xmlns:a16="http://schemas.microsoft.com/office/drawing/2014/main" id="{18C5F1CE-5DD8-A44C-9E15-5686651A27B5}"/>
              </a:ext>
            </a:extLst>
          </p:cNvPr>
          <p:cNvSpPr>
            <a:spLocks noGrp="1" noChangeArrowheads="1"/>
          </p:cNvSpPr>
          <p:nvPr>
            <p:ph type="body" idx="1"/>
          </p:nvPr>
        </p:nvSpPr>
        <p:spPr>
          <a:xfrm>
            <a:off x="684213" y="1125538"/>
            <a:ext cx="7796212" cy="4967287"/>
          </a:xfrm>
        </p:spPr>
        <p:txBody>
          <a:bodyPr/>
          <a:lstStyle/>
          <a:p>
            <a:pPr marL="0" indent="0">
              <a:spcAft>
                <a:spcPct val="40000"/>
              </a:spcAft>
            </a:pPr>
            <a:r>
              <a:rPr lang="en-US" altLang="zh-CN" b="1"/>
              <a:t> Mobile Applications</a:t>
            </a:r>
          </a:p>
          <a:p>
            <a:pPr marL="711200" lvl="2" indent="-352425">
              <a:spcAft>
                <a:spcPct val="20000"/>
              </a:spcAft>
              <a:buFont typeface="Wingdings" panose="05000000000000000000" pitchFamily="2" charset="2"/>
              <a:buChar char="Ø"/>
            </a:pPr>
            <a:r>
              <a:rPr lang="en-US" altLang="zh-CN" sz="1800" b="1"/>
              <a:t>Reside on mobile platforms such as cell phones or tablets</a:t>
            </a:r>
          </a:p>
          <a:p>
            <a:pPr marL="711200" lvl="2" indent="-352425">
              <a:spcAft>
                <a:spcPct val="20000"/>
              </a:spcAft>
              <a:buFont typeface="Wingdings" panose="05000000000000000000" pitchFamily="2" charset="2"/>
              <a:buChar char="Ø"/>
            </a:pPr>
            <a:r>
              <a:rPr lang="en-US" altLang="zh-CN" sz="1800" b="1"/>
              <a:t>Contain user interfaces that take both device characteristics and location attributes </a:t>
            </a:r>
          </a:p>
          <a:p>
            <a:pPr marL="711200" lvl="2" indent="-352425">
              <a:spcAft>
                <a:spcPct val="20000"/>
              </a:spcAft>
              <a:buFont typeface="Wingdings" panose="05000000000000000000" pitchFamily="2" charset="2"/>
              <a:buChar char="Ø"/>
            </a:pPr>
            <a:r>
              <a:rPr lang="en-US" altLang="zh-CN" sz="1800" b="1"/>
              <a:t>Often provide access to a combination of web-based resources and local device processing and storage capabilities</a:t>
            </a:r>
          </a:p>
          <a:p>
            <a:pPr marL="711200" lvl="2" indent="-352425">
              <a:spcAft>
                <a:spcPct val="20000"/>
              </a:spcAft>
              <a:buFont typeface="Wingdings" panose="05000000000000000000" pitchFamily="2" charset="2"/>
              <a:buChar char="Ø"/>
            </a:pPr>
            <a:r>
              <a:rPr lang="en-US" altLang="zh-CN" sz="1800" b="1"/>
              <a:t>Provide persistent storage capabilities within the platform</a:t>
            </a:r>
          </a:p>
          <a:p>
            <a:pPr marL="711200" lvl="2" indent="-352425">
              <a:spcAft>
                <a:spcPct val="20000"/>
              </a:spcAft>
              <a:buFont typeface="Wingdings" panose="05000000000000000000" pitchFamily="2" charset="2"/>
              <a:buChar char="Ø"/>
            </a:pPr>
            <a:r>
              <a:rPr lang="en-US" altLang="zh-CN" sz="1800" b="1"/>
              <a:t>A mobile web application allows a mobile device to access to web-based content using a browser designed to accommodate the strengths and weaknesses of the  mobile platform</a:t>
            </a:r>
          </a:p>
          <a:p>
            <a:pPr marL="711200" lvl="2" indent="-352425">
              <a:spcAft>
                <a:spcPct val="20000"/>
              </a:spcAft>
              <a:buFont typeface="Wingdings" panose="05000000000000000000" pitchFamily="2" charset="2"/>
              <a:buChar char="Ø"/>
            </a:pPr>
            <a:r>
              <a:rPr lang="en-US" altLang="zh-CN" sz="1800" b="1"/>
              <a:t>A mobile app can gain direct access to the hardware found on the device to provide local processing and storage capabilities</a:t>
            </a:r>
          </a:p>
          <a:p>
            <a:pPr marL="711200" lvl="2" indent="-352425">
              <a:spcAft>
                <a:spcPct val="20000"/>
              </a:spcAft>
              <a:buFont typeface="Wingdings" panose="05000000000000000000" pitchFamily="2" charset="2"/>
              <a:buChar char="Ø"/>
            </a:pPr>
            <a:r>
              <a:rPr lang="en-US" altLang="zh-CN" sz="1800" b="1"/>
              <a:t>As time passes these differences will become blurred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up)">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up)">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up)">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wipe(up)">
                                      <p:cBhvr>
                                        <p:cTn id="27" dur="500"/>
                                        <p:tgtEl>
                                          <p:spTgt spid="655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wipe(up)">
                                      <p:cBhvr>
                                        <p:cTn id="32" dur="500"/>
                                        <p:tgtEl>
                                          <p:spTgt spid="655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animEffect transition="in" filter="wipe(up)">
                                      <p:cBhvr>
                                        <p:cTn id="37" dur="500"/>
                                        <p:tgtEl>
                                          <p:spTgt spid="655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5539">
                                            <p:txEl>
                                              <p:pRg st="7" end="7"/>
                                            </p:txEl>
                                          </p:spTgt>
                                        </p:tgtEl>
                                        <p:attrNameLst>
                                          <p:attrName>style.visibility</p:attrName>
                                        </p:attrNameLst>
                                      </p:cBhvr>
                                      <p:to>
                                        <p:strVal val="visible"/>
                                      </p:to>
                                    </p:set>
                                    <p:animEffect transition="in" filter="wipe(up)">
                                      <p:cBhvr>
                                        <p:cTn id="42" dur="500"/>
                                        <p:tgtEl>
                                          <p:spTgt spid="655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8D78FB8-E04F-6834-4BCA-1A1352B2C40B}"/>
              </a:ext>
            </a:extLst>
          </p:cNvPr>
          <p:cNvSpPr>
            <a:spLocks noGrp="1" noChangeArrowheads="1"/>
          </p:cNvSpPr>
          <p:nvPr>
            <p:ph type="title"/>
          </p:nvPr>
        </p:nvSpPr>
        <p:spPr/>
        <p:txBody>
          <a:bodyPr/>
          <a:lstStyle/>
          <a:p>
            <a:r>
              <a:rPr lang="en-US" altLang="zh-CN" sz="2400"/>
              <a:t>1.2 The Changing Nature of Software</a:t>
            </a:r>
          </a:p>
        </p:txBody>
      </p:sp>
      <p:sp>
        <p:nvSpPr>
          <p:cNvPr id="67587" name="Rectangle 3">
            <a:extLst>
              <a:ext uri="{FF2B5EF4-FFF2-40B4-BE49-F238E27FC236}">
                <a16:creationId xmlns:a16="http://schemas.microsoft.com/office/drawing/2014/main" id="{955F8E66-9954-A999-D036-6995CC355412}"/>
              </a:ext>
            </a:extLst>
          </p:cNvPr>
          <p:cNvSpPr>
            <a:spLocks noGrp="1" noChangeArrowheads="1"/>
          </p:cNvSpPr>
          <p:nvPr>
            <p:ph type="body" idx="1"/>
          </p:nvPr>
        </p:nvSpPr>
        <p:spPr>
          <a:xfrm>
            <a:off x="684213" y="1125538"/>
            <a:ext cx="7796212" cy="719137"/>
          </a:xfrm>
        </p:spPr>
        <p:txBody>
          <a:bodyPr/>
          <a:lstStyle/>
          <a:p>
            <a:pPr marL="0" indent="0">
              <a:spcAft>
                <a:spcPct val="40000"/>
              </a:spcAft>
            </a:pPr>
            <a:r>
              <a:rPr lang="en-US" altLang="zh-CN" b="1"/>
              <a:t> Cloud Computing</a:t>
            </a:r>
          </a:p>
        </p:txBody>
      </p:sp>
      <p:pic>
        <p:nvPicPr>
          <p:cNvPr id="67589" name="Picture 1" descr=":::SEPA8eFigures:Fig. 1.3-Cloud Computing.png">
            <a:extLst>
              <a:ext uri="{FF2B5EF4-FFF2-40B4-BE49-F238E27FC236}">
                <a16:creationId xmlns:a16="http://schemas.microsoft.com/office/drawing/2014/main" id="{6066EAF8-BED0-69BD-FB79-C1DCA8C6E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28775"/>
            <a:ext cx="7162800"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up)">
                                      <p:cBhvr>
                                        <p:cTn id="7" dur="500"/>
                                        <p:tgtEl>
                                          <p:spTgt spid="67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2EE9E92-E678-E82A-5B70-3545DC383311}"/>
              </a:ext>
            </a:extLst>
          </p:cNvPr>
          <p:cNvSpPr>
            <a:spLocks noGrp="1" noChangeArrowheads="1"/>
          </p:cNvSpPr>
          <p:nvPr>
            <p:ph type="title"/>
          </p:nvPr>
        </p:nvSpPr>
        <p:spPr/>
        <p:txBody>
          <a:bodyPr/>
          <a:lstStyle/>
          <a:p>
            <a:r>
              <a:rPr lang="en-US" altLang="zh-CN" sz="2400"/>
              <a:t>1.2 The Changing Nature of Software</a:t>
            </a:r>
          </a:p>
        </p:txBody>
      </p:sp>
      <p:sp>
        <p:nvSpPr>
          <p:cNvPr id="69635" name="Rectangle 3">
            <a:extLst>
              <a:ext uri="{FF2B5EF4-FFF2-40B4-BE49-F238E27FC236}">
                <a16:creationId xmlns:a16="http://schemas.microsoft.com/office/drawing/2014/main" id="{859CAB8B-8EBC-E482-479F-28FCAD50CCBA}"/>
              </a:ext>
            </a:extLst>
          </p:cNvPr>
          <p:cNvSpPr>
            <a:spLocks noGrp="1" noChangeArrowheads="1"/>
          </p:cNvSpPr>
          <p:nvPr>
            <p:ph type="body" idx="1"/>
          </p:nvPr>
        </p:nvSpPr>
        <p:spPr>
          <a:xfrm>
            <a:off x="684213" y="1125538"/>
            <a:ext cx="7796212" cy="4967287"/>
          </a:xfrm>
        </p:spPr>
        <p:txBody>
          <a:bodyPr/>
          <a:lstStyle/>
          <a:p>
            <a:pPr marL="0" indent="0">
              <a:spcAft>
                <a:spcPct val="40000"/>
              </a:spcAft>
            </a:pPr>
            <a:r>
              <a:rPr lang="en-US" altLang="zh-CN" b="1"/>
              <a:t> Cloud Computing</a:t>
            </a:r>
          </a:p>
          <a:p>
            <a:pPr marL="711200" lvl="2" indent="-352425">
              <a:spcAft>
                <a:spcPct val="20000"/>
              </a:spcAft>
              <a:buFont typeface="Wingdings" panose="05000000000000000000" pitchFamily="2" charset="2"/>
              <a:buChar char="Ø"/>
            </a:pPr>
            <a:r>
              <a:rPr lang="en-US" altLang="zh-CN" sz="1800" b="1"/>
              <a:t>Cloud computing provides distributed data storage and processing resources to networked computing devices</a:t>
            </a:r>
          </a:p>
          <a:p>
            <a:pPr marL="711200" lvl="2" indent="-352425">
              <a:spcAft>
                <a:spcPct val="20000"/>
              </a:spcAft>
              <a:buFont typeface="Wingdings" panose="05000000000000000000" pitchFamily="2" charset="2"/>
              <a:buChar char="Ø"/>
            </a:pPr>
            <a:r>
              <a:rPr lang="en-US" altLang="zh-CN" sz="1800" b="1"/>
              <a:t>Computing resources reside outside the cloud and have access to a variety of resources inside the cloud</a:t>
            </a:r>
          </a:p>
          <a:p>
            <a:pPr marL="711200" lvl="2" indent="-352425">
              <a:spcAft>
                <a:spcPct val="20000"/>
              </a:spcAft>
              <a:buFont typeface="Wingdings" panose="05000000000000000000" pitchFamily="2" charset="2"/>
              <a:buChar char="Ø"/>
            </a:pPr>
            <a:r>
              <a:rPr lang="en-US" altLang="zh-CN" sz="1800" b="1"/>
              <a:t>Cloud computing requires developing an architecture containing both frontend and backend services </a:t>
            </a:r>
          </a:p>
          <a:p>
            <a:pPr marL="711200" lvl="2" indent="-352425">
              <a:spcAft>
                <a:spcPct val="20000"/>
              </a:spcAft>
              <a:buFont typeface="Wingdings" panose="05000000000000000000" pitchFamily="2" charset="2"/>
              <a:buChar char="Ø"/>
            </a:pPr>
            <a:r>
              <a:rPr lang="en-US" altLang="zh-CN" sz="1800" b="1"/>
              <a:t>Frontend services include the client devices and application software to allow access   </a:t>
            </a:r>
          </a:p>
          <a:p>
            <a:pPr marL="711200" lvl="2" indent="-352425">
              <a:spcAft>
                <a:spcPct val="20000"/>
              </a:spcAft>
              <a:buFont typeface="Wingdings" panose="05000000000000000000" pitchFamily="2" charset="2"/>
              <a:buChar char="Ø"/>
            </a:pPr>
            <a:r>
              <a:rPr lang="en-US" altLang="zh-CN" sz="1800" b="1"/>
              <a:t>Backend services include servers, data storage, and server-resident applications </a:t>
            </a:r>
          </a:p>
          <a:p>
            <a:pPr marL="711200" lvl="2" indent="-352425">
              <a:spcAft>
                <a:spcPct val="20000"/>
              </a:spcAft>
              <a:buFont typeface="Wingdings" panose="05000000000000000000" pitchFamily="2" charset="2"/>
              <a:buChar char="Ø"/>
            </a:pPr>
            <a:r>
              <a:rPr lang="en-US" altLang="zh-CN" sz="1800" b="1"/>
              <a:t>Cloud architectures can be segmented to restrict access to private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up)">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up)">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up)">
                                      <p:cBhvr>
                                        <p:cTn id="17" dur="500"/>
                                        <p:tgtEl>
                                          <p:spTgt spid="6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wipe(up)">
                                      <p:cBhvr>
                                        <p:cTn id="22" dur="500"/>
                                        <p:tgtEl>
                                          <p:spTgt spid="69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Effect transition="in" filter="wipe(up)">
                                      <p:cBhvr>
                                        <p:cTn id="27" dur="500"/>
                                        <p:tgtEl>
                                          <p:spTgt spid="69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9635">
                                            <p:txEl>
                                              <p:pRg st="5" end="5"/>
                                            </p:txEl>
                                          </p:spTgt>
                                        </p:tgtEl>
                                        <p:attrNameLst>
                                          <p:attrName>style.visibility</p:attrName>
                                        </p:attrNameLst>
                                      </p:cBhvr>
                                      <p:to>
                                        <p:strVal val="visible"/>
                                      </p:to>
                                    </p:set>
                                    <p:animEffect transition="in" filter="wipe(up)">
                                      <p:cBhvr>
                                        <p:cTn id="32" dur="500"/>
                                        <p:tgtEl>
                                          <p:spTgt spid="696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animEffect transition="in" filter="wipe(up)">
                                      <p:cBhvr>
                                        <p:cTn id="37"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F627F2-F848-8B43-FB6D-39A8082D7963}"/>
              </a:ext>
            </a:extLst>
          </p:cNvPr>
          <p:cNvSpPr>
            <a:spLocks noGrp="1" noChangeArrowheads="1"/>
          </p:cNvSpPr>
          <p:nvPr>
            <p:ph type="title"/>
          </p:nvPr>
        </p:nvSpPr>
        <p:spPr/>
        <p:txBody>
          <a:bodyPr/>
          <a:lstStyle/>
          <a:p>
            <a:r>
              <a:rPr lang="en-US" altLang="zh-CN" sz="2400"/>
              <a:t>1.2 The Changing Nature of Software</a:t>
            </a:r>
          </a:p>
        </p:txBody>
      </p:sp>
      <p:sp>
        <p:nvSpPr>
          <p:cNvPr id="71683" name="Rectangle 3">
            <a:extLst>
              <a:ext uri="{FF2B5EF4-FFF2-40B4-BE49-F238E27FC236}">
                <a16:creationId xmlns:a16="http://schemas.microsoft.com/office/drawing/2014/main" id="{1E911361-94D0-2772-1766-A690B7C5D1FD}"/>
              </a:ext>
            </a:extLst>
          </p:cNvPr>
          <p:cNvSpPr>
            <a:spLocks noGrp="1" noChangeArrowheads="1"/>
          </p:cNvSpPr>
          <p:nvPr>
            <p:ph type="body" idx="1"/>
          </p:nvPr>
        </p:nvSpPr>
        <p:spPr>
          <a:xfrm>
            <a:off x="684213" y="1125538"/>
            <a:ext cx="7796212" cy="4967287"/>
          </a:xfrm>
        </p:spPr>
        <p:txBody>
          <a:bodyPr/>
          <a:lstStyle/>
          <a:p>
            <a:pPr marL="0" indent="0">
              <a:spcAft>
                <a:spcPct val="40000"/>
              </a:spcAft>
            </a:pPr>
            <a:r>
              <a:rPr lang="en-US" altLang="zh-CN" b="1"/>
              <a:t> Product Line Software</a:t>
            </a:r>
          </a:p>
          <a:p>
            <a:pPr marL="711200" lvl="2" indent="-352425">
              <a:spcAft>
                <a:spcPct val="20000"/>
              </a:spcAft>
              <a:buFont typeface="Wingdings" panose="05000000000000000000" pitchFamily="2" charset="2"/>
              <a:buChar char="Ø"/>
            </a:pPr>
            <a:r>
              <a:rPr lang="en-US" altLang="zh-CN" sz="1800" b="1"/>
              <a:t>Product line software is a set of software-intensive systems that share a common set of features and satisfy the needs of a particular market</a:t>
            </a:r>
          </a:p>
          <a:p>
            <a:pPr marL="711200" lvl="2" indent="-352425">
              <a:spcAft>
                <a:spcPct val="20000"/>
              </a:spcAft>
              <a:buFont typeface="Wingdings" panose="05000000000000000000" pitchFamily="2" charset="2"/>
              <a:buChar char="Ø"/>
            </a:pPr>
            <a:r>
              <a:rPr lang="en-US" altLang="zh-CN" sz="1800" b="1"/>
              <a:t>These software products are developed using the same application and data architectures using a common core of reusable software components</a:t>
            </a:r>
          </a:p>
          <a:p>
            <a:pPr marL="711200" lvl="2" indent="-352425">
              <a:spcAft>
                <a:spcPct val="20000"/>
              </a:spcAft>
              <a:buFont typeface="Wingdings" panose="05000000000000000000" pitchFamily="2" charset="2"/>
              <a:buChar char="Ø"/>
            </a:pPr>
            <a:r>
              <a:rPr lang="en-US" altLang="zh-CN" sz="1800" b="1"/>
              <a:t>A software product line shares a set of assets that include requirements, architecture, design patterns, reusable components, test cases, and other work products</a:t>
            </a:r>
          </a:p>
          <a:p>
            <a:pPr marL="711200" lvl="2" indent="-352425">
              <a:spcAft>
                <a:spcPct val="20000"/>
              </a:spcAft>
              <a:buFont typeface="Wingdings" panose="05000000000000000000" pitchFamily="2" charset="2"/>
              <a:buChar char="Ø"/>
            </a:pPr>
            <a:r>
              <a:rPr lang="en-US" altLang="zh-CN" sz="1800" b="1"/>
              <a:t>A software product line allow in the development of many products that are engineered by capitalizing on the commonality among all products with in the product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up)">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up)">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up)">
                                      <p:cBhvr>
                                        <p:cTn id="17" dur="500"/>
                                        <p:tgtEl>
                                          <p:spTgt spid="71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up)">
                                      <p:cBhvr>
                                        <p:cTn id="22" dur="500"/>
                                        <p:tgtEl>
                                          <p:spTgt spid="716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Effect transition="in" filter="wipe(up)">
                                      <p:cBhvr>
                                        <p:cTn id="27"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FC00157-70E3-1936-66A8-5B32C821C827}"/>
              </a:ext>
            </a:extLst>
          </p:cNvPr>
          <p:cNvSpPr>
            <a:spLocks noGrp="1" noChangeArrowheads="1"/>
          </p:cNvSpPr>
          <p:nvPr>
            <p:ph type="body" idx="1"/>
          </p:nvPr>
        </p:nvSpPr>
        <p:spPr>
          <a:xfrm>
            <a:off x="374650" y="1125538"/>
            <a:ext cx="8229600" cy="647700"/>
          </a:xfrm>
        </p:spPr>
        <p:txBody>
          <a:bodyPr/>
          <a:lstStyle/>
          <a:p>
            <a:r>
              <a:rPr lang="en-US" altLang="zh-CN" b="1"/>
              <a:t>The Evolution</a:t>
            </a:r>
          </a:p>
        </p:txBody>
      </p:sp>
      <p:sp>
        <p:nvSpPr>
          <p:cNvPr id="9219" name="Rectangle 3">
            <a:extLst>
              <a:ext uri="{FF2B5EF4-FFF2-40B4-BE49-F238E27FC236}">
                <a16:creationId xmlns:a16="http://schemas.microsoft.com/office/drawing/2014/main" id="{2D50EB8C-AF5F-F818-5558-84BB0E9AC03D}"/>
              </a:ext>
            </a:extLst>
          </p:cNvPr>
          <p:cNvSpPr>
            <a:spLocks noGrp="1" noChangeArrowheads="1"/>
          </p:cNvSpPr>
          <p:nvPr>
            <p:ph type="title"/>
          </p:nvPr>
        </p:nvSpPr>
        <p:spPr/>
        <p:txBody>
          <a:bodyPr/>
          <a:lstStyle/>
          <a:p>
            <a:r>
              <a:rPr lang="en-US" altLang="zh-CN" sz="2400"/>
              <a:t>1.1 The Nature of Software</a:t>
            </a:r>
          </a:p>
        </p:txBody>
      </p:sp>
      <p:sp>
        <p:nvSpPr>
          <p:cNvPr id="9225" name="Text Box 9">
            <a:extLst>
              <a:ext uri="{FF2B5EF4-FFF2-40B4-BE49-F238E27FC236}">
                <a16:creationId xmlns:a16="http://schemas.microsoft.com/office/drawing/2014/main" id="{13AC718B-A788-1E9F-46C2-1D60FA4D4C3E}"/>
              </a:ext>
            </a:extLst>
          </p:cNvPr>
          <p:cNvSpPr txBox="1">
            <a:spLocks noChangeArrowheads="1"/>
          </p:cNvSpPr>
          <p:nvPr/>
        </p:nvSpPr>
        <p:spPr bwMode="auto">
          <a:xfrm>
            <a:off x="611188" y="1774825"/>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t>In the early days:        User  </a:t>
            </a:r>
            <a:r>
              <a:rPr kumimoji="1" lang="en-US" altLang="zh-CN" sz="2000" b="1" noProof="1">
                <a:sym typeface="Wingdings" panose="05000000000000000000" pitchFamily="2" charset="2"/>
              </a:rPr>
              <a:t></a:t>
            </a:r>
            <a:r>
              <a:rPr kumimoji="1" lang="en-US" altLang="zh-CN" sz="2000" b="1"/>
              <a:t>  Computer</a:t>
            </a:r>
          </a:p>
          <a:p>
            <a:r>
              <a:rPr kumimoji="1" lang="en-US" altLang="zh-CN" sz="2000"/>
              <a:t>     </a:t>
            </a:r>
            <a:r>
              <a:rPr kumimoji="1" lang="en-US" altLang="zh-CN" sz="2000" b="1">
                <a:solidFill>
                  <a:srgbClr val="0000FF"/>
                </a:solidFill>
              </a:rPr>
              <a:t>Software</a:t>
            </a:r>
            <a:r>
              <a:rPr kumimoji="1" lang="en-US" altLang="zh-CN" sz="2000" b="1"/>
              <a:t> = “Place a sequence of instructions together to get the computer to do something useful”.</a:t>
            </a:r>
          </a:p>
        </p:txBody>
      </p:sp>
      <p:sp>
        <p:nvSpPr>
          <p:cNvPr id="9226" name="Text Box 10">
            <a:extLst>
              <a:ext uri="{FF2B5EF4-FFF2-40B4-BE49-F238E27FC236}">
                <a16:creationId xmlns:a16="http://schemas.microsoft.com/office/drawing/2014/main" id="{28D1D296-4F02-B6A3-1BC3-DE46A54BD482}"/>
              </a:ext>
            </a:extLst>
          </p:cNvPr>
          <p:cNvSpPr txBox="1">
            <a:spLocks noChangeArrowheads="1"/>
          </p:cNvSpPr>
          <p:nvPr/>
        </p:nvSpPr>
        <p:spPr bwMode="auto">
          <a:xfrm>
            <a:off x="611188" y="3152775"/>
            <a:ext cx="74676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kumimoji="1" lang="en-US" altLang="zh-CN" sz="2000" b="1"/>
              <a:t>In late 1950’s:</a:t>
            </a:r>
          </a:p>
          <a:p>
            <a:pPr>
              <a:spcBef>
                <a:spcPct val="5000"/>
              </a:spcBef>
            </a:pPr>
            <a:r>
              <a:rPr kumimoji="1" lang="en-US" altLang="zh-CN" sz="2000" b="1"/>
              <a:t>     Computer became cheaper and more common.</a:t>
            </a:r>
          </a:p>
          <a:p>
            <a:pPr>
              <a:spcBef>
                <a:spcPct val="5000"/>
              </a:spcBef>
            </a:pPr>
            <a:r>
              <a:rPr kumimoji="1" lang="en-US" altLang="zh-CN" sz="2000" b="1"/>
              <a:t>     High level languages were invented.</a:t>
            </a:r>
          </a:p>
        </p:txBody>
      </p:sp>
      <p:sp>
        <p:nvSpPr>
          <p:cNvPr id="9227" name="Text Box 11">
            <a:extLst>
              <a:ext uri="{FF2B5EF4-FFF2-40B4-BE49-F238E27FC236}">
                <a16:creationId xmlns:a16="http://schemas.microsoft.com/office/drawing/2014/main" id="{68AE010A-8022-EB95-78FF-B0CA415FE693}"/>
              </a:ext>
            </a:extLst>
          </p:cNvPr>
          <p:cNvSpPr txBox="1">
            <a:spLocks noChangeArrowheads="1"/>
          </p:cNvSpPr>
          <p:nvPr/>
        </p:nvSpPr>
        <p:spPr bwMode="auto">
          <a:xfrm>
            <a:off x="4268788" y="3152775"/>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FF"/>
                </a:solidFill>
              </a:rPr>
              <a:t>Programmer</a:t>
            </a:r>
            <a:endParaRPr kumimoji="1" lang="en-US" altLang="zh-CN" sz="2000">
              <a:solidFill>
                <a:srgbClr val="0000FF"/>
              </a:solidFill>
            </a:endParaRPr>
          </a:p>
        </p:txBody>
      </p:sp>
      <p:grpSp>
        <p:nvGrpSpPr>
          <p:cNvPr id="9228" name="Group 12">
            <a:extLst>
              <a:ext uri="{FF2B5EF4-FFF2-40B4-BE49-F238E27FC236}">
                <a16:creationId xmlns:a16="http://schemas.microsoft.com/office/drawing/2014/main" id="{7C7BF1CB-09DE-56F4-F044-CF2DB7347E1F}"/>
              </a:ext>
            </a:extLst>
          </p:cNvPr>
          <p:cNvGrpSpPr>
            <a:grpSpLocks/>
          </p:cNvGrpSpPr>
          <p:nvPr/>
        </p:nvGrpSpPr>
        <p:grpSpPr bwMode="auto">
          <a:xfrm>
            <a:off x="2668588" y="3152775"/>
            <a:ext cx="5791200" cy="396875"/>
            <a:chOff x="720" y="3504"/>
            <a:chExt cx="3648" cy="250"/>
          </a:xfrm>
        </p:grpSpPr>
        <p:sp>
          <p:nvSpPr>
            <p:cNvPr id="9229" name="Text Box 13">
              <a:extLst>
                <a:ext uri="{FF2B5EF4-FFF2-40B4-BE49-F238E27FC236}">
                  <a16:creationId xmlns:a16="http://schemas.microsoft.com/office/drawing/2014/main" id="{A01D527D-80AF-25BF-ABC8-3A93428618D3}"/>
                </a:ext>
              </a:extLst>
            </p:cNvPr>
            <p:cNvSpPr txBox="1">
              <a:spLocks noChangeArrowheads="1"/>
            </p:cNvSpPr>
            <p:nvPr/>
          </p:nvSpPr>
          <p:spPr bwMode="auto">
            <a:xfrm>
              <a:off x="720" y="350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t>User </a:t>
              </a:r>
              <a:r>
                <a:rPr kumimoji="1" lang="en-US" altLang="zh-CN" sz="2000" b="1" noProof="1">
                  <a:sym typeface="Wingdings" panose="05000000000000000000" pitchFamily="2" charset="2"/>
                </a:rPr>
                <a:t></a:t>
              </a:r>
              <a:endParaRPr kumimoji="1" lang="en-US" altLang="zh-CN" sz="2000" b="1">
                <a:sym typeface="Wingdings" panose="05000000000000000000" pitchFamily="2" charset="2"/>
              </a:endParaRPr>
            </a:p>
          </p:txBody>
        </p:sp>
        <p:sp>
          <p:nvSpPr>
            <p:cNvPr id="9230" name="Text Box 14">
              <a:extLst>
                <a:ext uri="{FF2B5EF4-FFF2-40B4-BE49-F238E27FC236}">
                  <a16:creationId xmlns:a16="http://schemas.microsoft.com/office/drawing/2014/main" id="{4FAC29DF-8535-4120-E29F-3777FB58B4F1}"/>
                </a:ext>
              </a:extLst>
            </p:cNvPr>
            <p:cNvSpPr txBox="1">
              <a:spLocks noChangeArrowheads="1"/>
            </p:cNvSpPr>
            <p:nvPr/>
          </p:nvSpPr>
          <p:spPr bwMode="auto">
            <a:xfrm>
              <a:off x="2976" y="3504"/>
              <a:ext cx="13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zh-CN" sz="2000" b="1" noProof="1">
                  <a:solidFill>
                    <a:srgbClr val="000000"/>
                  </a:solidFill>
                  <a:sym typeface="Wingdings" panose="05000000000000000000" pitchFamily="2" charset="2"/>
                </a:rPr>
                <a:t></a:t>
              </a:r>
              <a:r>
                <a:rPr kumimoji="1" lang="en-US" altLang="zh-CN" sz="2000" b="1">
                  <a:solidFill>
                    <a:srgbClr val="000000"/>
                  </a:solidFill>
                </a:rPr>
                <a:t>Computer</a:t>
              </a:r>
              <a:endParaRPr kumimoji="1" lang="en-US" altLang="zh-CN" sz="2000">
                <a:solidFill>
                  <a:srgbClr val="000000"/>
                </a:solidFill>
              </a:endParaRPr>
            </a:p>
          </p:txBody>
        </p:sp>
      </p:grpSp>
      <p:sp>
        <p:nvSpPr>
          <p:cNvPr id="9231" name="Text Box 15">
            <a:extLst>
              <a:ext uri="{FF2B5EF4-FFF2-40B4-BE49-F238E27FC236}">
                <a16:creationId xmlns:a16="http://schemas.microsoft.com/office/drawing/2014/main" id="{A31A328E-574C-5F4A-6F12-B6651D536859}"/>
              </a:ext>
            </a:extLst>
          </p:cNvPr>
          <p:cNvSpPr txBox="1">
            <a:spLocks noChangeArrowheads="1"/>
          </p:cNvSpPr>
          <p:nvPr/>
        </p:nvSpPr>
        <p:spPr bwMode="auto">
          <a:xfrm>
            <a:off x="3390900" y="2827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zh-CN" sz="2400" b="1" noProof="1">
                <a:latin typeface="Times New Roman" panose="02020603050405020304" pitchFamily="18" charset="0"/>
                <a:sym typeface="Wingdings" panose="05000000000000000000" pitchFamily="2" charset="2"/>
              </a:rPr>
              <a:t></a:t>
            </a:r>
            <a:endParaRPr kumimoji="1" lang="en-US" altLang="zh-CN" sz="2000">
              <a:latin typeface="Times New Roman" panose="02020603050405020304" pitchFamily="18" charset="0"/>
              <a:sym typeface="Wingdings" panose="05000000000000000000" pitchFamily="2" charset="2"/>
            </a:endParaRPr>
          </a:p>
        </p:txBody>
      </p:sp>
      <p:sp>
        <p:nvSpPr>
          <p:cNvPr id="9232" name="Rectangle 16">
            <a:extLst>
              <a:ext uri="{FF2B5EF4-FFF2-40B4-BE49-F238E27FC236}">
                <a16:creationId xmlns:a16="http://schemas.microsoft.com/office/drawing/2014/main" id="{2D83B52D-3D41-958B-CC93-38C9F62D6E0A}"/>
              </a:ext>
            </a:extLst>
          </p:cNvPr>
          <p:cNvSpPr>
            <a:spLocks noChangeArrowheads="1"/>
          </p:cNvSpPr>
          <p:nvPr/>
        </p:nvSpPr>
        <p:spPr bwMode="auto">
          <a:xfrm>
            <a:off x="611188" y="4529138"/>
            <a:ext cx="70104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1143000" indent="-285750">
              <a:defRPr>
                <a:solidFill>
                  <a:schemeClr val="tx1"/>
                </a:solidFill>
                <a:latin typeface="Arial" panose="020B0604020202020204" pitchFamily="34" charset="0"/>
                <a:ea typeface="宋体" panose="02010600030101010101" pitchFamily="2" charset="-122"/>
              </a:defRPr>
            </a:lvl2pPr>
            <a:lvl3pPr marL="1562100" indent="-228600">
              <a:defRPr>
                <a:solidFill>
                  <a:schemeClr val="tx1"/>
                </a:solidFill>
                <a:latin typeface="Arial" panose="020B0604020202020204" pitchFamily="34" charset="0"/>
                <a:ea typeface="宋体" panose="02010600030101010101" pitchFamily="2" charset="-122"/>
              </a:defRPr>
            </a:lvl3pPr>
            <a:lvl4pPr marL="1981200" indent="-228600">
              <a:defRPr>
                <a:solidFill>
                  <a:schemeClr val="tx1"/>
                </a:solidFill>
                <a:latin typeface="Arial" panose="020B0604020202020204" pitchFamily="34" charset="0"/>
                <a:ea typeface="宋体" panose="02010600030101010101" pitchFamily="2" charset="-122"/>
              </a:defRPr>
            </a:lvl4pPr>
            <a:lvl5pPr marL="2400300" indent="-228600">
              <a:defRPr>
                <a:solidFill>
                  <a:schemeClr val="tx1"/>
                </a:solidFill>
                <a:latin typeface="Arial" panose="020B0604020202020204" pitchFamily="34" charset="0"/>
                <a:ea typeface="宋体" panose="02010600030101010101" pitchFamily="2" charset="-122"/>
              </a:defRPr>
            </a:lvl5pPr>
            <a:lvl6pPr marL="28575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147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719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291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0000"/>
              </a:spcBef>
            </a:pPr>
            <a:r>
              <a:rPr kumimoji="1" lang="en-US" altLang="zh-CN" sz="2000" b="1">
                <a:solidFill>
                  <a:srgbClr val="000000"/>
                </a:solidFill>
              </a:rPr>
              <a:t>In early 1960’s:</a:t>
            </a:r>
          </a:p>
          <a:p>
            <a:pPr algn="just">
              <a:spcBef>
                <a:spcPct val="10000"/>
              </a:spcBef>
            </a:pPr>
            <a:r>
              <a:rPr kumimoji="1" lang="en-US" altLang="zh-CN" sz="2000" b="1">
                <a:solidFill>
                  <a:srgbClr val="000000"/>
                </a:solidFill>
              </a:rPr>
              <a:t>     Very few large software projects were done by some experts.</a:t>
            </a:r>
            <a:endParaRPr kumimoji="1" lang="en-US" altLang="zh-CN" sz="2000">
              <a:solidFill>
                <a:srgbClr val="000000"/>
              </a:solidFill>
            </a:endParaRPr>
          </a:p>
        </p:txBody>
      </p:sp>
      <p:sp>
        <p:nvSpPr>
          <p:cNvPr id="9233" name="Text Box 17">
            <a:extLst>
              <a:ext uri="{FF2B5EF4-FFF2-40B4-BE49-F238E27FC236}">
                <a16:creationId xmlns:a16="http://schemas.microsoft.com/office/drawing/2014/main" id="{F7D0A964-C3C1-C842-A693-64FA29630655}"/>
              </a:ext>
            </a:extLst>
          </p:cNvPr>
          <p:cNvSpPr txBox="1">
            <a:spLocks noChangeArrowheads="1"/>
          </p:cNvSpPr>
          <p:nvPr/>
        </p:nvSpPr>
        <p:spPr bwMode="auto">
          <a:xfrm>
            <a:off x="3049588" y="4437063"/>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rgbClr val="0000FF"/>
                </a:solidFill>
              </a:rPr>
              <a:t>Hacker  </a:t>
            </a:r>
            <a:r>
              <a:rPr kumimoji="1" lang="en-US" altLang="zh-CN" sz="2400" b="1">
                <a:solidFill>
                  <a:srgbClr val="FF0000"/>
                </a:solidFill>
                <a:sym typeface="Symbol" panose="05050102010706020507" pitchFamily="18" charset="2"/>
              </a:rPr>
              <a:t></a:t>
            </a:r>
            <a:r>
              <a:rPr kumimoji="1" lang="en-US" altLang="zh-CN" sz="2400" b="1">
                <a:solidFill>
                  <a:srgbClr val="0000FF"/>
                </a:solidFill>
                <a:sym typeface="Symbol" panose="05050102010706020507" pitchFamily="18" charset="2"/>
              </a:rPr>
              <a:t>  </a:t>
            </a:r>
            <a:r>
              <a:rPr kumimoji="1" lang="en-US" altLang="zh-CN" sz="2400" b="1">
                <a:solidFill>
                  <a:srgbClr val="000000"/>
                </a:solidFill>
              </a:rPr>
              <a:t>Cracker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wipe(left)">
                                      <p:cBhvr>
                                        <p:cTn id="7" dur="500"/>
                                        <p:tgtEl>
                                          <p:spTgt spid="9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225"/>
                                        </p:tgtEl>
                                        <p:attrNameLst>
                                          <p:attrName>style.visibility</p:attrName>
                                        </p:attrNameLst>
                                      </p:cBhvr>
                                      <p:to>
                                        <p:strVal val="visible"/>
                                      </p:to>
                                    </p:set>
                                    <p:animEffect transition="in" filter="box(out)">
                                      <p:cBhvr>
                                        <p:cTn id="12" dur="500"/>
                                        <p:tgtEl>
                                          <p:spTgt spid="922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box(out)">
                                      <p:cBhvr>
                                        <p:cTn id="17" dur="500"/>
                                        <p:tgtEl>
                                          <p:spTgt spid="922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9228"/>
                                        </p:tgtEl>
                                        <p:attrNameLst>
                                          <p:attrName>style.visibility</p:attrName>
                                        </p:attrNameLst>
                                      </p:cBhvr>
                                      <p:to>
                                        <p:strVal val="visible"/>
                                      </p:to>
                                    </p:set>
                                    <p:animEffect transition="in" filter="dissolve">
                                      <p:cBhvr>
                                        <p:cTn id="21" dur="500"/>
                                        <p:tgtEl>
                                          <p:spTgt spid="92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9227"/>
                                        </p:tgtEl>
                                        <p:attrNameLst>
                                          <p:attrName>style.visibility</p:attrName>
                                        </p:attrNameLst>
                                      </p:cBhvr>
                                      <p:to>
                                        <p:strVal val="visible"/>
                                      </p:to>
                                    </p:set>
                                    <p:animEffect transition="in" filter="box(out)">
                                      <p:cBhvr>
                                        <p:cTn id="26" dur="500"/>
                                        <p:tgtEl>
                                          <p:spTgt spid="9227"/>
                                        </p:tgtEl>
                                      </p:cBhvr>
                                    </p:animEffect>
                                  </p:childTnLst>
                                  <p:subTnLst>
                                    <p:audio>
                                      <p:cMediaNode>
                                        <p:cTn display="0" masterRel="sameClick">
                                          <p:stCondLst>
                                            <p:cond evt="begin" delay="0">
                                              <p:tn val="24"/>
                                            </p:cond>
                                          </p:stCondLst>
                                          <p:endCondLst>
                                            <p:cond evt="onStopAudio" delay="0">
                                              <p:tgtEl>
                                                <p:sldTgt/>
                                              </p:tgtEl>
                                            </p:cond>
                                          </p:endCondLst>
                                        </p:cTn>
                                        <p:tgtEl>
                                          <p:sndTgt r:embed="rId4" name="applaus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9231"/>
                                        </p:tgtEl>
                                        <p:attrNameLst>
                                          <p:attrName>style.visibility</p:attrName>
                                        </p:attrNameLst>
                                      </p:cBhvr>
                                      <p:to>
                                        <p:strVal val="visible"/>
                                      </p:to>
                                    </p:set>
                                    <p:animEffect transition="in" filter="box(out)">
                                      <p:cBhvr>
                                        <p:cTn id="31" dur="500"/>
                                        <p:tgtEl>
                                          <p:spTgt spid="9231"/>
                                        </p:tgtEl>
                                      </p:cBhvr>
                                    </p:animEffect>
                                  </p:childTnLst>
                                  <p:subTnLst>
                                    <p:audio>
                                      <p:cMediaNode>
                                        <p:cTn display="0" masterRel="sameClick">
                                          <p:stCondLst>
                                            <p:cond evt="begin" delay="0">
                                              <p:tn val="29"/>
                                            </p:cond>
                                          </p:stCondLst>
                                          <p:endCondLst>
                                            <p:cond evt="onStopAudio" delay="0">
                                              <p:tgtEl>
                                                <p:sldTgt/>
                                              </p:tgtEl>
                                            </p:cond>
                                          </p:endCondLst>
                                        </p:cTn>
                                        <p:tgtEl>
                                          <p:sndTgt r:embed="rId5" name="GUNSHOT.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9232"/>
                                        </p:tgtEl>
                                        <p:attrNameLst>
                                          <p:attrName>style.visibility</p:attrName>
                                        </p:attrNameLst>
                                      </p:cBhvr>
                                      <p:to>
                                        <p:strVal val="visible"/>
                                      </p:to>
                                    </p:set>
                                    <p:animEffect transition="in" filter="box(out)">
                                      <p:cBhvr>
                                        <p:cTn id="36" dur="500"/>
                                        <p:tgtEl>
                                          <p:spTgt spid="9232"/>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9233"/>
                                        </p:tgtEl>
                                        <p:attrNameLst>
                                          <p:attrName>style.visibility</p:attrName>
                                        </p:attrNameLst>
                                      </p:cBhvr>
                                      <p:to>
                                        <p:strVal val="visible"/>
                                      </p:to>
                                    </p:set>
                                    <p:anim calcmode="lin" valueType="num">
                                      <p:cBhvr>
                                        <p:cTn id="41" dur="500" fill="hold"/>
                                        <p:tgtEl>
                                          <p:spTgt spid="9233"/>
                                        </p:tgtEl>
                                        <p:attrNameLst>
                                          <p:attrName>ppt_w</p:attrName>
                                        </p:attrNameLst>
                                      </p:cBhvr>
                                      <p:tavLst>
                                        <p:tav tm="0">
                                          <p:val>
                                            <p:fltVal val="0"/>
                                          </p:val>
                                        </p:tav>
                                        <p:tav tm="100000">
                                          <p:val>
                                            <p:strVal val="#ppt_w"/>
                                          </p:val>
                                        </p:tav>
                                      </p:tavLst>
                                    </p:anim>
                                    <p:anim calcmode="lin" valueType="num">
                                      <p:cBhvr>
                                        <p:cTn id="42" dur="500" fill="hold"/>
                                        <p:tgtEl>
                                          <p:spTgt spid="923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9"/>
                                            </p:cond>
                                          </p:stCondLst>
                                          <p:endCondLst>
                                            <p:cond evt="onStopAudio" delay="0">
                                              <p:tgtEl>
                                                <p:sldTgt/>
                                              </p:tgtEl>
                                            </p:cond>
                                          </p:endCondLst>
                                        </p:cTn>
                                        <p:tgtEl>
                                          <p:sndTgt r:embed="rId6"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P spid="9225" grpId="0" autoUpdateAnimBg="0"/>
      <p:bldP spid="9226" grpId="0" autoUpdateAnimBg="0"/>
      <p:bldP spid="9227" grpId="0" autoUpdateAnimBg="0"/>
      <p:bldP spid="9231" grpId="0" autoUpdateAnimBg="0"/>
      <p:bldP spid="9232" grpId="0" autoUpdateAnimBg="0"/>
      <p:bldP spid="923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3E2BAD6-017B-92DD-203E-501D4389DA3A}"/>
              </a:ext>
            </a:extLst>
          </p:cNvPr>
          <p:cNvSpPr>
            <a:spLocks noGrp="1" noChangeArrowheads="1"/>
          </p:cNvSpPr>
          <p:nvPr>
            <p:ph type="title"/>
          </p:nvPr>
        </p:nvSpPr>
        <p:spPr/>
        <p:txBody>
          <a:bodyPr/>
          <a:lstStyle/>
          <a:p>
            <a:r>
              <a:rPr lang="en-US" altLang="zh-CN" sz="2400"/>
              <a:t>1.1 The Nature of Software</a:t>
            </a:r>
          </a:p>
        </p:txBody>
      </p:sp>
      <p:sp>
        <p:nvSpPr>
          <p:cNvPr id="38916" name="Text Box 4">
            <a:extLst>
              <a:ext uri="{FF2B5EF4-FFF2-40B4-BE49-F238E27FC236}">
                <a16:creationId xmlns:a16="http://schemas.microsoft.com/office/drawing/2014/main" id="{AF84D50F-F08B-4CB1-EED5-6AE5162BA70D}"/>
              </a:ext>
            </a:extLst>
          </p:cNvPr>
          <p:cNvSpPr txBox="1">
            <a:spLocks noChangeArrowheads="1"/>
          </p:cNvSpPr>
          <p:nvPr/>
        </p:nvSpPr>
        <p:spPr bwMode="auto">
          <a:xfrm>
            <a:off x="684213" y="1052513"/>
            <a:ext cx="7920037" cy="487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ct val="50000"/>
              </a:spcAft>
            </a:pPr>
            <a:r>
              <a:rPr kumimoji="1" lang="en-US" altLang="zh-CN" sz="2800" b="1">
                <a:solidFill>
                  <a:srgbClr val="0000FF"/>
                </a:solidFill>
                <a:ea typeface="楷体_GB2312" pitchFamily="49" charset="-122"/>
              </a:rPr>
              <a:t>Case 1.</a:t>
            </a:r>
            <a:r>
              <a:rPr kumimoji="1" lang="en-US" altLang="zh-CN" sz="2400" b="1">
                <a:solidFill>
                  <a:srgbClr val="000000"/>
                </a:solidFill>
                <a:latin typeface="Times New Roman" panose="02020603050405020304" pitchFamily="18" charset="0"/>
                <a:ea typeface="楷体_GB2312" pitchFamily="49" charset="-122"/>
              </a:rPr>
              <a:t> </a:t>
            </a:r>
            <a:r>
              <a:rPr kumimoji="1" lang="zh-CN" altLang="en-US" sz="2200" b="1">
                <a:latin typeface="Times New Roman" panose="02020603050405020304" pitchFamily="18" charset="0"/>
                <a:ea typeface="楷体_GB2312" pitchFamily="49" charset="-122"/>
              </a:rPr>
              <a:t>美国</a:t>
            </a:r>
            <a:r>
              <a:rPr kumimoji="1" lang="en-US" altLang="zh-CN" sz="2200" b="1">
                <a:latin typeface="Times New Roman" panose="02020603050405020304" pitchFamily="18" charset="0"/>
                <a:ea typeface="楷体_GB2312" pitchFamily="49" charset="-122"/>
              </a:rPr>
              <a:t>IBM</a:t>
            </a:r>
            <a:r>
              <a:rPr kumimoji="1" lang="zh-CN" altLang="en-US" sz="2200" b="1">
                <a:latin typeface="Times New Roman" panose="02020603050405020304" pitchFamily="18" charset="0"/>
                <a:ea typeface="楷体_GB2312" pitchFamily="49" charset="-122"/>
              </a:rPr>
              <a:t>公司在</a:t>
            </a:r>
            <a:r>
              <a:rPr kumimoji="1" lang="en-US" altLang="zh-CN" sz="2200" b="1">
                <a:latin typeface="Times New Roman" panose="02020603050405020304" pitchFamily="18" charset="0"/>
                <a:ea typeface="楷体_GB2312" pitchFamily="49" charset="-122"/>
              </a:rPr>
              <a:t>1963</a:t>
            </a:r>
            <a:r>
              <a:rPr kumimoji="1" lang="zh-CN" altLang="en-US" sz="2200" b="1">
                <a:latin typeface="Times New Roman" panose="02020603050405020304" pitchFamily="18" charset="0"/>
                <a:ea typeface="楷体_GB2312" pitchFamily="49" charset="-122"/>
              </a:rPr>
              <a:t>年至</a:t>
            </a:r>
            <a:r>
              <a:rPr kumimoji="1" lang="en-US" altLang="zh-CN" sz="2200" b="1">
                <a:latin typeface="Times New Roman" panose="02020603050405020304" pitchFamily="18" charset="0"/>
                <a:ea typeface="楷体_GB2312" pitchFamily="49" charset="-122"/>
              </a:rPr>
              <a:t>1966</a:t>
            </a:r>
            <a:r>
              <a:rPr kumimoji="1" lang="zh-CN" altLang="en-US" sz="2200" b="1">
                <a:latin typeface="Times New Roman" panose="02020603050405020304" pitchFamily="18" charset="0"/>
                <a:ea typeface="楷体_GB2312" pitchFamily="49" charset="-122"/>
              </a:rPr>
              <a:t>年开发的</a:t>
            </a:r>
            <a:r>
              <a:rPr kumimoji="1" lang="en-US" altLang="zh-CN" sz="2200" b="1">
                <a:latin typeface="Times New Roman" panose="02020603050405020304" pitchFamily="18" charset="0"/>
                <a:ea typeface="楷体_GB2312" pitchFamily="49" charset="-122"/>
              </a:rPr>
              <a:t>IBM360</a:t>
            </a:r>
            <a:r>
              <a:rPr kumimoji="1" lang="zh-CN" altLang="en-US" sz="2200" b="1">
                <a:latin typeface="Times New Roman" panose="02020603050405020304" pitchFamily="18" charset="0"/>
                <a:ea typeface="楷体_GB2312" pitchFamily="49" charset="-122"/>
              </a:rPr>
              <a:t>机的操作系统。这一项目花了</a:t>
            </a:r>
            <a:r>
              <a:rPr kumimoji="1" lang="en-US" altLang="zh-CN" sz="2200" b="1">
                <a:solidFill>
                  <a:srgbClr val="0000FF"/>
                </a:solidFill>
                <a:latin typeface="Times New Roman" panose="02020603050405020304" pitchFamily="18" charset="0"/>
                <a:ea typeface="楷体_GB2312" pitchFamily="49" charset="-122"/>
              </a:rPr>
              <a:t>5000</a:t>
            </a:r>
            <a:r>
              <a:rPr kumimoji="1" lang="zh-CN" altLang="en-US" sz="2200" b="1">
                <a:solidFill>
                  <a:srgbClr val="0000FF"/>
                </a:solidFill>
                <a:latin typeface="Times New Roman" panose="02020603050405020304" pitchFamily="18" charset="0"/>
                <a:ea typeface="楷体_GB2312" pitchFamily="49" charset="-122"/>
              </a:rPr>
              <a:t>人</a:t>
            </a:r>
            <a:r>
              <a:rPr kumimoji="1" lang="en-US" altLang="zh-CN" sz="2200" b="1">
                <a:solidFill>
                  <a:srgbClr val="0000FF"/>
                </a:solidFill>
                <a:latin typeface="Times New Roman" panose="02020603050405020304" pitchFamily="18" charset="0"/>
                <a:ea typeface="楷体_GB2312" pitchFamily="49" charset="-122"/>
              </a:rPr>
              <a:t>-</a:t>
            </a:r>
            <a:r>
              <a:rPr kumimoji="1" lang="zh-CN" altLang="en-US" sz="2200" b="1">
                <a:solidFill>
                  <a:srgbClr val="0000FF"/>
                </a:solidFill>
                <a:latin typeface="Times New Roman" panose="02020603050405020304" pitchFamily="18" charset="0"/>
                <a:ea typeface="楷体_GB2312" pitchFamily="49" charset="-122"/>
              </a:rPr>
              <a:t>年</a:t>
            </a:r>
            <a:r>
              <a:rPr kumimoji="1" lang="zh-CN" altLang="en-US" sz="2200" b="1">
                <a:latin typeface="Times New Roman" panose="02020603050405020304" pitchFamily="18" charset="0"/>
                <a:ea typeface="楷体_GB2312" pitchFamily="49" charset="-122"/>
              </a:rPr>
              <a:t>的工作量，最多时有</a:t>
            </a:r>
            <a:r>
              <a:rPr kumimoji="1" lang="en-US" altLang="zh-CN" sz="2200" b="1">
                <a:solidFill>
                  <a:srgbClr val="0000FF"/>
                </a:solidFill>
                <a:latin typeface="Times New Roman" panose="02020603050405020304" pitchFamily="18" charset="0"/>
                <a:ea typeface="楷体_GB2312" pitchFamily="49" charset="-122"/>
              </a:rPr>
              <a:t>1000</a:t>
            </a:r>
            <a:r>
              <a:rPr kumimoji="1" lang="zh-CN" altLang="en-US" sz="2200" b="1">
                <a:latin typeface="Times New Roman" panose="02020603050405020304" pitchFamily="18" charset="0"/>
                <a:ea typeface="楷体_GB2312" pitchFamily="49" charset="-122"/>
              </a:rPr>
              <a:t>人投入开发工作，写出了近</a:t>
            </a:r>
            <a:r>
              <a:rPr kumimoji="1" lang="en-US" altLang="zh-CN" sz="2200" b="1">
                <a:solidFill>
                  <a:srgbClr val="0000FF"/>
                </a:solidFill>
                <a:latin typeface="Times New Roman" panose="02020603050405020304" pitchFamily="18" charset="0"/>
                <a:ea typeface="楷体_GB2312" pitchFamily="49" charset="-122"/>
              </a:rPr>
              <a:t>100</a:t>
            </a:r>
            <a:r>
              <a:rPr kumimoji="1" lang="zh-CN" altLang="en-US" sz="2200" b="1">
                <a:solidFill>
                  <a:srgbClr val="0000FF"/>
                </a:solidFill>
                <a:latin typeface="Times New Roman" panose="02020603050405020304" pitchFamily="18" charset="0"/>
                <a:ea typeface="楷体_GB2312" pitchFamily="49" charset="-122"/>
              </a:rPr>
              <a:t>万</a:t>
            </a:r>
            <a:r>
              <a:rPr kumimoji="1" lang="zh-CN" altLang="en-US" sz="2200" b="1">
                <a:latin typeface="Times New Roman" panose="02020603050405020304" pitchFamily="18" charset="0"/>
                <a:ea typeface="楷体_GB2312" pitchFamily="49" charset="-122"/>
              </a:rPr>
              <a:t>行源程序。据统计，这个操作系统每次发行的新版本都是从前一版本中找出</a:t>
            </a:r>
            <a:r>
              <a:rPr kumimoji="1" lang="en-US" altLang="zh-CN" sz="2200" b="1">
                <a:solidFill>
                  <a:srgbClr val="0000FF"/>
                </a:solidFill>
                <a:latin typeface="Times New Roman" panose="02020603050405020304" pitchFamily="18" charset="0"/>
                <a:ea typeface="楷体_GB2312" pitchFamily="49" charset="-122"/>
              </a:rPr>
              <a:t>1000</a:t>
            </a:r>
            <a:r>
              <a:rPr kumimoji="1" lang="zh-CN" altLang="en-US" sz="2200" b="1">
                <a:latin typeface="Times New Roman" panose="02020603050405020304" pitchFamily="18" charset="0"/>
                <a:ea typeface="楷体_GB2312" pitchFamily="49" charset="-122"/>
              </a:rPr>
              <a:t>个程序错误而修正的结果。</a:t>
            </a:r>
          </a:p>
          <a:p>
            <a:pPr>
              <a:spcAft>
                <a:spcPct val="50000"/>
              </a:spcAft>
            </a:pPr>
            <a:r>
              <a:rPr kumimoji="1" lang="zh-CN" altLang="en-US" sz="2200" b="1">
                <a:latin typeface="Times New Roman" panose="02020603050405020304" pitchFamily="18" charset="0"/>
                <a:ea typeface="楷体_GB2312" pitchFamily="49" charset="-122"/>
              </a:rPr>
              <a:t>这个项目的负责人</a:t>
            </a:r>
            <a:r>
              <a:rPr kumimoji="1" lang="en-US" altLang="zh-CN" sz="2200" b="1">
                <a:latin typeface="Times New Roman" panose="02020603050405020304" pitchFamily="18" charset="0"/>
                <a:ea typeface="楷体_GB2312" pitchFamily="49" charset="-122"/>
              </a:rPr>
              <a:t>F. P. Brooks</a:t>
            </a:r>
            <a:r>
              <a:rPr kumimoji="1" lang="zh-CN" altLang="en-US" sz="2200" b="1">
                <a:latin typeface="Times New Roman" panose="02020603050405020304" pitchFamily="18" charset="0"/>
                <a:ea typeface="楷体_GB2312" pitchFamily="49" charset="-122"/>
              </a:rPr>
              <a:t>事后总结了他在组织开发过程中的沉痛教训时说：“</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正像一只逃亡的野兽落到泥沼中做垂死的挣扎，越是挣扎，陷得越深，最后无法逃脱灭顶的灾难。</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程序设计工作正像这样一个泥潭，</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一批批程序员被迫在泥沼中拼命挣扎，</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谁也没有料到问题竟会陷入这样的困境</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a:t>
            </a:r>
          </a:p>
          <a:p>
            <a:pPr>
              <a:spcAft>
                <a:spcPct val="50000"/>
              </a:spcAft>
            </a:pPr>
            <a:r>
              <a:rPr kumimoji="1" lang="en-US" altLang="zh-CN" sz="2200" b="1">
                <a:latin typeface="Times New Roman" panose="02020603050405020304" pitchFamily="18" charset="0"/>
                <a:ea typeface="楷体_GB2312" pitchFamily="49" charset="-122"/>
              </a:rPr>
              <a:t>IBM360</a:t>
            </a:r>
            <a:r>
              <a:rPr kumimoji="1" lang="zh-CN" altLang="en-US" sz="2200" b="1">
                <a:latin typeface="Times New Roman" panose="02020603050405020304" pitchFamily="18" charset="0"/>
                <a:ea typeface="楷体_GB2312" pitchFamily="49" charset="-122"/>
              </a:rPr>
              <a:t>操作系统的历史教训成为软件开发项目的典型事例为人们所记取。而</a:t>
            </a:r>
            <a:r>
              <a:rPr kumimoji="1" lang="en-US" altLang="zh-CN" sz="2200" b="1">
                <a:latin typeface="Times New Roman" panose="02020603050405020304" pitchFamily="18" charset="0"/>
                <a:ea typeface="楷体_GB2312" pitchFamily="49" charset="-122"/>
              </a:rPr>
              <a:t>Brooks</a:t>
            </a:r>
            <a:r>
              <a:rPr kumimoji="1" lang="zh-CN" altLang="en-US" sz="2200" b="1">
                <a:latin typeface="Times New Roman" panose="02020603050405020304" pitchFamily="18" charset="0"/>
                <a:ea typeface="楷体_GB2312" pitchFamily="49" charset="-122"/>
              </a:rPr>
              <a:t>博士随后写出了软件工程领域的经典著作</a:t>
            </a:r>
            <a:r>
              <a:rPr kumimoji="1" lang="en-US" altLang="zh-CN" sz="2200" b="1">
                <a:latin typeface="Times New Roman" panose="02020603050405020304" pitchFamily="18" charset="0"/>
                <a:ea typeface="楷体_GB2312" pitchFamily="49" charset="-122"/>
              </a:rPr>
              <a:t>《</a:t>
            </a:r>
            <a:r>
              <a:rPr kumimoji="1" lang="zh-CN" altLang="en-US" sz="2200" b="1">
                <a:latin typeface="Times New Roman" panose="02020603050405020304" pitchFamily="18" charset="0"/>
                <a:ea typeface="楷体_GB2312" pitchFamily="49" charset="-122"/>
              </a:rPr>
              <a:t>人月神话</a:t>
            </a:r>
            <a:r>
              <a:rPr kumimoji="1" lang="en-US" altLang="zh-CN" sz="2200" b="1">
                <a:latin typeface="Times New Roman" panose="02020603050405020304" pitchFamily="18" charset="0"/>
                <a:ea typeface="楷体_GB2312" pitchFamily="49" charset="-122"/>
              </a:rPr>
              <a:t>》(The Mythical Man-Month)</a:t>
            </a:r>
            <a:r>
              <a:rPr kumimoji="1" lang="zh-CN" altLang="en-US" sz="2200" b="1">
                <a:latin typeface="Times New Roman" panose="02020603050405020304" pitchFamily="18" charset="0"/>
                <a:ea typeface="楷体_GB2312" pitchFamily="49" charset="-122"/>
              </a:rPr>
              <a:t>，至今畅销不衰。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10B6E-7FF7-1AFA-6186-EEE61C03AB96}"/>
              </a:ext>
            </a:extLst>
          </p:cNvPr>
          <p:cNvSpPr>
            <a:spLocks noGrp="1" noChangeArrowheads="1"/>
          </p:cNvSpPr>
          <p:nvPr>
            <p:ph type="title"/>
          </p:nvPr>
        </p:nvSpPr>
        <p:spPr/>
        <p:txBody>
          <a:bodyPr/>
          <a:lstStyle/>
          <a:p>
            <a:r>
              <a:rPr lang="en-US" altLang="zh-CN" sz="2400"/>
              <a:t>1.1  The Nature of Software</a:t>
            </a:r>
          </a:p>
        </p:txBody>
      </p:sp>
      <p:sp>
        <p:nvSpPr>
          <p:cNvPr id="39940" name="Text Box 4">
            <a:extLst>
              <a:ext uri="{FF2B5EF4-FFF2-40B4-BE49-F238E27FC236}">
                <a16:creationId xmlns:a16="http://schemas.microsoft.com/office/drawing/2014/main" id="{A64E81F7-FCCB-E768-D058-F003BB3276E0}"/>
              </a:ext>
            </a:extLst>
          </p:cNvPr>
          <p:cNvSpPr txBox="1">
            <a:spLocks noChangeArrowheads="1"/>
          </p:cNvSpPr>
          <p:nvPr/>
        </p:nvSpPr>
        <p:spPr bwMode="auto">
          <a:xfrm>
            <a:off x="755650" y="120491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0000FF"/>
                </a:solidFill>
                <a:latin typeface="Times New Roman" panose="02020603050405020304" pitchFamily="18" charset="0"/>
              </a:rPr>
              <a:t>Software</a:t>
            </a:r>
            <a:r>
              <a:rPr kumimoji="1" lang="en-US" altLang="zh-CN" sz="2400" b="1">
                <a:solidFill>
                  <a:schemeClr val="hlink"/>
                </a:solidFill>
                <a:latin typeface="Times New Roman" panose="02020603050405020304" pitchFamily="18" charset="0"/>
              </a:rPr>
              <a:t>  </a:t>
            </a:r>
            <a:r>
              <a:rPr kumimoji="1" lang="en-US" altLang="zh-CN" sz="2400" b="1">
                <a:latin typeface="Times New Roman" panose="02020603050405020304" pitchFamily="18" charset="0"/>
              </a:rPr>
              <a:t>=</a:t>
            </a:r>
          </a:p>
        </p:txBody>
      </p:sp>
      <p:sp>
        <p:nvSpPr>
          <p:cNvPr id="39941" name="Text Box 5">
            <a:extLst>
              <a:ext uri="{FF2B5EF4-FFF2-40B4-BE49-F238E27FC236}">
                <a16:creationId xmlns:a16="http://schemas.microsoft.com/office/drawing/2014/main" id="{08ADEC94-00BA-46A9-A3FE-F20F7CCED65F}"/>
              </a:ext>
            </a:extLst>
          </p:cNvPr>
          <p:cNvSpPr txBox="1">
            <a:spLocks noChangeArrowheads="1"/>
          </p:cNvSpPr>
          <p:nvPr/>
        </p:nvSpPr>
        <p:spPr bwMode="auto">
          <a:xfrm>
            <a:off x="2508250" y="1052513"/>
            <a:ext cx="449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t>Product (information transformer)</a:t>
            </a:r>
          </a:p>
        </p:txBody>
      </p:sp>
      <p:sp>
        <p:nvSpPr>
          <p:cNvPr id="39942" name="Text Box 6">
            <a:extLst>
              <a:ext uri="{FF2B5EF4-FFF2-40B4-BE49-F238E27FC236}">
                <a16:creationId xmlns:a16="http://schemas.microsoft.com/office/drawing/2014/main" id="{2C12452D-7DF3-BC63-504E-AB787D3EFF07}"/>
              </a:ext>
            </a:extLst>
          </p:cNvPr>
          <p:cNvSpPr txBox="1">
            <a:spLocks noChangeArrowheads="1"/>
          </p:cNvSpPr>
          <p:nvPr/>
        </p:nvSpPr>
        <p:spPr bwMode="auto">
          <a:xfrm>
            <a:off x="2508250" y="1433513"/>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t>Vehicle for delivering a product (OS, network, tools)</a:t>
            </a:r>
          </a:p>
        </p:txBody>
      </p:sp>
      <p:sp>
        <p:nvSpPr>
          <p:cNvPr id="39943" name="Text Box 7">
            <a:extLst>
              <a:ext uri="{FF2B5EF4-FFF2-40B4-BE49-F238E27FC236}">
                <a16:creationId xmlns:a16="http://schemas.microsoft.com/office/drawing/2014/main" id="{27E4E3B2-EF76-F640-4167-32A0251B53BD}"/>
              </a:ext>
            </a:extLst>
          </p:cNvPr>
          <p:cNvSpPr txBox="1">
            <a:spLocks noChangeArrowheads="1"/>
          </p:cNvSpPr>
          <p:nvPr/>
        </p:nvSpPr>
        <p:spPr bwMode="auto">
          <a:xfrm>
            <a:off x="755650" y="2205038"/>
            <a:ext cx="609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solidFill>
                  <a:srgbClr val="FF0000"/>
                </a:solidFill>
                <a:sym typeface="Webdings" panose="05030102010509060703" pitchFamily="18" charset="2"/>
              </a:rPr>
              <a:t></a:t>
            </a:r>
            <a:r>
              <a:rPr kumimoji="1" lang="en-US" altLang="zh-CN" sz="2000" b="1">
                <a:sym typeface="Webdings" panose="05030102010509060703" pitchFamily="18" charset="2"/>
              </a:rPr>
              <a:t> </a:t>
            </a:r>
            <a:r>
              <a:rPr kumimoji="1" lang="en-US" altLang="zh-CN" sz="2000" b="1"/>
              <a:t>The same questions are still asked today:</a:t>
            </a:r>
          </a:p>
        </p:txBody>
      </p:sp>
      <p:sp>
        <p:nvSpPr>
          <p:cNvPr id="39944" name="Text Box 8">
            <a:extLst>
              <a:ext uri="{FF2B5EF4-FFF2-40B4-BE49-F238E27FC236}">
                <a16:creationId xmlns:a16="http://schemas.microsoft.com/office/drawing/2014/main" id="{C3FE94D0-876B-7AF8-8468-ECCA1D68E28B}"/>
              </a:ext>
            </a:extLst>
          </p:cNvPr>
          <p:cNvSpPr txBox="1">
            <a:spLocks noChangeArrowheads="1"/>
          </p:cNvSpPr>
          <p:nvPr/>
        </p:nvSpPr>
        <p:spPr bwMode="auto">
          <a:xfrm>
            <a:off x="1185863" y="2819400"/>
            <a:ext cx="713105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AutoNum type="arabicPeriod"/>
            </a:pPr>
            <a:r>
              <a:rPr kumimoji="1" lang="en-US" altLang="zh-CN" b="1">
                <a:sym typeface="Wingdings" panose="05000000000000000000" pitchFamily="2" charset="2"/>
              </a:rPr>
              <a:t>Why does it take so long to get software finished?</a:t>
            </a:r>
          </a:p>
          <a:p>
            <a:pPr>
              <a:spcBef>
                <a:spcPct val="50000"/>
              </a:spcBef>
              <a:buFontTx/>
              <a:buAutoNum type="arabicPeriod"/>
            </a:pPr>
            <a:r>
              <a:rPr kumimoji="1" lang="en-US" altLang="zh-CN" b="1">
                <a:sym typeface="Wingdings" panose="05000000000000000000" pitchFamily="2" charset="2"/>
              </a:rPr>
              <a:t>Why are development costs so high?</a:t>
            </a:r>
            <a:endParaRPr kumimoji="1" lang="en-US" altLang="zh-CN" b="1"/>
          </a:p>
          <a:p>
            <a:pPr>
              <a:spcBef>
                <a:spcPct val="50000"/>
              </a:spcBef>
              <a:buFontTx/>
              <a:buAutoNum type="arabicPeriod"/>
            </a:pPr>
            <a:r>
              <a:rPr kumimoji="1" lang="en-US" altLang="zh-CN" b="1">
                <a:sym typeface="Wingdings" panose="05000000000000000000" pitchFamily="2" charset="2"/>
              </a:rPr>
              <a:t>Why can’t we find all errors before we give the software to our customers?</a:t>
            </a:r>
          </a:p>
          <a:p>
            <a:pPr>
              <a:spcBef>
                <a:spcPct val="50000"/>
              </a:spcBef>
              <a:buFontTx/>
              <a:buAutoNum type="arabicPeriod"/>
            </a:pPr>
            <a:r>
              <a:rPr kumimoji="1" lang="en-US" altLang="zh-CN" b="1">
                <a:sym typeface="Wingdings" panose="05000000000000000000" pitchFamily="2" charset="2"/>
              </a:rPr>
              <a:t>Why do we spend so much time and effort maintaining existing programs?</a:t>
            </a:r>
            <a:endParaRPr kumimoji="1" lang="en-US" altLang="zh-CN" b="1"/>
          </a:p>
          <a:p>
            <a:pPr>
              <a:spcBef>
                <a:spcPct val="50000"/>
              </a:spcBef>
              <a:buFontTx/>
              <a:buAutoNum type="arabicPeriod"/>
            </a:pPr>
            <a:r>
              <a:rPr kumimoji="1" lang="en-US" altLang="zh-CN" b="1">
                <a:sym typeface="Wingdings" panose="05000000000000000000" pitchFamily="2" charset="2"/>
              </a:rPr>
              <a:t>Why do we continue to have difficulty in measuring progress as software is being developed and maintained?</a:t>
            </a:r>
            <a:endParaRPr kumimoji="1"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wipe(left)">
                                      <p:cBhvr>
                                        <p:cTn id="12" dur="500"/>
                                        <p:tgtEl>
                                          <p:spTgt spid="39941"/>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wipe(up)">
                                      <p:cBhvr>
                                        <p:cTn id="22" dur="500"/>
                                        <p:tgtEl>
                                          <p:spTgt spid="39943"/>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944"/>
                                        </p:tgtEl>
                                        <p:attrNameLst>
                                          <p:attrName>style.visibility</p:attrName>
                                        </p:attrNameLst>
                                      </p:cBhvr>
                                      <p:to>
                                        <p:strVal val="visible"/>
                                      </p:to>
                                    </p:set>
                                    <p:animEffect transition="in" filter="wipe(up)">
                                      <p:cBhvr>
                                        <p:cTn id="27" dur="500"/>
                                        <p:tgtEl>
                                          <p:spTgt spid="39944"/>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P spid="39941" grpId="0" autoUpdateAnimBg="0"/>
      <p:bldP spid="39942" grpId="0" autoUpdateAnimBg="0"/>
      <p:bldP spid="39943" grpId="0" autoUpdateAnimBg="0"/>
      <p:bldP spid="3994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ECCBBC5-80DE-B352-FD02-467B8817B565}"/>
              </a:ext>
            </a:extLst>
          </p:cNvPr>
          <p:cNvSpPr>
            <a:spLocks noGrp="1" noChangeArrowheads="1"/>
          </p:cNvSpPr>
          <p:nvPr>
            <p:ph type="title"/>
          </p:nvPr>
        </p:nvSpPr>
        <p:spPr/>
        <p:txBody>
          <a:bodyPr/>
          <a:lstStyle/>
          <a:p>
            <a:r>
              <a:rPr lang="en-US" altLang="zh-CN" sz="2400"/>
              <a:t>1.1 The Nature of Software</a:t>
            </a:r>
          </a:p>
        </p:txBody>
      </p:sp>
      <p:sp>
        <p:nvSpPr>
          <p:cNvPr id="40964" name="Rectangle 4">
            <a:extLst>
              <a:ext uri="{FF2B5EF4-FFF2-40B4-BE49-F238E27FC236}">
                <a16:creationId xmlns:a16="http://schemas.microsoft.com/office/drawing/2014/main" id="{A32B248C-4DB0-8175-F0BA-DC03637B51F6}"/>
              </a:ext>
            </a:extLst>
          </p:cNvPr>
          <p:cNvSpPr>
            <a:spLocks noGrp="1" noChangeArrowheads="1"/>
          </p:cNvSpPr>
          <p:nvPr>
            <p:ph type="body" idx="1"/>
          </p:nvPr>
        </p:nvSpPr>
        <p:spPr>
          <a:xfrm>
            <a:off x="374650" y="1052513"/>
            <a:ext cx="8229600" cy="647700"/>
          </a:xfrm>
          <a:noFill/>
          <a:ln/>
        </p:spPr>
        <p:txBody>
          <a:bodyPr/>
          <a:lstStyle/>
          <a:p>
            <a:r>
              <a:rPr lang="en-US" altLang="zh-CN" b="1"/>
              <a:t>What is Software?</a:t>
            </a:r>
          </a:p>
        </p:txBody>
      </p:sp>
      <p:sp>
        <p:nvSpPr>
          <p:cNvPr id="40965" name="Rectangle 5">
            <a:extLst>
              <a:ext uri="{FF2B5EF4-FFF2-40B4-BE49-F238E27FC236}">
                <a16:creationId xmlns:a16="http://schemas.microsoft.com/office/drawing/2014/main" id="{541F9205-C218-C7C1-2DEC-5C45706BEC79}"/>
              </a:ext>
            </a:extLst>
          </p:cNvPr>
          <p:cNvSpPr>
            <a:spLocks noChangeArrowheads="1"/>
          </p:cNvSpPr>
          <p:nvPr/>
        </p:nvSpPr>
        <p:spPr bwMode="auto">
          <a:xfrm>
            <a:off x="742950" y="1555750"/>
            <a:ext cx="80772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pPr>
            <a:r>
              <a:rPr lang="en-US" altLang="zh-CN" sz="2400" b="1">
                <a:solidFill>
                  <a:srgbClr val="0000FF"/>
                </a:solidFill>
              </a:rPr>
              <a:t>Software</a:t>
            </a:r>
            <a:r>
              <a:rPr lang="en-US" altLang="zh-CN" sz="2000" b="1"/>
              <a:t> is a set of items or objects that form a </a:t>
            </a:r>
            <a:r>
              <a:rPr lang="en-US" altLang="zh-CN" sz="2000" b="1">
                <a:solidFill>
                  <a:srgbClr val="008000"/>
                </a:solidFill>
              </a:rPr>
              <a:t>configuration</a:t>
            </a:r>
            <a:r>
              <a:rPr lang="en-US" altLang="zh-CN" sz="2000" b="1"/>
              <a:t> that includes </a:t>
            </a:r>
          </a:p>
          <a:p>
            <a:pPr eaLnBrk="0" hangingPunct="0">
              <a:spcBef>
                <a:spcPct val="20000"/>
              </a:spcBef>
            </a:pPr>
            <a:r>
              <a:rPr lang="en-US" altLang="zh-CN" sz="2000" b="1">
                <a:solidFill>
                  <a:schemeClr val="hlink"/>
                </a:solidFill>
                <a:sym typeface="Wingdings" panose="05000000000000000000" pitchFamily="2" charset="2"/>
              </a:rPr>
              <a:t> </a:t>
            </a:r>
            <a:r>
              <a:rPr lang="en-US" altLang="zh-CN" sz="2000" b="1">
                <a:solidFill>
                  <a:srgbClr val="008000"/>
                </a:solidFill>
                <a:sym typeface="Wingdings" panose="05000000000000000000" pitchFamily="2" charset="2"/>
              </a:rPr>
              <a:t>instructions</a:t>
            </a:r>
            <a:r>
              <a:rPr lang="en-US" altLang="zh-CN" sz="2000" b="1">
                <a:sym typeface="Wingdings" panose="05000000000000000000" pitchFamily="2" charset="2"/>
              </a:rPr>
              <a:t> (computer </a:t>
            </a:r>
            <a:r>
              <a:rPr lang="en-US" altLang="zh-CN" sz="2000" b="1"/>
              <a:t>programs) that when executed provide desired function and performance,</a:t>
            </a:r>
          </a:p>
          <a:p>
            <a:pPr eaLnBrk="0" hangingPunct="0">
              <a:spcBef>
                <a:spcPct val="20000"/>
              </a:spcBef>
            </a:pPr>
            <a:r>
              <a:rPr lang="en-US" altLang="zh-CN" sz="2000" b="1">
                <a:solidFill>
                  <a:schemeClr val="hlink"/>
                </a:solidFill>
                <a:sym typeface="Wingdings" panose="05000000000000000000" pitchFamily="2" charset="2"/>
              </a:rPr>
              <a:t> </a:t>
            </a:r>
            <a:r>
              <a:rPr lang="en-US" altLang="zh-CN" sz="2000" b="1">
                <a:solidFill>
                  <a:srgbClr val="008000"/>
                </a:solidFill>
              </a:rPr>
              <a:t>data structures</a:t>
            </a:r>
            <a:r>
              <a:rPr lang="en-US" altLang="zh-CN" sz="2000" b="1"/>
              <a:t> that enable the programs to adequately manipulate information, and </a:t>
            </a:r>
          </a:p>
          <a:p>
            <a:pPr eaLnBrk="0" hangingPunct="0">
              <a:spcBef>
                <a:spcPct val="20000"/>
              </a:spcBef>
            </a:pPr>
            <a:r>
              <a:rPr lang="en-US" altLang="zh-CN" sz="2000" b="1">
                <a:solidFill>
                  <a:schemeClr val="hlink"/>
                </a:solidFill>
                <a:sym typeface="Wingdings" panose="05000000000000000000" pitchFamily="2" charset="2"/>
              </a:rPr>
              <a:t> </a:t>
            </a:r>
            <a:r>
              <a:rPr lang="en-US" altLang="zh-CN" sz="2000" b="1">
                <a:solidFill>
                  <a:srgbClr val="008000"/>
                </a:solidFill>
              </a:rPr>
              <a:t>documents</a:t>
            </a:r>
            <a:r>
              <a:rPr lang="en-US" altLang="zh-CN" sz="2000" b="1"/>
              <a:t> that describe the operation and use of the programs.</a:t>
            </a:r>
          </a:p>
        </p:txBody>
      </p:sp>
      <p:sp>
        <p:nvSpPr>
          <p:cNvPr id="40966" name="Text Box 6">
            <a:extLst>
              <a:ext uri="{FF2B5EF4-FFF2-40B4-BE49-F238E27FC236}">
                <a16:creationId xmlns:a16="http://schemas.microsoft.com/office/drawing/2014/main" id="{83C9537A-F862-365C-3D78-F8F72064077C}"/>
              </a:ext>
            </a:extLst>
          </p:cNvPr>
          <p:cNvSpPr txBox="1">
            <a:spLocks noChangeArrowheads="1"/>
          </p:cNvSpPr>
          <p:nvPr/>
        </p:nvSpPr>
        <p:spPr bwMode="auto">
          <a:xfrm>
            <a:off x="765175" y="436403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66"/>
                </a:solidFill>
              </a:rPr>
              <a:t>AND MORE …</a:t>
            </a:r>
          </a:p>
        </p:txBody>
      </p:sp>
      <p:sp>
        <p:nvSpPr>
          <p:cNvPr id="40967" name="Rectangle 7">
            <a:extLst>
              <a:ext uri="{FF2B5EF4-FFF2-40B4-BE49-F238E27FC236}">
                <a16:creationId xmlns:a16="http://schemas.microsoft.com/office/drawing/2014/main" id="{DA404E82-3415-C08B-B2FC-9D4BCA8A099A}"/>
              </a:ext>
            </a:extLst>
          </p:cNvPr>
          <p:cNvSpPr>
            <a:spLocks noChangeArrowheads="1"/>
          </p:cNvSpPr>
          <p:nvPr/>
        </p:nvSpPr>
        <p:spPr bwMode="auto">
          <a:xfrm>
            <a:off x="395288" y="4940300"/>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lang="en-US" altLang="zh-CN" b="1"/>
              <a:t>Software is developed or engineered, it is not manufactured in the classical sense.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Effect transition="in" filter="wipe(left)">
                                      <p:cBhvr>
                                        <p:cTn id="7" dur="500"/>
                                        <p:tgtEl>
                                          <p:spTgt spid="40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up)">
                                      <p:cBhvr>
                                        <p:cTn id="12" dur="500"/>
                                        <p:tgtEl>
                                          <p:spTgt spid="40965"/>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 calcmode="lin" valueType="num">
                                      <p:cBhvr additive="base">
                                        <p:cTn id="17" dur="500" fill="hold"/>
                                        <p:tgtEl>
                                          <p:spTgt spid="40966"/>
                                        </p:tgtEl>
                                        <p:attrNameLst>
                                          <p:attrName>ppt_x</p:attrName>
                                        </p:attrNameLst>
                                      </p:cBhvr>
                                      <p:tavLst>
                                        <p:tav tm="0">
                                          <p:val>
                                            <p:strVal val="0-#ppt_w/2"/>
                                          </p:val>
                                        </p:tav>
                                        <p:tav tm="100000">
                                          <p:val>
                                            <p:strVal val="#ppt_x"/>
                                          </p:val>
                                        </p:tav>
                                      </p:tavLst>
                                    </p:anim>
                                    <p:anim calcmode="lin" valueType="num">
                                      <p:cBhvr additive="base">
                                        <p:cTn id="18" dur="500" fill="hold"/>
                                        <p:tgtEl>
                                          <p:spTgt spid="409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67">
                                            <p:txEl>
                                              <p:pRg st="0" end="0"/>
                                            </p:txEl>
                                          </p:spTgt>
                                        </p:tgtEl>
                                        <p:attrNameLst>
                                          <p:attrName>style.visibility</p:attrName>
                                        </p:attrNameLst>
                                      </p:cBhvr>
                                      <p:to>
                                        <p:strVal val="visible"/>
                                      </p:to>
                                    </p:set>
                                    <p:animEffect transition="in" filter="wipe(left)">
                                      <p:cBhvr>
                                        <p:cTn id="23" dur="500"/>
                                        <p:tgtEl>
                                          <p:spTgt spid="409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65" grpId="0" autoUpdateAnimBg="0"/>
      <p:bldP spid="40966" grpId="0" autoUpdateAnimBg="0"/>
      <p:bldP spid="409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46D13B0-A7D3-6885-9244-F0BCC7BDD12C}"/>
              </a:ext>
            </a:extLst>
          </p:cNvPr>
          <p:cNvSpPr>
            <a:spLocks noGrp="1" noChangeArrowheads="1"/>
          </p:cNvSpPr>
          <p:nvPr>
            <p:ph type="title"/>
          </p:nvPr>
        </p:nvSpPr>
        <p:spPr>
          <a:xfrm>
            <a:off x="827088" y="-26988"/>
            <a:ext cx="7859712" cy="850901"/>
          </a:xfrm>
        </p:spPr>
        <p:txBody>
          <a:bodyPr/>
          <a:lstStyle/>
          <a:p>
            <a:r>
              <a:rPr lang="en-US" altLang="zh-CN" sz="2400"/>
              <a:t>1.1 The Nature of Software</a:t>
            </a:r>
          </a:p>
        </p:txBody>
      </p:sp>
      <p:sp>
        <p:nvSpPr>
          <p:cNvPr id="41987" name="Rectangle 3">
            <a:extLst>
              <a:ext uri="{FF2B5EF4-FFF2-40B4-BE49-F238E27FC236}">
                <a16:creationId xmlns:a16="http://schemas.microsoft.com/office/drawing/2014/main" id="{C68E0020-D294-B779-0CDA-E2B77DA46B97}"/>
              </a:ext>
            </a:extLst>
          </p:cNvPr>
          <p:cNvSpPr>
            <a:spLocks noGrp="1" noChangeArrowheads="1"/>
          </p:cNvSpPr>
          <p:nvPr>
            <p:ph type="body" idx="1"/>
          </p:nvPr>
        </p:nvSpPr>
        <p:spPr>
          <a:xfrm>
            <a:off x="250825" y="692150"/>
            <a:ext cx="8229600" cy="574675"/>
          </a:xfrm>
        </p:spPr>
        <p:txBody>
          <a:bodyPr/>
          <a:lstStyle/>
          <a:p>
            <a:r>
              <a:rPr lang="en-US" altLang="zh-CN" sz="2000" b="1">
                <a:solidFill>
                  <a:schemeClr val="tx1"/>
                </a:solidFill>
              </a:rPr>
              <a:t>Software doesn’t </a:t>
            </a:r>
            <a:r>
              <a:rPr lang="en-US" altLang="zh-CN" sz="2000" b="1">
                <a:solidFill>
                  <a:srgbClr val="0000FF"/>
                </a:solidFill>
              </a:rPr>
              <a:t>wear out.</a:t>
            </a:r>
          </a:p>
        </p:txBody>
      </p:sp>
      <p:grpSp>
        <p:nvGrpSpPr>
          <p:cNvPr id="41988" name="Group 4">
            <a:extLst>
              <a:ext uri="{FF2B5EF4-FFF2-40B4-BE49-F238E27FC236}">
                <a16:creationId xmlns:a16="http://schemas.microsoft.com/office/drawing/2014/main" id="{F5D1D02F-8FD9-E2D2-874A-056403300360}"/>
              </a:ext>
            </a:extLst>
          </p:cNvPr>
          <p:cNvGrpSpPr>
            <a:grpSpLocks/>
          </p:cNvGrpSpPr>
          <p:nvPr/>
        </p:nvGrpSpPr>
        <p:grpSpPr bwMode="auto">
          <a:xfrm>
            <a:off x="823913" y="1333500"/>
            <a:ext cx="6794500" cy="4056063"/>
            <a:chOff x="750" y="753"/>
            <a:chExt cx="4280" cy="2555"/>
          </a:xfrm>
        </p:grpSpPr>
        <p:sp>
          <p:nvSpPr>
            <p:cNvPr id="41989" name="Freeform 5">
              <a:extLst>
                <a:ext uri="{FF2B5EF4-FFF2-40B4-BE49-F238E27FC236}">
                  <a16:creationId xmlns:a16="http://schemas.microsoft.com/office/drawing/2014/main" id="{8C0D5643-898F-34FC-175C-D194B7607B73}"/>
                </a:ext>
              </a:extLst>
            </p:cNvPr>
            <p:cNvSpPr>
              <a:spLocks/>
            </p:cNvSpPr>
            <p:nvPr/>
          </p:nvSpPr>
          <p:spPr bwMode="auto">
            <a:xfrm>
              <a:off x="1246" y="753"/>
              <a:ext cx="98" cy="159"/>
            </a:xfrm>
            <a:custGeom>
              <a:avLst/>
              <a:gdLst>
                <a:gd name="T0" fmla="*/ 50 w 98"/>
                <a:gd name="T1" fmla="*/ 0 h 159"/>
                <a:gd name="T2" fmla="*/ 98 w 98"/>
                <a:gd name="T3" fmla="*/ 159 h 159"/>
                <a:gd name="T4" fmla="*/ 0 w 98"/>
                <a:gd name="T5" fmla="*/ 159 h 159"/>
                <a:gd name="T6" fmla="*/ 50 w 98"/>
                <a:gd name="T7" fmla="*/ 0 h 159"/>
              </a:gdLst>
              <a:ahLst/>
              <a:cxnLst>
                <a:cxn ang="0">
                  <a:pos x="T0" y="T1"/>
                </a:cxn>
                <a:cxn ang="0">
                  <a:pos x="T2" y="T3"/>
                </a:cxn>
                <a:cxn ang="0">
                  <a:pos x="T4" y="T5"/>
                </a:cxn>
                <a:cxn ang="0">
                  <a:pos x="T6" y="T7"/>
                </a:cxn>
              </a:cxnLst>
              <a:rect l="0" t="0" r="r" b="b"/>
              <a:pathLst>
                <a:path w="98" h="159">
                  <a:moveTo>
                    <a:pt x="50" y="0"/>
                  </a:moveTo>
                  <a:lnTo>
                    <a:pt x="98" y="159"/>
                  </a:lnTo>
                  <a:lnTo>
                    <a:pt x="0" y="15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990" name="Line 6">
              <a:extLst>
                <a:ext uri="{FF2B5EF4-FFF2-40B4-BE49-F238E27FC236}">
                  <a16:creationId xmlns:a16="http://schemas.microsoft.com/office/drawing/2014/main" id="{580EBDBE-8F26-AE27-55B3-0B127327D26C}"/>
                </a:ext>
              </a:extLst>
            </p:cNvPr>
            <p:cNvSpPr>
              <a:spLocks noChangeShapeType="1"/>
            </p:cNvSpPr>
            <p:nvPr/>
          </p:nvSpPr>
          <p:spPr bwMode="auto">
            <a:xfrm>
              <a:off x="1296" y="912"/>
              <a:ext cx="1" cy="2186"/>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1" name="Rectangle 7">
              <a:extLst>
                <a:ext uri="{FF2B5EF4-FFF2-40B4-BE49-F238E27FC236}">
                  <a16:creationId xmlns:a16="http://schemas.microsoft.com/office/drawing/2014/main" id="{8580DA81-1E88-C88B-1C96-8755BDFFDE5F}"/>
                </a:ext>
              </a:extLst>
            </p:cNvPr>
            <p:cNvSpPr>
              <a:spLocks noChangeArrowheads="1"/>
            </p:cNvSpPr>
            <p:nvPr/>
          </p:nvSpPr>
          <p:spPr bwMode="auto">
            <a:xfrm>
              <a:off x="750" y="1001"/>
              <a:ext cx="4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Failure</a:t>
              </a:r>
              <a:endParaRPr kumimoji="1" lang="en-US" altLang="zh-CN" sz="2400">
                <a:latin typeface="Times New Roman" panose="02020603050405020304" pitchFamily="18" charset="0"/>
              </a:endParaRPr>
            </a:p>
          </p:txBody>
        </p:sp>
        <p:sp>
          <p:nvSpPr>
            <p:cNvPr id="41992" name="Rectangle 8">
              <a:extLst>
                <a:ext uri="{FF2B5EF4-FFF2-40B4-BE49-F238E27FC236}">
                  <a16:creationId xmlns:a16="http://schemas.microsoft.com/office/drawing/2014/main" id="{374BBA63-6F0A-7CA9-EB4F-3558457F2AB0}"/>
                </a:ext>
              </a:extLst>
            </p:cNvPr>
            <p:cNvSpPr>
              <a:spLocks noChangeArrowheads="1"/>
            </p:cNvSpPr>
            <p:nvPr/>
          </p:nvSpPr>
          <p:spPr bwMode="auto">
            <a:xfrm>
              <a:off x="939" y="1136"/>
              <a:ext cx="2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rate</a:t>
              </a:r>
              <a:endParaRPr kumimoji="1" lang="en-US" altLang="zh-CN" sz="2400">
                <a:latin typeface="Times New Roman" panose="02020603050405020304" pitchFamily="18" charset="0"/>
              </a:endParaRPr>
            </a:p>
          </p:txBody>
        </p:sp>
        <p:sp>
          <p:nvSpPr>
            <p:cNvPr id="41993" name="Freeform 9">
              <a:extLst>
                <a:ext uri="{FF2B5EF4-FFF2-40B4-BE49-F238E27FC236}">
                  <a16:creationId xmlns:a16="http://schemas.microsoft.com/office/drawing/2014/main" id="{C1964A40-951B-F9B8-222F-28D3873C6E5E}"/>
                </a:ext>
              </a:extLst>
            </p:cNvPr>
            <p:cNvSpPr>
              <a:spLocks/>
            </p:cNvSpPr>
            <p:nvPr/>
          </p:nvSpPr>
          <p:spPr bwMode="auto">
            <a:xfrm>
              <a:off x="4870" y="3031"/>
              <a:ext cx="160" cy="98"/>
            </a:xfrm>
            <a:custGeom>
              <a:avLst/>
              <a:gdLst>
                <a:gd name="T0" fmla="*/ 160 w 160"/>
                <a:gd name="T1" fmla="*/ 50 h 98"/>
                <a:gd name="T2" fmla="*/ 0 w 160"/>
                <a:gd name="T3" fmla="*/ 98 h 98"/>
                <a:gd name="T4" fmla="*/ 0 w 160"/>
                <a:gd name="T5" fmla="*/ 0 h 98"/>
                <a:gd name="T6" fmla="*/ 160 w 160"/>
                <a:gd name="T7" fmla="*/ 50 h 98"/>
              </a:gdLst>
              <a:ahLst/>
              <a:cxnLst>
                <a:cxn ang="0">
                  <a:pos x="T0" y="T1"/>
                </a:cxn>
                <a:cxn ang="0">
                  <a:pos x="T2" y="T3"/>
                </a:cxn>
                <a:cxn ang="0">
                  <a:pos x="T4" y="T5"/>
                </a:cxn>
                <a:cxn ang="0">
                  <a:pos x="T6" y="T7"/>
                </a:cxn>
              </a:cxnLst>
              <a:rect l="0" t="0" r="r" b="b"/>
              <a:pathLst>
                <a:path w="160" h="98">
                  <a:moveTo>
                    <a:pt x="160" y="50"/>
                  </a:moveTo>
                  <a:lnTo>
                    <a:pt x="0" y="98"/>
                  </a:lnTo>
                  <a:lnTo>
                    <a:pt x="0" y="0"/>
                  </a:lnTo>
                  <a:lnTo>
                    <a:pt x="16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994" name="Line 10">
              <a:extLst>
                <a:ext uri="{FF2B5EF4-FFF2-40B4-BE49-F238E27FC236}">
                  <a16:creationId xmlns:a16="http://schemas.microsoft.com/office/drawing/2014/main" id="{F8DBAF6D-B1C8-F761-B53D-6187B7816B71}"/>
                </a:ext>
              </a:extLst>
            </p:cNvPr>
            <p:cNvSpPr>
              <a:spLocks noChangeShapeType="1"/>
            </p:cNvSpPr>
            <p:nvPr/>
          </p:nvSpPr>
          <p:spPr bwMode="auto">
            <a:xfrm>
              <a:off x="1315" y="3081"/>
              <a:ext cx="3557" cy="1"/>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Rectangle 11">
              <a:extLst>
                <a:ext uri="{FF2B5EF4-FFF2-40B4-BE49-F238E27FC236}">
                  <a16:creationId xmlns:a16="http://schemas.microsoft.com/office/drawing/2014/main" id="{730223FE-B068-EC2D-626D-56224743AA79}"/>
                </a:ext>
              </a:extLst>
            </p:cNvPr>
            <p:cNvSpPr>
              <a:spLocks noChangeArrowheads="1"/>
            </p:cNvSpPr>
            <p:nvPr/>
          </p:nvSpPr>
          <p:spPr bwMode="auto">
            <a:xfrm>
              <a:off x="4411" y="3135"/>
              <a:ext cx="3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Time</a:t>
              </a:r>
              <a:endParaRPr kumimoji="1" lang="en-US" altLang="zh-CN" sz="2400">
                <a:latin typeface="Times New Roman" panose="02020603050405020304" pitchFamily="18" charset="0"/>
              </a:endParaRPr>
            </a:p>
          </p:txBody>
        </p:sp>
      </p:grpSp>
      <p:grpSp>
        <p:nvGrpSpPr>
          <p:cNvPr id="41996" name="Group 12">
            <a:extLst>
              <a:ext uri="{FF2B5EF4-FFF2-40B4-BE49-F238E27FC236}">
                <a16:creationId xmlns:a16="http://schemas.microsoft.com/office/drawing/2014/main" id="{D9FD0AB6-49E1-1F29-7102-2BA476CB11A7}"/>
              </a:ext>
            </a:extLst>
          </p:cNvPr>
          <p:cNvGrpSpPr>
            <a:grpSpLocks/>
          </p:cNvGrpSpPr>
          <p:nvPr/>
        </p:nvGrpSpPr>
        <p:grpSpPr bwMode="auto">
          <a:xfrm>
            <a:off x="1843088" y="1585913"/>
            <a:ext cx="5029200" cy="3175000"/>
            <a:chOff x="1392" y="816"/>
            <a:chExt cx="3168" cy="2000"/>
          </a:xfrm>
        </p:grpSpPr>
        <p:sp>
          <p:nvSpPr>
            <p:cNvPr id="41997" name="Freeform 13">
              <a:extLst>
                <a:ext uri="{FF2B5EF4-FFF2-40B4-BE49-F238E27FC236}">
                  <a16:creationId xmlns:a16="http://schemas.microsoft.com/office/drawing/2014/main" id="{504F2C20-9586-6664-1D82-B68A3DBFDABD}"/>
                </a:ext>
              </a:extLst>
            </p:cNvPr>
            <p:cNvSpPr>
              <a:spLocks/>
            </p:cNvSpPr>
            <p:nvPr/>
          </p:nvSpPr>
          <p:spPr bwMode="auto">
            <a:xfrm>
              <a:off x="1392" y="816"/>
              <a:ext cx="3168" cy="2000"/>
            </a:xfrm>
            <a:custGeom>
              <a:avLst/>
              <a:gdLst>
                <a:gd name="T0" fmla="*/ 0 w 3168"/>
                <a:gd name="T1" fmla="*/ 0 h 2000"/>
                <a:gd name="T2" fmla="*/ 336 w 3168"/>
                <a:gd name="T3" fmla="*/ 1392 h 2000"/>
                <a:gd name="T4" fmla="*/ 864 w 3168"/>
                <a:gd name="T5" fmla="*/ 1872 h 2000"/>
                <a:gd name="T6" fmla="*/ 2400 w 3168"/>
                <a:gd name="T7" fmla="*/ 1968 h 2000"/>
                <a:gd name="T8" fmla="*/ 2928 w 3168"/>
                <a:gd name="T9" fmla="*/ 1680 h 2000"/>
                <a:gd name="T10" fmla="*/ 3168 w 3168"/>
                <a:gd name="T11" fmla="*/ 96 h 2000"/>
              </a:gdLst>
              <a:ahLst/>
              <a:cxnLst>
                <a:cxn ang="0">
                  <a:pos x="T0" y="T1"/>
                </a:cxn>
                <a:cxn ang="0">
                  <a:pos x="T2" y="T3"/>
                </a:cxn>
                <a:cxn ang="0">
                  <a:pos x="T4" y="T5"/>
                </a:cxn>
                <a:cxn ang="0">
                  <a:pos x="T6" y="T7"/>
                </a:cxn>
                <a:cxn ang="0">
                  <a:pos x="T8" y="T9"/>
                </a:cxn>
                <a:cxn ang="0">
                  <a:pos x="T10" y="T11"/>
                </a:cxn>
              </a:cxnLst>
              <a:rect l="0" t="0" r="r" b="b"/>
              <a:pathLst>
                <a:path w="3168" h="2000">
                  <a:moveTo>
                    <a:pt x="0" y="0"/>
                  </a:moveTo>
                  <a:cubicBezTo>
                    <a:pt x="96" y="540"/>
                    <a:pt x="192" y="1080"/>
                    <a:pt x="336" y="1392"/>
                  </a:cubicBezTo>
                  <a:cubicBezTo>
                    <a:pt x="480" y="1704"/>
                    <a:pt x="520" y="1776"/>
                    <a:pt x="864" y="1872"/>
                  </a:cubicBezTo>
                  <a:cubicBezTo>
                    <a:pt x="1208" y="1968"/>
                    <a:pt x="2056" y="2000"/>
                    <a:pt x="2400" y="1968"/>
                  </a:cubicBezTo>
                  <a:cubicBezTo>
                    <a:pt x="2744" y="1936"/>
                    <a:pt x="2800" y="1992"/>
                    <a:pt x="2928" y="1680"/>
                  </a:cubicBezTo>
                  <a:cubicBezTo>
                    <a:pt x="3056" y="1368"/>
                    <a:pt x="3112" y="732"/>
                    <a:pt x="3168" y="96"/>
                  </a:cubicBezTo>
                </a:path>
              </a:pathLst>
            </a:custGeom>
            <a:noFill/>
            <a:ln w="50800" cap="flat" cmpd="sng">
              <a:solidFill>
                <a:srgbClr val="0033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8" name="Rectangle 14">
              <a:extLst>
                <a:ext uri="{FF2B5EF4-FFF2-40B4-BE49-F238E27FC236}">
                  <a16:creationId xmlns:a16="http://schemas.microsoft.com/office/drawing/2014/main" id="{6C4C51E6-E6BA-665B-BAAB-ADBA5EA09058}"/>
                </a:ext>
              </a:extLst>
            </p:cNvPr>
            <p:cNvSpPr>
              <a:spLocks noChangeArrowheads="1"/>
            </p:cNvSpPr>
            <p:nvPr/>
          </p:nvSpPr>
          <p:spPr bwMode="auto">
            <a:xfrm>
              <a:off x="1824" y="1008"/>
              <a:ext cx="56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kumimoji="1" lang="en-US" altLang="zh-CN" sz="1400" b="1">
                  <a:solidFill>
                    <a:srgbClr val="000000"/>
                  </a:solidFill>
                  <a:latin typeface="Helvetica" panose="020B0604020202020204" pitchFamily="34" charset="0"/>
                </a:rPr>
                <a:t>Infant </a:t>
              </a:r>
            </a:p>
            <a:p>
              <a:r>
                <a:rPr kumimoji="1" lang="en-US" altLang="zh-CN" sz="1400" b="1">
                  <a:solidFill>
                    <a:srgbClr val="000000"/>
                  </a:solidFill>
                  <a:latin typeface="Helvetica" panose="020B0604020202020204" pitchFamily="34" charset="0"/>
                </a:rPr>
                <a:t>mortality</a:t>
              </a:r>
              <a:endParaRPr kumimoji="1" lang="en-US" altLang="zh-CN" sz="2400">
                <a:latin typeface="Times New Roman" panose="02020603050405020304" pitchFamily="18" charset="0"/>
              </a:endParaRPr>
            </a:p>
          </p:txBody>
        </p:sp>
        <p:sp>
          <p:nvSpPr>
            <p:cNvPr id="41999" name="Line 15">
              <a:extLst>
                <a:ext uri="{FF2B5EF4-FFF2-40B4-BE49-F238E27FC236}">
                  <a16:creationId xmlns:a16="http://schemas.microsoft.com/office/drawing/2014/main" id="{8B41A5AC-498B-CCDC-0530-EC62C66C63E2}"/>
                </a:ext>
              </a:extLst>
            </p:cNvPr>
            <p:cNvSpPr>
              <a:spLocks noChangeShapeType="1"/>
            </p:cNvSpPr>
            <p:nvPr/>
          </p:nvSpPr>
          <p:spPr bwMode="auto">
            <a:xfrm flipH="1">
              <a:off x="1488" y="1152"/>
              <a:ext cx="336" cy="14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0" name="Rectangle 16">
              <a:extLst>
                <a:ext uri="{FF2B5EF4-FFF2-40B4-BE49-F238E27FC236}">
                  <a16:creationId xmlns:a16="http://schemas.microsoft.com/office/drawing/2014/main" id="{12F4D4C5-AF5B-19C7-D984-1045A4992773}"/>
                </a:ext>
              </a:extLst>
            </p:cNvPr>
            <p:cNvSpPr>
              <a:spLocks noChangeArrowheads="1"/>
            </p:cNvSpPr>
            <p:nvPr/>
          </p:nvSpPr>
          <p:spPr bwMode="auto">
            <a:xfrm>
              <a:off x="3696" y="1104"/>
              <a:ext cx="38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r"/>
              <a:r>
                <a:rPr kumimoji="1" lang="en-US" altLang="zh-CN" sz="1400" b="1">
                  <a:solidFill>
                    <a:srgbClr val="000000"/>
                  </a:solidFill>
                  <a:latin typeface="Helvetica" panose="020B0604020202020204" pitchFamily="34" charset="0"/>
                </a:rPr>
                <a:t>Wear </a:t>
              </a:r>
            </a:p>
            <a:p>
              <a:pPr algn="r"/>
              <a:r>
                <a:rPr kumimoji="1" lang="en-US" altLang="zh-CN" sz="1400" b="1">
                  <a:solidFill>
                    <a:srgbClr val="000000"/>
                  </a:solidFill>
                  <a:latin typeface="Helvetica" panose="020B0604020202020204" pitchFamily="34" charset="0"/>
                </a:rPr>
                <a:t>out</a:t>
              </a:r>
              <a:endParaRPr kumimoji="1" lang="en-US" altLang="zh-CN" sz="2400">
                <a:latin typeface="Times New Roman" panose="02020603050405020304" pitchFamily="18" charset="0"/>
              </a:endParaRPr>
            </a:p>
          </p:txBody>
        </p:sp>
        <p:sp>
          <p:nvSpPr>
            <p:cNvPr id="42001" name="Line 17">
              <a:extLst>
                <a:ext uri="{FF2B5EF4-FFF2-40B4-BE49-F238E27FC236}">
                  <a16:creationId xmlns:a16="http://schemas.microsoft.com/office/drawing/2014/main" id="{D163724B-D98D-DAD4-6437-D2265477EA09}"/>
                </a:ext>
              </a:extLst>
            </p:cNvPr>
            <p:cNvSpPr>
              <a:spLocks noChangeShapeType="1"/>
            </p:cNvSpPr>
            <p:nvPr/>
          </p:nvSpPr>
          <p:spPr bwMode="auto">
            <a:xfrm>
              <a:off x="4128" y="1248"/>
              <a:ext cx="384" cy="9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2" name="Rectangle 18">
              <a:extLst>
                <a:ext uri="{FF2B5EF4-FFF2-40B4-BE49-F238E27FC236}">
                  <a16:creationId xmlns:a16="http://schemas.microsoft.com/office/drawing/2014/main" id="{0571CF16-9EE1-A88D-88E4-BE21DD0661B7}"/>
                </a:ext>
              </a:extLst>
            </p:cNvPr>
            <p:cNvSpPr>
              <a:spLocks noChangeArrowheads="1"/>
            </p:cNvSpPr>
            <p:nvPr/>
          </p:nvSpPr>
          <p:spPr bwMode="auto">
            <a:xfrm>
              <a:off x="2592" y="1920"/>
              <a:ext cx="87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Failure curve </a:t>
              </a:r>
            </a:p>
            <a:p>
              <a:r>
                <a:rPr kumimoji="1" lang="en-US" altLang="zh-CN">
                  <a:solidFill>
                    <a:srgbClr val="000000"/>
                  </a:solidFill>
                  <a:latin typeface="Helvetica" panose="020B0604020202020204" pitchFamily="34" charset="0"/>
                </a:rPr>
                <a:t>for hardware</a:t>
              </a:r>
              <a:endParaRPr kumimoji="1" lang="en-US" altLang="zh-CN" sz="2400">
                <a:latin typeface="Times New Roman" panose="02020603050405020304" pitchFamily="18" charset="0"/>
              </a:endParaRPr>
            </a:p>
          </p:txBody>
        </p:sp>
      </p:grpSp>
      <p:grpSp>
        <p:nvGrpSpPr>
          <p:cNvPr id="42003" name="Group 19">
            <a:extLst>
              <a:ext uri="{FF2B5EF4-FFF2-40B4-BE49-F238E27FC236}">
                <a16:creationId xmlns:a16="http://schemas.microsoft.com/office/drawing/2014/main" id="{FC2AD94C-F647-8253-D790-40CDC05DBD4D}"/>
              </a:ext>
            </a:extLst>
          </p:cNvPr>
          <p:cNvGrpSpPr>
            <a:grpSpLocks/>
          </p:cNvGrpSpPr>
          <p:nvPr/>
        </p:nvGrpSpPr>
        <p:grpSpPr bwMode="auto">
          <a:xfrm>
            <a:off x="1804988" y="1277938"/>
            <a:ext cx="5749925" cy="3609975"/>
            <a:chOff x="1368" y="718"/>
            <a:chExt cx="3622" cy="2274"/>
          </a:xfrm>
        </p:grpSpPr>
        <p:sp>
          <p:nvSpPr>
            <p:cNvPr id="42004" name="Arc 20">
              <a:extLst>
                <a:ext uri="{FF2B5EF4-FFF2-40B4-BE49-F238E27FC236}">
                  <a16:creationId xmlns:a16="http://schemas.microsoft.com/office/drawing/2014/main" id="{2096B6AB-6B37-EFA3-C74A-9D40F0BBA087}"/>
                </a:ext>
              </a:extLst>
            </p:cNvPr>
            <p:cNvSpPr>
              <a:spLocks/>
            </p:cNvSpPr>
            <p:nvPr/>
          </p:nvSpPr>
          <p:spPr bwMode="auto">
            <a:xfrm>
              <a:off x="1368" y="718"/>
              <a:ext cx="1132" cy="220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508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5" name="Line 21">
              <a:extLst>
                <a:ext uri="{FF2B5EF4-FFF2-40B4-BE49-F238E27FC236}">
                  <a16:creationId xmlns:a16="http://schemas.microsoft.com/office/drawing/2014/main" id="{81265A63-0F11-953D-B347-F8515154DFF6}"/>
                </a:ext>
              </a:extLst>
            </p:cNvPr>
            <p:cNvSpPr>
              <a:spLocks noChangeShapeType="1"/>
            </p:cNvSpPr>
            <p:nvPr/>
          </p:nvSpPr>
          <p:spPr bwMode="auto">
            <a:xfrm>
              <a:off x="2482" y="2920"/>
              <a:ext cx="1490" cy="1"/>
            </a:xfrm>
            <a:prstGeom prst="line">
              <a:avLst/>
            </a:prstGeom>
            <a:noFill/>
            <a:ln w="50800">
              <a:solidFill>
                <a:srgbClr val="0033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Rectangle 22">
              <a:extLst>
                <a:ext uri="{FF2B5EF4-FFF2-40B4-BE49-F238E27FC236}">
                  <a16:creationId xmlns:a16="http://schemas.microsoft.com/office/drawing/2014/main" id="{AE8E7282-4840-F9D7-5101-A733E0B6851A}"/>
                </a:ext>
              </a:extLst>
            </p:cNvPr>
            <p:cNvSpPr>
              <a:spLocks noChangeArrowheads="1"/>
            </p:cNvSpPr>
            <p:nvPr/>
          </p:nvSpPr>
          <p:spPr bwMode="auto">
            <a:xfrm>
              <a:off x="4030" y="2819"/>
              <a:ext cx="9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idealized curve</a:t>
              </a:r>
              <a:endParaRPr kumimoji="1" lang="en-US" altLang="zh-CN" sz="2400">
                <a:latin typeface="Times New Roman" panose="02020603050405020304" pitchFamily="18" charset="0"/>
              </a:endParaRPr>
            </a:p>
          </p:txBody>
        </p:sp>
      </p:grpSp>
      <p:sp>
        <p:nvSpPr>
          <p:cNvPr id="42007" name="Arc 23">
            <a:extLst>
              <a:ext uri="{FF2B5EF4-FFF2-40B4-BE49-F238E27FC236}">
                <a16:creationId xmlns:a16="http://schemas.microsoft.com/office/drawing/2014/main" id="{F785D267-8BBA-CAF4-2B18-77F8272E8AA6}"/>
              </a:ext>
            </a:extLst>
          </p:cNvPr>
          <p:cNvSpPr>
            <a:spLocks/>
          </p:cNvSpPr>
          <p:nvPr/>
        </p:nvSpPr>
        <p:spPr bwMode="auto">
          <a:xfrm>
            <a:off x="2005013" y="1277938"/>
            <a:ext cx="1819275" cy="30416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08" name="Group 24">
            <a:extLst>
              <a:ext uri="{FF2B5EF4-FFF2-40B4-BE49-F238E27FC236}">
                <a16:creationId xmlns:a16="http://schemas.microsoft.com/office/drawing/2014/main" id="{809BAFE7-1B09-8A14-D2A0-CADBE1664A2A}"/>
              </a:ext>
            </a:extLst>
          </p:cNvPr>
          <p:cNvGrpSpPr>
            <a:grpSpLocks/>
          </p:cNvGrpSpPr>
          <p:nvPr/>
        </p:nvGrpSpPr>
        <p:grpSpPr bwMode="auto">
          <a:xfrm>
            <a:off x="2879725" y="3260725"/>
            <a:ext cx="1063625" cy="1114425"/>
            <a:chOff x="2045" y="1967"/>
            <a:chExt cx="670" cy="702"/>
          </a:xfrm>
        </p:grpSpPr>
        <p:sp>
          <p:nvSpPr>
            <p:cNvPr id="42009" name="Rectangle 25">
              <a:extLst>
                <a:ext uri="{FF2B5EF4-FFF2-40B4-BE49-F238E27FC236}">
                  <a16:creationId xmlns:a16="http://schemas.microsoft.com/office/drawing/2014/main" id="{4C254A15-E5BA-3D58-C403-037A4F7B180D}"/>
                </a:ext>
              </a:extLst>
            </p:cNvPr>
            <p:cNvSpPr>
              <a:spLocks noChangeArrowheads="1"/>
            </p:cNvSpPr>
            <p:nvPr/>
          </p:nvSpPr>
          <p:spPr bwMode="auto">
            <a:xfrm>
              <a:off x="2045" y="1967"/>
              <a:ext cx="4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change</a:t>
              </a:r>
              <a:endParaRPr kumimoji="1" lang="en-US" altLang="zh-CN" sz="2400">
                <a:latin typeface="Times New Roman" panose="02020603050405020304" pitchFamily="18" charset="0"/>
              </a:endParaRPr>
            </a:p>
          </p:txBody>
        </p:sp>
        <p:sp>
          <p:nvSpPr>
            <p:cNvPr id="42010" name="Line 26">
              <a:extLst>
                <a:ext uri="{FF2B5EF4-FFF2-40B4-BE49-F238E27FC236}">
                  <a16:creationId xmlns:a16="http://schemas.microsoft.com/office/drawing/2014/main" id="{34CA6431-9495-0745-B34D-F04C65FC0AA8}"/>
                </a:ext>
              </a:extLst>
            </p:cNvPr>
            <p:cNvSpPr>
              <a:spLocks noChangeShapeType="1"/>
            </p:cNvSpPr>
            <p:nvPr/>
          </p:nvSpPr>
          <p:spPr bwMode="auto">
            <a:xfrm>
              <a:off x="2374" y="2168"/>
              <a:ext cx="287" cy="44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Oval 27">
              <a:extLst>
                <a:ext uri="{FF2B5EF4-FFF2-40B4-BE49-F238E27FC236}">
                  <a16:creationId xmlns:a16="http://schemas.microsoft.com/office/drawing/2014/main" id="{B6AB034D-F3C8-31DF-12F8-579EF7AAE2D1}"/>
                </a:ext>
              </a:extLst>
            </p:cNvPr>
            <p:cNvSpPr>
              <a:spLocks noChangeArrowheads="1"/>
            </p:cNvSpPr>
            <p:nvPr/>
          </p:nvSpPr>
          <p:spPr bwMode="auto">
            <a:xfrm>
              <a:off x="2644" y="2598"/>
              <a:ext cx="71" cy="71"/>
            </a:xfrm>
            <a:prstGeom prst="ellipse">
              <a:avLst/>
            </a:prstGeom>
            <a:solidFill>
              <a:srgbClr val="FF0000"/>
            </a:solidFill>
            <a:ln w="12700">
              <a:solidFill>
                <a:srgbClr val="FF0000"/>
              </a:solidFill>
              <a:round/>
              <a:headEnd/>
              <a:tailEnd/>
            </a:ln>
          </p:spPr>
          <p:txBody>
            <a:bodyPr/>
            <a:lstStyle/>
            <a:p>
              <a:endParaRPr lang="zh-CN" altLang="en-US"/>
            </a:p>
          </p:txBody>
        </p:sp>
      </p:grpSp>
      <p:grpSp>
        <p:nvGrpSpPr>
          <p:cNvPr id="42012" name="Group 28">
            <a:extLst>
              <a:ext uri="{FF2B5EF4-FFF2-40B4-BE49-F238E27FC236}">
                <a16:creationId xmlns:a16="http://schemas.microsoft.com/office/drawing/2014/main" id="{38DFFD9C-ECCC-8419-BF23-9006A59B3258}"/>
              </a:ext>
            </a:extLst>
          </p:cNvPr>
          <p:cNvGrpSpPr>
            <a:grpSpLocks/>
          </p:cNvGrpSpPr>
          <p:nvPr/>
        </p:nvGrpSpPr>
        <p:grpSpPr bwMode="auto">
          <a:xfrm>
            <a:off x="2619375" y="1303338"/>
            <a:ext cx="1927225" cy="2987675"/>
            <a:chOff x="1881" y="734"/>
            <a:chExt cx="1214" cy="1882"/>
          </a:xfrm>
        </p:grpSpPr>
        <p:sp>
          <p:nvSpPr>
            <p:cNvPr id="42013" name="Line 29">
              <a:extLst>
                <a:ext uri="{FF2B5EF4-FFF2-40B4-BE49-F238E27FC236}">
                  <a16:creationId xmlns:a16="http://schemas.microsoft.com/office/drawing/2014/main" id="{78090D7F-F317-3D90-8069-236E7F8A91F7}"/>
                </a:ext>
              </a:extLst>
            </p:cNvPr>
            <p:cNvSpPr>
              <a:spLocks noChangeShapeType="1"/>
            </p:cNvSpPr>
            <p:nvPr/>
          </p:nvSpPr>
          <p:spPr bwMode="auto">
            <a:xfrm flipV="1">
              <a:off x="2679" y="1094"/>
              <a:ext cx="1" cy="15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Rectangle 30">
              <a:extLst>
                <a:ext uri="{FF2B5EF4-FFF2-40B4-BE49-F238E27FC236}">
                  <a16:creationId xmlns:a16="http://schemas.microsoft.com/office/drawing/2014/main" id="{4EF2CFBF-6305-201E-A91C-FA9B67B296DD}"/>
                </a:ext>
              </a:extLst>
            </p:cNvPr>
            <p:cNvSpPr>
              <a:spLocks noChangeArrowheads="1"/>
            </p:cNvSpPr>
            <p:nvPr/>
          </p:nvSpPr>
          <p:spPr bwMode="auto">
            <a:xfrm>
              <a:off x="1881" y="734"/>
              <a:ext cx="8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b="1">
                  <a:solidFill>
                    <a:srgbClr val="000000"/>
                  </a:solidFill>
                  <a:latin typeface="Helvetica" panose="020B0604020202020204" pitchFamily="34" charset="0"/>
                </a:rPr>
                <a:t>increased failure</a:t>
              </a:r>
              <a:endParaRPr kumimoji="1" lang="en-US" altLang="zh-CN" sz="2400">
                <a:latin typeface="Times New Roman" panose="02020603050405020304" pitchFamily="18" charset="0"/>
              </a:endParaRPr>
            </a:p>
          </p:txBody>
        </p:sp>
        <p:sp>
          <p:nvSpPr>
            <p:cNvPr id="42015" name="Rectangle 31">
              <a:extLst>
                <a:ext uri="{FF2B5EF4-FFF2-40B4-BE49-F238E27FC236}">
                  <a16:creationId xmlns:a16="http://schemas.microsoft.com/office/drawing/2014/main" id="{A416BC8F-310F-EC23-B25B-AC1AAA5CDA45}"/>
                </a:ext>
              </a:extLst>
            </p:cNvPr>
            <p:cNvSpPr>
              <a:spLocks noChangeArrowheads="1"/>
            </p:cNvSpPr>
            <p:nvPr/>
          </p:nvSpPr>
          <p:spPr bwMode="auto">
            <a:xfrm>
              <a:off x="1881" y="853"/>
              <a:ext cx="121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400" b="1">
                  <a:solidFill>
                    <a:srgbClr val="000000"/>
                  </a:solidFill>
                  <a:latin typeface="Helvetica" panose="020B0604020202020204" pitchFamily="34" charset="0"/>
                </a:rPr>
                <a:t>rate due to side effects</a:t>
              </a:r>
              <a:endParaRPr kumimoji="1" lang="en-US" altLang="zh-CN" sz="2400">
                <a:latin typeface="Times New Roman" panose="02020603050405020304" pitchFamily="18" charset="0"/>
              </a:endParaRPr>
            </a:p>
          </p:txBody>
        </p:sp>
        <p:sp>
          <p:nvSpPr>
            <p:cNvPr id="42016" name="Line 32">
              <a:extLst>
                <a:ext uri="{FF2B5EF4-FFF2-40B4-BE49-F238E27FC236}">
                  <a16:creationId xmlns:a16="http://schemas.microsoft.com/office/drawing/2014/main" id="{8A2B5332-0FFE-74F8-9472-8CBD8255C0E3}"/>
                </a:ext>
              </a:extLst>
            </p:cNvPr>
            <p:cNvSpPr>
              <a:spLocks noChangeShapeType="1"/>
            </p:cNvSpPr>
            <p:nvPr/>
          </p:nvSpPr>
          <p:spPr bwMode="auto">
            <a:xfrm flipH="1" flipV="1">
              <a:off x="2294" y="996"/>
              <a:ext cx="320" cy="39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17" name="Arc 33">
            <a:extLst>
              <a:ext uri="{FF2B5EF4-FFF2-40B4-BE49-F238E27FC236}">
                <a16:creationId xmlns:a16="http://schemas.microsoft.com/office/drawing/2014/main" id="{5FFB1CFE-9D18-0D13-4E13-54E26465115C}"/>
              </a:ext>
            </a:extLst>
          </p:cNvPr>
          <p:cNvSpPr>
            <a:spLocks/>
          </p:cNvSpPr>
          <p:nvPr/>
        </p:nvSpPr>
        <p:spPr bwMode="auto">
          <a:xfrm>
            <a:off x="3886200" y="1874838"/>
            <a:ext cx="985838" cy="21605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8" name="Line 34">
            <a:extLst>
              <a:ext uri="{FF2B5EF4-FFF2-40B4-BE49-F238E27FC236}">
                <a16:creationId xmlns:a16="http://schemas.microsoft.com/office/drawing/2014/main" id="{93ED7454-06EE-89D2-55E3-260068DEAA9B}"/>
              </a:ext>
            </a:extLst>
          </p:cNvPr>
          <p:cNvSpPr>
            <a:spLocks noChangeShapeType="1"/>
          </p:cNvSpPr>
          <p:nvPr/>
        </p:nvSpPr>
        <p:spPr bwMode="auto">
          <a:xfrm flipV="1">
            <a:off x="4884738" y="1760538"/>
            <a:ext cx="1587" cy="2274887"/>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Arc 35">
            <a:extLst>
              <a:ext uri="{FF2B5EF4-FFF2-40B4-BE49-F238E27FC236}">
                <a16:creationId xmlns:a16="http://schemas.microsoft.com/office/drawing/2014/main" id="{D7EE2AA7-6717-7F5A-0DB1-C6C3FC64FFAF}"/>
              </a:ext>
            </a:extLst>
          </p:cNvPr>
          <p:cNvSpPr>
            <a:spLocks/>
          </p:cNvSpPr>
          <p:nvPr/>
        </p:nvSpPr>
        <p:spPr bwMode="auto">
          <a:xfrm>
            <a:off x="4884738" y="1760538"/>
            <a:ext cx="995362" cy="1935162"/>
          </a:xfrm>
          <a:custGeom>
            <a:avLst/>
            <a:gdLst>
              <a:gd name="G0" fmla="+- 21600 0 0"/>
              <a:gd name="G1" fmla="+- 18 0 0"/>
              <a:gd name="G2" fmla="+- 21600 0 0"/>
              <a:gd name="T0" fmla="*/ 21600 w 21600"/>
              <a:gd name="T1" fmla="*/ 21618 h 21618"/>
              <a:gd name="T2" fmla="*/ 0 w 21600"/>
              <a:gd name="T3" fmla="*/ 0 h 21618"/>
              <a:gd name="T4" fmla="*/ 21600 w 21600"/>
              <a:gd name="T5" fmla="*/ 18 h 21618"/>
            </a:gdLst>
            <a:ahLst/>
            <a:cxnLst>
              <a:cxn ang="0">
                <a:pos x="T0" y="T1"/>
              </a:cxn>
              <a:cxn ang="0">
                <a:pos x="T2" y="T3"/>
              </a:cxn>
              <a:cxn ang="0">
                <a:pos x="T4" y="T5"/>
              </a:cxn>
            </a:cxnLst>
            <a:rect l="0" t="0" r="r" b="b"/>
            <a:pathLst>
              <a:path w="21600" h="21618" fill="none" extrusionOk="0">
                <a:moveTo>
                  <a:pt x="21600" y="21617"/>
                </a:moveTo>
                <a:cubicBezTo>
                  <a:pt x="9670" y="21618"/>
                  <a:pt x="0" y="11947"/>
                  <a:pt x="0" y="18"/>
                </a:cubicBezTo>
                <a:cubicBezTo>
                  <a:pt x="0" y="12"/>
                  <a:pt x="0" y="6"/>
                  <a:pt x="0" y="0"/>
                </a:cubicBezTo>
              </a:path>
              <a:path w="21600" h="21618" stroke="0" extrusionOk="0">
                <a:moveTo>
                  <a:pt x="21600" y="21617"/>
                </a:moveTo>
                <a:cubicBezTo>
                  <a:pt x="9670" y="21618"/>
                  <a:pt x="0" y="11947"/>
                  <a:pt x="0" y="18"/>
                </a:cubicBezTo>
                <a:cubicBezTo>
                  <a:pt x="0" y="12"/>
                  <a:pt x="0" y="6"/>
                  <a:pt x="0" y="0"/>
                </a:cubicBezTo>
                <a:lnTo>
                  <a:pt x="21600" y="18"/>
                </a:lnTo>
                <a:close/>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0" name="Line 36">
            <a:extLst>
              <a:ext uri="{FF2B5EF4-FFF2-40B4-BE49-F238E27FC236}">
                <a16:creationId xmlns:a16="http://schemas.microsoft.com/office/drawing/2014/main" id="{564F90C8-BEEE-3B47-7558-962E938D81C6}"/>
              </a:ext>
            </a:extLst>
          </p:cNvPr>
          <p:cNvSpPr>
            <a:spLocks noChangeShapeType="1"/>
          </p:cNvSpPr>
          <p:nvPr/>
        </p:nvSpPr>
        <p:spPr bwMode="auto">
          <a:xfrm flipV="1">
            <a:off x="5883275" y="1647825"/>
            <a:ext cx="1588" cy="20462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Arc 37">
            <a:extLst>
              <a:ext uri="{FF2B5EF4-FFF2-40B4-BE49-F238E27FC236}">
                <a16:creationId xmlns:a16="http://schemas.microsoft.com/office/drawing/2014/main" id="{A9C59832-3AF7-DF4E-97F8-173809B13C12}"/>
              </a:ext>
            </a:extLst>
          </p:cNvPr>
          <p:cNvSpPr>
            <a:spLocks/>
          </p:cNvSpPr>
          <p:nvPr/>
        </p:nvSpPr>
        <p:spPr bwMode="auto">
          <a:xfrm>
            <a:off x="5883275" y="1647825"/>
            <a:ext cx="941388" cy="1620838"/>
          </a:xfrm>
          <a:custGeom>
            <a:avLst/>
            <a:gdLst>
              <a:gd name="G0" fmla="+- 21600 0 0"/>
              <a:gd name="G1" fmla="+- 0 0 0"/>
              <a:gd name="G2" fmla="+- 21600 0 0"/>
              <a:gd name="T0" fmla="*/ 21564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564" y="21599"/>
                </a:moveTo>
                <a:cubicBezTo>
                  <a:pt x="9648" y="21580"/>
                  <a:pt x="-1" y="11915"/>
                  <a:pt x="-1" y="-1"/>
                </a:cubicBezTo>
              </a:path>
              <a:path w="21600" h="21600" stroke="0" extrusionOk="0">
                <a:moveTo>
                  <a:pt x="21564" y="21599"/>
                </a:moveTo>
                <a:cubicBezTo>
                  <a:pt x="9648" y="21580"/>
                  <a:pt x="-1" y="11915"/>
                  <a:pt x="-1" y="-1"/>
                </a:cubicBezTo>
                <a:lnTo>
                  <a:pt x="21600" y="0"/>
                </a:lnTo>
                <a:close/>
              </a:path>
            </a:pathLst>
          </a:cu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22" name="Group 38">
            <a:extLst>
              <a:ext uri="{FF2B5EF4-FFF2-40B4-BE49-F238E27FC236}">
                <a16:creationId xmlns:a16="http://schemas.microsoft.com/office/drawing/2014/main" id="{F5343A33-7A8B-B1A5-B93E-97B847B0A502}"/>
              </a:ext>
            </a:extLst>
          </p:cNvPr>
          <p:cNvGrpSpPr>
            <a:grpSpLocks/>
          </p:cNvGrpSpPr>
          <p:nvPr/>
        </p:nvGrpSpPr>
        <p:grpSpPr bwMode="auto">
          <a:xfrm>
            <a:off x="3886200" y="3011488"/>
            <a:ext cx="3487738" cy="1308100"/>
            <a:chOff x="2679" y="1810"/>
            <a:chExt cx="2197" cy="824"/>
          </a:xfrm>
        </p:grpSpPr>
        <p:sp>
          <p:nvSpPr>
            <p:cNvPr id="42023" name="Freeform 39">
              <a:extLst>
                <a:ext uri="{FF2B5EF4-FFF2-40B4-BE49-F238E27FC236}">
                  <a16:creationId xmlns:a16="http://schemas.microsoft.com/office/drawing/2014/main" id="{6D85BC59-C6EB-9ED0-5D33-3D876C4C867D}"/>
                </a:ext>
              </a:extLst>
            </p:cNvPr>
            <p:cNvSpPr>
              <a:spLocks/>
            </p:cNvSpPr>
            <p:nvPr/>
          </p:nvSpPr>
          <p:spPr bwMode="auto">
            <a:xfrm>
              <a:off x="2679" y="1810"/>
              <a:ext cx="2066" cy="824"/>
            </a:xfrm>
            <a:custGeom>
              <a:avLst/>
              <a:gdLst>
                <a:gd name="T0" fmla="*/ 0 w 2066"/>
                <a:gd name="T1" fmla="*/ 824 h 824"/>
                <a:gd name="T2" fmla="*/ 44 w 2066"/>
                <a:gd name="T3" fmla="*/ 818 h 824"/>
                <a:gd name="T4" fmla="*/ 86 w 2066"/>
                <a:gd name="T5" fmla="*/ 812 h 824"/>
                <a:gd name="T6" fmla="*/ 124 w 2066"/>
                <a:gd name="T7" fmla="*/ 808 h 824"/>
                <a:gd name="T8" fmla="*/ 160 w 2066"/>
                <a:gd name="T9" fmla="*/ 802 h 824"/>
                <a:gd name="T10" fmla="*/ 194 w 2066"/>
                <a:gd name="T11" fmla="*/ 796 h 824"/>
                <a:gd name="T12" fmla="*/ 226 w 2066"/>
                <a:gd name="T13" fmla="*/ 790 h 824"/>
                <a:gd name="T14" fmla="*/ 254 w 2066"/>
                <a:gd name="T15" fmla="*/ 784 h 824"/>
                <a:gd name="T16" fmla="*/ 282 w 2066"/>
                <a:gd name="T17" fmla="*/ 780 h 824"/>
                <a:gd name="T18" fmla="*/ 308 w 2066"/>
                <a:gd name="T19" fmla="*/ 774 h 824"/>
                <a:gd name="T20" fmla="*/ 336 w 2066"/>
                <a:gd name="T21" fmla="*/ 766 h 824"/>
                <a:gd name="T22" fmla="*/ 366 w 2066"/>
                <a:gd name="T23" fmla="*/ 758 h 824"/>
                <a:gd name="T24" fmla="*/ 400 w 2066"/>
                <a:gd name="T25" fmla="*/ 748 h 824"/>
                <a:gd name="T26" fmla="*/ 433 w 2066"/>
                <a:gd name="T27" fmla="*/ 738 h 824"/>
                <a:gd name="T28" fmla="*/ 471 w 2066"/>
                <a:gd name="T29" fmla="*/ 726 h 824"/>
                <a:gd name="T30" fmla="*/ 511 w 2066"/>
                <a:gd name="T31" fmla="*/ 714 h 824"/>
                <a:gd name="T32" fmla="*/ 551 w 2066"/>
                <a:gd name="T33" fmla="*/ 700 h 824"/>
                <a:gd name="T34" fmla="*/ 639 w 2066"/>
                <a:gd name="T35" fmla="*/ 672 h 824"/>
                <a:gd name="T36" fmla="*/ 727 w 2066"/>
                <a:gd name="T37" fmla="*/ 643 h 824"/>
                <a:gd name="T38" fmla="*/ 819 w 2066"/>
                <a:gd name="T39" fmla="*/ 611 h 824"/>
                <a:gd name="T40" fmla="*/ 912 w 2066"/>
                <a:gd name="T41" fmla="*/ 579 h 824"/>
                <a:gd name="T42" fmla="*/ 960 w 2066"/>
                <a:gd name="T43" fmla="*/ 563 h 824"/>
                <a:gd name="T44" fmla="*/ 1006 w 2066"/>
                <a:gd name="T45" fmla="*/ 545 h 824"/>
                <a:gd name="T46" fmla="*/ 1050 w 2066"/>
                <a:gd name="T47" fmla="*/ 531 h 824"/>
                <a:gd name="T48" fmla="*/ 1094 w 2066"/>
                <a:gd name="T49" fmla="*/ 515 h 824"/>
                <a:gd name="T50" fmla="*/ 1136 w 2066"/>
                <a:gd name="T51" fmla="*/ 499 h 824"/>
                <a:gd name="T52" fmla="*/ 1176 w 2066"/>
                <a:gd name="T53" fmla="*/ 485 h 824"/>
                <a:gd name="T54" fmla="*/ 1216 w 2066"/>
                <a:gd name="T55" fmla="*/ 469 h 824"/>
                <a:gd name="T56" fmla="*/ 1254 w 2066"/>
                <a:gd name="T57" fmla="*/ 456 h 824"/>
                <a:gd name="T58" fmla="*/ 1291 w 2066"/>
                <a:gd name="T59" fmla="*/ 442 h 824"/>
                <a:gd name="T60" fmla="*/ 1331 w 2066"/>
                <a:gd name="T61" fmla="*/ 426 h 824"/>
                <a:gd name="T62" fmla="*/ 1371 w 2066"/>
                <a:gd name="T63" fmla="*/ 410 h 824"/>
                <a:gd name="T64" fmla="*/ 1411 w 2066"/>
                <a:gd name="T65" fmla="*/ 392 h 824"/>
                <a:gd name="T66" fmla="*/ 1453 w 2066"/>
                <a:gd name="T67" fmla="*/ 374 h 824"/>
                <a:gd name="T68" fmla="*/ 1497 w 2066"/>
                <a:gd name="T69" fmla="*/ 354 h 824"/>
                <a:gd name="T70" fmla="*/ 1539 w 2066"/>
                <a:gd name="T71" fmla="*/ 334 h 824"/>
                <a:gd name="T72" fmla="*/ 1585 w 2066"/>
                <a:gd name="T73" fmla="*/ 312 h 824"/>
                <a:gd name="T74" fmla="*/ 1607 w 2066"/>
                <a:gd name="T75" fmla="*/ 300 h 824"/>
                <a:gd name="T76" fmla="*/ 1631 w 2066"/>
                <a:gd name="T77" fmla="*/ 286 h 824"/>
                <a:gd name="T78" fmla="*/ 1657 w 2066"/>
                <a:gd name="T79" fmla="*/ 275 h 824"/>
                <a:gd name="T80" fmla="*/ 1683 w 2066"/>
                <a:gd name="T81" fmla="*/ 259 h 824"/>
                <a:gd name="T82" fmla="*/ 1709 w 2066"/>
                <a:gd name="T83" fmla="*/ 243 h 824"/>
                <a:gd name="T84" fmla="*/ 1736 w 2066"/>
                <a:gd name="T85" fmla="*/ 227 h 824"/>
                <a:gd name="T86" fmla="*/ 1766 w 2066"/>
                <a:gd name="T87" fmla="*/ 209 h 824"/>
                <a:gd name="T88" fmla="*/ 1794 w 2066"/>
                <a:gd name="T89" fmla="*/ 189 h 824"/>
                <a:gd name="T90" fmla="*/ 1826 w 2066"/>
                <a:gd name="T91" fmla="*/ 169 h 824"/>
                <a:gd name="T92" fmla="*/ 1856 w 2066"/>
                <a:gd name="T93" fmla="*/ 147 h 824"/>
                <a:gd name="T94" fmla="*/ 1890 w 2066"/>
                <a:gd name="T95" fmla="*/ 125 h 824"/>
                <a:gd name="T96" fmla="*/ 1922 w 2066"/>
                <a:gd name="T97" fmla="*/ 103 h 824"/>
                <a:gd name="T98" fmla="*/ 1958 w 2066"/>
                <a:gd name="T99" fmla="*/ 80 h 824"/>
                <a:gd name="T100" fmla="*/ 1992 w 2066"/>
                <a:gd name="T101" fmla="*/ 54 h 824"/>
                <a:gd name="T102" fmla="*/ 2028 w 2066"/>
                <a:gd name="T103" fmla="*/ 28 h 824"/>
                <a:gd name="T104" fmla="*/ 2066 w 2066"/>
                <a:gd name="T105"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66" h="824">
                  <a:moveTo>
                    <a:pt x="0" y="824"/>
                  </a:moveTo>
                  <a:lnTo>
                    <a:pt x="44" y="818"/>
                  </a:lnTo>
                  <a:lnTo>
                    <a:pt x="86" y="812"/>
                  </a:lnTo>
                  <a:lnTo>
                    <a:pt x="124" y="808"/>
                  </a:lnTo>
                  <a:lnTo>
                    <a:pt x="160" y="802"/>
                  </a:lnTo>
                  <a:lnTo>
                    <a:pt x="194" y="796"/>
                  </a:lnTo>
                  <a:lnTo>
                    <a:pt x="226" y="790"/>
                  </a:lnTo>
                  <a:lnTo>
                    <a:pt x="254" y="784"/>
                  </a:lnTo>
                  <a:lnTo>
                    <a:pt x="282" y="780"/>
                  </a:lnTo>
                  <a:lnTo>
                    <a:pt x="308" y="774"/>
                  </a:lnTo>
                  <a:lnTo>
                    <a:pt x="336" y="766"/>
                  </a:lnTo>
                  <a:lnTo>
                    <a:pt x="366" y="758"/>
                  </a:lnTo>
                  <a:lnTo>
                    <a:pt x="400" y="748"/>
                  </a:lnTo>
                  <a:lnTo>
                    <a:pt x="433" y="738"/>
                  </a:lnTo>
                  <a:lnTo>
                    <a:pt x="471" y="726"/>
                  </a:lnTo>
                  <a:lnTo>
                    <a:pt x="511" y="714"/>
                  </a:lnTo>
                  <a:lnTo>
                    <a:pt x="551" y="700"/>
                  </a:lnTo>
                  <a:lnTo>
                    <a:pt x="639" y="672"/>
                  </a:lnTo>
                  <a:lnTo>
                    <a:pt x="727" y="643"/>
                  </a:lnTo>
                  <a:lnTo>
                    <a:pt x="819" y="611"/>
                  </a:lnTo>
                  <a:lnTo>
                    <a:pt x="912" y="579"/>
                  </a:lnTo>
                  <a:lnTo>
                    <a:pt x="960" y="563"/>
                  </a:lnTo>
                  <a:lnTo>
                    <a:pt x="1006" y="545"/>
                  </a:lnTo>
                  <a:lnTo>
                    <a:pt x="1050" y="531"/>
                  </a:lnTo>
                  <a:lnTo>
                    <a:pt x="1094" y="515"/>
                  </a:lnTo>
                  <a:lnTo>
                    <a:pt x="1136" y="499"/>
                  </a:lnTo>
                  <a:lnTo>
                    <a:pt x="1176" y="485"/>
                  </a:lnTo>
                  <a:lnTo>
                    <a:pt x="1216" y="469"/>
                  </a:lnTo>
                  <a:lnTo>
                    <a:pt x="1254" y="456"/>
                  </a:lnTo>
                  <a:lnTo>
                    <a:pt x="1291" y="442"/>
                  </a:lnTo>
                  <a:lnTo>
                    <a:pt x="1331" y="426"/>
                  </a:lnTo>
                  <a:lnTo>
                    <a:pt x="1371" y="410"/>
                  </a:lnTo>
                  <a:lnTo>
                    <a:pt x="1411" y="392"/>
                  </a:lnTo>
                  <a:lnTo>
                    <a:pt x="1453" y="374"/>
                  </a:lnTo>
                  <a:lnTo>
                    <a:pt x="1497" y="354"/>
                  </a:lnTo>
                  <a:lnTo>
                    <a:pt x="1539" y="334"/>
                  </a:lnTo>
                  <a:lnTo>
                    <a:pt x="1585" y="312"/>
                  </a:lnTo>
                  <a:lnTo>
                    <a:pt x="1607" y="300"/>
                  </a:lnTo>
                  <a:lnTo>
                    <a:pt x="1631" y="286"/>
                  </a:lnTo>
                  <a:lnTo>
                    <a:pt x="1657" y="275"/>
                  </a:lnTo>
                  <a:lnTo>
                    <a:pt x="1683" y="259"/>
                  </a:lnTo>
                  <a:lnTo>
                    <a:pt x="1709" y="243"/>
                  </a:lnTo>
                  <a:lnTo>
                    <a:pt x="1736" y="227"/>
                  </a:lnTo>
                  <a:lnTo>
                    <a:pt x="1766" y="209"/>
                  </a:lnTo>
                  <a:lnTo>
                    <a:pt x="1794" y="189"/>
                  </a:lnTo>
                  <a:lnTo>
                    <a:pt x="1826" y="169"/>
                  </a:lnTo>
                  <a:lnTo>
                    <a:pt x="1856" y="147"/>
                  </a:lnTo>
                  <a:lnTo>
                    <a:pt x="1890" y="125"/>
                  </a:lnTo>
                  <a:lnTo>
                    <a:pt x="1922" y="103"/>
                  </a:lnTo>
                  <a:lnTo>
                    <a:pt x="1958" y="80"/>
                  </a:lnTo>
                  <a:lnTo>
                    <a:pt x="1992" y="54"/>
                  </a:lnTo>
                  <a:lnTo>
                    <a:pt x="2028" y="28"/>
                  </a:lnTo>
                  <a:lnTo>
                    <a:pt x="2066" y="0"/>
                  </a:lnTo>
                </a:path>
              </a:pathLst>
            </a:custGeom>
            <a:noFill/>
            <a:ln w="254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4" name="Rectangle 40">
              <a:extLst>
                <a:ext uri="{FF2B5EF4-FFF2-40B4-BE49-F238E27FC236}">
                  <a16:creationId xmlns:a16="http://schemas.microsoft.com/office/drawing/2014/main" id="{838A8B94-583A-B2F0-2EA0-2F85E6F83058}"/>
                </a:ext>
              </a:extLst>
            </p:cNvPr>
            <p:cNvSpPr>
              <a:spLocks noChangeArrowheads="1"/>
            </p:cNvSpPr>
            <p:nvPr/>
          </p:nvSpPr>
          <p:spPr bwMode="auto">
            <a:xfrm>
              <a:off x="4100" y="2230"/>
              <a:ext cx="7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actual curve</a:t>
              </a:r>
              <a:endParaRPr kumimoji="1" lang="en-US" altLang="zh-CN" sz="2400">
                <a:latin typeface="Times New Roman" panose="02020603050405020304" pitchFamily="18" charset="0"/>
              </a:endParaRPr>
            </a:p>
          </p:txBody>
        </p:sp>
      </p:grpSp>
      <p:sp>
        <p:nvSpPr>
          <p:cNvPr id="42025" name="Text Box 41">
            <a:extLst>
              <a:ext uri="{FF2B5EF4-FFF2-40B4-BE49-F238E27FC236}">
                <a16:creationId xmlns:a16="http://schemas.microsoft.com/office/drawing/2014/main" id="{010FED60-4E81-156A-88B8-D8CDEFA7B340}"/>
              </a:ext>
            </a:extLst>
          </p:cNvPr>
          <p:cNvSpPr txBox="1">
            <a:spLocks noChangeArrowheads="1"/>
          </p:cNvSpPr>
          <p:nvPr/>
        </p:nvSpPr>
        <p:spPr bwMode="auto">
          <a:xfrm>
            <a:off x="4067175" y="692150"/>
            <a:ext cx="3921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But it does </a:t>
            </a:r>
            <a:r>
              <a:rPr lang="en-US" altLang="zh-CN" sz="2000" b="1">
                <a:solidFill>
                  <a:srgbClr val="FF0000"/>
                </a:solidFill>
              </a:rPr>
              <a:t>deteriorate</a:t>
            </a:r>
            <a:r>
              <a:rPr lang="en-US" altLang="zh-CN" sz="2000" b="1"/>
              <a:t>!</a:t>
            </a:r>
          </a:p>
        </p:txBody>
      </p:sp>
      <p:sp>
        <p:nvSpPr>
          <p:cNvPr id="42026" name="AutoShape 42">
            <a:extLst>
              <a:ext uri="{FF2B5EF4-FFF2-40B4-BE49-F238E27FC236}">
                <a16:creationId xmlns:a16="http://schemas.microsoft.com/office/drawing/2014/main" id="{5DE0E277-A795-CBB9-BAB0-617D81B9C003}"/>
              </a:ext>
            </a:extLst>
          </p:cNvPr>
          <p:cNvSpPr>
            <a:spLocks noChangeArrowheads="1"/>
          </p:cNvSpPr>
          <p:nvPr/>
        </p:nvSpPr>
        <p:spPr bwMode="auto">
          <a:xfrm>
            <a:off x="4738688" y="1052513"/>
            <a:ext cx="3429000" cy="1219200"/>
          </a:xfrm>
          <a:prstGeom prst="cloudCallout">
            <a:avLst>
              <a:gd name="adj1" fmla="val 18333"/>
              <a:gd name="adj2" fmla="val 113931"/>
            </a:avLst>
          </a:prstGeom>
          <a:gradFill rotWithShape="0">
            <a:gsLst>
              <a:gs pos="0">
                <a:srgbClr val="C0C0C0"/>
              </a:gs>
              <a:gs pos="50000">
                <a:srgbClr val="FFFFFF"/>
              </a:gs>
              <a:gs pos="100000">
                <a:srgbClr val="C0C0C0"/>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kumimoji="1" lang="en-US" altLang="zh-CN" sz="2000" b="1">
                <a:latin typeface="Times New Roman" panose="02020603050405020304" pitchFamily="18" charset="0"/>
              </a:rPr>
              <a:t>There are no </a:t>
            </a:r>
          </a:p>
          <a:p>
            <a:pPr algn="ctr"/>
            <a:r>
              <a:rPr kumimoji="1" lang="en-US" altLang="zh-CN" sz="2000" b="1">
                <a:latin typeface="Times New Roman" panose="02020603050405020304" pitchFamily="18" charset="0"/>
              </a:rPr>
              <a:t>software spare parts </a:t>
            </a:r>
          </a:p>
          <a:p>
            <a:pPr algn="ctr"/>
            <a:r>
              <a:rPr kumimoji="1" lang="en-US" altLang="zh-CN" sz="2000" b="1">
                <a:latin typeface="Times New Roman" panose="02020603050405020304" pitchFamily="18" charset="0"/>
                <a:sym typeface="Wingdings" panose="05000000000000000000" pitchFamily="2" charset="2"/>
              </a:rPr>
              <a:t></a:t>
            </a:r>
            <a:endParaRPr kumimoji="1" lang="en-US" altLang="zh-CN" sz="2000" b="1">
              <a:latin typeface="Times New Roman" panose="02020603050405020304" pitchFamily="18" charset="0"/>
            </a:endParaRPr>
          </a:p>
        </p:txBody>
      </p:sp>
      <p:sp>
        <p:nvSpPr>
          <p:cNvPr id="42028" name="Rectangle 44">
            <a:extLst>
              <a:ext uri="{FF2B5EF4-FFF2-40B4-BE49-F238E27FC236}">
                <a16:creationId xmlns:a16="http://schemas.microsoft.com/office/drawing/2014/main" id="{A08F255D-2701-B269-2D7D-B0F5DCD98515}"/>
              </a:ext>
            </a:extLst>
          </p:cNvPr>
          <p:cNvSpPr>
            <a:spLocks noChangeArrowheads="1"/>
          </p:cNvSpPr>
          <p:nvPr/>
        </p:nvSpPr>
        <p:spPr bwMode="auto">
          <a:xfrm>
            <a:off x="374650" y="5445125"/>
            <a:ext cx="82296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lang="en-US" altLang="zh-CN" sz="2000" b="1">
                <a:solidFill>
                  <a:schemeClr val="tx1"/>
                </a:solidFill>
              </a:rPr>
              <a:t>Although the industry is moving toward component-based assembly, most software continues to be </a:t>
            </a:r>
            <a:r>
              <a:rPr lang="en-US" altLang="zh-CN" sz="2000" b="1">
                <a:solidFill>
                  <a:srgbClr val="0000FF"/>
                </a:solidFill>
              </a:rPr>
              <a:t>custom built</a:t>
            </a:r>
            <a:r>
              <a:rPr lang="en-US" altLang="zh-CN" sz="2000" b="1">
                <a:solidFill>
                  <a:srgbClr val="008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wipe(left)">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strips(upRight)">
                                      <p:cBhvr>
                                        <p:cTn id="12" dur="500"/>
                                        <p:tgtEl>
                                          <p:spTgt spid="41988"/>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996"/>
                                        </p:tgtEl>
                                        <p:attrNameLst>
                                          <p:attrName>style.visibility</p:attrName>
                                        </p:attrNameLst>
                                      </p:cBhvr>
                                      <p:to>
                                        <p:strVal val="visible"/>
                                      </p:to>
                                    </p:set>
                                    <p:animEffect transition="in" filter="wipe(left)">
                                      <p:cBhvr>
                                        <p:cTn id="17" dur="500"/>
                                        <p:tgtEl>
                                          <p:spTgt spid="41996"/>
                                        </p:tgtEl>
                                      </p:cBhvr>
                                    </p:animEffect>
                                  </p:childTnLst>
                                  <p:subTnLst>
                                    <p:set>
                                      <p:cBhvr override="childStyle">
                                        <p:cTn dur="1" fill="hold" display="0" masterRel="nextClick" afterEffect="1"/>
                                        <p:tgtEl>
                                          <p:spTgt spid="4199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2003"/>
                                        </p:tgtEl>
                                        <p:attrNameLst>
                                          <p:attrName>style.visibility</p:attrName>
                                        </p:attrNameLst>
                                      </p:cBhvr>
                                      <p:to>
                                        <p:strVal val="visible"/>
                                      </p:to>
                                    </p:set>
                                    <p:animEffect transition="in" filter="wipe(left)">
                                      <p:cBhvr>
                                        <p:cTn id="22" dur="500"/>
                                        <p:tgtEl>
                                          <p:spTgt spid="4200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2007"/>
                                        </p:tgtEl>
                                        <p:attrNameLst>
                                          <p:attrName>style.visibility</p:attrName>
                                        </p:attrNameLst>
                                      </p:cBhvr>
                                      <p:to>
                                        <p:strVal val="visible"/>
                                      </p:to>
                                    </p:set>
                                    <p:animEffect transition="in" filter="wipe(up)">
                                      <p:cBhvr>
                                        <p:cTn id="27" dur="500"/>
                                        <p:tgtEl>
                                          <p:spTgt spid="42007"/>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nodeType="clickEffect">
                                  <p:stCondLst>
                                    <p:cond delay="0"/>
                                  </p:stCondLst>
                                  <p:childTnLst>
                                    <p:set>
                                      <p:cBhvr>
                                        <p:cTn id="31" dur="1" fill="hold">
                                          <p:stCondLst>
                                            <p:cond delay="0"/>
                                          </p:stCondLst>
                                        </p:cTn>
                                        <p:tgtEl>
                                          <p:spTgt spid="42008"/>
                                        </p:tgtEl>
                                        <p:attrNameLst>
                                          <p:attrName>style.visibility</p:attrName>
                                        </p:attrNameLst>
                                      </p:cBhvr>
                                      <p:to>
                                        <p:strVal val="visible"/>
                                      </p:to>
                                    </p:set>
                                    <p:animEffect transition="in" filter="strips(upLeft)">
                                      <p:cBhvr>
                                        <p:cTn id="32" dur="500"/>
                                        <p:tgtEl>
                                          <p:spTgt spid="42008"/>
                                        </p:tgtEl>
                                      </p:cBhvr>
                                    </p:animEffect>
                                  </p:childTnLst>
                                  <p:subTnLst>
                                    <p:audio>
                                      <p:cMediaNode>
                                        <p:cTn display="0" masterRel="sameClick">
                                          <p:stCondLst>
                                            <p:cond evt="begin" delay="0">
                                              <p:tn val="30"/>
                                            </p:cond>
                                          </p:stCondLst>
                                          <p:endCondLst>
                                            <p:cond evt="onStopAudio" delay="0">
                                              <p:tgtEl>
                                                <p:sldTgt/>
                                              </p:tgtEl>
                                            </p:cond>
                                          </p:endCondLst>
                                        </p:cTn>
                                        <p:tgtEl>
                                          <p:sndTgt r:embed="rId4" name="glas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2012"/>
                                        </p:tgtEl>
                                        <p:attrNameLst>
                                          <p:attrName>style.visibility</p:attrName>
                                        </p:attrNameLst>
                                      </p:cBhvr>
                                      <p:to>
                                        <p:strVal val="visible"/>
                                      </p:to>
                                    </p:set>
                                    <p:animEffect transition="in" filter="wipe(down)">
                                      <p:cBhvr>
                                        <p:cTn id="37" dur="500"/>
                                        <p:tgtEl>
                                          <p:spTgt spid="42012"/>
                                        </p:tgtEl>
                                      </p:cBhvr>
                                    </p:animEffect>
                                  </p:childTnLst>
                                  <p:subTnLst>
                                    <p:audio>
                                      <p:cMediaNode>
                                        <p:cTn display="0" masterRel="sameClick">
                                          <p:stCondLst>
                                            <p:cond evt="begin" delay="0">
                                              <p:tn val="35"/>
                                            </p:cond>
                                          </p:stCondLst>
                                          <p:endCondLst>
                                            <p:cond evt="onStopAudio" delay="0">
                                              <p:tgtEl>
                                                <p:sldTgt/>
                                              </p:tgtEl>
                                            </p:cond>
                                          </p:endCondLst>
                                        </p:cTn>
                                        <p:tgtEl>
                                          <p:sndTgt r:embed="rId5" name="LASE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42017"/>
                                        </p:tgtEl>
                                        <p:attrNameLst>
                                          <p:attrName>style.visibility</p:attrName>
                                        </p:attrNameLst>
                                      </p:cBhvr>
                                      <p:to>
                                        <p:strVal val="visible"/>
                                      </p:to>
                                    </p:set>
                                    <p:animEffect transition="in" filter="wipe(up)">
                                      <p:cBhvr>
                                        <p:cTn id="42" dur="500"/>
                                        <p:tgtEl>
                                          <p:spTgt spid="42017"/>
                                        </p:tgtEl>
                                      </p:cBhvr>
                                    </p:animEffect>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par>
                          <p:cTn id="43" fill="hold" nodeType="afterGroup">
                            <p:stCondLst>
                              <p:cond delay="500"/>
                            </p:stCondLst>
                            <p:childTnLst>
                              <p:par>
                                <p:cTn id="44" presetID="22" presetClass="entr" presetSubtype="4" fill="hold" nodeType="afterEffect">
                                  <p:stCondLst>
                                    <p:cond delay="0"/>
                                  </p:stCondLst>
                                  <p:childTnLst>
                                    <p:set>
                                      <p:cBhvr>
                                        <p:cTn id="45" dur="1" fill="hold">
                                          <p:stCondLst>
                                            <p:cond delay="0"/>
                                          </p:stCondLst>
                                        </p:cTn>
                                        <p:tgtEl>
                                          <p:spTgt spid="42018"/>
                                        </p:tgtEl>
                                        <p:attrNameLst>
                                          <p:attrName>style.visibility</p:attrName>
                                        </p:attrNameLst>
                                      </p:cBhvr>
                                      <p:to>
                                        <p:strVal val="visible"/>
                                      </p:to>
                                    </p:set>
                                    <p:animEffect transition="in" filter="wipe(down)">
                                      <p:cBhvr>
                                        <p:cTn id="46" dur="500"/>
                                        <p:tgtEl>
                                          <p:spTgt spid="42018"/>
                                        </p:tgtEl>
                                      </p:cBhvr>
                                    </p:animEffect>
                                  </p:childTnLst>
                                  <p:subTnLst>
                                    <p:audio>
                                      <p:cMediaNode>
                                        <p:cTn display="0" masterRel="sameClick">
                                          <p:stCondLst>
                                            <p:cond evt="begin" delay="0">
                                              <p:tn val="44"/>
                                            </p:cond>
                                          </p:stCondLst>
                                          <p:endCondLst>
                                            <p:cond evt="onStopAudio" delay="0">
                                              <p:tgtEl>
                                                <p:sldTgt/>
                                              </p:tgtEl>
                                            </p:cond>
                                          </p:endCondLst>
                                        </p:cTn>
                                        <p:tgtEl>
                                          <p:sndTgt r:embed="rId2" name="WHOOSH.WAV"/>
                                        </p:tgtEl>
                                      </p:cMediaNode>
                                    </p:audio>
                                  </p:subTnLst>
                                </p:cTn>
                              </p:par>
                            </p:childTnLst>
                          </p:cTn>
                        </p:par>
                        <p:par>
                          <p:cTn id="47" fill="hold" nodeType="afterGroup">
                            <p:stCondLst>
                              <p:cond delay="1000"/>
                            </p:stCondLst>
                            <p:childTnLst>
                              <p:par>
                                <p:cTn id="48" presetID="22" presetClass="entr" presetSubtype="1" fill="hold" nodeType="afterEffect">
                                  <p:stCondLst>
                                    <p:cond delay="0"/>
                                  </p:stCondLst>
                                  <p:childTnLst>
                                    <p:set>
                                      <p:cBhvr>
                                        <p:cTn id="49" dur="1" fill="hold">
                                          <p:stCondLst>
                                            <p:cond delay="0"/>
                                          </p:stCondLst>
                                        </p:cTn>
                                        <p:tgtEl>
                                          <p:spTgt spid="42019"/>
                                        </p:tgtEl>
                                        <p:attrNameLst>
                                          <p:attrName>style.visibility</p:attrName>
                                        </p:attrNameLst>
                                      </p:cBhvr>
                                      <p:to>
                                        <p:strVal val="visible"/>
                                      </p:to>
                                    </p:set>
                                    <p:animEffect transition="in" filter="wipe(up)">
                                      <p:cBhvr>
                                        <p:cTn id="50" dur="500"/>
                                        <p:tgtEl>
                                          <p:spTgt spid="42019"/>
                                        </p:tgtEl>
                                      </p:cBhvr>
                                    </p:animEffect>
                                  </p:childTnLst>
                                  <p:subTnLst>
                                    <p:audio>
                                      <p:cMediaNode>
                                        <p:cTn display="0" masterRel="sameClick">
                                          <p:stCondLst>
                                            <p:cond evt="begin" delay="0">
                                              <p:tn val="48"/>
                                            </p:cond>
                                          </p:stCondLst>
                                          <p:endCondLst>
                                            <p:cond evt="onStopAudio" delay="0">
                                              <p:tgtEl>
                                                <p:sldTgt/>
                                              </p:tgtEl>
                                            </p:cond>
                                          </p:endCondLst>
                                        </p:cTn>
                                        <p:tgtEl>
                                          <p:sndTgt r:embed="rId2" name="WHOOSH.WAV"/>
                                        </p:tgtEl>
                                      </p:cMediaNode>
                                    </p:audio>
                                  </p:subTnLst>
                                </p:cTn>
                              </p:par>
                            </p:childTnLst>
                          </p:cTn>
                        </p:par>
                        <p:par>
                          <p:cTn id="51" fill="hold" nodeType="afterGroup">
                            <p:stCondLst>
                              <p:cond delay="1500"/>
                            </p:stCondLst>
                            <p:childTnLst>
                              <p:par>
                                <p:cTn id="52" presetID="22" presetClass="entr" presetSubtype="4" fill="hold" nodeType="afterEffect">
                                  <p:stCondLst>
                                    <p:cond delay="0"/>
                                  </p:stCondLst>
                                  <p:childTnLst>
                                    <p:set>
                                      <p:cBhvr>
                                        <p:cTn id="53" dur="1" fill="hold">
                                          <p:stCondLst>
                                            <p:cond delay="0"/>
                                          </p:stCondLst>
                                        </p:cTn>
                                        <p:tgtEl>
                                          <p:spTgt spid="42020"/>
                                        </p:tgtEl>
                                        <p:attrNameLst>
                                          <p:attrName>style.visibility</p:attrName>
                                        </p:attrNameLst>
                                      </p:cBhvr>
                                      <p:to>
                                        <p:strVal val="visible"/>
                                      </p:to>
                                    </p:set>
                                    <p:animEffect transition="in" filter="wipe(down)">
                                      <p:cBhvr>
                                        <p:cTn id="54" dur="500"/>
                                        <p:tgtEl>
                                          <p:spTgt spid="42020"/>
                                        </p:tgtEl>
                                      </p:cBhvr>
                                    </p:animEffect>
                                  </p:childTnLst>
                                  <p:subTnLs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par>
                          <p:cTn id="55" fill="hold" nodeType="afterGroup">
                            <p:stCondLst>
                              <p:cond delay="2000"/>
                            </p:stCondLst>
                            <p:childTnLst>
                              <p:par>
                                <p:cTn id="56" presetID="22" presetClass="entr" presetSubtype="1" fill="hold" nodeType="afterEffect">
                                  <p:stCondLst>
                                    <p:cond delay="0"/>
                                  </p:stCondLst>
                                  <p:childTnLst>
                                    <p:set>
                                      <p:cBhvr>
                                        <p:cTn id="57" dur="1" fill="hold">
                                          <p:stCondLst>
                                            <p:cond delay="0"/>
                                          </p:stCondLst>
                                        </p:cTn>
                                        <p:tgtEl>
                                          <p:spTgt spid="42021"/>
                                        </p:tgtEl>
                                        <p:attrNameLst>
                                          <p:attrName>style.visibility</p:attrName>
                                        </p:attrNameLst>
                                      </p:cBhvr>
                                      <p:to>
                                        <p:strVal val="visible"/>
                                      </p:to>
                                    </p:set>
                                    <p:animEffect transition="in" filter="wipe(up)">
                                      <p:cBhvr>
                                        <p:cTn id="58" dur="500"/>
                                        <p:tgtEl>
                                          <p:spTgt spid="42021"/>
                                        </p:tgtEl>
                                      </p:cBhvr>
                                    </p:animEffect>
                                  </p:childTnLst>
                                  <p:subTnLst>
                                    <p:audio>
                                      <p:cMediaNode>
                                        <p:cTn display="0" masterRel="sameClick">
                                          <p:stCondLst>
                                            <p:cond evt="begin" delay="0">
                                              <p:tn val="56"/>
                                            </p:cond>
                                          </p:stCondLst>
                                          <p:endCondLst>
                                            <p:cond evt="onStopAudio" delay="0">
                                              <p:tgtEl>
                                                <p:sldTgt/>
                                              </p:tgtEl>
                                            </p:cond>
                                          </p:endCondLst>
                                        </p:cTn>
                                        <p:tgtEl>
                                          <p:sndTgt r:embed="rId2"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2022"/>
                                        </p:tgtEl>
                                        <p:attrNameLst>
                                          <p:attrName>style.visibility</p:attrName>
                                        </p:attrNameLst>
                                      </p:cBhvr>
                                      <p:to>
                                        <p:strVal val="visible"/>
                                      </p:to>
                                    </p:set>
                                    <p:animEffect transition="in" filter="wipe(left)">
                                      <p:cBhvr>
                                        <p:cTn id="63" dur="500"/>
                                        <p:tgtEl>
                                          <p:spTgt spid="42022"/>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2025"/>
                                        </p:tgtEl>
                                        <p:attrNameLst>
                                          <p:attrName>style.visibility</p:attrName>
                                        </p:attrNameLst>
                                      </p:cBhvr>
                                      <p:to>
                                        <p:strVal val="visible"/>
                                      </p:to>
                                    </p:set>
                                    <p:animEffect transition="in" filter="wipe(left)">
                                      <p:cBhvr>
                                        <p:cTn id="68" dur="500"/>
                                        <p:tgtEl>
                                          <p:spTgt spid="42025"/>
                                        </p:tgtEl>
                                      </p:cBhvr>
                                    </p:animEffect>
                                  </p:childTnLst>
                                  <p:subTnLst>
                                    <p:audio>
                                      <p:cMediaNode>
                                        <p:cTn display="0" masterRel="sameClick">
                                          <p:stCondLst>
                                            <p:cond evt="begin" delay="0">
                                              <p:tn val="66"/>
                                            </p:cond>
                                          </p:stCondLst>
                                          <p:endCondLst>
                                            <p:cond evt="onStopAudio" delay="0">
                                              <p:tgtEl>
                                                <p:sldTgt/>
                                              </p:tgtEl>
                                            </p:cond>
                                          </p:endCondLst>
                                        </p:cTn>
                                        <p:tgtEl>
                                          <p:sndTgt r:embed="rId5" name="LASER.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9" fill="hold" grpId="0" nodeType="clickEffect">
                                  <p:stCondLst>
                                    <p:cond delay="0"/>
                                  </p:stCondLst>
                                  <p:childTnLst>
                                    <p:set>
                                      <p:cBhvr>
                                        <p:cTn id="72" dur="1" fill="hold">
                                          <p:stCondLst>
                                            <p:cond delay="0"/>
                                          </p:stCondLst>
                                        </p:cTn>
                                        <p:tgtEl>
                                          <p:spTgt spid="42026"/>
                                        </p:tgtEl>
                                        <p:attrNameLst>
                                          <p:attrName>style.visibility</p:attrName>
                                        </p:attrNameLst>
                                      </p:cBhvr>
                                      <p:to>
                                        <p:strVal val="visible"/>
                                      </p:to>
                                    </p:set>
                                    <p:animEffect transition="in" filter="strips(upLeft)">
                                      <p:cBhvr>
                                        <p:cTn id="73" dur="500"/>
                                        <p:tgtEl>
                                          <p:spTgt spid="42026"/>
                                        </p:tgtEl>
                                      </p:cBhvr>
                                    </p:animEffect>
                                  </p:childTnLst>
                                  <p:subTnLst>
                                    <p:audio>
                                      <p:cMediaNode>
                                        <p:cTn display="0" masterRel="sameClick">
                                          <p:stCondLst>
                                            <p:cond evt="begin" delay="0">
                                              <p:tn val="71"/>
                                            </p:cond>
                                          </p:stCondLst>
                                          <p:endCondLst>
                                            <p:cond evt="onStopAudio" delay="0">
                                              <p:tgtEl>
                                                <p:sldTgt/>
                                              </p:tgtEl>
                                            </p:cond>
                                          </p:endCondLst>
                                        </p:cTn>
                                        <p:tgtEl>
                                          <p:sndTgt r:embed="rId2" name="WHOOSH.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2028">
                                            <p:txEl>
                                              <p:pRg st="0" end="0"/>
                                            </p:txEl>
                                          </p:spTgt>
                                        </p:tgtEl>
                                        <p:attrNameLst>
                                          <p:attrName>style.visibility</p:attrName>
                                        </p:attrNameLst>
                                      </p:cBhvr>
                                      <p:to>
                                        <p:strVal val="visible"/>
                                      </p:to>
                                    </p:set>
                                    <p:animEffect transition="in" filter="wipe(left)">
                                      <p:cBhvr>
                                        <p:cTn id="78" dur="500"/>
                                        <p:tgtEl>
                                          <p:spTgt spid="420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2025" grpId="0" autoUpdateAnimBg="0"/>
      <p:bldP spid="42026" grpId="0" animBg="1" autoUpdateAnimBg="0"/>
      <p:bldP spid="4202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9749CE8-72F7-5AFA-BB48-738CA201DADA}"/>
              </a:ext>
            </a:extLst>
          </p:cNvPr>
          <p:cNvSpPr>
            <a:spLocks noGrp="1" noChangeArrowheads="1"/>
          </p:cNvSpPr>
          <p:nvPr>
            <p:ph type="title"/>
          </p:nvPr>
        </p:nvSpPr>
        <p:spPr/>
        <p:txBody>
          <a:bodyPr/>
          <a:lstStyle/>
          <a:p>
            <a:r>
              <a:rPr lang="en-US" altLang="zh-CN" sz="2400"/>
              <a:t>1.1 The Nature of Software</a:t>
            </a:r>
          </a:p>
        </p:txBody>
      </p:sp>
      <p:sp>
        <p:nvSpPr>
          <p:cNvPr id="44035" name="Rectangle 3">
            <a:extLst>
              <a:ext uri="{FF2B5EF4-FFF2-40B4-BE49-F238E27FC236}">
                <a16:creationId xmlns:a16="http://schemas.microsoft.com/office/drawing/2014/main" id="{7D00EF83-CF05-E3D5-C504-8F37FB0BF4B5}"/>
              </a:ext>
            </a:extLst>
          </p:cNvPr>
          <p:cNvSpPr>
            <a:spLocks noGrp="1" noChangeArrowheads="1"/>
          </p:cNvSpPr>
          <p:nvPr>
            <p:ph type="body" idx="1"/>
          </p:nvPr>
        </p:nvSpPr>
        <p:spPr>
          <a:xfrm>
            <a:off x="900113" y="1196975"/>
            <a:ext cx="7580312" cy="3816350"/>
          </a:xfrm>
        </p:spPr>
        <p:txBody>
          <a:bodyPr/>
          <a:lstStyle/>
          <a:p>
            <a:pPr>
              <a:spcAft>
                <a:spcPct val="40000"/>
              </a:spcAft>
            </a:pPr>
            <a:r>
              <a:rPr lang="en-US" altLang="zh-CN" b="1"/>
              <a:t>Software Application Types </a:t>
            </a:r>
          </a:p>
          <a:p>
            <a:pPr>
              <a:spcAft>
                <a:spcPct val="20000"/>
              </a:spcAft>
              <a:buFont typeface="Wingdings" panose="05000000000000000000" pitchFamily="2" charset="2"/>
              <a:buChar char="Ø"/>
            </a:pPr>
            <a:r>
              <a:rPr lang="en-US" altLang="zh-CN" sz="2000" b="1"/>
              <a:t>System software </a:t>
            </a:r>
          </a:p>
          <a:p>
            <a:pPr>
              <a:spcAft>
                <a:spcPct val="20000"/>
              </a:spcAft>
              <a:buFont typeface="Wingdings" panose="05000000000000000000" pitchFamily="2" charset="2"/>
              <a:buChar char="Ø"/>
            </a:pPr>
            <a:r>
              <a:rPr lang="en-US" altLang="zh-CN" sz="2000" b="1"/>
              <a:t>Application software </a:t>
            </a:r>
          </a:p>
          <a:p>
            <a:pPr>
              <a:spcAft>
                <a:spcPct val="20000"/>
              </a:spcAft>
              <a:buFont typeface="Wingdings" panose="05000000000000000000" pitchFamily="2" charset="2"/>
              <a:buChar char="Ø"/>
            </a:pPr>
            <a:r>
              <a:rPr lang="en-US" altLang="zh-CN" sz="2000" b="1"/>
              <a:t>Engineering/Scientific software </a:t>
            </a:r>
          </a:p>
          <a:p>
            <a:pPr>
              <a:spcAft>
                <a:spcPct val="20000"/>
              </a:spcAft>
              <a:buFont typeface="Wingdings" panose="05000000000000000000" pitchFamily="2" charset="2"/>
              <a:buChar char="Ø"/>
            </a:pPr>
            <a:r>
              <a:rPr lang="en-US" altLang="zh-CN" sz="2000" b="1"/>
              <a:t>Embedded software </a:t>
            </a:r>
          </a:p>
          <a:p>
            <a:pPr>
              <a:spcAft>
                <a:spcPct val="20000"/>
              </a:spcAft>
              <a:buFont typeface="Wingdings" panose="05000000000000000000" pitchFamily="2" charset="2"/>
              <a:buChar char="Ø"/>
            </a:pPr>
            <a:r>
              <a:rPr lang="en-US" altLang="zh-CN" sz="2000" b="1"/>
              <a:t>Product-line software </a:t>
            </a:r>
          </a:p>
          <a:p>
            <a:pPr>
              <a:spcAft>
                <a:spcPct val="20000"/>
              </a:spcAft>
              <a:buFont typeface="Wingdings" panose="05000000000000000000" pitchFamily="2" charset="2"/>
              <a:buChar char="Ø"/>
            </a:pPr>
            <a:r>
              <a:rPr lang="en-US" altLang="zh-CN" sz="2000" b="1"/>
              <a:t>Web-applications </a:t>
            </a:r>
          </a:p>
          <a:p>
            <a:pPr>
              <a:spcAft>
                <a:spcPct val="20000"/>
              </a:spcAft>
              <a:buFont typeface="Wingdings" panose="05000000000000000000" pitchFamily="2" charset="2"/>
              <a:buChar char="Ø"/>
            </a:pPr>
            <a:r>
              <a:rPr lang="en-US" altLang="zh-CN" sz="2000" b="1"/>
              <a:t>Artificial intelligence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up)">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up)">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up)">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up)">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wipe(up)">
                                      <p:cBhvr>
                                        <p:cTn id="27" dur="500"/>
                                        <p:tgtEl>
                                          <p:spTgt spid="44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wipe(up)">
                                      <p:cBhvr>
                                        <p:cTn id="32" dur="500"/>
                                        <p:tgtEl>
                                          <p:spTgt spid="440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4035">
                                            <p:txEl>
                                              <p:pRg st="6" end="6"/>
                                            </p:txEl>
                                          </p:spTgt>
                                        </p:tgtEl>
                                        <p:attrNameLst>
                                          <p:attrName>style.visibility</p:attrName>
                                        </p:attrNameLst>
                                      </p:cBhvr>
                                      <p:to>
                                        <p:strVal val="visible"/>
                                      </p:to>
                                    </p:set>
                                    <p:animEffect transition="in" filter="wipe(up)">
                                      <p:cBhvr>
                                        <p:cTn id="37" dur="500"/>
                                        <p:tgtEl>
                                          <p:spTgt spid="440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035">
                                            <p:txEl>
                                              <p:pRg st="7" end="7"/>
                                            </p:txEl>
                                          </p:spTgt>
                                        </p:tgtEl>
                                        <p:attrNameLst>
                                          <p:attrName>style.visibility</p:attrName>
                                        </p:attrNameLst>
                                      </p:cBhvr>
                                      <p:to>
                                        <p:strVal val="visible"/>
                                      </p:to>
                                    </p:set>
                                    <p:animEffect transition="in" filter="wipe(up)">
                                      <p:cBhvr>
                                        <p:cTn id="42" dur="500"/>
                                        <p:tgtEl>
                                          <p:spTgt spid="44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C9C6657-CC11-147D-9A59-71E19D6A5713}"/>
              </a:ext>
            </a:extLst>
          </p:cNvPr>
          <p:cNvSpPr>
            <a:spLocks noGrp="1" noChangeArrowheads="1"/>
          </p:cNvSpPr>
          <p:nvPr>
            <p:ph type="title"/>
          </p:nvPr>
        </p:nvSpPr>
        <p:spPr/>
        <p:txBody>
          <a:bodyPr/>
          <a:lstStyle/>
          <a:p>
            <a:r>
              <a:rPr lang="en-US" altLang="zh-CN" sz="2400"/>
              <a:t>1.1 The Nature of Software</a:t>
            </a:r>
          </a:p>
        </p:txBody>
      </p:sp>
      <p:sp>
        <p:nvSpPr>
          <p:cNvPr id="46083" name="Rectangle 3">
            <a:extLst>
              <a:ext uri="{FF2B5EF4-FFF2-40B4-BE49-F238E27FC236}">
                <a16:creationId xmlns:a16="http://schemas.microsoft.com/office/drawing/2014/main" id="{B7436064-34F4-C3E2-D60E-CD74A4CA8F87}"/>
              </a:ext>
            </a:extLst>
          </p:cNvPr>
          <p:cNvSpPr>
            <a:spLocks noGrp="1" noChangeArrowheads="1"/>
          </p:cNvSpPr>
          <p:nvPr>
            <p:ph type="body" idx="1"/>
          </p:nvPr>
        </p:nvSpPr>
        <p:spPr>
          <a:xfrm>
            <a:off x="684213" y="1125538"/>
            <a:ext cx="7796212" cy="3455987"/>
          </a:xfrm>
        </p:spPr>
        <p:txBody>
          <a:bodyPr/>
          <a:lstStyle/>
          <a:p>
            <a:pPr marL="0" indent="0">
              <a:lnSpc>
                <a:spcPct val="90000"/>
              </a:lnSpc>
              <a:spcAft>
                <a:spcPct val="40000"/>
              </a:spcAft>
            </a:pPr>
            <a:r>
              <a:rPr lang="en-US" altLang="zh-CN" b="1"/>
              <a:t> Legacy Software –– Why must it change?</a:t>
            </a:r>
          </a:p>
          <a:p>
            <a:pPr marL="711200" lvl="2" indent="-352425">
              <a:lnSpc>
                <a:spcPct val="90000"/>
              </a:lnSpc>
              <a:spcAft>
                <a:spcPct val="20000"/>
              </a:spcAft>
              <a:buFont typeface="Wingdings" panose="05000000000000000000" pitchFamily="2" charset="2"/>
              <a:buChar char="Ø"/>
            </a:pPr>
            <a:r>
              <a:rPr lang="en-US" altLang="zh-CN" b="1"/>
              <a:t>software must be </a:t>
            </a:r>
            <a:r>
              <a:rPr lang="en-US" altLang="zh-CN" b="1">
                <a:solidFill>
                  <a:srgbClr val="0000FF"/>
                </a:solidFill>
              </a:rPr>
              <a:t>adapted</a:t>
            </a:r>
            <a:r>
              <a:rPr lang="en-US" altLang="zh-CN" b="1"/>
              <a:t> to meet the needs of new computing environments or technology.</a:t>
            </a:r>
          </a:p>
          <a:p>
            <a:pPr marL="711200" lvl="2" indent="-352425">
              <a:lnSpc>
                <a:spcPct val="90000"/>
              </a:lnSpc>
              <a:spcAft>
                <a:spcPct val="20000"/>
              </a:spcAft>
              <a:buFont typeface="Wingdings" panose="05000000000000000000" pitchFamily="2" charset="2"/>
              <a:buChar char="Ø"/>
            </a:pPr>
            <a:r>
              <a:rPr lang="en-US" altLang="zh-CN" b="1"/>
              <a:t>software must be </a:t>
            </a:r>
            <a:r>
              <a:rPr lang="en-US" altLang="zh-CN" b="1">
                <a:solidFill>
                  <a:srgbClr val="0000FF"/>
                </a:solidFill>
              </a:rPr>
              <a:t>enhanced</a:t>
            </a:r>
            <a:r>
              <a:rPr lang="en-US" altLang="zh-CN" b="1"/>
              <a:t> to implement new business requirements.</a:t>
            </a:r>
          </a:p>
          <a:p>
            <a:pPr marL="711200" lvl="2" indent="-352425">
              <a:lnSpc>
                <a:spcPct val="90000"/>
              </a:lnSpc>
              <a:spcAft>
                <a:spcPct val="20000"/>
              </a:spcAft>
              <a:buFont typeface="Wingdings" panose="05000000000000000000" pitchFamily="2" charset="2"/>
              <a:buChar char="Ø"/>
            </a:pPr>
            <a:r>
              <a:rPr lang="en-US" altLang="zh-CN" b="1"/>
              <a:t>software must be</a:t>
            </a:r>
            <a:r>
              <a:rPr lang="en-US" altLang="zh-CN" b="1">
                <a:solidFill>
                  <a:srgbClr val="0000FF"/>
                </a:solidFill>
              </a:rPr>
              <a:t> extended</a:t>
            </a:r>
            <a:r>
              <a:rPr lang="en-US" altLang="zh-CN" b="1"/>
              <a:t> to make it interoperable with other more modern systems or databases.</a:t>
            </a:r>
          </a:p>
          <a:p>
            <a:pPr marL="711200" lvl="2" indent="-352425">
              <a:lnSpc>
                <a:spcPct val="90000"/>
              </a:lnSpc>
              <a:spcAft>
                <a:spcPct val="20000"/>
              </a:spcAft>
              <a:buFont typeface="Wingdings" panose="05000000000000000000" pitchFamily="2" charset="2"/>
              <a:buChar char="Ø"/>
            </a:pPr>
            <a:r>
              <a:rPr lang="en-US" altLang="zh-CN" b="1"/>
              <a:t>software must be </a:t>
            </a:r>
            <a:r>
              <a:rPr lang="en-US" altLang="zh-CN" b="1">
                <a:solidFill>
                  <a:srgbClr val="0000FF"/>
                </a:solidFill>
              </a:rPr>
              <a:t>re-architected</a:t>
            </a:r>
            <a:r>
              <a:rPr lang="en-US" altLang="zh-CN" b="1"/>
              <a:t> to make it viable within a network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up)">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up)">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wipe(up)">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wipe(up)">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wipe(up)">
                                      <p:cBhvr>
                                        <p:cTn id="2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3451FE6-6B97-0887-8EEB-6C6617880BD0}"/>
              </a:ext>
            </a:extLst>
          </p:cNvPr>
          <p:cNvSpPr>
            <a:spLocks noGrp="1" noChangeArrowheads="1"/>
          </p:cNvSpPr>
          <p:nvPr>
            <p:ph type="title"/>
          </p:nvPr>
        </p:nvSpPr>
        <p:spPr/>
        <p:txBody>
          <a:bodyPr/>
          <a:lstStyle/>
          <a:p>
            <a:r>
              <a:rPr lang="en-US" altLang="zh-CN" sz="2400"/>
              <a:t>1.2 The Changing Nature of Software</a:t>
            </a:r>
          </a:p>
        </p:txBody>
      </p:sp>
      <p:sp>
        <p:nvSpPr>
          <p:cNvPr id="63491" name="Rectangle 3">
            <a:extLst>
              <a:ext uri="{FF2B5EF4-FFF2-40B4-BE49-F238E27FC236}">
                <a16:creationId xmlns:a16="http://schemas.microsoft.com/office/drawing/2014/main" id="{A005D6F5-575B-0535-FEFA-FDAB94B07B87}"/>
              </a:ext>
            </a:extLst>
          </p:cNvPr>
          <p:cNvSpPr>
            <a:spLocks noGrp="1" noChangeArrowheads="1"/>
          </p:cNvSpPr>
          <p:nvPr>
            <p:ph type="body" idx="1"/>
          </p:nvPr>
        </p:nvSpPr>
        <p:spPr>
          <a:xfrm>
            <a:off x="684213" y="1125538"/>
            <a:ext cx="7796212" cy="4967287"/>
          </a:xfrm>
        </p:spPr>
        <p:txBody>
          <a:bodyPr/>
          <a:lstStyle/>
          <a:p>
            <a:pPr marL="0" indent="0">
              <a:spcAft>
                <a:spcPct val="40000"/>
              </a:spcAft>
            </a:pPr>
            <a:r>
              <a:rPr lang="en-US" altLang="zh-CN" b="1"/>
              <a:t> WebApps</a:t>
            </a:r>
          </a:p>
          <a:p>
            <a:pPr marL="711200" lvl="2" indent="-352425">
              <a:spcAft>
                <a:spcPct val="20000"/>
              </a:spcAft>
              <a:buFont typeface="Wingdings" panose="05000000000000000000" pitchFamily="2" charset="2"/>
              <a:buChar char="Ø"/>
            </a:pPr>
            <a:r>
              <a:rPr lang="en-US" altLang="zh-CN" sz="1800" b="1"/>
              <a:t>Modern WebApps are much more than hypertext files with a few pictures</a:t>
            </a:r>
          </a:p>
          <a:p>
            <a:pPr marL="711200" lvl="2" indent="-352425">
              <a:spcAft>
                <a:spcPct val="20000"/>
              </a:spcAft>
              <a:buFont typeface="Wingdings" panose="05000000000000000000" pitchFamily="2" charset="2"/>
              <a:buChar char="Ø"/>
            </a:pPr>
            <a:r>
              <a:rPr lang="en-US" altLang="zh-CN" sz="1800" b="1"/>
              <a:t>WebApps are augmented with tools like XML and Java to allow Web engineers including interactive computing capability</a:t>
            </a:r>
          </a:p>
          <a:p>
            <a:pPr marL="711200" lvl="2" indent="-352425">
              <a:spcAft>
                <a:spcPct val="20000"/>
              </a:spcAft>
              <a:buFont typeface="Wingdings" panose="05000000000000000000" pitchFamily="2" charset="2"/>
              <a:buChar char="Ø"/>
            </a:pPr>
            <a:r>
              <a:rPr lang="en-US" altLang="zh-CN" sz="1800" b="1"/>
              <a:t>WebApps may standalone capability to end users or may be integrated with corporate databases and business applications</a:t>
            </a:r>
          </a:p>
          <a:p>
            <a:pPr marL="711200" lvl="2" indent="-352425">
              <a:spcAft>
                <a:spcPct val="20000"/>
              </a:spcAft>
              <a:buFont typeface="Wingdings" panose="05000000000000000000" pitchFamily="2" charset="2"/>
              <a:buChar char="Ø"/>
            </a:pPr>
            <a:r>
              <a:rPr lang="en-US" altLang="zh-CN" sz="1800" b="1"/>
              <a:t>Semantic web technologies (Web 3.0) have evolved into sophisticated corporate and consumer applications that encompass semantic databases that require web linking, flexible data representation, and application programmer interfaces (API’s) for access</a:t>
            </a:r>
          </a:p>
          <a:p>
            <a:pPr marL="711200" lvl="2" indent="-352425">
              <a:spcAft>
                <a:spcPct val="20000"/>
              </a:spcAft>
              <a:buFont typeface="Wingdings" panose="05000000000000000000" pitchFamily="2" charset="2"/>
              <a:buChar char="Ø"/>
            </a:pPr>
            <a:r>
              <a:rPr lang="en-US" altLang="zh-CN" sz="1800" b="1"/>
              <a:t>The aesthetic nature of the content remains an important determinant of the quality of a WebApp.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up)">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up)">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up)">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up)">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wipe(up)">
                                      <p:cBhvr>
                                        <p:cTn id="27" dur="500"/>
                                        <p:tgtEl>
                                          <p:spTgt spid="63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wipe(up)">
                                      <p:cBhvr>
                                        <p:cTn id="32"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620</TotalTime>
  <Words>1147</Words>
  <Application>Microsoft Office PowerPoint</Application>
  <PresentationFormat>全屏显示(4:3)</PresentationFormat>
  <Paragraphs>121</Paragraphs>
  <Slides>13</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Times New Roman</vt:lpstr>
      <vt:lpstr>Symbol</vt:lpstr>
      <vt:lpstr>楷体_GB2312</vt:lpstr>
      <vt:lpstr>Webdings</vt:lpstr>
      <vt:lpstr>Times</vt:lpstr>
      <vt:lpstr>Helvetica</vt:lpstr>
      <vt:lpstr>默认设计模板</vt:lpstr>
      <vt:lpstr>Ch.1  The Nature of Software</vt:lpstr>
      <vt:lpstr>1.1 The Nature of Software</vt:lpstr>
      <vt:lpstr>1.1 The Nature of Software</vt:lpstr>
      <vt:lpstr>1.1  The Nature of Software</vt:lpstr>
      <vt:lpstr>1.1 The Nature of Software</vt:lpstr>
      <vt:lpstr>1.1 The Nature of Software</vt:lpstr>
      <vt:lpstr>1.1 The Nature of Software</vt:lpstr>
      <vt:lpstr>1.1 The Nature of Software</vt:lpstr>
      <vt:lpstr>1.2 The Changing Nature of Software</vt:lpstr>
      <vt:lpstr>1.2 The Changing Nature of Software</vt:lpstr>
      <vt:lpstr>1.2 The Changing Nature of Software</vt:lpstr>
      <vt:lpstr>1.2 The Changing Nature of Software</vt:lpstr>
      <vt:lpstr>1.2 The Changing Nature of Software</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69</cp:revision>
  <dcterms:created xsi:type="dcterms:W3CDTF">2007-07-09T05:40:59Z</dcterms:created>
  <dcterms:modified xsi:type="dcterms:W3CDTF">2025-02-24T17:05:37Z</dcterms:modified>
</cp:coreProperties>
</file>