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9" r:id="rId2"/>
    <p:sldId id="298" r:id="rId3"/>
    <p:sldId id="260" r:id="rId4"/>
    <p:sldId id="283" r:id="rId5"/>
    <p:sldId id="285" r:id="rId6"/>
    <p:sldId id="299" r:id="rId7"/>
    <p:sldId id="300" r:id="rId8"/>
    <p:sldId id="301" r:id="rId9"/>
    <p:sldId id="291" r:id="rId10"/>
    <p:sldId id="292" r:id="rId11"/>
    <p:sldId id="293" r:id="rId12"/>
    <p:sldId id="294" r:id="rId13"/>
    <p:sldId id="295" r:id="rId14"/>
    <p:sldId id="296" r:id="rId15"/>
    <p:sldId id="297" r:id="rId1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66"/>
    <a:srgbClr val="000099"/>
    <a:srgbClr val="33CC33"/>
    <a:srgbClr val="FFFF00"/>
    <a:srgbClr val="660066"/>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832D663-566A-AD8D-1774-AB969161AC3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61443" name="Rectangle 3">
            <a:extLst>
              <a:ext uri="{FF2B5EF4-FFF2-40B4-BE49-F238E27FC236}">
                <a16:creationId xmlns:a16="http://schemas.microsoft.com/office/drawing/2014/main" id="{53C40CAE-9DE9-1253-0398-61E2E67D8F4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61444" name="Rectangle 4">
            <a:extLst>
              <a:ext uri="{FF2B5EF4-FFF2-40B4-BE49-F238E27FC236}">
                <a16:creationId xmlns:a16="http://schemas.microsoft.com/office/drawing/2014/main" id="{44333488-1AB5-FFE5-4C8A-F8026F65F6C1}"/>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a:extLst>
              <a:ext uri="{FF2B5EF4-FFF2-40B4-BE49-F238E27FC236}">
                <a16:creationId xmlns:a16="http://schemas.microsoft.com/office/drawing/2014/main" id="{8622588F-3D60-A322-2250-2CBF70C7AADE}"/>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46" name="Rectangle 6">
            <a:extLst>
              <a:ext uri="{FF2B5EF4-FFF2-40B4-BE49-F238E27FC236}">
                <a16:creationId xmlns:a16="http://schemas.microsoft.com/office/drawing/2014/main" id="{EEF99887-67F3-D2D6-6602-5E05952E0ECE}"/>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61447" name="Rectangle 7">
            <a:extLst>
              <a:ext uri="{FF2B5EF4-FFF2-40B4-BE49-F238E27FC236}">
                <a16:creationId xmlns:a16="http://schemas.microsoft.com/office/drawing/2014/main" id="{3A0E9AF9-3ADB-29DB-DC07-919E27A55A26}"/>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CC2AC93-775E-47C6-912F-A7E697A35E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354C60-4F95-A812-DF24-C7C22A32C414}"/>
              </a:ext>
            </a:extLst>
          </p:cNvPr>
          <p:cNvSpPr>
            <a:spLocks noGrp="1" noChangeArrowheads="1"/>
          </p:cNvSpPr>
          <p:nvPr>
            <p:ph type="sldNum" sz="quarter" idx="5"/>
          </p:nvPr>
        </p:nvSpPr>
        <p:spPr>
          <a:ln/>
        </p:spPr>
        <p:txBody>
          <a:bodyPr/>
          <a:lstStyle/>
          <a:p>
            <a:fld id="{A9A0484E-D7B3-43E5-8544-E860A6B88302}" type="slidenum">
              <a:rPr lang="en-US" altLang="zh-CN"/>
              <a:pPr/>
              <a:t>3</a:t>
            </a:fld>
            <a:endParaRPr lang="en-US" altLang="zh-CN"/>
          </a:p>
        </p:txBody>
      </p:sp>
      <p:sp>
        <p:nvSpPr>
          <p:cNvPr id="64514" name="Rectangle 2">
            <a:extLst>
              <a:ext uri="{FF2B5EF4-FFF2-40B4-BE49-F238E27FC236}">
                <a16:creationId xmlns:a16="http://schemas.microsoft.com/office/drawing/2014/main" id="{605874F0-B5B9-4A82-751A-8C282CF64A0B}"/>
              </a:ext>
            </a:extLst>
          </p:cNvPr>
          <p:cNvSpPr>
            <a:spLocks noRot="1" noChangeArrowheads="1" noTextEdit="1"/>
          </p:cNvSpPr>
          <p:nvPr>
            <p:ph type="sldImg"/>
          </p:nvPr>
        </p:nvSpPr>
        <p:spPr>
          <a:ln/>
        </p:spPr>
      </p:sp>
      <p:sp>
        <p:nvSpPr>
          <p:cNvPr id="64515" name="Rectangle 3">
            <a:extLst>
              <a:ext uri="{FF2B5EF4-FFF2-40B4-BE49-F238E27FC236}">
                <a16:creationId xmlns:a16="http://schemas.microsoft.com/office/drawing/2014/main" id="{5F8C59D7-8A15-02B0-12DA-ECC44CE88CD1}"/>
              </a:ext>
            </a:extLst>
          </p:cNvPr>
          <p:cNvSpPr>
            <a:spLocks noGrp="1" noChangeArrowheads="1"/>
          </p:cNvSpPr>
          <p:nvPr>
            <p:ph type="body" idx="1"/>
          </p:nvPr>
        </p:nvSpPr>
        <p:spPr/>
        <p:txBody>
          <a:bodyPr/>
          <a:lstStyle/>
          <a:p>
            <a:r>
              <a:rPr lang="zh-CN" altLang="en-US"/>
              <a:t>小问题</a:t>
            </a:r>
            <a:r>
              <a:rPr lang="en-US" altLang="zh-CN"/>
              <a:t>: </a:t>
            </a:r>
            <a:r>
              <a:rPr lang="zh-CN" altLang="en-US"/>
              <a:t>还记得为什么要写文档吗</a:t>
            </a:r>
            <a:r>
              <a:rPr lang="en-US" altLang="zh-CN"/>
              <a:t>? </a:t>
            </a:r>
            <a:r>
              <a:rPr lang="zh-CN" altLang="en-US"/>
              <a:t>为了</a:t>
            </a:r>
            <a:r>
              <a:rPr lang="en-US" altLang="zh-CN"/>
              <a:t>Quality!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E805D4-CBAA-509F-1FDF-8A47D6E84986}"/>
              </a:ext>
            </a:extLst>
          </p:cNvPr>
          <p:cNvSpPr>
            <a:spLocks noGrp="1" noChangeArrowheads="1"/>
          </p:cNvSpPr>
          <p:nvPr>
            <p:ph type="sldNum" sz="quarter" idx="5"/>
          </p:nvPr>
        </p:nvSpPr>
        <p:spPr>
          <a:ln/>
        </p:spPr>
        <p:txBody>
          <a:bodyPr/>
          <a:lstStyle/>
          <a:p>
            <a:fld id="{8029FF4C-F7C6-4E99-905A-6E4BA90A557F}" type="slidenum">
              <a:rPr lang="en-US" altLang="zh-CN"/>
              <a:pPr/>
              <a:t>4</a:t>
            </a:fld>
            <a:endParaRPr lang="en-US" altLang="zh-CN"/>
          </a:p>
        </p:txBody>
      </p:sp>
      <p:sp>
        <p:nvSpPr>
          <p:cNvPr id="62466" name="Rectangle 2">
            <a:extLst>
              <a:ext uri="{FF2B5EF4-FFF2-40B4-BE49-F238E27FC236}">
                <a16:creationId xmlns:a16="http://schemas.microsoft.com/office/drawing/2014/main" id="{A56A29FB-A374-249D-C372-2DB0292BCA99}"/>
              </a:ext>
            </a:extLst>
          </p:cNvPr>
          <p:cNvSpPr>
            <a:spLocks noRot="1" noChangeArrowheads="1" noTextEdit="1"/>
          </p:cNvSpPr>
          <p:nvPr>
            <p:ph type="sldImg"/>
          </p:nvPr>
        </p:nvSpPr>
        <p:spPr>
          <a:ln/>
        </p:spPr>
      </p:sp>
      <p:sp>
        <p:nvSpPr>
          <p:cNvPr id="62467" name="Rectangle 3">
            <a:extLst>
              <a:ext uri="{FF2B5EF4-FFF2-40B4-BE49-F238E27FC236}">
                <a16:creationId xmlns:a16="http://schemas.microsoft.com/office/drawing/2014/main" id="{9552CF5B-A611-F92C-D996-FFECD521C7D0}"/>
              </a:ext>
            </a:extLst>
          </p:cNvPr>
          <p:cNvSpPr>
            <a:spLocks noGrp="1" noChangeArrowheads="1"/>
          </p:cNvSpPr>
          <p:nvPr>
            <p:ph type="body" idx="1"/>
          </p:nvPr>
        </p:nvSpPr>
        <p:spPr/>
        <p:txBody>
          <a:bodyPr/>
          <a:lstStyle/>
          <a:p>
            <a:r>
              <a:rPr lang="zh-CN" altLang="en-US"/>
              <a:t>小问题</a:t>
            </a:r>
            <a:r>
              <a:rPr lang="en-US" altLang="zh-CN"/>
              <a:t>:</a:t>
            </a:r>
            <a:r>
              <a:rPr lang="zh-CN" altLang="en-US"/>
              <a:t>为什么叫</a:t>
            </a:r>
            <a:r>
              <a:rPr lang="en-US" altLang="zh-CN"/>
              <a:t>umbrella?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4C52BA-B411-4FBE-A94A-58D718E8CDD9}"/>
              </a:ext>
            </a:extLst>
          </p:cNvPr>
          <p:cNvSpPr>
            <a:spLocks noGrp="1" noChangeArrowheads="1"/>
          </p:cNvSpPr>
          <p:nvPr>
            <p:ph type="sldNum" sz="quarter" idx="5"/>
          </p:nvPr>
        </p:nvSpPr>
        <p:spPr>
          <a:ln/>
        </p:spPr>
        <p:txBody>
          <a:bodyPr/>
          <a:lstStyle/>
          <a:p>
            <a:fld id="{AA8E7AF9-3694-4331-9846-4DA057ABC55E}" type="slidenum">
              <a:rPr lang="en-US" altLang="zh-CN"/>
              <a:pPr/>
              <a:t>14</a:t>
            </a:fld>
            <a:endParaRPr lang="en-US" altLang="zh-CN"/>
          </a:p>
        </p:txBody>
      </p:sp>
      <p:sp>
        <p:nvSpPr>
          <p:cNvPr id="71682" name="Rectangle 2">
            <a:extLst>
              <a:ext uri="{FF2B5EF4-FFF2-40B4-BE49-F238E27FC236}">
                <a16:creationId xmlns:a16="http://schemas.microsoft.com/office/drawing/2014/main" id="{E64CA5D8-2DC9-A516-333A-773E5984C320}"/>
              </a:ext>
            </a:extLst>
          </p:cNvPr>
          <p:cNvSpPr>
            <a:spLocks noRot="1" noChangeArrowheads="1" noTextEdit="1"/>
          </p:cNvSpPr>
          <p:nvPr>
            <p:ph type="sldImg"/>
          </p:nvPr>
        </p:nvSpPr>
        <p:spPr>
          <a:ln/>
        </p:spPr>
      </p:sp>
      <p:sp>
        <p:nvSpPr>
          <p:cNvPr id="71683" name="Rectangle 3">
            <a:extLst>
              <a:ext uri="{FF2B5EF4-FFF2-40B4-BE49-F238E27FC236}">
                <a16:creationId xmlns:a16="http://schemas.microsoft.com/office/drawing/2014/main" id="{CCB75443-DDA8-28A8-4FB1-51C8BF2BADAB}"/>
              </a:ext>
            </a:extLst>
          </p:cNvPr>
          <p:cNvSpPr>
            <a:spLocks noGrp="1" noChangeArrowheads="1"/>
          </p:cNvSpPr>
          <p:nvPr>
            <p:ph type="body" idx="1"/>
          </p:nvPr>
        </p:nvSpPr>
        <p:spPr/>
        <p:txBody>
          <a:bodyPr/>
          <a:lstStyle/>
          <a:p>
            <a:r>
              <a:rPr lang="zh-CN" altLang="en-US"/>
              <a:t>小问题：给</a:t>
            </a:r>
            <a:r>
              <a:rPr lang="en-US" altLang="zh-CN"/>
              <a:t>10%</a:t>
            </a:r>
            <a:r>
              <a:rPr lang="zh-CN" altLang="en-US"/>
              <a:t>的附加值，你愿意修改程序吗？</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F85B94-86EC-F8B5-2507-21ED8392EE0C}"/>
              </a:ext>
            </a:extLst>
          </p:cNvPr>
          <p:cNvSpPr>
            <a:spLocks noGrp="1" noChangeArrowheads="1"/>
          </p:cNvSpPr>
          <p:nvPr>
            <p:ph type="sldNum" sz="quarter" idx="5"/>
          </p:nvPr>
        </p:nvSpPr>
        <p:spPr>
          <a:ln/>
        </p:spPr>
        <p:txBody>
          <a:bodyPr/>
          <a:lstStyle/>
          <a:p>
            <a:fld id="{135874A4-9913-4F67-AE46-7BBFAD4D0CAE}" type="slidenum">
              <a:rPr lang="en-US" altLang="zh-CN"/>
              <a:pPr/>
              <a:t>15</a:t>
            </a:fld>
            <a:endParaRPr lang="en-US" altLang="zh-CN"/>
          </a:p>
        </p:txBody>
      </p:sp>
      <p:sp>
        <p:nvSpPr>
          <p:cNvPr id="73730" name="Rectangle 2">
            <a:extLst>
              <a:ext uri="{FF2B5EF4-FFF2-40B4-BE49-F238E27FC236}">
                <a16:creationId xmlns:a16="http://schemas.microsoft.com/office/drawing/2014/main" id="{E60BD47F-C84E-39E9-958F-CBF063CB4FBB}"/>
              </a:ext>
            </a:extLst>
          </p:cNvPr>
          <p:cNvSpPr>
            <a:spLocks noRot="1" noChangeArrowheads="1" noTextEdit="1"/>
          </p:cNvSpPr>
          <p:nvPr>
            <p:ph type="sldImg"/>
          </p:nvPr>
        </p:nvSpPr>
        <p:spPr>
          <a:ln/>
        </p:spPr>
      </p:sp>
      <p:sp>
        <p:nvSpPr>
          <p:cNvPr id="73731" name="Rectangle 3">
            <a:extLst>
              <a:ext uri="{FF2B5EF4-FFF2-40B4-BE49-F238E27FC236}">
                <a16:creationId xmlns:a16="http://schemas.microsoft.com/office/drawing/2014/main" id="{03A7A954-9618-9EA9-E3C3-49A5C16CD97C}"/>
              </a:ext>
            </a:extLst>
          </p:cNvPr>
          <p:cNvSpPr>
            <a:spLocks noGrp="1" noChangeArrowheads="1"/>
          </p:cNvSpPr>
          <p:nvPr>
            <p:ph type="body" idx="1"/>
          </p:nvPr>
        </p:nvSpPr>
        <p:spPr/>
        <p:txBody>
          <a:bodyPr/>
          <a:lstStyle/>
          <a:p>
            <a:r>
              <a:rPr lang="zh-CN" altLang="en-US"/>
              <a:t>小问题：是否认同最后一个</a:t>
            </a:r>
            <a:r>
              <a:rPr lang="en-US" altLang="zh-CN"/>
              <a:t>myth</a:t>
            </a:r>
            <a:r>
              <a:rPr lang="zh-CN" altLang="en-US"/>
              <a:t>？怎么反驳？</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4B413-221D-2706-6146-AEED3AFD8188}"/>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5C12A46-3DCC-7687-DEB4-1F34B7042002}"/>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62A08D-CEF2-4188-8C6C-F8C878630AF0}"/>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81AFFAE-CC07-B02E-6671-62650172B3A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97A99211-E49A-00C2-40E5-5217F017D06C}"/>
              </a:ext>
            </a:extLst>
          </p:cNvPr>
          <p:cNvSpPr>
            <a:spLocks noGrp="1"/>
          </p:cNvSpPr>
          <p:nvPr>
            <p:ph type="sldNum" sz="quarter" idx="12"/>
          </p:nvPr>
        </p:nvSpPr>
        <p:spPr/>
        <p:txBody>
          <a:bodyPr/>
          <a:lstStyle>
            <a:lvl1pPr>
              <a:defRPr/>
            </a:lvl1pPr>
          </a:lstStyle>
          <a:p>
            <a:fld id="{1ACC2EE0-25EF-4763-AD6D-76A8EBFD75E0}" type="slidenum">
              <a:rPr lang="en-US" altLang="zh-CN"/>
              <a:pPr/>
              <a:t>‹#›</a:t>
            </a:fld>
            <a:endParaRPr lang="en-US" altLang="zh-CN"/>
          </a:p>
        </p:txBody>
      </p:sp>
    </p:spTree>
    <p:extLst>
      <p:ext uri="{BB962C8B-B14F-4D97-AF65-F5344CB8AC3E}">
        <p14:creationId xmlns:p14="http://schemas.microsoft.com/office/powerpoint/2010/main" val="2307378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765A2B-9BAB-8159-252C-DF096CCED39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291CEA-B38A-C1B8-1C78-3079753343D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09EB44-48F4-1A02-A210-7A131FE679B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7FB7B7B-307D-7203-D419-EC9FE68D391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27C03A8-B61C-90B9-506D-6479187C84E6}"/>
              </a:ext>
            </a:extLst>
          </p:cNvPr>
          <p:cNvSpPr>
            <a:spLocks noGrp="1"/>
          </p:cNvSpPr>
          <p:nvPr>
            <p:ph type="sldNum" sz="quarter" idx="12"/>
          </p:nvPr>
        </p:nvSpPr>
        <p:spPr/>
        <p:txBody>
          <a:bodyPr/>
          <a:lstStyle>
            <a:lvl1pPr>
              <a:defRPr/>
            </a:lvl1pPr>
          </a:lstStyle>
          <a:p>
            <a:fld id="{53A44EF0-0264-4B21-8931-5B18C3AC540F}" type="slidenum">
              <a:rPr lang="en-US" altLang="zh-CN"/>
              <a:pPr/>
              <a:t>‹#›</a:t>
            </a:fld>
            <a:endParaRPr lang="en-US" altLang="zh-CN"/>
          </a:p>
        </p:txBody>
      </p:sp>
    </p:spTree>
    <p:extLst>
      <p:ext uri="{BB962C8B-B14F-4D97-AF65-F5344CB8AC3E}">
        <p14:creationId xmlns:p14="http://schemas.microsoft.com/office/powerpoint/2010/main" val="2930110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C7A0BBE-C995-E106-8219-A94E19D602E9}"/>
              </a:ext>
            </a:extLst>
          </p:cNvPr>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A97224-1BA1-5DE2-FDD5-5E8EAA935A42}"/>
              </a:ext>
            </a:extLst>
          </p:cNvPr>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3C5881-DE51-2452-B945-7403CDF774D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3C45508-C572-1AEB-6FD2-A63DBC85A896}"/>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C3311F7-CECF-F7A7-B079-81E723076E94}"/>
              </a:ext>
            </a:extLst>
          </p:cNvPr>
          <p:cNvSpPr>
            <a:spLocks noGrp="1"/>
          </p:cNvSpPr>
          <p:nvPr>
            <p:ph type="sldNum" sz="quarter" idx="12"/>
          </p:nvPr>
        </p:nvSpPr>
        <p:spPr/>
        <p:txBody>
          <a:bodyPr/>
          <a:lstStyle>
            <a:lvl1pPr>
              <a:defRPr/>
            </a:lvl1pPr>
          </a:lstStyle>
          <a:p>
            <a:fld id="{B3068C01-331B-4427-A476-957530F63D15}" type="slidenum">
              <a:rPr lang="en-US" altLang="zh-CN"/>
              <a:pPr/>
              <a:t>‹#›</a:t>
            </a:fld>
            <a:endParaRPr lang="en-US" altLang="zh-CN"/>
          </a:p>
        </p:txBody>
      </p:sp>
    </p:spTree>
    <p:extLst>
      <p:ext uri="{BB962C8B-B14F-4D97-AF65-F5344CB8AC3E}">
        <p14:creationId xmlns:p14="http://schemas.microsoft.com/office/powerpoint/2010/main" val="411403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C2F05-7394-57B3-2AFD-D67B73118D0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44D5559-81FB-6D4E-2B32-C58E1BC59BA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657A4B-A24C-A76B-A102-41BC11C86E9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ADBD461-B1FF-0796-2B0C-6E03C8FE1F64}"/>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1931F9ED-6075-EF89-9722-087F94B4A827}"/>
              </a:ext>
            </a:extLst>
          </p:cNvPr>
          <p:cNvSpPr>
            <a:spLocks noGrp="1"/>
          </p:cNvSpPr>
          <p:nvPr>
            <p:ph type="sldNum" sz="quarter" idx="12"/>
          </p:nvPr>
        </p:nvSpPr>
        <p:spPr/>
        <p:txBody>
          <a:bodyPr/>
          <a:lstStyle>
            <a:lvl1pPr>
              <a:defRPr/>
            </a:lvl1pPr>
          </a:lstStyle>
          <a:p>
            <a:fld id="{8AE3D3F1-06A9-455E-B09A-85115AEF335E}" type="slidenum">
              <a:rPr lang="en-US" altLang="zh-CN"/>
              <a:pPr/>
              <a:t>‹#›</a:t>
            </a:fld>
            <a:endParaRPr lang="en-US" altLang="zh-CN"/>
          </a:p>
        </p:txBody>
      </p:sp>
    </p:spTree>
    <p:extLst>
      <p:ext uri="{BB962C8B-B14F-4D97-AF65-F5344CB8AC3E}">
        <p14:creationId xmlns:p14="http://schemas.microsoft.com/office/powerpoint/2010/main" val="1033356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04CEB-F4F1-5959-D659-553A02BE76C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7E08128-5575-FAAE-F187-315BE3355837}"/>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BBFF167-CBC8-1330-3688-05AEE02C630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70101C4-EBB7-AC58-0266-84248085B1A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DC10289-D69B-C463-CB50-F63A4E5C65C8}"/>
              </a:ext>
            </a:extLst>
          </p:cNvPr>
          <p:cNvSpPr>
            <a:spLocks noGrp="1"/>
          </p:cNvSpPr>
          <p:nvPr>
            <p:ph type="sldNum" sz="quarter" idx="12"/>
          </p:nvPr>
        </p:nvSpPr>
        <p:spPr/>
        <p:txBody>
          <a:bodyPr/>
          <a:lstStyle>
            <a:lvl1pPr>
              <a:defRPr/>
            </a:lvl1pPr>
          </a:lstStyle>
          <a:p>
            <a:fld id="{42AA4176-651E-4088-977A-31D9DDA3D8A0}" type="slidenum">
              <a:rPr lang="en-US" altLang="zh-CN"/>
              <a:pPr/>
              <a:t>‹#›</a:t>
            </a:fld>
            <a:endParaRPr lang="en-US" altLang="zh-CN"/>
          </a:p>
        </p:txBody>
      </p:sp>
    </p:spTree>
    <p:extLst>
      <p:ext uri="{BB962C8B-B14F-4D97-AF65-F5344CB8AC3E}">
        <p14:creationId xmlns:p14="http://schemas.microsoft.com/office/powerpoint/2010/main" val="3234649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54359B-4208-05F0-C248-2F6601CD9E5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C6491C-A4B9-DBB9-470A-D3D0DD98AFE9}"/>
              </a:ext>
            </a:extLst>
          </p:cNvPr>
          <p:cNvSpPr>
            <a:spLocks noGrp="1"/>
          </p:cNvSpPr>
          <p:nvPr>
            <p:ph sz="half" idx="1"/>
          </p:nvPr>
        </p:nvSpPr>
        <p:spPr>
          <a:xfrm>
            <a:off x="250825" y="1125538"/>
            <a:ext cx="4038600" cy="4929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DD00DA4-4258-29F8-119A-D0C33D64AA5E}"/>
              </a:ext>
            </a:extLst>
          </p:cNvPr>
          <p:cNvSpPr>
            <a:spLocks noGrp="1"/>
          </p:cNvSpPr>
          <p:nvPr>
            <p:ph sz="half" idx="2"/>
          </p:nvPr>
        </p:nvSpPr>
        <p:spPr>
          <a:xfrm>
            <a:off x="4441825" y="1125538"/>
            <a:ext cx="4038600" cy="4929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C818D9D-AAFE-924E-B25B-D76DBDECA1F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E82C6D8-0CE0-D0A2-CA15-54CCDE8F35D4}"/>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E1B56B96-0152-6811-0C63-FF1FF19A1918}"/>
              </a:ext>
            </a:extLst>
          </p:cNvPr>
          <p:cNvSpPr>
            <a:spLocks noGrp="1"/>
          </p:cNvSpPr>
          <p:nvPr>
            <p:ph type="sldNum" sz="quarter" idx="12"/>
          </p:nvPr>
        </p:nvSpPr>
        <p:spPr/>
        <p:txBody>
          <a:bodyPr/>
          <a:lstStyle>
            <a:lvl1pPr>
              <a:defRPr/>
            </a:lvl1pPr>
          </a:lstStyle>
          <a:p>
            <a:fld id="{AC566966-D64F-4465-A179-31421800DF84}" type="slidenum">
              <a:rPr lang="en-US" altLang="zh-CN"/>
              <a:pPr/>
              <a:t>‹#›</a:t>
            </a:fld>
            <a:endParaRPr lang="en-US" altLang="zh-CN"/>
          </a:p>
        </p:txBody>
      </p:sp>
    </p:spTree>
    <p:extLst>
      <p:ext uri="{BB962C8B-B14F-4D97-AF65-F5344CB8AC3E}">
        <p14:creationId xmlns:p14="http://schemas.microsoft.com/office/powerpoint/2010/main" val="191466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C5AF9-E9D3-B67A-7280-DF797E3AC96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EB4D112-81D5-2EE3-35AD-052B4B52137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E67645-D63A-56DE-CB88-8C85C9409E89}"/>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ED1FC81-7349-2772-4CA3-C96C864B179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1CBB91-657C-1CAB-41BC-7921E3B9E28D}"/>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73912B-C3D6-FCDA-1CFB-8DD4FD80FD9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C289738D-0829-C072-EF7D-41B5845DD222}"/>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3250057B-42E8-0B82-8396-5A2825A25AFA}"/>
              </a:ext>
            </a:extLst>
          </p:cNvPr>
          <p:cNvSpPr>
            <a:spLocks noGrp="1"/>
          </p:cNvSpPr>
          <p:nvPr>
            <p:ph type="sldNum" sz="quarter" idx="12"/>
          </p:nvPr>
        </p:nvSpPr>
        <p:spPr/>
        <p:txBody>
          <a:bodyPr/>
          <a:lstStyle>
            <a:lvl1pPr>
              <a:defRPr/>
            </a:lvl1pPr>
          </a:lstStyle>
          <a:p>
            <a:fld id="{BE59E6F7-C905-477D-B7EC-42B3A3554E75}" type="slidenum">
              <a:rPr lang="en-US" altLang="zh-CN"/>
              <a:pPr/>
              <a:t>‹#›</a:t>
            </a:fld>
            <a:endParaRPr lang="en-US" altLang="zh-CN"/>
          </a:p>
        </p:txBody>
      </p:sp>
    </p:spTree>
    <p:extLst>
      <p:ext uri="{BB962C8B-B14F-4D97-AF65-F5344CB8AC3E}">
        <p14:creationId xmlns:p14="http://schemas.microsoft.com/office/powerpoint/2010/main" val="2162103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C111D-5BD9-9F2D-8A11-908D9F52394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4F3DA92-5496-0C47-A37D-E03210E1C723}"/>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BFECE121-FEDD-A79E-AEA6-1B5CD9A79B95}"/>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A75CD8E-0F34-2A1B-42E1-01666B672824}"/>
              </a:ext>
            </a:extLst>
          </p:cNvPr>
          <p:cNvSpPr>
            <a:spLocks noGrp="1"/>
          </p:cNvSpPr>
          <p:nvPr>
            <p:ph type="sldNum" sz="quarter" idx="12"/>
          </p:nvPr>
        </p:nvSpPr>
        <p:spPr/>
        <p:txBody>
          <a:bodyPr/>
          <a:lstStyle>
            <a:lvl1pPr>
              <a:defRPr/>
            </a:lvl1pPr>
          </a:lstStyle>
          <a:p>
            <a:fld id="{BC83C1F2-5A4C-4163-A08D-6F3F01B5C0AE}" type="slidenum">
              <a:rPr lang="en-US" altLang="zh-CN"/>
              <a:pPr/>
              <a:t>‹#›</a:t>
            </a:fld>
            <a:endParaRPr lang="en-US" altLang="zh-CN"/>
          </a:p>
        </p:txBody>
      </p:sp>
    </p:spTree>
    <p:extLst>
      <p:ext uri="{BB962C8B-B14F-4D97-AF65-F5344CB8AC3E}">
        <p14:creationId xmlns:p14="http://schemas.microsoft.com/office/powerpoint/2010/main" val="19607193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205420-E8A2-7BCA-706D-745E12BBA27E}"/>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15C543E2-823F-79A2-46CB-48EECB4D7546}"/>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2E031A51-6CCE-24DE-7733-F7B275140735}"/>
              </a:ext>
            </a:extLst>
          </p:cNvPr>
          <p:cNvSpPr>
            <a:spLocks noGrp="1"/>
          </p:cNvSpPr>
          <p:nvPr>
            <p:ph type="sldNum" sz="quarter" idx="12"/>
          </p:nvPr>
        </p:nvSpPr>
        <p:spPr/>
        <p:txBody>
          <a:bodyPr/>
          <a:lstStyle>
            <a:lvl1pPr>
              <a:defRPr/>
            </a:lvl1pPr>
          </a:lstStyle>
          <a:p>
            <a:fld id="{D2FD1958-582E-43F9-A3F0-C6221BF85D35}" type="slidenum">
              <a:rPr lang="en-US" altLang="zh-CN"/>
              <a:pPr/>
              <a:t>‹#›</a:t>
            </a:fld>
            <a:endParaRPr lang="en-US" altLang="zh-CN"/>
          </a:p>
        </p:txBody>
      </p:sp>
    </p:spTree>
    <p:extLst>
      <p:ext uri="{BB962C8B-B14F-4D97-AF65-F5344CB8AC3E}">
        <p14:creationId xmlns:p14="http://schemas.microsoft.com/office/powerpoint/2010/main" val="2010702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F3F002-7BF3-67B5-5614-3F9B8D2AE89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B210D3-FBF7-3754-F05C-5104C1C428E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5C960D3-59F0-2C51-1F96-0690533404A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B52E8E-D2B0-2386-ADB9-7DF44B82DD03}"/>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C402E5E-858B-5469-1F6D-B41392A63180}"/>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B6B58BE7-FEA6-8ABB-EBBD-502E09B71264}"/>
              </a:ext>
            </a:extLst>
          </p:cNvPr>
          <p:cNvSpPr>
            <a:spLocks noGrp="1"/>
          </p:cNvSpPr>
          <p:nvPr>
            <p:ph type="sldNum" sz="quarter" idx="12"/>
          </p:nvPr>
        </p:nvSpPr>
        <p:spPr/>
        <p:txBody>
          <a:bodyPr/>
          <a:lstStyle>
            <a:lvl1pPr>
              <a:defRPr/>
            </a:lvl1pPr>
          </a:lstStyle>
          <a:p>
            <a:fld id="{DB78C321-3D73-4B31-81E2-2070B94FDE37}" type="slidenum">
              <a:rPr lang="en-US" altLang="zh-CN"/>
              <a:pPr/>
              <a:t>‹#›</a:t>
            </a:fld>
            <a:endParaRPr lang="en-US" altLang="zh-CN"/>
          </a:p>
        </p:txBody>
      </p:sp>
    </p:spTree>
    <p:extLst>
      <p:ext uri="{BB962C8B-B14F-4D97-AF65-F5344CB8AC3E}">
        <p14:creationId xmlns:p14="http://schemas.microsoft.com/office/powerpoint/2010/main" val="69779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AEFA6-DDFC-1363-7D72-7F0AD1972F5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D859DAE-B8B2-A544-BA22-4C11CA4E52E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19D0E24-56F0-D63B-5F1A-E8A535821E0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C17E6B0-D5A6-7986-400D-0A6C4A3CD4A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3AED30B-DF43-8903-F027-AA4B42920A8B}"/>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6BC7359-9F12-6AF3-1C55-F10958948441}"/>
              </a:ext>
            </a:extLst>
          </p:cNvPr>
          <p:cNvSpPr>
            <a:spLocks noGrp="1"/>
          </p:cNvSpPr>
          <p:nvPr>
            <p:ph type="sldNum" sz="quarter" idx="12"/>
          </p:nvPr>
        </p:nvSpPr>
        <p:spPr/>
        <p:txBody>
          <a:bodyPr/>
          <a:lstStyle>
            <a:lvl1pPr>
              <a:defRPr/>
            </a:lvl1pPr>
          </a:lstStyle>
          <a:p>
            <a:fld id="{6441523B-891A-47FC-B250-E91B4C2745FA}" type="slidenum">
              <a:rPr lang="en-US" altLang="zh-CN"/>
              <a:pPr/>
              <a:t>‹#›</a:t>
            </a:fld>
            <a:endParaRPr lang="en-US" altLang="zh-CN"/>
          </a:p>
        </p:txBody>
      </p:sp>
    </p:spTree>
    <p:extLst>
      <p:ext uri="{BB962C8B-B14F-4D97-AF65-F5344CB8AC3E}">
        <p14:creationId xmlns:p14="http://schemas.microsoft.com/office/powerpoint/2010/main" val="186675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3" name="Picture 9">
            <a:extLst>
              <a:ext uri="{FF2B5EF4-FFF2-40B4-BE49-F238E27FC236}">
                <a16:creationId xmlns:a16="http://schemas.microsoft.com/office/drawing/2014/main" id="{240238C9-6C79-90AC-7E66-0877A890310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a:extLst>
              <a:ext uri="{FF2B5EF4-FFF2-40B4-BE49-F238E27FC236}">
                <a16:creationId xmlns:a16="http://schemas.microsoft.com/office/drawing/2014/main" id="{FF54852D-7412-2F2E-7DC5-44E33F14A041}"/>
              </a:ext>
            </a:extLst>
          </p:cNvPr>
          <p:cNvSpPr>
            <a:spLocks noGrp="1" noChangeArrowheads="1"/>
          </p:cNvSpPr>
          <p:nvPr>
            <p:ph type="title"/>
          </p:nvPr>
        </p:nvSpPr>
        <p:spPr bwMode="auto">
          <a:xfrm>
            <a:off x="827088" y="188913"/>
            <a:ext cx="785971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B3F7FBC0-930B-892D-E5AD-D40C4DD06778}"/>
              </a:ext>
            </a:extLst>
          </p:cNvPr>
          <p:cNvSpPr>
            <a:spLocks noGrp="1" noChangeArrowheads="1"/>
          </p:cNvSpPr>
          <p:nvPr>
            <p:ph type="body" idx="1"/>
          </p:nvPr>
        </p:nvSpPr>
        <p:spPr bwMode="auto">
          <a:xfrm>
            <a:off x="250825" y="1125538"/>
            <a:ext cx="8229600"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D5DDAA25-F598-8F21-78BD-15E73475F538}"/>
              </a:ext>
            </a:extLst>
          </p:cNvPr>
          <p:cNvSpPr>
            <a:spLocks noGrp="1" noChangeArrowheads="1"/>
          </p:cNvSpPr>
          <p:nvPr>
            <p:ph type="dt" sz="half" idx="2"/>
          </p:nvPr>
        </p:nvSpPr>
        <p:spPr bwMode="auto">
          <a:xfrm>
            <a:off x="15748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E4A8E0AA-15B9-2830-CC44-EB793C36E85D}"/>
              </a:ext>
            </a:extLst>
          </p:cNvPr>
          <p:cNvSpPr>
            <a:spLocks noGrp="1" noChangeArrowheads="1"/>
          </p:cNvSpPr>
          <p:nvPr>
            <p:ph type="ftr" sz="quarter" idx="3"/>
          </p:nvPr>
        </p:nvSpPr>
        <p:spPr bwMode="auto">
          <a:xfrm>
            <a:off x="3836988"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0726AA8E-1057-BE54-73BC-1BCBDDF44F0F}"/>
              </a:ext>
            </a:extLst>
          </p:cNvPr>
          <p:cNvSpPr>
            <a:spLocks noGrp="1" noChangeArrowheads="1"/>
          </p:cNvSpPr>
          <p:nvPr>
            <p:ph type="sldNum" sz="quarter" idx="4"/>
          </p:nvPr>
        </p:nvSpPr>
        <p:spPr bwMode="auto">
          <a:xfrm>
            <a:off x="6804025" y="6245225"/>
            <a:ext cx="18827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A85F2F7-510C-4699-8B1A-099F911DE73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b="1" kern="1200">
          <a:solidFill>
            <a:srgbClr val="000099"/>
          </a:solidFill>
          <a:latin typeface="+mj-lt"/>
          <a:ea typeface="+mj-ea"/>
          <a:cs typeface="+mj-cs"/>
        </a:defRPr>
      </a:lvl1pPr>
      <a:lvl2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2pPr>
      <a:lvl3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3pPr>
      <a:lvl4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4pPr>
      <a:lvl5pPr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2400" kern="1200">
          <a:solidFill>
            <a:srgbClr val="000066"/>
          </a:solidFill>
          <a:latin typeface="+mn-lt"/>
          <a:ea typeface="+mn-ea"/>
          <a:cs typeface="+mn-cs"/>
        </a:defRPr>
      </a:lvl1pPr>
      <a:lvl2pPr marL="742950" indent="-285750" algn="l" rtl="0" fontAlgn="base">
        <a:spcBef>
          <a:spcPct val="20000"/>
        </a:spcBef>
        <a:spcAft>
          <a:spcPct val="0"/>
        </a:spcAft>
        <a:buChar char="–"/>
        <a:defRPr sz="2400" kern="1200">
          <a:solidFill>
            <a:srgbClr val="000066"/>
          </a:solidFill>
          <a:latin typeface="+mn-lt"/>
          <a:ea typeface="+mn-ea"/>
          <a:cs typeface="+mn-cs"/>
        </a:defRPr>
      </a:lvl2pPr>
      <a:lvl3pPr marL="1143000" indent="-228600" algn="l" rtl="0" fontAlgn="base">
        <a:spcBef>
          <a:spcPct val="20000"/>
        </a:spcBef>
        <a:spcAft>
          <a:spcPct val="0"/>
        </a:spcAft>
        <a:buChar char="•"/>
        <a:defRPr sz="2000" kern="1200">
          <a:solidFill>
            <a:srgbClr val="000066"/>
          </a:solidFill>
          <a:latin typeface="+mn-lt"/>
          <a:ea typeface="+mn-ea"/>
          <a:cs typeface="+mn-cs"/>
        </a:defRPr>
      </a:lvl3pPr>
      <a:lvl4pPr marL="1600200" indent="-228600" algn="l" rtl="0" fontAlgn="base">
        <a:spcBef>
          <a:spcPct val="20000"/>
        </a:spcBef>
        <a:spcAft>
          <a:spcPct val="0"/>
        </a:spcAft>
        <a:buChar char="–"/>
        <a:defRPr sz="2000" kern="1200">
          <a:solidFill>
            <a:srgbClr val="000066"/>
          </a:solidFill>
          <a:latin typeface="+mn-lt"/>
          <a:ea typeface="+mn-ea"/>
          <a:cs typeface="+mn-cs"/>
        </a:defRPr>
      </a:lvl4pPr>
      <a:lvl5pPr marL="2057400" indent="-228600" algn="l" rtl="0" fontAlgn="base">
        <a:spcBef>
          <a:spcPct val="20000"/>
        </a:spcBef>
        <a:spcAft>
          <a:spcPct val="0"/>
        </a:spcAft>
        <a:buChar char="»"/>
        <a:defRPr sz="20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3.wav"/><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audio" Target="../media/audio3.wav"/><Relationship Id="rId7" Type="http://schemas.openxmlformats.org/officeDocument/2006/relationships/audio" Target="../media/audio7.wav"/><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audio" Target="../media/audio6.wav"/><Relationship Id="rId5" Type="http://schemas.openxmlformats.org/officeDocument/2006/relationships/audio" Target="../media/audio5.wav"/><Relationship Id="rId4" Type="http://schemas.openxmlformats.org/officeDocument/2006/relationships/audio" Target="../media/audio4.wav"/></Relationships>
</file>

<file path=ppt/slides/_rels/slide1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CF4E1F0B-A6ED-E654-8BFD-4618448DA1A5}"/>
              </a:ext>
            </a:extLst>
          </p:cNvPr>
          <p:cNvSpPr>
            <a:spLocks noGrp="1" noChangeArrowheads="1"/>
          </p:cNvSpPr>
          <p:nvPr>
            <p:ph type="ctrTitle"/>
          </p:nvPr>
        </p:nvSpPr>
        <p:spPr>
          <a:xfrm>
            <a:off x="685800" y="2130425"/>
            <a:ext cx="7772400" cy="1470025"/>
          </a:xfrm>
          <a:noFill/>
          <a:ln/>
        </p:spPr>
        <p:txBody>
          <a:bodyPr anchor="ctr"/>
          <a:lstStyle/>
          <a:p>
            <a:r>
              <a:rPr lang="en-US" altLang="zh-CN" sz="3600"/>
              <a:t>Ch.2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D2E29B37-068F-D0EF-0756-FF91CB7E4E96}"/>
              </a:ext>
            </a:extLst>
          </p:cNvPr>
          <p:cNvSpPr>
            <a:spLocks noGrp="1" noChangeArrowheads="1"/>
          </p:cNvSpPr>
          <p:nvPr>
            <p:ph type="title"/>
          </p:nvPr>
        </p:nvSpPr>
        <p:spPr>
          <a:xfrm>
            <a:off x="827088" y="115888"/>
            <a:ext cx="7859712" cy="850900"/>
          </a:xfrm>
        </p:spPr>
        <p:txBody>
          <a:bodyPr/>
          <a:lstStyle/>
          <a:p>
            <a:r>
              <a:rPr lang="en-US" altLang="zh-CN" sz="2400"/>
              <a:t>2.4 Software Development Myths</a:t>
            </a:r>
          </a:p>
        </p:txBody>
      </p:sp>
      <p:sp>
        <p:nvSpPr>
          <p:cNvPr id="66563" name="Rectangle 3">
            <a:extLst>
              <a:ext uri="{FF2B5EF4-FFF2-40B4-BE49-F238E27FC236}">
                <a16:creationId xmlns:a16="http://schemas.microsoft.com/office/drawing/2014/main" id="{A7115001-497F-3F58-CBE1-2850B4630C3C}"/>
              </a:ext>
            </a:extLst>
          </p:cNvPr>
          <p:cNvSpPr>
            <a:spLocks noGrp="1" noChangeArrowheads="1"/>
          </p:cNvSpPr>
          <p:nvPr>
            <p:ph type="body" idx="1"/>
          </p:nvPr>
        </p:nvSpPr>
        <p:spPr>
          <a:xfrm>
            <a:off x="466725" y="908050"/>
            <a:ext cx="5834063" cy="574675"/>
          </a:xfrm>
          <a:noFill/>
          <a:ln/>
        </p:spPr>
        <p:txBody>
          <a:bodyPr/>
          <a:lstStyle/>
          <a:p>
            <a:r>
              <a:rPr lang="en-US" altLang="zh-CN" b="1"/>
              <a:t>Customer myths</a:t>
            </a:r>
          </a:p>
        </p:txBody>
      </p:sp>
      <p:sp>
        <p:nvSpPr>
          <p:cNvPr id="66564" name="Text Box 4">
            <a:extLst>
              <a:ext uri="{FF2B5EF4-FFF2-40B4-BE49-F238E27FC236}">
                <a16:creationId xmlns:a16="http://schemas.microsoft.com/office/drawing/2014/main" id="{B70459A0-7CE0-9781-453C-1C0525C2C1DE}"/>
              </a:ext>
            </a:extLst>
          </p:cNvPr>
          <p:cNvSpPr txBox="1">
            <a:spLocks noChangeArrowheads="1"/>
          </p:cNvSpPr>
          <p:nvPr/>
        </p:nvSpPr>
        <p:spPr bwMode="auto">
          <a:xfrm>
            <a:off x="827088" y="1412875"/>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A general statement of objectives is sufficient to begin writing programs – we can fill in the details later.</a:t>
            </a:r>
          </a:p>
        </p:txBody>
      </p:sp>
      <p:sp>
        <p:nvSpPr>
          <p:cNvPr id="66565" name="Text Box 5">
            <a:extLst>
              <a:ext uri="{FF2B5EF4-FFF2-40B4-BE49-F238E27FC236}">
                <a16:creationId xmlns:a16="http://schemas.microsoft.com/office/drawing/2014/main" id="{D58BC6C6-63C0-E667-22D7-7DC9A7516139}"/>
              </a:ext>
            </a:extLst>
          </p:cNvPr>
          <p:cNvSpPr txBox="1">
            <a:spLocks noChangeArrowheads="1"/>
          </p:cNvSpPr>
          <p:nvPr/>
        </p:nvSpPr>
        <p:spPr bwMode="auto">
          <a:xfrm>
            <a:off x="900113" y="2133600"/>
            <a:ext cx="7559675" cy="394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spcAft>
                <a:spcPct val="10000"/>
              </a:spcAft>
            </a:pPr>
            <a:r>
              <a:rPr kumimoji="1" lang="en-US" altLang="zh-CN" sz="1600" b="1">
                <a:solidFill>
                  <a:srgbClr val="0033CC"/>
                </a:solidFill>
                <a:ea typeface="楷体_GB2312" pitchFamily="49" charset="-122"/>
              </a:rPr>
              <a:t>Case 2.</a:t>
            </a:r>
            <a:r>
              <a:rPr kumimoji="1" lang="en-US" altLang="zh-CN" sz="1600">
                <a:ea typeface="楷体_GB2312" pitchFamily="49" charset="-122"/>
              </a:rPr>
              <a:t>   </a:t>
            </a:r>
            <a:r>
              <a:rPr kumimoji="1" lang="en-US" altLang="zh-CN" sz="1600"/>
              <a:t>In the late 1960s, a bright-eyed young engineer</a:t>
            </a:r>
            <a:r>
              <a:rPr kumimoji="1" lang="en-US" altLang="zh-CN" sz="1600">
                <a:solidFill>
                  <a:schemeClr val="hlink"/>
                </a:solidFill>
              </a:rPr>
              <a:t>*</a:t>
            </a:r>
            <a:r>
              <a:rPr kumimoji="1" lang="en-US" altLang="zh-CN" sz="1600"/>
              <a:t> was chosen to “write” a computer program for an automated manufacturing application.  The reason for his selection was simple.  He was the only person in his technical group who had attended a computer programming seminar.  He knew the in’s and out’s of assembler language and Fortran, but nothing about software engineering and even less about project scheduling and tracking.</a:t>
            </a:r>
          </a:p>
          <a:p>
            <a:pPr algn="just">
              <a:spcBef>
                <a:spcPct val="10000"/>
              </a:spcBef>
              <a:spcAft>
                <a:spcPct val="10000"/>
              </a:spcAft>
            </a:pPr>
            <a:r>
              <a:rPr kumimoji="1" lang="en-US" altLang="zh-CN" sz="1600"/>
              <a:t>      His boss gave him the appropriate manuals and a verbal description of what had to be done.  He was informed that the project must be completed in two months.</a:t>
            </a:r>
          </a:p>
          <a:p>
            <a:pPr algn="just">
              <a:spcBef>
                <a:spcPct val="10000"/>
              </a:spcBef>
              <a:spcAft>
                <a:spcPct val="10000"/>
              </a:spcAft>
            </a:pPr>
            <a:r>
              <a:rPr kumimoji="1" lang="en-US" altLang="zh-CN" sz="1600"/>
              <a:t>      He read the manuals, considered his approach, and began writing code.  After two weeks, the boss called him into his office and asked how things were going.</a:t>
            </a:r>
          </a:p>
          <a:p>
            <a:pPr algn="just">
              <a:spcBef>
                <a:spcPct val="10000"/>
              </a:spcBef>
              <a:spcAft>
                <a:spcPct val="10000"/>
              </a:spcAft>
            </a:pPr>
            <a:r>
              <a:rPr kumimoji="1" lang="en-US" altLang="zh-CN" sz="1600"/>
              <a:t>      “Really great,” said the young engineer with youthful enthusiasm, “This was much simpler than I thought.  I’m probably close to 75 percent finished.”</a:t>
            </a:r>
          </a:p>
          <a:p>
            <a:pPr algn="just">
              <a:spcBef>
                <a:spcPct val="10000"/>
              </a:spcBef>
              <a:spcAft>
                <a:spcPct val="10000"/>
              </a:spcAft>
            </a:pPr>
            <a:r>
              <a:rPr kumimoji="1" lang="en-US" altLang="zh-CN" sz="1600"/>
              <a:t>      The boss smiled.  “That’s really terrific,” he said.  He then told the young engineer to keep up the good work and plan to meet again in a week’s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Effect transition="in" filter="wipe(left)">
                                      <p:cBhvr>
                                        <p:cTn id="7" dur="500"/>
                                        <p:tgtEl>
                                          <p:spTgt spid="6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wipe(up)">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6565"/>
                                        </p:tgtEl>
                                        <p:attrNameLst>
                                          <p:attrName>style.visibility</p:attrName>
                                        </p:attrNameLst>
                                      </p:cBhvr>
                                      <p:to>
                                        <p:strVal val="visible"/>
                                      </p:to>
                                    </p:set>
                                    <p:animEffect transition="in" filter="wipe(up)">
                                      <p:cBhvr>
                                        <p:cTn id="17"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4" grpId="0"/>
      <p:bldP spid="6656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5F621CA3-A7FD-2DB9-6927-196A1F6E640D}"/>
              </a:ext>
            </a:extLst>
          </p:cNvPr>
          <p:cNvSpPr>
            <a:spLocks noGrp="1" noChangeArrowheads="1"/>
          </p:cNvSpPr>
          <p:nvPr>
            <p:ph type="title"/>
          </p:nvPr>
        </p:nvSpPr>
        <p:spPr/>
        <p:txBody>
          <a:bodyPr/>
          <a:lstStyle/>
          <a:p>
            <a:r>
              <a:rPr lang="en-US" altLang="zh-CN" sz="2400"/>
              <a:t>2.4 Software Development Myths</a:t>
            </a:r>
          </a:p>
        </p:txBody>
      </p:sp>
      <p:sp>
        <p:nvSpPr>
          <p:cNvPr id="67587" name="Rectangle 3">
            <a:extLst>
              <a:ext uri="{FF2B5EF4-FFF2-40B4-BE49-F238E27FC236}">
                <a16:creationId xmlns:a16="http://schemas.microsoft.com/office/drawing/2014/main" id="{AA4BBD14-C6E1-4C0E-5091-7A95CBF7843C}"/>
              </a:ext>
            </a:extLst>
          </p:cNvPr>
          <p:cNvSpPr>
            <a:spLocks noChangeArrowheads="1"/>
          </p:cNvSpPr>
          <p:nvPr/>
        </p:nvSpPr>
        <p:spPr bwMode="auto">
          <a:xfrm>
            <a:off x="609600" y="1198563"/>
            <a:ext cx="7772400" cy="338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spcAft>
                <a:spcPct val="10000"/>
              </a:spcAft>
            </a:pPr>
            <a:r>
              <a:rPr kumimoji="1" lang="en-US" altLang="zh-CN" b="1">
                <a:solidFill>
                  <a:srgbClr val="0033CC"/>
                </a:solidFill>
              </a:rPr>
              <a:t>Case 2 (cont.)</a:t>
            </a:r>
            <a:r>
              <a:rPr kumimoji="1" lang="en-US" altLang="zh-CN"/>
              <a:t> </a:t>
            </a:r>
          </a:p>
          <a:p>
            <a:pPr algn="just">
              <a:spcBef>
                <a:spcPct val="10000"/>
              </a:spcBef>
              <a:spcAft>
                <a:spcPct val="10000"/>
              </a:spcAft>
            </a:pPr>
            <a:r>
              <a:rPr kumimoji="1" lang="en-US" altLang="zh-CN"/>
              <a:t>       A week later the boss called the engineer into his office and asked, “Where are we?”</a:t>
            </a:r>
          </a:p>
          <a:p>
            <a:pPr algn="just">
              <a:spcBef>
                <a:spcPct val="10000"/>
              </a:spcBef>
              <a:spcAft>
                <a:spcPct val="10000"/>
              </a:spcAft>
            </a:pPr>
            <a:r>
              <a:rPr kumimoji="1" lang="en-US" altLang="zh-CN"/>
              <a:t>      “Everything’s going well,” said the youngster, “but I’ve run into a few small snags.  I’ll get them ironed out and be back on track soon.”</a:t>
            </a:r>
          </a:p>
          <a:p>
            <a:pPr algn="just">
              <a:spcBef>
                <a:spcPct val="10000"/>
              </a:spcBef>
              <a:spcAft>
                <a:spcPct val="10000"/>
              </a:spcAft>
            </a:pPr>
            <a:r>
              <a:rPr kumimoji="1" lang="en-US" altLang="zh-CN"/>
              <a:t>      “How does the deadline look?” the boss asked.</a:t>
            </a:r>
          </a:p>
          <a:p>
            <a:pPr algn="just">
              <a:spcBef>
                <a:spcPct val="10000"/>
              </a:spcBef>
              <a:spcAft>
                <a:spcPct val="10000"/>
              </a:spcAft>
            </a:pPr>
            <a:r>
              <a:rPr kumimoji="1" lang="en-US" altLang="zh-CN"/>
              <a:t>      “No problem,” said the engineer.  “I’m close to </a:t>
            </a:r>
            <a:r>
              <a:rPr kumimoji="1" lang="en-US" altLang="zh-CN">
                <a:solidFill>
                  <a:srgbClr val="FF0000"/>
                </a:solidFill>
              </a:rPr>
              <a:t>90</a:t>
            </a:r>
            <a:r>
              <a:rPr kumimoji="1" lang="en-US" altLang="zh-CN"/>
              <a:t> percent complete.”</a:t>
            </a:r>
          </a:p>
          <a:p>
            <a:pPr algn="just">
              <a:spcBef>
                <a:spcPct val="10000"/>
              </a:spcBef>
              <a:spcAft>
                <a:spcPct val="10000"/>
              </a:spcAft>
            </a:pPr>
            <a:r>
              <a:rPr kumimoji="1" lang="en-US" altLang="zh-CN"/>
              <a:t>      If you’ve been working in the software world for more than a few years, you can finish the story.  It’ll come as no surprise that the young engineer stayed 90 percent complete for the entire project duration and only finished (with the help of others) one month late.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strips(downRight)">
                                      <p:cBhvr>
                                        <p:cTn id="7" dur="500"/>
                                        <p:tgtEl>
                                          <p:spTgt spid="6758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07E2BA1-4378-CBE2-B874-A4FD882E0881}"/>
              </a:ext>
            </a:extLst>
          </p:cNvPr>
          <p:cNvSpPr>
            <a:spLocks noGrp="1" noChangeArrowheads="1"/>
          </p:cNvSpPr>
          <p:nvPr>
            <p:ph type="title"/>
          </p:nvPr>
        </p:nvSpPr>
        <p:spPr/>
        <p:txBody>
          <a:bodyPr/>
          <a:lstStyle/>
          <a:p>
            <a:r>
              <a:rPr lang="en-US" altLang="zh-CN" sz="2400"/>
              <a:t>2.4 Software Development Myths</a:t>
            </a:r>
          </a:p>
        </p:txBody>
      </p:sp>
      <p:sp>
        <p:nvSpPr>
          <p:cNvPr id="68611" name="Rectangle 3">
            <a:extLst>
              <a:ext uri="{FF2B5EF4-FFF2-40B4-BE49-F238E27FC236}">
                <a16:creationId xmlns:a16="http://schemas.microsoft.com/office/drawing/2014/main" id="{4BAB0D2A-600C-8915-751B-C8E291450066}"/>
              </a:ext>
            </a:extLst>
          </p:cNvPr>
          <p:cNvSpPr>
            <a:spLocks noChangeArrowheads="1"/>
          </p:cNvSpPr>
          <p:nvPr/>
        </p:nvSpPr>
        <p:spPr bwMode="auto">
          <a:xfrm>
            <a:off x="684213" y="1035050"/>
            <a:ext cx="7704137"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spcAft>
                <a:spcPct val="10000"/>
              </a:spcAft>
            </a:pPr>
            <a:r>
              <a:rPr kumimoji="1" lang="en-US" altLang="zh-CN" sz="2400" b="1">
                <a:solidFill>
                  <a:srgbClr val="0033CC"/>
                </a:solidFill>
                <a:ea typeface="楷体_GB2312" pitchFamily="49" charset="-122"/>
              </a:rPr>
              <a:t>Case 3.</a:t>
            </a:r>
            <a:r>
              <a:rPr kumimoji="1" lang="en-US" altLang="zh-CN" sz="2800">
                <a:solidFill>
                  <a:schemeClr val="hlink"/>
                </a:solidFill>
                <a:ea typeface="楷体_GB2312" pitchFamily="49" charset="-122"/>
              </a:rPr>
              <a:t>  </a:t>
            </a:r>
            <a:r>
              <a:rPr kumimoji="1" lang="en-US" altLang="zh-CN"/>
              <a:t>In the early 1980s, the United States’ Internal Revenue Service (IRS) hired Sperry Corporation to build an automated federal income tax form processing system.  According to the </a:t>
            </a:r>
            <a:r>
              <a:rPr kumimoji="1" lang="en-US" altLang="zh-CN" i="1"/>
              <a:t>Washington Post</a:t>
            </a:r>
            <a:r>
              <a:rPr kumimoji="1" lang="en-US" altLang="zh-CN"/>
              <a:t>, the “system has proved </a:t>
            </a:r>
            <a:r>
              <a:rPr kumimoji="1" lang="en-US" altLang="zh-CN" b="1">
                <a:solidFill>
                  <a:srgbClr val="0033CC"/>
                </a:solidFill>
              </a:rPr>
              <a:t>inadequate to the workload, cost nearly twice what was expected and must be replaced soon</a:t>
            </a:r>
            <a:r>
              <a:rPr kumimoji="1" lang="en-US" altLang="zh-CN"/>
              <a:t>” (Sawyer 1985).  In 1985, an extra </a:t>
            </a:r>
            <a:r>
              <a:rPr kumimoji="1" lang="en-US" altLang="zh-CN" b="1">
                <a:solidFill>
                  <a:srgbClr val="008000"/>
                </a:solidFill>
              </a:rPr>
              <a:t>$90 million</a:t>
            </a:r>
            <a:r>
              <a:rPr kumimoji="1" lang="en-US" altLang="zh-CN"/>
              <a:t> was needed to enhance the original </a:t>
            </a:r>
            <a:r>
              <a:rPr kumimoji="1" lang="en-US" altLang="zh-CN" b="1">
                <a:solidFill>
                  <a:srgbClr val="008000"/>
                </a:solidFill>
              </a:rPr>
              <a:t>$103 million</a:t>
            </a:r>
            <a:r>
              <a:rPr kumimoji="1" lang="en-US" altLang="zh-CN"/>
              <a:t> worth of Sperry equipment.  In addition, because the problem prevented the IRS from returning refunds to taxpayers by the deadline, the IRS was forced to pay </a:t>
            </a:r>
            <a:r>
              <a:rPr kumimoji="1" lang="en-US" altLang="zh-CN" b="1">
                <a:solidFill>
                  <a:srgbClr val="008000"/>
                </a:solidFill>
              </a:rPr>
              <a:t>$40.2 million</a:t>
            </a:r>
            <a:r>
              <a:rPr kumimoji="1" lang="en-US" altLang="zh-CN"/>
              <a:t> in interest and </a:t>
            </a:r>
            <a:r>
              <a:rPr kumimoji="1" lang="en-US" altLang="zh-CN" b="1">
                <a:solidFill>
                  <a:srgbClr val="008000"/>
                </a:solidFill>
              </a:rPr>
              <a:t>$22.3 million</a:t>
            </a:r>
            <a:r>
              <a:rPr kumimoji="1" lang="en-US" altLang="zh-CN"/>
              <a:t> in overtime wages for its employees who were trying to catch up.  </a:t>
            </a:r>
          </a:p>
          <a:p>
            <a:pPr algn="just">
              <a:spcBef>
                <a:spcPct val="10000"/>
              </a:spcBef>
              <a:spcAft>
                <a:spcPct val="10000"/>
              </a:spcAft>
            </a:pPr>
            <a:r>
              <a:rPr kumimoji="1" lang="en-US" altLang="zh-CN"/>
              <a:t>      In 1996, the situation had not improved.  The </a:t>
            </a:r>
            <a:r>
              <a:rPr kumimoji="1" lang="en-US" altLang="zh-CN" i="1"/>
              <a:t>Los Angeles Times</a:t>
            </a:r>
            <a:r>
              <a:rPr kumimoji="1" lang="en-US" altLang="zh-CN"/>
              <a:t> reported on March 29 that there was still no master plan for the modernization of IRS computers, only a six-thousand-page technical document.  Congressman Jim Lightfoot called the project “a </a:t>
            </a:r>
            <a:r>
              <a:rPr kumimoji="1" lang="en-US" altLang="zh-CN" b="1">
                <a:solidFill>
                  <a:srgbClr val="008000"/>
                </a:solidFill>
              </a:rPr>
              <a:t>$4-billion</a:t>
            </a:r>
            <a:r>
              <a:rPr kumimoji="1" lang="en-US" altLang="zh-CN"/>
              <a:t> fiasco that is floundering because of </a:t>
            </a:r>
            <a:r>
              <a:rPr kumimoji="1" lang="en-US" altLang="zh-CN" b="1">
                <a:solidFill>
                  <a:srgbClr val="0033CC"/>
                </a:solidFill>
              </a:rPr>
              <a:t>inadequate planning</a:t>
            </a:r>
            <a:r>
              <a:rPr kumimoji="1" lang="en-US" altLang="zh-CN"/>
              <a:t>” (Vartabedian 1996).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strips(downRight)">
                                      <p:cBhvr>
                                        <p:cTn id="7" dur="500"/>
                                        <p:tgtEl>
                                          <p:spTgt spid="68611"/>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D961B88-01EE-EE9C-D5E3-F445BCEA39EF}"/>
              </a:ext>
            </a:extLst>
          </p:cNvPr>
          <p:cNvSpPr>
            <a:spLocks noGrp="1" noChangeArrowheads="1"/>
          </p:cNvSpPr>
          <p:nvPr>
            <p:ph type="title"/>
          </p:nvPr>
        </p:nvSpPr>
        <p:spPr/>
        <p:txBody>
          <a:bodyPr/>
          <a:lstStyle/>
          <a:p>
            <a:r>
              <a:rPr lang="en-US" altLang="zh-CN" sz="2400"/>
              <a:t>2.4 Software Development Myths</a:t>
            </a:r>
          </a:p>
        </p:txBody>
      </p:sp>
      <p:sp>
        <p:nvSpPr>
          <p:cNvPr id="69635" name="Rectangle 3">
            <a:extLst>
              <a:ext uri="{FF2B5EF4-FFF2-40B4-BE49-F238E27FC236}">
                <a16:creationId xmlns:a16="http://schemas.microsoft.com/office/drawing/2014/main" id="{97A3E46C-D805-69A9-3558-B2121947C203}"/>
              </a:ext>
            </a:extLst>
          </p:cNvPr>
          <p:cNvSpPr>
            <a:spLocks noGrp="1" noChangeArrowheads="1"/>
          </p:cNvSpPr>
          <p:nvPr>
            <p:ph type="body" idx="1"/>
          </p:nvPr>
        </p:nvSpPr>
        <p:spPr>
          <a:xfrm>
            <a:off x="466725" y="908050"/>
            <a:ext cx="5834063" cy="574675"/>
          </a:xfrm>
          <a:noFill/>
          <a:ln/>
        </p:spPr>
        <p:txBody>
          <a:bodyPr/>
          <a:lstStyle/>
          <a:p>
            <a:r>
              <a:rPr lang="en-US" altLang="zh-CN" b="1"/>
              <a:t>Customer myths</a:t>
            </a:r>
          </a:p>
        </p:txBody>
      </p:sp>
      <p:sp>
        <p:nvSpPr>
          <p:cNvPr id="69636" name="Text Box 4">
            <a:extLst>
              <a:ext uri="{FF2B5EF4-FFF2-40B4-BE49-F238E27FC236}">
                <a16:creationId xmlns:a16="http://schemas.microsoft.com/office/drawing/2014/main" id="{3C6BBB55-A557-683D-2916-B73281CE4C1F}"/>
              </a:ext>
            </a:extLst>
          </p:cNvPr>
          <p:cNvSpPr txBox="1">
            <a:spLocks noChangeArrowheads="1"/>
          </p:cNvSpPr>
          <p:nvPr/>
        </p:nvSpPr>
        <p:spPr bwMode="auto">
          <a:xfrm>
            <a:off x="827088" y="1484313"/>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Project requirements continually change, but change can be easily accommodated because software is flexible.</a:t>
            </a:r>
          </a:p>
        </p:txBody>
      </p:sp>
      <p:grpSp>
        <p:nvGrpSpPr>
          <p:cNvPr id="69637" name="Group 5">
            <a:extLst>
              <a:ext uri="{FF2B5EF4-FFF2-40B4-BE49-F238E27FC236}">
                <a16:creationId xmlns:a16="http://schemas.microsoft.com/office/drawing/2014/main" id="{DD474664-D8A6-114D-8243-2459738F441F}"/>
              </a:ext>
            </a:extLst>
          </p:cNvPr>
          <p:cNvGrpSpPr>
            <a:grpSpLocks/>
          </p:cNvGrpSpPr>
          <p:nvPr/>
        </p:nvGrpSpPr>
        <p:grpSpPr bwMode="auto">
          <a:xfrm>
            <a:off x="831850" y="2138363"/>
            <a:ext cx="6692900" cy="4098925"/>
            <a:chOff x="288" y="240"/>
            <a:chExt cx="4216" cy="2582"/>
          </a:xfrm>
        </p:grpSpPr>
        <p:sp>
          <p:nvSpPr>
            <p:cNvPr id="69638" name="Rectangle 6">
              <a:extLst>
                <a:ext uri="{FF2B5EF4-FFF2-40B4-BE49-F238E27FC236}">
                  <a16:creationId xmlns:a16="http://schemas.microsoft.com/office/drawing/2014/main" id="{042DC2EC-9D7E-DE80-9243-4A751B070BD3}"/>
                </a:ext>
              </a:extLst>
            </p:cNvPr>
            <p:cNvSpPr>
              <a:spLocks noChangeArrowheads="1"/>
            </p:cNvSpPr>
            <p:nvPr/>
          </p:nvSpPr>
          <p:spPr bwMode="auto">
            <a:xfrm>
              <a:off x="288" y="240"/>
              <a:ext cx="39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b="1" i="1">
                  <a:solidFill>
                    <a:srgbClr val="0000FF"/>
                  </a:solidFill>
                </a:rPr>
                <a:t>Reality:</a:t>
              </a:r>
              <a:r>
                <a:rPr kumimoji="1" lang="en-US" altLang="zh-CN" sz="2000" b="1">
                  <a:solidFill>
                    <a:schemeClr val="hlink"/>
                  </a:solidFill>
                  <a:latin typeface="Times New Roman" panose="02020603050405020304" pitchFamily="18" charset="0"/>
                </a:rPr>
                <a:t>  </a:t>
              </a:r>
              <a:r>
                <a:rPr lang="en-US" altLang="zh-CN"/>
                <a:t>The impact of change is shown by the figure.</a:t>
              </a:r>
            </a:p>
          </p:txBody>
        </p:sp>
        <p:grpSp>
          <p:nvGrpSpPr>
            <p:cNvPr id="69639" name="Group 7">
              <a:extLst>
                <a:ext uri="{FF2B5EF4-FFF2-40B4-BE49-F238E27FC236}">
                  <a16:creationId xmlns:a16="http://schemas.microsoft.com/office/drawing/2014/main" id="{791486AE-D4FF-5BBF-E7C8-94DF9C4E92E1}"/>
                </a:ext>
              </a:extLst>
            </p:cNvPr>
            <p:cNvGrpSpPr>
              <a:grpSpLocks/>
            </p:cNvGrpSpPr>
            <p:nvPr/>
          </p:nvGrpSpPr>
          <p:grpSpPr bwMode="auto">
            <a:xfrm>
              <a:off x="768" y="528"/>
              <a:ext cx="3736" cy="2294"/>
              <a:chOff x="864" y="781"/>
              <a:chExt cx="3736" cy="2294"/>
            </a:xfrm>
          </p:grpSpPr>
          <p:sp>
            <p:nvSpPr>
              <p:cNvPr id="69640" name="Freeform 8">
                <a:extLst>
                  <a:ext uri="{FF2B5EF4-FFF2-40B4-BE49-F238E27FC236}">
                    <a16:creationId xmlns:a16="http://schemas.microsoft.com/office/drawing/2014/main" id="{EE7393F9-8634-3083-8F9F-DDE93372BE60}"/>
                  </a:ext>
                </a:extLst>
              </p:cNvPr>
              <p:cNvSpPr>
                <a:spLocks/>
              </p:cNvSpPr>
              <p:nvPr/>
            </p:nvSpPr>
            <p:spPr bwMode="auto">
              <a:xfrm>
                <a:off x="1152" y="816"/>
                <a:ext cx="98" cy="159"/>
              </a:xfrm>
              <a:custGeom>
                <a:avLst/>
                <a:gdLst>
                  <a:gd name="T0" fmla="*/ 48 w 98"/>
                  <a:gd name="T1" fmla="*/ 0 h 159"/>
                  <a:gd name="T2" fmla="*/ 98 w 98"/>
                  <a:gd name="T3" fmla="*/ 159 h 159"/>
                  <a:gd name="T4" fmla="*/ 0 w 98"/>
                  <a:gd name="T5" fmla="*/ 159 h 159"/>
                  <a:gd name="T6" fmla="*/ 48 w 98"/>
                  <a:gd name="T7" fmla="*/ 0 h 159"/>
                </a:gdLst>
                <a:ahLst/>
                <a:cxnLst>
                  <a:cxn ang="0">
                    <a:pos x="T0" y="T1"/>
                  </a:cxn>
                  <a:cxn ang="0">
                    <a:pos x="T2" y="T3"/>
                  </a:cxn>
                  <a:cxn ang="0">
                    <a:pos x="T4" y="T5"/>
                  </a:cxn>
                  <a:cxn ang="0">
                    <a:pos x="T6" y="T7"/>
                  </a:cxn>
                </a:cxnLst>
                <a:rect l="0" t="0" r="r" b="b"/>
                <a:pathLst>
                  <a:path w="98" h="159">
                    <a:moveTo>
                      <a:pt x="48" y="0"/>
                    </a:moveTo>
                    <a:lnTo>
                      <a:pt x="98" y="159"/>
                    </a:lnTo>
                    <a:lnTo>
                      <a:pt x="0" y="159"/>
                    </a:lnTo>
                    <a:lnTo>
                      <a:pt x="4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1" name="Line 9">
                <a:extLst>
                  <a:ext uri="{FF2B5EF4-FFF2-40B4-BE49-F238E27FC236}">
                    <a16:creationId xmlns:a16="http://schemas.microsoft.com/office/drawing/2014/main" id="{7B3C1E96-6483-0A69-9D49-C256A0091DE5}"/>
                  </a:ext>
                </a:extLst>
              </p:cNvPr>
              <p:cNvSpPr>
                <a:spLocks noChangeShapeType="1"/>
              </p:cNvSpPr>
              <p:nvPr/>
            </p:nvSpPr>
            <p:spPr bwMode="auto">
              <a:xfrm>
                <a:off x="1202" y="975"/>
                <a:ext cx="1" cy="1850"/>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2" name="Line 10">
                <a:extLst>
                  <a:ext uri="{FF2B5EF4-FFF2-40B4-BE49-F238E27FC236}">
                    <a16:creationId xmlns:a16="http://schemas.microsoft.com/office/drawing/2014/main" id="{697A71D8-52E9-512E-B10D-5375A4C12709}"/>
                  </a:ext>
                </a:extLst>
              </p:cNvPr>
              <p:cNvSpPr>
                <a:spLocks noChangeShapeType="1"/>
              </p:cNvSpPr>
              <p:nvPr/>
            </p:nvSpPr>
            <p:spPr bwMode="auto">
              <a:xfrm>
                <a:off x="1206" y="2825"/>
                <a:ext cx="3394" cy="1"/>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43" name="Rectangle 11">
                <a:extLst>
                  <a:ext uri="{FF2B5EF4-FFF2-40B4-BE49-F238E27FC236}">
                    <a16:creationId xmlns:a16="http://schemas.microsoft.com/office/drawing/2014/main" id="{03597AA8-E3A9-0FE5-72B2-3CBABC2A5C99}"/>
                  </a:ext>
                </a:extLst>
              </p:cNvPr>
              <p:cNvSpPr>
                <a:spLocks noChangeArrowheads="1"/>
              </p:cNvSpPr>
              <p:nvPr/>
            </p:nvSpPr>
            <p:spPr bwMode="auto">
              <a:xfrm>
                <a:off x="1547" y="2610"/>
                <a:ext cx="754" cy="215"/>
              </a:xfrm>
              <a:prstGeom prst="rect">
                <a:avLst/>
              </a:prstGeom>
              <a:blipFill dpi="0" rotWithShape="0">
                <a:blip r:embed="rId3"/>
                <a:srcRect/>
                <a:tile tx="0" ty="0" sx="100000" sy="100000" flip="none" algn="tl"/>
              </a:blipFill>
              <a:ln w="50800">
                <a:solidFill>
                  <a:srgbClr val="000000"/>
                </a:solidFill>
                <a:miter lim="800000"/>
                <a:headEnd/>
                <a:tailEnd/>
              </a:ln>
            </p:spPr>
            <p:txBody>
              <a:bodyPr/>
              <a:lstStyle/>
              <a:p>
                <a:endParaRPr lang="zh-CN" altLang="en-US"/>
              </a:p>
            </p:txBody>
          </p:sp>
          <p:sp>
            <p:nvSpPr>
              <p:cNvPr id="69644" name="Rectangle 12">
                <a:extLst>
                  <a:ext uri="{FF2B5EF4-FFF2-40B4-BE49-F238E27FC236}">
                    <a16:creationId xmlns:a16="http://schemas.microsoft.com/office/drawing/2014/main" id="{8AEF983F-40CA-4E1E-F77F-8DCD8B5F4420}"/>
                  </a:ext>
                </a:extLst>
              </p:cNvPr>
              <p:cNvSpPr>
                <a:spLocks noChangeArrowheads="1"/>
              </p:cNvSpPr>
              <p:nvPr/>
            </p:nvSpPr>
            <p:spPr bwMode="auto">
              <a:xfrm>
                <a:off x="2535" y="2376"/>
                <a:ext cx="844" cy="449"/>
              </a:xfrm>
              <a:prstGeom prst="rect">
                <a:avLst/>
              </a:prstGeom>
              <a:blipFill dpi="0" rotWithShape="0">
                <a:blip r:embed="rId4"/>
                <a:srcRect/>
                <a:tile tx="0" ty="0" sx="100000" sy="100000" flip="none" algn="tl"/>
              </a:blipFill>
              <a:ln w="50800">
                <a:solidFill>
                  <a:srgbClr val="000000"/>
                </a:solidFill>
                <a:miter lim="800000"/>
                <a:headEnd/>
                <a:tailEnd/>
              </a:ln>
            </p:spPr>
            <p:txBody>
              <a:bodyPr/>
              <a:lstStyle/>
              <a:p>
                <a:endParaRPr lang="zh-CN" altLang="en-US"/>
              </a:p>
            </p:txBody>
          </p:sp>
          <p:sp>
            <p:nvSpPr>
              <p:cNvPr id="69645" name="Freeform 13">
                <a:extLst>
                  <a:ext uri="{FF2B5EF4-FFF2-40B4-BE49-F238E27FC236}">
                    <a16:creationId xmlns:a16="http://schemas.microsoft.com/office/drawing/2014/main" id="{496C2AFC-A0A2-F260-A8C8-4A82AF57FA9C}"/>
                  </a:ext>
                </a:extLst>
              </p:cNvPr>
              <p:cNvSpPr>
                <a:spLocks/>
              </p:cNvSpPr>
              <p:nvPr/>
            </p:nvSpPr>
            <p:spPr bwMode="auto">
              <a:xfrm>
                <a:off x="3614" y="1625"/>
                <a:ext cx="737" cy="1184"/>
              </a:xfrm>
              <a:custGeom>
                <a:avLst/>
                <a:gdLst>
                  <a:gd name="T0" fmla="*/ 0 w 737"/>
                  <a:gd name="T1" fmla="*/ 1164 h 1184"/>
                  <a:gd name="T2" fmla="*/ 0 w 737"/>
                  <a:gd name="T3" fmla="*/ 0 h 1184"/>
                  <a:gd name="T4" fmla="*/ 94 w 737"/>
                  <a:gd name="T5" fmla="*/ 104 h 1184"/>
                  <a:gd name="T6" fmla="*/ 114 w 737"/>
                  <a:gd name="T7" fmla="*/ 0 h 1184"/>
                  <a:gd name="T8" fmla="*/ 170 w 737"/>
                  <a:gd name="T9" fmla="*/ 126 h 1184"/>
                  <a:gd name="T10" fmla="*/ 228 w 737"/>
                  <a:gd name="T11" fmla="*/ 20 h 1184"/>
                  <a:gd name="T12" fmla="*/ 302 w 737"/>
                  <a:gd name="T13" fmla="*/ 165 h 1184"/>
                  <a:gd name="T14" fmla="*/ 359 w 737"/>
                  <a:gd name="T15" fmla="*/ 62 h 1184"/>
                  <a:gd name="T16" fmla="*/ 435 w 737"/>
                  <a:gd name="T17" fmla="*/ 165 h 1184"/>
                  <a:gd name="T18" fmla="*/ 529 w 737"/>
                  <a:gd name="T19" fmla="*/ 0 h 1184"/>
                  <a:gd name="T20" fmla="*/ 547 w 737"/>
                  <a:gd name="T21" fmla="*/ 104 h 1184"/>
                  <a:gd name="T22" fmla="*/ 623 w 737"/>
                  <a:gd name="T23" fmla="*/ 20 h 1184"/>
                  <a:gd name="T24" fmla="*/ 681 w 737"/>
                  <a:gd name="T25" fmla="*/ 126 h 1184"/>
                  <a:gd name="T26" fmla="*/ 737 w 737"/>
                  <a:gd name="T27" fmla="*/ 0 h 1184"/>
                  <a:gd name="T28" fmla="*/ 737 w 737"/>
                  <a:gd name="T29" fmla="*/ 1184 h 1184"/>
                  <a:gd name="T30" fmla="*/ 0 w 737"/>
                  <a:gd name="T31" fmla="*/ 116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7" h="1184">
                    <a:moveTo>
                      <a:pt x="0" y="1164"/>
                    </a:moveTo>
                    <a:lnTo>
                      <a:pt x="0" y="0"/>
                    </a:lnTo>
                    <a:lnTo>
                      <a:pt x="94" y="104"/>
                    </a:lnTo>
                    <a:lnTo>
                      <a:pt x="114" y="0"/>
                    </a:lnTo>
                    <a:lnTo>
                      <a:pt x="170" y="126"/>
                    </a:lnTo>
                    <a:lnTo>
                      <a:pt x="228" y="20"/>
                    </a:lnTo>
                    <a:lnTo>
                      <a:pt x="302" y="165"/>
                    </a:lnTo>
                    <a:lnTo>
                      <a:pt x="359" y="62"/>
                    </a:lnTo>
                    <a:lnTo>
                      <a:pt x="435" y="165"/>
                    </a:lnTo>
                    <a:lnTo>
                      <a:pt x="529" y="0"/>
                    </a:lnTo>
                    <a:lnTo>
                      <a:pt x="547" y="104"/>
                    </a:lnTo>
                    <a:lnTo>
                      <a:pt x="623" y="20"/>
                    </a:lnTo>
                    <a:lnTo>
                      <a:pt x="681" y="126"/>
                    </a:lnTo>
                    <a:lnTo>
                      <a:pt x="737" y="0"/>
                    </a:lnTo>
                    <a:lnTo>
                      <a:pt x="737" y="1184"/>
                    </a:lnTo>
                    <a:lnTo>
                      <a:pt x="0" y="116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6" name="Freeform 14">
                <a:extLst>
                  <a:ext uri="{FF2B5EF4-FFF2-40B4-BE49-F238E27FC236}">
                    <a16:creationId xmlns:a16="http://schemas.microsoft.com/office/drawing/2014/main" id="{D259E4F5-2B86-7F73-B9CF-63275B393E58}"/>
                  </a:ext>
                </a:extLst>
              </p:cNvPr>
              <p:cNvSpPr>
                <a:spLocks/>
              </p:cNvSpPr>
              <p:nvPr/>
            </p:nvSpPr>
            <p:spPr bwMode="auto">
              <a:xfrm>
                <a:off x="3614" y="1625"/>
                <a:ext cx="737" cy="1184"/>
              </a:xfrm>
              <a:custGeom>
                <a:avLst/>
                <a:gdLst>
                  <a:gd name="T0" fmla="*/ 0 w 737"/>
                  <a:gd name="T1" fmla="*/ 1164 h 1184"/>
                  <a:gd name="T2" fmla="*/ 0 w 737"/>
                  <a:gd name="T3" fmla="*/ 0 h 1184"/>
                  <a:gd name="T4" fmla="*/ 94 w 737"/>
                  <a:gd name="T5" fmla="*/ 104 h 1184"/>
                  <a:gd name="T6" fmla="*/ 114 w 737"/>
                  <a:gd name="T7" fmla="*/ 0 h 1184"/>
                  <a:gd name="T8" fmla="*/ 170 w 737"/>
                  <a:gd name="T9" fmla="*/ 126 h 1184"/>
                  <a:gd name="T10" fmla="*/ 228 w 737"/>
                  <a:gd name="T11" fmla="*/ 20 h 1184"/>
                  <a:gd name="T12" fmla="*/ 302 w 737"/>
                  <a:gd name="T13" fmla="*/ 165 h 1184"/>
                  <a:gd name="T14" fmla="*/ 359 w 737"/>
                  <a:gd name="T15" fmla="*/ 62 h 1184"/>
                  <a:gd name="T16" fmla="*/ 435 w 737"/>
                  <a:gd name="T17" fmla="*/ 165 h 1184"/>
                  <a:gd name="T18" fmla="*/ 529 w 737"/>
                  <a:gd name="T19" fmla="*/ 0 h 1184"/>
                  <a:gd name="T20" fmla="*/ 547 w 737"/>
                  <a:gd name="T21" fmla="*/ 104 h 1184"/>
                  <a:gd name="T22" fmla="*/ 623 w 737"/>
                  <a:gd name="T23" fmla="*/ 20 h 1184"/>
                  <a:gd name="T24" fmla="*/ 681 w 737"/>
                  <a:gd name="T25" fmla="*/ 126 h 1184"/>
                  <a:gd name="T26" fmla="*/ 737 w 737"/>
                  <a:gd name="T27" fmla="*/ 0 h 1184"/>
                  <a:gd name="T28" fmla="*/ 737 w 737"/>
                  <a:gd name="T29" fmla="*/ 1184 h 1184"/>
                  <a:gd name="T30" fmla="*/ 0 w 737"/>
                  <a:gd name="T31" fmla="*/ 116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37" h="1184">
                    <a:moveTo>
                      <a:pt x="0" y="1164"/>
                    </a:moveTo>
                    <a:lnTo>
                      <a:pt x="0" y="0"/>
                    </a:lnTo>
                    <a:lnTo>
                      <a:pt x="94" y="104"/>
                    </a:lnTo>
                    <a:lnTo>
                      <a:pt x="114" y="0"/>
                    </a:lnTo>
                    <a:lnTo>
                      <a:pt x="170" y="126"/>
                    </a:lnTo>
                    <a:lnTo>
                      <a:pt x="228" y="20"/>
                    </a:lnTo>
                    <a:lnTo>
                      <a:pt x="302" y="165"/>
                    </a:lnTo>
                    <a:lnTo>
                      <a:pt x="359" y="62"/>
                    </a:lnTo>
                    <a:lnTo>
                      <a:pt x="435" y="165"/>
                    </a:lnTo>
                    <a:lnTo>
                      <a:pt x="529" y="0"/>
                    </a:lnTo>
                    <a:lnTo>
                      <a:pt x="547" y="104"/>
                    </a:lnTo>
                    <a:lnTo>
                      <a:pt x="623" y="20"/>
                    </a:lnTo>
                    <a:lnTo>
                      <a:pt x="681" y="126"/>
                    </a:lnTo>
                    <a:lnTo>
                      <a:pt x="737" y="0"/>
                    </a:lnTo>
                    <a:lnTo>
                      <a:pt x="737" y="1184"/>
                    </a:lnTo>
                    <a:lnTo>
                      <a:pt x="0" y="116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7" name="Freeform 15">
                <a:extLst>
                  <a:ext uri="{FF2B5EF4-FFF2-40B4-BE49-F238E27FC236}">
                    <a16:creationId xmlns:a16="http://schemas.microsoft.com/office/drawing/2014/main" id="{D8E62125-72DA-2CFE-DA48-066029610FE2}"/>
                  </a:ext>
                </a:extLst>
              </p:cNvPr>
              <p:cNvSpPr>
                <a:spLocks/>
              </p:cNvSpPr>
              <p:nvPr/>
            </p:nvSpPr>
            <p:spPr bwMode="auto">
              <a:xfrm>
                <a:off x="3630" y="1641"/>
                <a:ext cx="737" cy="1184"/>
              </a:xfrm>
              <a:custGeom>
                <a:avLst/>
                <a:gdLst>
                  <a:gd name="T0" fmla="*/ 0 w 737"/>
                  <a:gd name="T1" fmla="*/ 1164 h 1184"/>
                  <a:gd name="T2" fmla="*/ 0 w 737"/>
                  <a:gd name="T3" fmla="*/ 0 h 1184"/>
                  <a:gd name="T4" fmla="*/ 94 w 737"/>
                  <a:gd name="T5" fmla="*/ 104 h 1184"/>
                  <a:gd name="T6" fmla="*/ 114 w 737"/>
                  <a:gd name="T7" fmla="*/ 0 h 1184"/>
                  <a:gd name="T8" fmla="*/ 170 w 737"/>
                  <a:gd name="T9" fmla="*/ 126 h 1184"/>
                  <a:gd name="T10" fmla="*/ 228 w 737"/>
                  <a:gd name="T11" fmla="*/ 20 h 1184"/>
                  <a:gd name="T12" fmla="*/ 302 w 737"/>
                  <a:gd name="T13" fmla="*/ 165 h 1184"/>
                  <a:gd name="T14" fmla="*/ 359 w 737"/>
                  <a:gd name="T15" fmla="*/ 62 h 1184"/>
                  <a:gd name="T16" fmla="*/ 435 w 737"/>
                  <a:gd name="T17" fmla="*/ 165 h 1184"/>
                  <a:gd name="T18" fmla="*/ 529 w 737"/>
                  <a:gd name="T19" fmla="*/ 0 h 1184"/>
                  <a:gd name="T20" fmla="*/ 547 w 737"/>
                  <a:gd name="T21" fmla="*/ 104 h 1184"/>
                  <a:gd name="T22" fmla="*/ 623 w 737"/>
                  <a:gd name="T23" fmla="*/ 20 h 1184"/>
                  <a:gd name="T24" fmla="*/ 681 w 737"/>
                  <a:gd name="T25" fmla="*/ 126 h 1184"/>
                  <a:gd name="T26" fmla="*/ 737 w 737"/>
                  <a:gd name="T27" fmla="*/ 0 h 1184"/>
                  <a:gd name="T28" fmla="*/ 737 w 737"/>
                  <a:gd name="T29" fmla="*/ 1184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37" h="1184">
                    <a:moveTo>
                      <a:pt x="0" y="1164"/>
                    </a:moveTo>
                    <a:lnTo>
                      <a:pt x="0" y="0"/>
                    </a:lnTo>
                    <a:lnTo>
                      <a:pt x="94" y="104"/>
                    </a:lnTo>
                    <a:lnTo>
                      <a:pt x="114" y="0"/>
                    </a:lnTo>
                    <a:lnTo>
                      <a:pt x="170" y="126"/>
                    </a:lnTo>
                    <a:lnTo>
                      <a:pt x="228" y="20"/>
                    </a:lnTo>
                    <a:lnTo>
                      <a:pt x="302" y="165"/>
                    </a:lnTo>
                    <a:lnTo>
                      <a:pt x="359" y="62"/>
                    </a:lnTo>
                    <a:lnTo>
                      <a:pt x="435" y="165"/>
                    </a:lnTo>
                    <a:lnTo>
                      <a:pt x="529" y="0"/>
                    </a:lnTo>
                    <a:lnTo>
                      <a:pt x="547" y="104"/>
                    </a:lnTo>
                    <a:lnTo>
                      <a:pt x="623" y="20"/>
                    </a:lnTo>
                    <a:lnTo>
                      <a:pt x="681" y="126"/>
                    </a:lnTo>
                    <a:lnTo>
                      <a:pt x="737" y="0"/>
                    </a:lnTo>
                    <a:lnTo>
                      <a:pt x="737" y="1184"/>
                    </a:lnTo>
                  </a:path>
                </a:pathLst>
              </a:custGeom>
              <a:noFill/>
              <a:ln w="508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9648" name="Freeform 16">
                <a:extLst>
                  <a:ext uri="{FF2B5EF4-FFF2-40B4-BE49-F238E27FC236}">
                    <a16:creationId xmlns:a16="http://schemas.microsoft.com/office/drawing/2014/main" id="{945BD6B4-7736-3647-6446-22013FC8CF41}"/>
                  </a:ext>
                </a:extLst>
              </p:cNvPr>
              <p:cNvSpPr>
                <a:spLocks/>
              </p:cNvSpPr>
              <p:nvPr/>
            </p:nvSpPr>
            <p:spPr bwMode="auto">
              <a:xfrm>
                <a:off x="3596" y="961"/>
                <a:ext cx="755" cy="646"/>
              </a:xfrm>
              <a:custGeom>
                <a:avLst/>
                <a:gdLst>
                  <a:gd name="T0" fmla="*/ 0 w 755"/>
                  <a:gd name="T1" fmla="*/ 431 h 646"/>
                  <a:gd name="T2" fmla="*/ 0 w 755"/>
                  <a:gd name="T3" fmla="*/ 0 h 646"/>
                  <a:gd name="T4" fmla="*/ 755 w 755"/>
                  <a:gd name="T5" fmla="*/ 0 h 646"/>
                  <a:gd name="T6" fmla="*/ 755 w 755"/>
                  <a:gd name="T7" fmla="*/ 431 h 646"/>
                  <a:gd name="T8" fmla="*/ 703 w 755"/>
                  <a:gd name="T9" fmla="*/ 538 h 646"/>
                  <a:gd name="T10" fmla="*/ 649 w 755"/>
                  <a:gd name="T11" fmla="*/ 403 h 646"/>
                  <a:gd name="T12" fmla="*/ 579 w 755"/>
                  <a:gd name="T13" fmla="*/ 511 h 646"/>
                  <a:gd name="T14" fmla="*/ 473 w 755"/>
                  <a:gd name="T15" fmla="*/ 403 h 646"/>
                  <a:gd name="T16" fmla="*/ 439 w 755"/>
                  <a:gd name="T17" fmla="*/ 646 h 646"/>
                  <a:gd name="T18" fmla="*/ 385 w 755"/>
                  <a:gd name="T19" fmla="*/ 431 h 646"/>
                  <a:gd name="T20" fmla="*/ 352 w 755"/>
                  <a:gd name="T21" fmla="*/ 592 h 646"/>
                  <a:gd name="T22" fmla="*/ 298 w 755"/>
                  <a:gd name="T23" fmla="*/ 457 h 646"/>
                  <a:gd name="T24" fmla="*/ 264 w 755"/>
                  <a:gd name="T25" fmla="*/ 564 h 646"/>
                  <a:gd name="T26" fmla="*/ 210 w 755"/>
                  <a:gd name="T27" fmla="*/ 431 h 646"/>
                  <a:gd name="T28" fmla="*/ 176 w 755"/>
                  <a:gd name="T29" fmla="*/ 564 h 646"/>
                  <a:gd name="T30" fmla="*/ 140 w 755"/>
                  <a:gd name="T31" fmla="*/ 431 h 646"/>
                  <a:gd name="T32" fmla="*/ 88 w 755"/>
                  <a:gd name="T33" fmla="*/ 538 h 646"/>
                  <a:gd name="T34" fmla="*/ 0 w 755"/>
                  <a:gd name="T35" fmla="*/ 431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5" h="646">
                    <a:moveTo>
                      <a:pt x="0" y="431"/>
                    </a:moveTo>
                    <a:lnTo>
                      <a:pt x="0" y="0"/>
                    </a:lnTo>
                    <a:lnTo>
                      <a:pt x="755" y="0"/>
                    </a:lnTo>
                    <a:lnTo>
                      <a:pt x="755" y="431"/>
                    </a:lnTo>
                    <a:lnTo>
                      <a:pt x="703" y="538"/>
                    </a:lnTo>
                    <a:lnTo>
                      <a:pt x="649" y="403"/>
                    </a:lnTo>
                    <a:lnTo>
                      <a:pt x="579" y="511"/>
                    </a:lnTo>
                    <a:lnTo>
                      <a:pt x="473" y="403"/>
                    </a:lnTo>
                    <a:lnTo>
                      <a:pt x="439" y="646"/>
                    </a:lnTo>
                    <a:lnTo>
                      <a:pt x="385" y="431"/>
                    </a:lnTo>
                    <a:lnTo>
                      <a:pt x="352" y="592"/>
                    </a:lnTo>
                    <a:lnTo>
                      <a:pt x="298" y="457"/>
                    </a:lnTo>
                    <a:lnTo>
                      <a:pt x="264" y="564"/>
                    </a:lnTo>
                    <a:lnTo>
                      <a:pt x="210" y="431"/>
                    </a:lnTo>
                    <a:lnTo>
                      <a:pt x="176" y="564"/>
                    </a:lnTo>
                    <a:lnTo>
                      <a:pt x="140" y="431"/>
                    </a:lnTo>
                    <a:lnTo>
                      <a:pt x="88" y="538"/>
                    </a:lnTo>
                    <a:lnTo>
                      <a:pt x="0" y="431"/>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649" name="Freeform 17">
                <a:extLst>
                  <a:ext uri="{FF2B5EF4-FFF2-40B4-BE49-F238E27FC236}">
                    <a16:creationId xmlns:a16="http://schemas.microsoft.com/office/drawing/2014/main" id="{C2D54D27-FE35-A3C3-D959-D45D27C20FEE}"/>
                  </a:ext>
                </a:extLst>
              </p:cNvPr>
              <p:cNvSpPr>
                <a:spLocks/>
              </p:cNvSpPr>
              <p:nvPr/>
            </p:nvSpPr>
            <p:spPr bwMode="auto">
              <a:xfrm>
                <a:off x="3612" y="977"/>
                <a:ext cx="755" cy="646"/>
              </a:xfrm>
              <a:custGeom>
                <a:avLst/>
                <a:gdLst>
                  <a:gd name="T0" fmla="*/ 0 w 755"/>
                  <a:gd name="T1" fmla="*/ 431 h 646"/>
                  <a:gd name="T2" fmla="*/ 0 w 755"/>
                  <a:gd name="T3" fmla="*/ 0 h 646"/>
                  <a:gd name="T4" fmla="*/ 755 w 755"/>
                  <a:gd name="T5" fmla="*/ 0 h 646"/>
                  <a:gd name="T6" fmla="*/ 755 w 755"/>
                  <a:gd name="T7" fmla="*/ 431 h 646"/>
                  <a:gd name="T8" fmla="*/ 703 w 755"/>
                  <a:gd name="T9" fmla="*/ 538 h 646"/>
                  <a:gd name="T10" fmla="*/ 649 w 755"/>
                  <a:gd name="T11" fmla="*/ 403 h 646"/>
                  <a:gd name="T12" fmla="*/ 579 w 755"/>
                  <a:gd name="T13" fmla="*/ 510 h 646"/>
                  <a:gd name="T14" fmla="*/ 473 w 755"/>
                  <a:gd name="T15" fmla="*/ 403 h 646"/>
                  <a:gd name="T16" fmla="*/ 439 w 755"/>
                  <a:gd name="T17" fmla="*/ 646 h 646"/>
                  <a:gd name="T18" fmla="*/ 385 w 755"/>
                  <a:gd name="T19" fmla="*/ 431 h 646"/>
                  <a:gd name="T20" fmla="*/ 352 w 755"/>
                  <a:gd name="T21" fmla="*/ 592 h 646"/>
                  <a:gd name="T22" fmla="*/ 298 w 755"/>
                  <a:gd name="T23" fmla="*/ 457 h 646"/>
                  <a:gd name="T24" fmla="*/ 264 w 755"/>
                  <a:gd name="T25" fmla="*/ 564 h 646"/>
                  <a:gd name="T26" fmla="*/ 210 w 755"/>
                  <a:gd name="T27" fmla="*/ 431 h 646"/>
                  <a:gd name="T28" fmla="*/ 176 w 755"/>
                  <a:gd name="T29" fmla="*/ 564 h 646"/>
                  <a:gd name="T30" fmla="*/ 140 w 755"/>
                  <a:gd name="T31" fmla="*/ 431 h 646"/>
                  <a:gd name="T32" fmla="*/ 88 w 755"/>
                  <a:gd name="T33" fmla="*/ 538 h 646"/>
                  <a:gd name="T34" fmla="*/ 0 w 755"/>
                  <a:gd name="T35" fmla="*/ 431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5" h="646">
                    <a:moveTo>
                      <a:pt x="0" y="431"/>
                    </a:moveTo>
                    <a:lnTo>
                      <a:pt x="0" y="0"/>
                    </a:lnTo>
                    <a:lnTo>
                      <a:pt x="755" y="0"/>
                    </a:lnTo>
                    <a:lnTo>
                      <a:pt x="755" y="431"/>
                    </a:lnTo>
                    <a:lnTo>
                      <a:pt x="703" y="538"/>
                    </a:lnTo>
                    <a:lnTo>
                      <a:pt x="649" y="403"/>
                    </a:lnTo>
                    <a:lnTo>
                      <a:pt x="579" y="510"/>
                    </a:lnTo>
                    <a:lnTo>
                      <a:pt x="473" y="403"/>
                    </a:lnTo>
                    <a:lnTo>
                      <a:pt x="439" y="646"/>
                    </a:lnTo>
                    <a:lnTo>
                      <a:pt x="385" y="431"/>
                    </a:lnTo>
                    <a:lnTo>
                      <a:pt x="352" y="592"/>
                    </a:lnTo>
                    <a:lnTo>
                      <a:pt x="298" y="457"/>
                    </a:lnTo>
                    <a:lnTo>
                      <a:pt x="264" y="564"/>
                    </a:lnTo>
                    <a:lnTo>
                      <a:pt x="210" y="431"/>
                    </a:lnTo>
                    <a:lnTo>
                      <a:pt x="176" y="564"/>
                    </a:lnTo>
                    <a:lnTo>
                      <a:pt x="140" y="431"/>
                    </a:lnTo>
                    <a:lnTo>
                      <a:pt x="88" y="538"/>
                    </a:lnTo>
                    <a:lnTo>
                      <a:pt x="0" y="431"/>
                    </a:lnTo>
                    <a:close/>
                  </a:path>
                </a:pathLst>
              </a:custGeom>
              <a:blipFill dpi="0" rotWithShape="0">
                <a:blip r:embed="rId5"/>
                <a:srcRect/>
                <a:tile tx="0" ty="0" sx="100000" sy="100000" flip="none" algn="tl"/>
              </a:blipFill>
              <a:ln w="50800">
                <a:solidFill>
                  <a:srgbClr val="000000"/>
                </a:solidFill>
                <a:prstDash val="solid"/>
                <a:round/>
                <a:headEnd/>
                <a:tailEnd/>
              </a:ln>
            </p:spPr>
            <p:txBody>
              <a:bodyPr/>
              <a:lstStyle/>
              <a:p>
                <a:endParaRPr lang="zh-CN" altLang="en-US"/>
              </a:p>
            </p:txBody>
          </p:sp>
          <p:sp>
            <p:nvSpPr>
              <p:cNvPr id="69650" name="Rectangle 18">
                <a:extLst>
                  <a:ext uri="{FF2B5EF4-FFF2-40B4-BE49-F238E27FC236}">
                    <a16:creationId xmlns:a16="http://schemas.microsoft.com/office/drawing/2014/main" id="{BDCFC45D-00D6-9B78-329E-D3E38009C6E1}"/>
                  </a:ext>
                </a:extLst>
              </p:cNvPr>
              <p:cNvSpPr>
                <a:spLocks noChangeArrowheads="1"/>
              </p:cNvSpPr>
              <p:nvPr/>
            </p:nvSpPr>
            <p:spPr bwMode="auto">
              <a:xfrm>
                <a:off x="1597" y="2902"/>
                <a:ext cx="6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Definition</a:t>
                </a:r>
                <a:endParaRPr kumimoji="1" lang="en-US" altLang="zh-CN" sz="2400">
                  <a:latin typeface="Times New Roman" panose="02020603050405020304" pitchFamily="18" charset="0"/>
                </a:endParaRPr>
              </a:p>
            </p:txBody>
          </p:sp>
          <p:sp>
            <p:nvSpPr>
              <p:cNvPr id="69651" name="Rectangle 19">
                <a:extLst>
                  <a:ext uri="{FF2B5EF4-FFF2-40B4-BE49-F238E27FC236}">
                    <a16:creationId xmlns:a16="http://schemas.microsoft.com/office/drawing/2014/main" id="{4BB319F0-7AF7-5602-A3EF-4273094B237D}"/>
                  </a:ext>
                </a:extLst>
              </p:cNvPr>
              <p:cNvSpPr>
                <a:spLocks noChangeArrowheads="1"/>
              </p:cNvSpPr>
              <p:nvPr/>
            </p:nvSpPr>
            <p:spPr bwMode="auto">
              <a:xfrm>
                <a:off x="2517" y="2894"/>
                <a:ext cx="84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Development</a:t>
                </a:r>
                <a:endParaRPr kumimoji="1" lang="en-US" altLang="zh-CN" sz="2400">
                  <a:latin typeface="Times New Roman" panose="02020603050405020304" pitchFamily="18" charset="0"/>
                </a:endParaRPr>
              </a:p>
            </p:txBody>
          </p:sp>
          <p:sp>
            <p:nvSpPr>
              <p:cNvPr id="69652" name="Rectangle 20">
                <a:extLst>
                  <a:ext uri="{FF2B5EF4-FFF2-40B4-BE49-F238E27FC236}">
                    <a16:creationId xmlns:a16="http://schemas.microsoft.com/office/drawing/2014/main" id="{F84BA697-1066-5BA2-6E1F-22D72D5AC052}"/>
                  </a:ext>
                </a:extLst>
              </p:cNvPr>
              <p:cNvSpPr>
                <a:spLocks noChangeArrowheads="1"/>
              </p:cNvSpPr>
              <p:nvPr/>
            </p:nvSpPr>
            <p:spPr bwMode="auto">
              <a:xfrm>
                <a:off x="3640" y="2884"/>
                <a:ext cx="81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After release</a:t>
                </a:r>
                <a:endParaRPr kumimoji="1" lang="en-US" altLang="zh-CN" sz="2400">
                  <a:latin typeface="Times New Roman" panose="02020603050405020304" pitchFamily="18" charset="0"/>
                </a:endParaRPr>
              </a:p>
            </p:txBody>
          </p:sp>
          <p:sp>
            <p:nvSpPr>
              <p:cNvPr id="69653" name="Line 21">
                <a:extLst>
                  <a:ext uri="{FF2B5EF4-FFF2-40B4-BE49-F238E27FC236}">
                    <a16:creationId xmlns:a16="http://schemas.microsoft.com/office/drawing/2014/main" id="{D59CD96C-E3D5-094D-9304-57349213F1D2}"/>
                  </a:ext>
                </a:extLst>
              </p:cNvPr>
              <p:cNvSpPr>
                <a:spLocks noChangeShapeType="1"/>
              </p:cNvSpPr>
              <p:nvPr/>
            </p:nvSpPr>
            <p:spPr bwMode="auto">
              <a:xfrm>
                <a:off x="3630" y="2699"/>
                <a:ext cx="1" cy="108"/>
              </a:xfrm>
              <a:prstGeom prst="line">
                <a:avLst/>
              </a:prstGeom>
              <a:noFill/>
              <a:ln w="508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54" name="Rectangle 22">
                <a:extLst>
                  <a:ext uri="{FF2B5EF4-FFF2-40B4-BE49-F238E27FC236}">
                    <a16:creationId xmlns:a16="http://schemas.microsoft.com/office/drawing/2014/main" id="{9BB419FC-66CA-0E10-3AA2-6D4E0088BF0D}"/>
                  </a:ext>
                </a:extLst>
              </p:cNvPr>
              <p:cNvSpPr>
                <a:spLocks noChangeArrowheads="1"/>
              </p:cNvSpPr>
              <p:nvPr/>
            </p:nvSpPr>
            <p:spPr bwMode="auto">
              <a:xfrm>
                <a:off x="1840" y="2400"/>
                <a:ext cx="15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1x</a:t>
                </a:r>
                <a:endParaRPr kumimoji="1" lang="en-US" altLang="zh-CN" sz="2400">
                  <a:latin typeface="Times New Roman" panose="02020603050405020304" pitchFamily="18" charset="0"/>
                </a:endParaRPr>
              </a:p>
            </p:txBody>
          </p:sp>
          <p:sp>
            <p:nvSpPr>
              <p:cNvPr id="69655" name="Rectangle 23">
                <a:extLst>
                  <a:ext uri="{FF2B5EF4-FFF2-40B4-BE49-F238E27FC236}">
                    <a16:creationId xmlns:a16="http://schemas.microsoft.com/office/drawing/2014/main" id="{DBAE3CDB-E8B7-9E42-3893-6558C3F0F9C2}"/>
                  </a:ext>
                </a:extLst>
              </p:cNvPr>
              <p:cNvSpPr>
                <a:spLocks noChangeArrowheads="1"/>
              </p:cNvSpPr>
              <p:nvPr/>
            </p:nvSpPr>
            <p:spPr bwMode="auto">
              <a:xfrm>
                <a:off x="2756" y="2151"/>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1.5-6x</a:t>
                </a:r>
                <a:endParaRPr kumimoji="1" lang="en-US" altLang="zh-CN" sz="2400">
                  <a:latin typeface="Times New Roman" panose="02020603050405020304" pitchFamily="18" charset="0"/>
                </a:endParaRPr>
              </a:p>
            </p:txBody>
          </p:sp>
          <p:sp>
            <p:nvSpPr>
              <p:cNvPr id="69656" name="Rectangle 24">
                <a:extLst>
                  <a:ext uri="{FF2B5EF4-FFF2-40B4-BE49-F238E27FC236}">
                    <a16:creationId xmlns:a16="http://schemas.microsoft.com/office/drawing/2014/main" id="{24FA18F3-AB0C-03A1-4A9F-F4FD14BF70CB}"/>
                  </a:ext>
                </a:extLst>
              </p:cNvPr>
              <p:cNvSpPr>
                <a:spLocks noChangeArrowheads="1"/>
              </p:cNvSpPr>
              <p:nvPr/>
            </p:nvSpPr>
            <p:spPr bwMode="auto">
              <a:xfrm>
                <a:off x="3712" y="781"/>
                <a:ext cx="52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kumimoji="1" lang="en-US" altLang="zh-CN">
                    <a:solidFill>
                      <a:srgbClr val="000000"/>
                    </a:solidFill>
                    <a:latin typeface="Helvetica" panose="020B0604020202020204" pitchFamily="34" charset="0"/>
                  </a:rPr>
                  <a:t>60-100x</a:t>
                </a:r>
                <a:endParaRPr kumimoji="1" lang="en-US" altLang="zh-CN" sz="2400">
                  <a:latin typeface="Times New Roman" panose="02020603050405020304" pitchFamily="18" charset="0"/>
                </a:endParaRPr>
              </a:p>
            </p:txBody>
          </p:sp>
          <p:sp>
            <p:nvSpPr>
              <p:cNvPr id="69657" name="Text Box 25">
                <a:extLst>
                  <a:ext uri="{FF2B5EF4-FFF2-40B4-BE49-F238E27FC236}">
                    <a16:creationId xmlns:a16="http://schemas.microsoft.com/office/drawing/2014/main" id="{54A3E051-70BA-C9D7-1E9C-469010E8126C}"/>
                  </a:ext>
                </a:extLst>
              </p:cNvPr>
              <p:cNvSpPr txBox="1">
                <a:spLocks noChangeArrowheads="1"/>
              </p:cNvSpPr>
              <p:nvPr/>
            </p:nvSpPr>
            <p:spPr bwMode="auto">
              <a:xfrm rot="10800000">
                <a:off x="864" y="1344"/>
                <a:ext cx="289" cy="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kumimoji="1" lang="en-US" altLang="zh-CN">
                    <a:solidFill>
                      <a:srgbClr val="000000"/>
                    </a:solidFill>
                    <a:latin typeface="Helvetica" panose="020B0604020202020204" pitchFamily="34" charset="0"/>
                  </a:rPr>
                  <a:t>Cost of change</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wipe(up)">
                                      <p:cBhvr>
                                        <p:cTn id="12" dur="500"/>
                                        <p:tgtEl>
                                          <p:spTgt spid="696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69637"/>
                                        </p:tgtEl>
                                        <p:attrNameLst>
                                          <p:attrName>style.visibility</p:attrName>
                                        </p:attrNameLst>
                                      </p:cBhvr>
                                      <p:to>
                                        <p:strVal val="visible"/>
                                      </p:to>
                                    </p:set>
                                    <p:animEffect transition="in" filter="wipe(down)">
                                      <p:cBhvr>
                                        <p:cTn id="17" dur="500"/>
                                        <p:tgtEl>
                                          <p:spTgt spid="69637"/>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0C284DC5-259B-C9A4-E25A-52FACA95B0C8}"/>
              </a:ext>
            </a:extLst>
          </p:cNvPr>
          <p:cNvSpPr>
            <a:spLocks noGrp="1" noChangeArrowheads="1"/>
          </p:cNvSpPr>
          <p:nvPr>
            <p:ph type="title"/>
          </p:nvPr>
        </p:nvSpPr>
        <p:spPr/>
        <p:txBody>
          <a:bodyPr/>
          <a:lstStyle/>
          <a:p>
            <a:r>
              <a:rPr lang="en-US" altLang="zh-CN" sz="2400"/>
              <a:t>2.4 Software Development Myths</a:t>
            </a:r>
          </a:p>
        </p:txBody>
      </p:sp>
      <p:sp>
        <p:nvSpPr>
          <p:cNvPr id="70659" name="Rectangle 3">
            <a:extLst>
              <a:ext uri="{FF2B5EF4-FFF2-40B4-BE49-F238E27FC236}">
                <a16:creationId xmlns:a16="http://schemas.microsoft.com/office/drawing/2014/main" id="{A666E7D0-50B6-39F8-EC84-C920025D4420}"/>
              </a:ext>
            </a:extLst>
          </p:cNvPr>
          <p:cNvSpPr>
            <a:spLocks noGrp="1" noChangeArrowheads="1"/>
          </p:cNvSpPr>
          <p:nvPr>
            <p:ph type="body" idx="1"/>
          </p:nvPr>
        </p:nvSpPr>
        <p:spPr>
          <a:xfrm>
            <a:off x="466725" y="908050"/>
            <a:ext cx="5834063" cy="574675"/>
          </a:xfrm>
          <a:noFill/>
          <a:ln/>
        </p:spPr>
        <p:txBody>
          <a:bodyPr/>
          <a:lstStyle/>
          <a:p>
            <a:r>
              <a:rPr lang="en-US" altLang="zh-CN" b="1"/>
              <a:t>Practitioner’s myths</a:t>
            </a:r>
          </a:p>
        </p:txBody>
      </p:sp>
      <p:sp>
        <p:nvSpPr>
          <p:cNvPr id="70660" name="Text Box 4">
            <a:extLst>
              <a:ext uri="{FF2B5EF4-FFF2-40B4-BE49-F238E27FC236}">
                <a16:creationId xmlns:a16="http://schemas.microsoft.com/office/drawing/2014/main" id="{03C4D46D-D43A-E6A9-36CE-D68C369ECDA0}"/>
              </a:ext>
            </a:extLst>
          </p:cNvPr>
          <p:cNvSpPr txBox="1">
            <a:spLocks noChangeArrowheads="1"/>
          </p:cNvSpPr>
          <p:nvPr/>
        </p:nvSpPr>
        <p:spPr bwMode="auto">
          <a:xfrm>
            <a:off x="827088" y="1484313"/>
            <a:ext cx="7632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Once we write the program and get it to work, our job is done.</a:t>
            </a:r>
          </a:p>
        </p:txBody>
      </p:sp>
      <p:sp>
        <p:nvSpPr>
          <p:cNvPr id="70661" name="Rectangle 5">
            <a:extLst>
              <a:ext uri="{FF2B5EF4-FFF2-40B4-BE49-F238E27FC236}">
                <a16:creationId xmlns:a16="http://schemas.microsoft.com/office/drawing/2014/main" id="{02F3810F-286C-5805-AD2D-EB4730639362}"/>
              </a:ext>
            </a:extLst>
          </p:cNvPr>
          <p:cNvSpPr>
            <a:spLocks noChangeArrowheads="1"/>
          </p:cNvSpPr>
          <p:nvPr/>
        </p:nvSpPr>
        <p:spPr bwMode="auto">
          <a:xfrm>
            <a:off x="819150" y="1844675"/>
            <a:ext cx="7785100"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10000"/>
              </a:spcBef>
            </a:pPr>
            <a:r>
              <a:rPr kumimoji="1" lang="en-US" altLang="zh-CN" sz="2000" b="1">
                <a:solidFill>
                  <a:srgbClr val="0033CC"/>
                </a:solidFill>
                <a:ea typeface="楷体_GB2312" pitchFamily="49" charset="-122"/>
              </a:rPr>
              <a:t>Case 4.</a:t>
            </a:r>
            <a:r>
              <a:rPr kumimoji="1" lang="en-US" altLang="zh-CN" sz="2800" b="1">
                <a:solidFill>
                  <a:schemeClr val="hlink"/>
                </a:solidFill>
                <a:latin typeface="Times New Roman" panose="02020603050405020304" pitchFamily="18" charset="0"/>
                <a:ea typeface="楷体_GB2312" pitchFamily="49" charset="-122"/>
              </a:rPr>
              <a:t>  </a:t>
            </a:r>
            <a:r>
              <a:rPr kumimoji="1" lang="zh-CN" altLang="en-US" sz="2000" b="1">
                <a:latin typeface="Times New Roman" panose="02020603050405020304" pitchFamily="18" charset="0"/>
                <a:ea typeface="楷体_GB2312" pitchFamily="49" charset="-122"/>
              </a:rPr>
              <a:t>某公园有一游船码头，负责人希望开发一游船管理系统，要求如下：当游客租船时，管理员输入</a:t>
            </a:r>
            <a:r>
              <a:rPr kumimoji="1" lang="en-US" altLang="zh-CN" sz="2000" b="1">
                <a:solidFill>
                  <a:srgbClr val="0033CC"/>
                </a:solidFill>
                <a:latin typeface="Times New Roman" panose="02020603050405020304" pitchFamily="18" charset="0"/>
                <a:ea typeface="楷体_GB2312" pitchFamily="49" charset="-122"/>
              </a:rPr>
              <a:t>S</a:t>
            </a:r>
            <a:r>
              <a:rPr kumimoji="1" lang="zh-CN" altLang="en-US" sz="2000" b="1">
                <a:latin typeface="Times New Roman" panose="02020603050405020304" pitchFamily="18" charset="0"/>
                <a:ea typeface="楷体_GB2312" pitchFamily="49" charset="-122"/>
              </a:rPr>
              <a:t>表示租船周期开始；当游客还船时，管理员输入</a:t>
            </a:r>
            <a:r>
              <a:rPr kumimoji="1" lang="en-US" altLang="zh-CN" sz="2000" b="1">
                <a:solidFill>
                  <a:srgbClr val="0033CC"/>
                </a:solidFill>
                <a:latin typeface="Times New Roman" panose="02020603050405020304" pitchFamily="18" charset="0"/>
                <a:ea typeface="楷体_GB2312" pitchFamily="49" charset="-122"/>
              </a:rPr>
              <a:t>E</a:t>
            </a:r>
            <a:r>
              <a:rPr kumimoji="1" lang="zh-CN" altLang="en-US" sz="2000" b="1">
                <a:latin typeface="Times New Roman" panose="02020603050405020304" pitchFamily="18" charset="0"/>
                <a:ea typeface="楷体_GB2312" pitchFamily="49" charset="-122"/>
              </a:rPr>
              <a:t>表示租船周期结束。一天结束时，要求系统打印出</a:t>
            </a:r>
            <a:r>
              <a:rPr kumimoji="1" lang="zh-CN" altLang="en-US" sz="2000" b="1">
                <a:solidFill>
                  <a:srgbClr val="0033CC"/>
                </a:solidFill>
                <a:latin typeface="Times New Roman" panose="02020603050405020304" pitchFamily="18" charset="0"/>
                <a:ea typeface="楷体_GB2312" pitchFamily="49" charset="-122"/>
              </a:rPr>
              <a:t>租船次数</a:t>
            </a:r>
            <a:r>
              <a:rPr kumimoji="1" lang="zh-CN" altLang="en-US" sz="2000" b="1">
                <a:latin typeface="Times New Roman" panose="02020603050405020304" pitchFamily="18" charset="0"/>
                <a:ea typeface="楷体_GB2312" pitchFamily="49" charset="-122"/>
              </a:rPr>
              <a:t>和</a:t>
            </a:r>
            <a:r>
              <a:rPr kumimoji="1" lang="zh-CN" altLang="en-US" sz="2000" b="1">
                <a:solidFill>
                  <a:srgbClr val="0033CC"/>
                </a:solidFill>
                <a:latin typeface="Times New Roman" panose="02020603050405020304" pitchFamily="18" charset="0"/>
                <a:ea typeface="楷体_GB2312" pitchFamily="49" charset="-122"/>
              </a:rPr>
              <a:t>平均租船时间</a:t>
            </a:r>
            <a:r>
              <a:rPr kumimoji="1" lang="zh-CN" altLang="en-US" sz="2000" b="1">
                <a:latin typeface="Times New Roman" panose="02020603050405020304" pitchFamily="18" charset="0"/>
                <a:ea typeface="楷体_GB2312" pitchFamily="49" charset="-122"/>
              </a:rPr>
              <a:t>。</a:t>
            </a:r>
          </a:p>
        </p:txBody>
      </p:sp>
      <p:sp>
        <p:nvSpPr>
          <p:cNvPr id="70662" name="AutoShape 6">
            <a:extLst>
              <a:ext uri="{FF2B5EF4-FFF2-40B4-BE49-F238E27FC236}">
                <a16:creationId xmlns:a16="http://schemas.microsoft.com/office/drawing/2014/main" id="{1B71D33B-A5CC-39A1-343C-B40F52863F61}"/>
              </a:ext>
            </a:extLst>
          </p:cNvPr>
          <p:cNvSpPr>
            <a:spLocks noChangeArrowheads="1"/>
          </p:cNvSpPr>
          <p:nvPr/>
        </p:nvSpPr>
        <p:spPr bwMode="auto">
          <a:xfrm>
            <a:off x="971550" y="3213100"/>
            <a:ext cx="4176713" cy="3275013"/>
          </a:xfrm>
          <a:prstGeom prst="foldedCorner">
            <a:avLst>
              <a:gd name="adj" fmla="val 9931"/>
            </a:avLst>
          </a:prstGeom>
          <a:gradFill rotWithShape="0">
            <a:gsLst>
              <a:gs pos="0">
                <a:schemeClr val="bg1"/>
              </a:gs>
              <a:gs pos="100000">
                <a:schemeClr val="accent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1600" b="1">
                <a:solidFill>
                  <a:srgbClr val="0033CC"/>
                </a:solidFill>
                <a:latin typeface="Times New Roman" panose="02020603050405020304" pitchFamily="18" charset="0"/>
              </a:rPr>
              <a:t>Algorithm:</a:t>
            </a:r>
          </a:p>
          <a:p>
            <a:r>
              <a:rPr kumimoji="1" lang="en-US" altLang="zh-CN" sz="1600" b="1">
                <a:latin typeface="Times New Roman" panose="02020603050405020304" pitchFamily="18" charset="0"/>
              </a:rPr>
              <a:t>Number = Total_time  = 0;</a:t>
            </a:r>
          </a:p>
          <a:p>
            <a:r>
              <a:rPr kumimoji="1" lang="en-US" altLang="zh-CN" sz="1600" b="1">
                <a:latin typeface="Times New Roman" panose="02020603050405020304" pitchFamily="18" charset="0"/>
              </a:rPr>
              <a:t>Get Message;</a:t>
            </a:r>
          </a:p>
          <a:p>
            <a:r>
              <a:rPr kumimoji="1" lang="en-US" altLang="zh-CN" sz="1600" b="1">
                <a:latin typeface="Times New Roman" panose="02020603050405020304" pitchFamily="18" charset="0"/>
              </a:rPr>
              <a:t>While ( ! End_of_stream ) {</a:t>
            </a:r>
          </a:p>
          <a:p>
            <a:r>
              <a:rPr kumimoji="1" lang="en-US" altLang="zh-CN" sz="1600" b="1">
                <a:latin typeface="Times New Roman" panose="02020603050405020304" pitchFamily="18" charset="0"/>
              </a:rPr>
              <a:t>    if (Code == S) {</a:t>
            </a:r>
          </a:p>
          <a:p>
            <a:r>
              <a:rPr kumimoji="1" lang="en-US" altLang="zh-CN" sz="1600" b="1">
                <a:latin typeface="Times New Roman" panose="02020603050405020304" pitchFamily="18" charset="0"/>
              </a:rPr>
              <a:t>        Number ++;</a:t>
            </a:r>
          </a:p>
          <a:p>
            <a:r>
              <a:rPr kumimoji="1" lang="en-US" altLang="zh-CN" sz="1600" b="1">
                <a:latin typeface="Times New Roman" panose="02020603050405020304" pitchFamily="18" charset="0"/>
              </a:rPr>
              <a:t>        Total_time  </a:t>
            </a:r>
            <a:r>
              <a:rPr kumimoji="1" lang="en-US" altLang="zh-CN" sz="1600" b="1">
                <a:latin typeface="Times New Roman" panose="02020603050405020304" pitchFamily="18" charset="0"/>
                <a:sym typeface="Symbol" panose="05050102010706020507" pitchFamily="18" charset="2"/>
              </a:rPr>
              <a:t></a:t>
            </a:r>
            <a:r>
              <a:rPr kumimoji="1" lang="en-US" altLang="zh-CN" sz="1600" b="1">
                <a:latin typeface="Times New Roman" panose="02020603050405020304" pitchFamily="18" charset="0"/>
              </a:rPr>
              <a:t>= Start_time; }</a:t>
            </a:r>
          </a:p>
          <a:p>
            <a:r>
              <a:rPr kumimoji="1" lang="en-US" altLang="zh-CN" sz="1600" b="1">
                <a:latin typeface="Times New Roman" panose="02020603050405020304" pitchFamily="18" charset="0"/>
              </a:rPr>
              <a:t>    else    Total_time  +=  End_time;</a:t>
            </a:r>
          </a:p>
          <a:p>
            <a:r>
              <a:rPr kumimoji="1" lang="en-US" altLang="zh-CN" sz="1600" b="1">
                <a:latin typeface="Times New Roman" panose="02020603050405020304" pitchFamily="18" charset="0"/>
              </a:rPr>
              <a:t>    Get Message;</a:t>
            </a:r>
          </a:p>
          <a:p>
            <a:r>
              <a:rPr kumimoji="1" lang="en-US" altLang="zh-CN" sz="1600" b="1">
                <a:latin typeface="Times New Roman" panose="02020603050405020304" pitchFamily="18" charset="0"/>
              </a:rPr>
              <a:t>}</a:t>
            </a:r>
          </a:p>
          <a:p>
            <a:r>
              <a:rPr kumimoji="1" lang="en-US" altLang="zh-CN" sz="1600" b="1">
                <a:latin typeface="Times New Roman" panose="02020603050405020304" pitchFamily="18" charset="0"/>
              </a:rPr>
              <a:t>Print Number;</a:t>
            </a:r>
          </a:p>
          <a:p>
            <a:r>
              <a:rPr kumimoji="1" lang="en-US" altLang="zh-CN" sz="1600" b="1">
                <a:latin typeface="Times New Roman" panose="02020603050405020304" pitchFamily="18" charset="0"/>
              </a:rPr>
              <a:t>If (Number)    Print Total_time / Number;</a:t>
            </a:r>
            <a:endParaRPr kumimoji="1" lang="en-US" altLang="zh-CN" sz="1600">
              <a:latin typeface="Times New Roman" panose="02020603050405020304" pitchFamily="18" charset="0"/>
            </a:endParaRPr>
          </a:p>
        </p:txBody>
      </p:sp>
      <p:sp>
        <p:nvSpPr>
          <p:cNvPr id="70663" name="Text Box 7">
            <a:extLst>
              <a:ext uri="{FF2B5EF4-FFF2-40B4-BE49-F238E27FC236}">
                <a16:creationId xmlns:a16="http://schemas.microsoft.com/office/drawing/2014/main" id="{B98BA65F-CF2F-FBEF-087F-E61C83A8F14B}"/>
              </a:ext>
            </a:extLst>
          </p:cNvPr>
          <p:cNvSpPr txBox="1">
            <a:spLocks noChangeArrowheads="1"/>
          </p:cNvSpPr>
          <p:nvPr/>
        </p:nvSpPr>
        <p:spPr bwMode="auto">
          <a:xfrm>
            <a:off x="5410200" y="2924175"/>
            <a:ext cx="335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latin typeface="Times New Roman" panose="02020603050405020304" pitchFamily="18" charset="0"/>
                <a:ea typeface="楷体_GB2312" pitchFamily="49" charset="-122"/>
              </a:rPr>
              <a:t>新要求：</a:t>
            </a:r>
            <a:r>
              <a:rPr kumimoji="1" lang="zh-CN" altLang="en-US" sz="2000" b="1">
                <a:latin typeface="Times New Roman" panose="02020603050405020304" pitchFamily="18" charset="0"/>
                <a:ea typeface="楷体_GB2312" pitchFamily="49" charset="-122"/>
              </a:rPr>
              <a:t>输出一天中的</a:t>
            </a:r>
            <a:r>
              <a:rPr kumimoji="1" lang="zh-CN" altLang="en-US" sz="2000" b="1">
                <a:solidFill>
                  <a:srgbClr val="0033CC"/>
                </a:solidFill>
                <a:latin typeface="Times New Roman" panose="02020603050405020304" pitchFamily="18" charset="0"/>
                <a:ea typeface="楷体_GB2312" pitchFamily="49" charset="-122"/>
              </a:rPr>
              <a:t>最长租用时间</a:t>
            </a:r>
            <a:r>
              <a:rPr kumimoji="1" lang="zh-CN" altLang="en-US" sz="2000" b="1">
                <a:latin typeface="Times New Roman" panose="02020603050405020304" pitchFamily="18" charset="0"/>
                <a:ea typeface="楷体_GB2312" pitchFamily="49" charset="-122"/>
              </a:rPr>
              <a:t>。</a:t>
            </a:r>
          </a:p>
        </p:txBody>
      </p:sp>
      <p:sp>
        <p:nvSpPr>
          <p:cNvPr id="70664" name="Text Box 8">
            <a:extLst>
              <a:ext uri="{FF2B5EF4-FFF2-40B4-BE49-F238E27FC236}">
                <a16:creationId xmlns:a16="http://schemas.microsoft.com/office/drawing/2014/main" id="{25B8F068-C4DD-1950-50CC-8602510D4937}"/>
              </a:ext>
            </a:extLst>
          </p:cNvPr>
          <p:cNvSpPr txBox="1">
            <a:spLocks noChangeArrowheads="1"/>
          </p:cNvSpPr>
          <p:nvPr/>
        </p:nvSpPr>
        <p:spPr bwMode="auto">
          <a:xfrm>
            <a:off x="5410200" y="3573463"/>
            <a:ext cx="3352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latin typeface="Times New Roman" panose="02020603050405020304" pitchFamily="18" charset="0"/>
                <a:ea typeface="楷体_GB2312" pitchFamily="49" charset="-122"/>
              </a:rPr>
              <a:t>新要求：</a:t>
            </a:r>
            <a:r>
              <a:rPr kumimoji="1" lang="zh-CN" altLang="en-US" sz="2000" b="1">
                <a:latin typeface="Times New Roman" panose="02020603050405020304" pitchFamily="18" charset="0"/>
                <a:ea typeface="楷体_GB2312" pitchFamily="49" charset="-122"/>
              </a:rPr>
              <a:t>将报告分</a:t>
            </a:r>
            <a:r>
              <a:rPr kumimoji="1" lang="zh-CN" altLang="en-US" sz="2000" b="1">
                <a:solidFill>
                  <a:srgbClr val="0033CC"/>
                </a:solidFill>
                <a:latin typeface="Times New Roman" panose="02020603050405020304" pitchFamily="18" charset="0"/>
                <a:ea typeface="楷体_GB2312" pitchFamily="49" charset="-122"/>
              </a:rPr>
              <a:t>上午</a:t>
            </a:r>
            <a:r>
              <a:rPr kumimoji="1" lang="zh-CN" altLang="en-US" sz="2000" b="1">
                <a:latin typeface="Times New Roman" panose="02020603050405020304" pitchFamily="18" charset="0"/>
                <a:ea typeface="楷体_GB2312" pitchFamily="49" charset="-122"/>
              </a:rPr>
              <a:t>和</a:t>
            </a:r>
            <a:r>
              <a:rPr kumimoji="1" lang="zh-CN" altLang="en-US" sz="2000" b="1">
                <a:solidFill>
                  <a:srgbClr val="0033CC"/>
                </a:solidFill>
                <a:latin typeface="Times New Roman" panose="02020603050405020304" pitchFamily="18" charset="0"/>
                <a:ea typeface="楷体_GB2312" pitchFamily="49" charset="-122"/>
              </a:rPr>
              <a:t>下午</a:t>
            </a:r>
            <a:r>
              <a:rPr kumimoji="1" lang="zh-CN" altLang="en-US" sz="2000" b="1">
                <a:latin typeface="Times New Roman" panose="02020603050405020304" pitchFamily="18" charset="0"/>
                <a:ea typeface="楷体_GB2312" pitchFamily="49" charset="-122"/>
              </a:rPr>
              <a:t>输出。</a:t>
            </a:r>
          </a:p>
        </p:txBody>
      </p:sp>
      <p:sp>
        <p:nvSpPr>
          <p:cNvPr id="70665" name="Text Box 9">
            <a:extLst>
              <a:ext uri="{FF2B5EF4-FFF2-40B4-BE49-F238E27FC236}">
                <a16:creationId xmlns:a16="http://schemas.microsoft.com/office/drawing/2014/main" id="{2675CA08-E089-7243-1656-134E815E98E8}"/>
              </a:ext>
            </a:extLst>
          </p:cNvPr>
          <p:cNvSpPr txBox="1">
            <a:spLocks noChangeArrowheads="1"/>
          </p:cNvSpPr>
          <p:nvPr/>
        </p:nvSpPr>
        <p:spPr bwMode="auto">
          <a:xfrm>
            <a:off x="5410200" y="4221163"/>
            <a:ext cx="33528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000" b="1">
                <a:solidFill>
                  <a:srgbClr val="FF0000"/>
                </a:solidFill>
                <a:latin typeface="Times New Roman" panose="02020603050405020304" pitchFamily="18" charset="0"/>
                <a:ea typeface="楷体_GB2312" pitchFamily="49" charset="-122"/>
              </a:rPr>
              <a:t>新要求：</a:t>
            </a:r>
            <a:r>
              <a:rPr kumimoji="1" lang="zh-CN" altLang="en-US" sz="2000" b="1">
                <a:latin typeface="Times New Roman" panose="02020603050405020304" pitchFamily="18" charset="0"/>
                <a:ea typeface="楷体_GB2312" pitchFamily="49" charset="-122"/>
              </a:rPr>
              <a:t>当通信线路出问题时，能从计算中</a:t>
            </a:r>
            <a:r>
              <a:rPr kumimoji="1" lang="zh-CN" altLang="en-US" sz="2000" b="1">
                <a:solidFill>
                  <a:srgbClr val="0033CC"/>
                </a:solidFill>
                <a:latin typeface="Times New Roman" panose="02020603050405020304" pitchFamily="18" charset="0"/>
                <a:ea typeface="楷体_GB2312" pitchFamily="49" charset="-122"/>
              </a:rPr>
              <a:t>删除</a:t>
            </a:r>
            <a:r>
              <a:rPr kumimoji="1" lang="zh-CN" altLang="en-US" sz="2000" b="1">
                <a:latin typeface="Times New Roman" panose="02020603050405020304" pitchFamily="18" charset="0"/>
                <a:ea typeface="楷体_GB2312" pitchFamily="49" charset="-122"/>
              </a:rPr>
              <a:t>一切不完整的租船信息。</a:t>
            </a:r>
          </a:p>
        </p:txBody>
      </p:sp>
      <p:pic>
        <p:nvPicPr>
          <p:cNvPr id="70666" name="Picture 10">
            <a:extLst>
              <a:ext uri="{FF2B5EF4-FFF2-40B4-BE49-F238E27FC236}">
                <a16:creationId xmlns:a16="http://schemas.microsoft.com/office/drawing/2014/main" id="{6396023E-3D9B-68EA-785B-2ED5F8A79D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51500" y="5229225"/>
            <a:ext cx="1676400" cy="1277938"/>
          </a:xfrm>
          <a:prstGeom prst="rect">
            <a:avLst/>
          </a:prstGeom>
          <a:noFill/>
          <a:extLst>
            <a:ext uri="{909E8E84-426E-40DD-AFC4-6F175D3DCCD1}">
              <a14:hiddenFill xmlns:a14="http://schemas.microsoft.com/office/drawing/2010/main">
                <a:solidFill>
                  <a:srgbClr val="FFFFFF"/>
                </a:solidFill>
              </a14:hiddenFill>
            </a:ext>
          </a:extLst>
        </p:spPr>
      </p:pic>
      <p:grpSp>
        <p:nvGrpSpPr>
          <p:cNvPr id="70667" name="Group 11">
            <a:extLst>
              <a:ext uri="{FF2B5EF4-FFF2-40B4-BE49-F238E27FC236}">
                <a16:creationId xmlns:a16="http://schemas.microsoft.com/office/drawing/2014/main" id="{E09C3DB9-9CA6-3690-22C8-1312A7EFBD9C}"/>
              </a:ext>
            </a:extLst>
          </p:cNvPr>
          <p:cNvGrpSpPr>
            <a:grpSpLocks/>
          </p:cNvGrpSpPr>
          <p:nvPr/>
        </p:nvGrpSpPr>
        <p:grpSpPr bwMode="auto">
          <a:xfrm>
            <a:off x="1681163" y="3663950"/>
            <a:ext cx="2819400" cy="2286000"/>
            <a:chOff x="720" y="1824"/>
            <a:chExt cx="1776" cy="1440"/>
          </a:xfrm>
        </p:grpSpPr>
        <p:sp>
          <p:nvSpPr>
            <p:cNvPr id="70668" name="Line 12">
              <a:extLst>
                <a:ext uri="{FF2B5EF4-FFF2-40B4-BE49-F238E27FC236}">
                  <a16:creationId xmlns:a16="http://schemas.microsoft.com/office/drawing/2014/main" id="{A27B7A65-9CE7-6D33-DBAB-9F58FF02B83E}"/>
                </a:ext>
              </a:extLst>
            </p:cNvPr>
            <p:cNvSpPr>
              <a:spLocks noChangeShapeType="1"/>
            </p:cNvSpPr>
            <p:nvPr/>
          </p:nvSpPr>
          <p:spPr bwMode="auto">
            <a:xfrm>
              <a:off x="768" y="1824"/>
              <a:ext cx="1632" cy="1440"/>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69" name="Line 13">
              <a:extLst>
                <a:ext uri="{FF2B5EF4-FFF2-40B4-BE49-F238E27FC236}">
                  <a16:creationId xmlns:a16="http://schemas.microsoft.com/office/drawing/2014/main" id="{B8F04429-B385-5788-F604-3003C1BBD559}"/>
                </a:ext>
              </a:extLst>
            </p:cNvPr>
            <p:cNvSpPr>
              <a:spLocks noChangeShapeType="1"/>
            </p:cNvSpPr>
            <p:nvPr/>
          </p:nvSpPr>
          <p:spPr bwMode="auto">
            <a:xfrm flipH="1">
              <a:off x="720" y="1824"/>
              <a:ext cx="1776" cy="1392"/>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0670" name="Rectangle 14">
            <a:extLst>
              <a:ext uri="{FF2B5EF4-FFF2-40B4-BE49-F238E27FC236}">
                <a16:creationId xmlns:a16="http://schemas.microsoft.com/office/drawing/2014/main" id="{217A5E89-B7EC-54FA-B0CE-50948D2F3D0F}"/>
              </a:ext>
            </a:extLst>
          </p:cNvPr>
          <p:cNvSpPr>
            <a:spLocks noChangeArrowheads="1"/>
          </p:cNvSpPr>
          <p:nvPr/>
        </p:nvSpPr>
        <p:spPr bwMode="auto">
          <a:xfrm>
            <a:off x="900113" y="3141663"/>
            <a:ext cx="4319587" cy="33829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spcAft>
                <a:spcPct val="40000"/>
              </a:spcAft>
            </a:pPr>
            <a:r>
              <a:rPr lang="en-US" altLang="zh-CN" b="1" i="1">
                <a:solidFill>
                  <a:srgbClr val="0000FF"/>
                </a:solidFill>
              </a:rPr>
              <a:t>Reality:</a:t>
            </a:r>
            <a:r>
              <a:rPr kumimoji="1" lang="en-US" altLang="zh-CN" b="1"/>
              <a:t>  </a:t>
            </a:r>
            <a:r>
              <a:rPr kumimoji="1" lang="en-US" altLang="zh-CN"/>
              <a:t>Someone once said that “the sooner you begin ‘writing code’, the longer it’ll take you to get done.”  </a:t>
            </a:r>
          </a:p>
          <a:p>
            <a:pPr>
              <a:spcAft>
                <a:spcPct val="40000"/>
              </a:spcAft>
            </a:pPr>
            <a:r>
              <a:rPr kumimoji="1" lang="en-US" altLang="zh-CN"/>
              <a:t>Industry data indicate that between </a:t>
            </a:r>
            <a:r>
              <a:rPr kumimoji="1" lang="en-US" altLang="zh-CN">
                <a:solidFill>
                  <a:srgbClr val="FF0000"/>
                </a:solidFill>
              </a:rPr>
              <a:t>60 and 80 percent</a:t>
            </a:r>
            <a:r>
              <a:rPr kumimoji="1" lang="en-US" altLang="zh-CN"/>
              <a:t> of all effort expended on a program will be expended </a:t>
            </a:r>
            <a:r>
              <a:rPr kumimoji="1" lang="en-US" altLang="zh-CN">
                <a:solidFill>
                  <a:srgbClr val="0033CC"/>
                </a:solidFill>
              </a:rPr>
              <a:t>after</a:t>
            </a:r>
            <a:r>
              <a:rPr kumimoji="1" lang="en-US" altLang="zh-CN"/>
              <a:t> it is delivered to the customer for the first time.</a:t>
            </a:r>
          </a:p>
          <a:p>
            <a:pPr>
              <a:spcAft>
                <a:spcPct val="40000"/>
              </a:spcAft>
            </a:pPr>
            <a:endParaRPr kumimoji="1" lang="en-US" altLang="zh-CN"/>
          </a:p>
          <a:p>
            <a:pPr>
              <a:spcAft>
                <a:spcPct val="40000"/>
              </a:spcAft>
            </a:pP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wipe(left)">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0660"/>
                                        </p:tgtEl>
                                        <p:attrNameLst>
                                          <p:attrName>style.visibility</p:attrName>
                                        </p:attrNameLst>
                                      </p:cBhvr>
                                      <p:to>
                                        <p:strVal val="visible"/>
                                      </p:to>
                                    </p:set>
                                    <p:animEffect transition="in" filter="wipe(up)">
                                      <p:cBhvr>
                                        <p:cTn id="12" dur="500"/>
                                        <p:tgtEl>
                                          <p:spTgt spid="706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0661"/>
                                        </p:tgtEl>
                                        <p:attrNameLst>
                                          <p:attrName>style.visibility</p:attrName>
                                        </p:attrNameLst>
                                      </p:cBhvr>
                                      <p:to>
                                        <p:strVal val="visible"/>
                                      </p:to>
                                    </p:set>
                                    <p:animEffect transition="in" filter="strips(downRight)">
                                      <p:cBhvr>
                                        <p:cTn id="17" dur="500"/>
                                        <p:tgtEl>
                                          <p:spTgt spid="70661"/>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0662"/>
                                        </p:tgtEl>
                                        <p:attrNameLst>
                                          <p:attrName>style.visibility</p:attrName>
                                        </p:attrNameLst>
                                      </p:cBhvr>
                                      <p:to>
                                        <p:strVal val="visible"/>
                                      </p:to>
                                    </p:set>
                                    <p:animEffect transition="in" filter="strips(downRight)">
                                      <p:cBhvr>
                                        <p:cTn id="22" dur="500"/>
                                        <p:tgtEl>
                                          <p:spTgt spid="70662"/>
                                        </p:tgtEl>
                                      </p:cBhvr>
                                    </p:animEffect>
                                  </p:childTnLst>
                                  <p:subTnLst>
                                    <p:audio>
                                      <p:cMediaNode>
                                        <p:cTn display="0" masterRel="sameClick">
                                          <p:stCondLst>
                                            <p:cond evt="begin" delay="0">
                                              <p:tn val="20"/>
                                            </p:cond>
                                          </p:stCondLst>
                                          <p:endCondLst>
                                            <p:cond evt="onStopAudio" delay="0">
                                              <p:tgtEl>
                                                <p:sldTgt/>
                                              </p:tgtEl>
                                            </p:cond>
                                          </p:endCondLst>
                                        </p:cTn>
                                        <p:tgtEl>
                                          <p:sndTgt r:embed="rId4"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0663"/>
                                        </p:tgtEl>
                                        <p:attrNameLst>
                                          <p:attrName>style.visibility</p:attrName>
                                        </p:attrNameLst>
                                      </p:cBhvr>
                                      <p:to>
                                        <p:strVal val="visible"/>
                                      </p:to>
                                    </p:set>
                                    <p:anim calcmode="lin" valueType="num">
                                      <p:cBhvr additive="base">
                                        <p:cTn id="27" dur="500" fill="hold"/>
                                        <p:tgtEl>
                                          <p:spTgt spid="70663"/>
                                        </p:tgtEl>
                                        <p:attrNameLst>
                                          <p:attrName>ppt_x</p:attrName>
                                        </p:attrNameLst>
                                      </p:cBhvr>
                                      <p:tavLst>
                                        <p:tav tm="0">
                                          <p:val>
                                            <p:strVal val="1+#ppt_w/2"/>
                                          </p:val>
                                        </p:tav>
                                        <p:tav tm="100000">
                                          <p:val>
                                            <p:strVal val="#ppt_x"/>
                                          </p:val>
                                        </p:tav>
                                      </p:tavLst>
                                    </p:anim>
                                    <p:anim calcmode="lin" valueType="num">
                                      <p:cBhvr additive="base">
                                        <p:cTn id="28" dur="500" fill="hold"/>
                                        <p:tgtEl>
                                          <p:spTgt spid="70663"/>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5" name="LASE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32" fill="hold" nodeType="clickEffect">
                                  <p:stCondLst>
                                    <p:cond delay="0"/>
                                  </p:stCondLst>
                                  <p:childTnLst>
                                    <p:set>
                                      <p:cBhvr>
                                        <p:cTn id="32" dur="1" fill="hold">
                                          <p:stCondLst>
                                            <p:cond delay="0"/>
                                          </p:stCondLst>
                                        </p:cTn>
                                        <p:tgtEl>
                                          <p:spTgt spid="70667"/>
                                        </p:tgtEl>
                                        <p:attrNameLst>
                                          <p:attrName>style.visibility</p:attrName>
                                        </p:attrNameLst>
                                      </p:cBhvr>
                                      <p:to>
                                        <p:strVal val="visible"/>
                                      </p:to>
                                    </p:set>
                                    <p:anim calcmode="lin" valueType="num">
                                      <p:cBhvr>
                                        <p:cTn id="33" dur="500" fill="hold"/>
                                        <p:tgtEl>
                                          <p:spTgt spid="70667"/>
                                        </p:tgtEl>
                                        <p:attrNameLst>
                                          <p:attrName>ppt_w</p:attrName>
                                        </p:attrNameLst>
                                      </p:cBhvr>
                                      <p:tavLst>
                                        <p:tav tm="0">
                                          <p:val>
                                            <p:strVal val="4*#ppt_w"/>
                                          </p:val>
                                        </p:tav>
                                        <p:tav tm="100000">
                                          <p:val>
                                            <p:strVal val="#ppt_w"/>
                                          </p:val>
                                        </p:tav>
                                      </p:tavLst>
                                    </p:anim>
                                    <p:anim calcmode="lin" valueType="num">
                                      <p:cBhvr>
                                        <p:cTn id="34" dur="500" fill="hold"/>
                                        <p:tgtEl>
                                          <p:spTgt spid="70667"/>
                                        </p:tgtEl>
                                        <p:attrNameLst>
                                          <p:attrName>ppt_h</p:attrName>
                                        </p:attrNameLst>
                                      </p:cBhvr>
                                      <p:tavLst>
                                        <p:tav tm="0">
                                          <p:val>
                                            <p:strVal val="4*#ppt_h"/>
                                          </p:val>
                                        </p:tav>
                                        <p:tav tm="100000">
                                          <p:val>
                                            <p:strVal val="#ppt_h"/>
                                          </p:val>
                                        </p:tav>
                                      </p:tavLst>
                                    </p:anim>
                                  </p:childTnLst>
                                  <p:subTnLst>
                                    <p:set>
                                      <p:cBhvr override="childStyle">
                                        <p:cTn dur="1" fill="hold" display="0" masterRel="nextClick" afterEffect="1"/>
                                        <p:tgtEl>
                                          <p:spTgt spid="70667"/>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6" name="ricochet.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70664"/>
                                        </p:tgtEl>
                                        <p:attrNameLst>
                                          <p:attrName>style.visibility</p:attrName>
                                        </p:attrNameLst>
                                      </p:cBhvr>
                                      <p:to>
                                        <p:strVal val="visible"/>
                                      </p:to>
                                    </p:set>
                                    <p:anim calcmode="lin" valueType="num">
                                      <p:cBhvr additive="base">
                                        <p:cTn id="39" dur="500" fill="hold"/>
                                        <p:tgtEl>
                                          <p:spTgt spid="70664"/>
                                        </p:tgtEl>
                                        <p:attrNameLst>
                                          <p:attrName>ppt_x</p:attrName>
                                        </p:attrNameLst>
                                      </p:cBhvr>
                                      <p:tavLst>
                                        <p:tav tm="0">
                                          <p:val>
                                            <p:strVal val="1+#ppt_w/2"/>
                                          </p:val>
                                        </p:tav>
                                        <p:tav tm="100000">
                                          <p:val>
                                            <p:strVal val="#ppt_x"/>
                                          </p:val>
                                        </p:tav>
                                      </p:tavLst>
                                    </p:anim>
                                    <p:anim calcmode="lin" valueType="num">
                                      <p:cBhvr additive="base">
                                        <p:cTn id="40" dur="500" fill="hold"/>
                                        <p:tgtEl>
                                          <p:spTgt spid="706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5" name="LASER.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0665"/>
                                        </p:tgtEl>
                                        <p:attrNameLst>
                                          <p:attrName>style.visibility</p:attrName>
                                        </p:attrNameLst>
                                      </p:cBhvr>
                                      <p:to>
                                        <p:strVal val="visible"/>
                                      </p:to>
                                    </p:set>
                                    <p:anim calcmode="lin" valueType="num">
                                      <p:cBhvr additive="base">
                                        <p:cTn id="45" dur="500" fill="hold"/>
                                        <p:tgtEl>
                                          <p:spTgt spid="70665"/>
                                        </p:tgtEl>
                                        <p:attrNameLst>
                                          <p:attrName>ppt_x</p:attrName>
                                        </p:attrNameLst>
                                      </p:cBhvr>
                                      <p:tavLst>
                                        <p:tav tm="0">
                                          <p:val>
                                            <p:strVal val="1+#ppt_w/2"/>
                                          </p:val>
                                        </p:tav>
                                        <p:tav tm="100000">
                                          <p:val>
                                            <p:strVal val="#ppt_x"/>
                                          </p:val>
                                        </p:tav>
                                      </p:tavLst>
                                    </p:anim>
                                    <p:anim calcmode="lin" valueType="num">
                                      <p:cBhvr additive="base">
                                        <p:cTn id="46" dur="500" fill="hold"/>
                                        <p:tgtEl>
                                          <p:spTgt spid="7066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3"/>
                                            </p:cond>
                                          </p:stCondLst>
                                          <p:endCondLst>
                                            <p:cond evt="onStopAudio" delay="0">
                                              <p:tgtEl>
                                                <p:sldTgt/>
                                              </p:tgtEl>
                                            </p:cond>
                                          </p:endCondLst>
                                        </p:cTn>
                                        <p:tgtEl>
                                          <p:sndTgt r:embed="rId5" name="LASER.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288" fill="hold" nodeType="clickEffect">
                                  <p:stCondLst>
                                    <p:cond delay="0"/>
                                  </p:stCondLst>
                                  <p:childTnLst>
                                    <p:set>
                                      <p:cBhvr>
                                        <p:cTn id="50" dur="1" fill="hold">
                                          <p:stCondLst>
                                            <p:cond delay="0"/>
                                          </p:stCondLst>
                                        </p:cTn>
                                        <p:tgtEl>
                                          <p:spTgt spid="70666"/>
                                        </p:tgtEl>
                                        <p:attrNameLst>
                                          <p:attrName>style.visibility</p:attrName>
                                        </p:attrNameLst>
                                      </p:cBhvr>
                                      <p:to>
                                        <p:strVal val="visible"/>
                                      </p:to>
                                    </p:set>
                                    <p:anim calcmode="lin" valueType="num">
                                      <p:cBhvr>
                                        <p:cTn id="51" dur="500" fill="hold"/>
                                        <p:tgtEl>
                                          <p:spTgt spid="70666"/>
                                        </p:tgtEl>
                                        <p:attrNameLst>
                                          <p:attrName>ppt_w</p:attrName>
                                        </p:attrNameLst>
                                      </p:cBhvr>
                                      <p:tavLst>
                                        <p:tav tm="0">
                                          <p:val>
                                            <p:strVal val="4/3*#ppt_w"/>
                                          </p:val>
                                        </p:tav>
                                        <p:tav tm="100000">
                                          <p:val>
                                            <p:strVal val="#ppt_w"/>
                                          </p:val>
                                        </p:tav>
                                      </p:tavLst>
                                    </p:anim>
                                    <p:anim calcmode="lin" valueType="num">
                                      <p:cBhvr>
                                        <p:cTn id="52" dur="500" fill="hold"/>
                                        <p:tgtEl>
                                          <p:spTgt spid="70666"/>
                                        </p:tgtEl>
                                        <p:attrNameLst>
                                          <p:attrName>ppt_h</p:attrName>
                                        </p:attrNameLst>
                                      </p:cBhvr>
                                      <p:tavLst>
                                        <p:tav tm="0">
                                          <p:val>
                                            <p:strVal val="4/3*#ppt_h"/>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7" name="GUNSHOT.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70670"/>
                                        </p:tgtEl>
                                        <p:attrNameLst>
                                          <p:attrName>style.visibility</p:attrName>
                                        </p:attrNameLst>
                                      </p:cBhvr>
                                      <p:to>
                                        <p:strVal val="visible"/>
                                      </p:to>
                                    </p:set>
                                    <p:animEffect transition="in" filter="box(out)">
                                      <p:cBhvr>
                                        <p:cTn id="57" dur="500"/>
                                        <p:tgtEl>
                                          <p:spTgt spid="70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P spid="70660" grpId="0"/>
      <p:bldP spid="70661" grpId="0" autoUpdateAnimBg="0"/>
      <p:bldP spid="70662" grpId="0" animBg="1" autoUpdateAnimBg="0"/>
      <p:bldP spid="70663" grpId="0" autoUpdateAnimBg="0"/>
      <p:bldP spid="70664" grpId="0" autoUpdateAnimBg="0"/>
      <p:bldP spid="70665" grpId="0" autoUpdateAnimBg="0"/>
      <p:bldP spid="706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591673E2-4B79-3B62-3C1D-80C42EC465B0}"/>
              </a:ext>
            </a:extLst>
          </p:cNvPr>
          <p:cNvSpPr>
            <a:spLocks noGrp="1" noChangeArrowheads="1"/>
          </p:cNvSpPr>
          <p:nvPr>
            <p:ph type="title"/>
          </p:nvPr>
        </p:nvSpPr>
        <p:spPr>
          <a:xfrm>
            <a:off x="827088" y="115888"/>
            <a:ext cx="7859712" cy="850900"/>
          </a:xfrm>
        </p:spPr>
        <p:txBody>
          <a:bodyPr/>
          <a:lstStyle/>
          <a:p>
            <a:r>
              <a:rPr lang="en-US" altLang="zh-CN" sz="2400"/>
              <a:t>2.4 Software Development Myths</a:t>
            </a:r>
          </a:p>
        </p:txBody>
      </p:sp>
      <p:sp>
        <p:nvSpPr>
          <p:cNvPr id="72707" name="Rectangle 3">
            <a:extLst>
              <a:ext uri="{FF2B5EF4-FFF2-40B4-BE49-F238E27FC236}">
                <a16:creationId xmlns:a16="http://schemas.microsoft.com/office/drawing/2014/main" id="{5C5DAB96-F4AE-AADF-BA66-99F7E55FEBE6}"/>
              </a:ext>
            </a:extLst>
          </p:cNvPr>
          <p:cNvSpPr>
            <a:spLocks noGrp="1" noChangeArrowheads="1"/>
          </p:cNvSpPr>
          <p:nvPr>
            <p:ph type="body" idx="1"/>
          </p:nvPr>
        </p:nvSpPr>
        <p:spPr>
          <a:xfrm>
            <a:off x="466725" y="908050"/>
            <a:ext cx="5834063" cy="574675"/>
          </a:xfrm>
          <a:noFill/>
          <a:ln/>
        </p:spPr>
        <p:txBody>
          <a:bodyPr/>
          <a:lstStyle/>
          <a:p>
            <a:r>
              <a:rPr lang="en-US" altLang="zh-CN" b="1"/>
              <a:t>Practitioner’s myths</a:t>
            </a:r>
          </a:p>
        </p:txBody>
      </p:sp>
      <p:sp>
        <p:nvSpPr>
          <p:cNvPr id="72708" name="Text Box 4">
            <a:extLst>
              <a:ext uri="{FF2B5EF4-FFF2-40B4-BE49-F238E27FC236}">
                <a16:creationId xmlns:a16="http://schemas.microsoft.com/office/drawing/2014/main" id="{C8A40677-B86F-829A-24ED-E3AB8E28DEF2}"/>
              </a:ext>
            </a:extLst>
          </p:cNvPr>
          <p:cNvSpPr txBox="1">
            <a:spLocks noChangeArrowheads="1"/>
          </p:cNvSpPr>
          <p:nvPr/>
        </p:nvSpPr>
        <p:spPr bwMode="auto">
          <a:xfrm>
            <a:off x="827088" y="1484313"/>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Until I get the program running, I have no way of assessing its quality.</a:t>
            </a:r>
          </a:p>
        </p:txBody>
      </p:sp>
      <p:sp>
        <p:nvSpPr>
          <p:cNvPr id="72709" name="Text Box 5">
            <a:extLst>
              <a:ext uri="{FF2B5EF4-FFF2-40B4-BE49-F238E27FC236}">
                <a16:creationId xmlns:a16="http://schemas.microsoft.com/office/drawing/2014/main" id="{FEE005FF-0A61-D3CA-DE8C-B04A4690E5F2}"/>
              </a:ext>
            </a:extLst>
          </p:cNvPr>
          <p:cNvSpPr txBox="1">
            <a:spLocks noChangeArrowheads="1"/>
          </p:cNvSpPr>
          <p:nvPr/>
        </p:nvSpPr>
        <p:spPr bwMode="auto">
          <a:xfrm>
            <a:off x="827088" y="2133600"/>
            <a:ext cx="7632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Reality:</a:t>
            </a:r>
            <a:r>
              <a:rPr lang="en-US" altLang="zh-CN"/>
              <a:t> Formal technical review is a kind of </a:t>
            </a:r>
            <a:r>
              <a:rPr lang="en-US" altLang="zh-CN">
                <a:solidFill>
                  <a:srgbClr val="0033CC"/>
                </a:solidFill>
              </a:rPr>
              <a:t>quality filter</a:t>
            </a:r>
            <a:r>
              <a:rPr lang="en-US" altLang="zh-CN"/>
              <a:t>.</a:t>
            </a:r>
          </a:p>
        </p:txBody>
      </p:sp>
      <p:sp>
        <p:nvSpPr>
          <p:cNvPr id="72710" name="Text Box 6">
            <a:extLst>
              <a:ext uri="{FF2B5EF4-FFF2-40B4-BE49-F238E27FC236}">
                <a16:creationId xmlns:a16="http://schemas.microsoft.com/office/drawing/2014/main" id="{F51A4793-ADF3-356B-28D8-AA1DF3EA48AD}"/>
              </a:ext>
            </a:extLst>
          </p:cNvPr>
          <p:cNvSpPr txBox="1">
            <a:spLocks noChangeArrowheads="1"/>
          </p:cNvSpPr>
          <p:nvPr/>
        </p:nvSpPr>
        <p:spPr bwMode="auto">
          <a:xfrm>
            <a:off x="827088" y="2605088"/>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The only deliverable work product for a successful project is the working program.</a:t>
            </a:r>
          </a:p>
        </p:txBody>
      </p:sp>
      <p:sp>
        <p:nvSpPr>
          <p:cNvPr id="72711" name="Text Box 7">
            <a:extLst>
              <a:ext uri="{FF2B5EF4-FFF2-40B4-BE49-F238E27FC236}">
                <a16:creationId xmlns:a16="http://schemas.microsoft.com/office/drawing/2014/main" id="{C591983D-DB8A-C598-0F08-C9767DBAD7AC}"/>
              </a:ext>
            </a:extLst>
          </p:cNvPr>
          <p:cNvSpPr txBox="1">
            <a:spLocks noChangeArrowheads="1"/>
          </p:cNvSpPr>
          <p:nvPr/>
        </p:nvSpPr>
        <p:spPr bwMode="auto">
          <a:xfrm>
            <a:off x="827088" y="3246438"/>
            <a:ext cx="76327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Reality:</a:t>
            </a:r>
            <a:r>
              <a:rPr lang="en-US" altLang="zh-CN"/>
              <a:t> A working program is only one part of a </a:t>
            </a:r>
            <a:r>
              <a:rPr lang="en-US" altLang="zh-CN" b="1">
                <a:solidFill>
                  <a:srgbClr val="008000"/>
                </a:solidFill>
              </a:rPr>
              <a:t>software configuration</a:t>
            </a:r>
            <a:r>
              <a:rPr lang="en-US" altLang="zh-CN"/>
              <a:t> that includes programs, documents, and data.  </a:t>
            </a:r>
            <a:r>
              <a:rPr lang="en-US" altLang="zh-CN" b="1">
                <a:solidFill>
                  <a:srgbClr val="FF0000"/>
                </a:solidFill>
              </a:rPr>
              <a:t>Documentation</a:t>
            </a:r>
            <a:r>
              <a:rPr lang="en-US" altLang="zh-CN"/>
              <a:t> forms the foundation for successful development and, more important, provides guidance for software support.</a:t>
            </a:r>
          </a:p>
        </p:txBody>
      </p:sp>
      <p:sp>
        <p:nvSpPr>
          <p:cNvPr id="72712" name="AutoShape 8">
            <a:extLst>
              <a:ext uri="{FF2B5EF4-FFF2-40B4-BE49-F238E27FC236}">
                <a16:creationId xmlns:a16="http://schemas.microsoft.com/office/drawing/2014/main" id="{D9B2B0BA-6066-6160-D304-5334128A8CF3}"/>
              </a:ext>
            </a:extLst>
          </p:cNvPr>
          <p:cNvSpPr>
            <a:spLocks noChangeArrowheads="1"/>
          </p:cNvSpPr>
          <p:nvPr/>
        </p:nvSpPr>
        <p:spPr bwMode="auto">
          <a:xfrm>
            <a:off x="1116013" y="1196975"/>
            <a:ext cx="6192837" cy="1727200"/>
          </a:xfrm>
          <a:prstGeom prst="wedgeEllipseCallout">
            <a:avLst>
              <a:gd name="adj1" fmla="val 34542"/>
              <a:gd name="adj2" fmla="val 90991"/>
            </a:avLst>
          </a:prstGeom>
          <a:gradFill rotWithShape="0">
            <a:gsLst>
              <a:gs pos="0">
                <a:srgbClr val="C0C0C0"/>
              </a:gs>
              <a:gs pos="50000">
                <a:srgbClr val="FFFFFF"/>
              </a:gs>
              <a:gs pos="100000">
                <a:srgbClr val="C0C0C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82800" rIns="0" bIns="82800"/>
          <a:lstStyle>
            <a:lvl1pPr marL="1709738" indent="-1709738">
              <a:defRPr>
                <a:solidFill>
                  <a:schemeClr val="tx1"/>
                </a:solidFill>
                <a:latin typeface="Arial" panose="020B0604020202020204" pitchFamily="34" charset="0"/>
                <a:ea typeface="宋体" panose="02010600030101010101" pitchFamily="2" charset="-122"/>
              </a:defRPr>
            </a:lvl1pPr>
            <a:lvl2pPr marL="1900238">
              <a:defRPr>
                <a:solidFill>
                  <a:schemeClr val="tx1"/>
                </a:solidFill>
                <a:latin typeface="Arial" panose="020B0604020202020204" pitchFamily="34" charset="0"/>
                <a:ea typeface="宋体" panose="02010600030101010101" pitchFamily="2" charset="-122"/>
              </a:defRPr>
            </a:lvl2pPr>
            <a:lvl3pPr marL="2090738">
              <a:defRPr>
                <a:solidFill>
                  <a:schemeClr val="tx1"/>
                </a:solidFill>
                <a:latin typeface="Arial" panose="020B0604020202020204" pitchFamily="34" charset="0"/>
                <a:ea typeface="宋体" panose="02010600030101010101" pitchFamily="2" charset="-122"/>
              </a:defRPr>
            </a:lvl3pPr>
            <a:lvl4pPr marL="2281238">
              <a:defRPr>
                <a:solidFill>
                  <a:schemeClr val="tx1"/>
                </a:solidFill>
                <a:latin typeface="Arial" panose="020B0604020202020204" pitchFamily="34" charset="0"/>
                <a:ea typeface="宋体" panose="02010600030101010101" pitchFamily="2" charset="-122"/>
              </a:defRPr>
            </a:lvl4pPr>
            <a:lvl5pPr marL="2471738">
              <a:defRPr>
                <a:solidFill>
                  <a:schemeClr val="tx1"/>
                </a:solidFill>
                <a:latin typeface="Arial" panose="020B0604020202020204" pitchFamily="34" charset="0"/>
                <a:ea typeface="宋体" panose="02010600030101010101" pitchFamily="2" charset="-122"/>
              </a:defRPr>
            </a:lvl5pPr>
            <a:lvl6pPr marL="2928938"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386138"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843338"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300538"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40000"/>
              </a:spcAft>
            </a:pPr>
            <a:r>
              <a:rPr kumimoji="1" lang="en-US" altLang="zh-CN">
                <a:solidFill>
                  <a:srgbClr val="0033CC"/>
                </a:solidFill>
              </a:rPr>
              <a:t>Managers</a:t>
            </a:r>
            <a:r>
              <a:rPr kumimoji="1" lang="en-US" altLang="zh-CN"/>
              <a:t> : evaluate, track progress, ......</a:t>
            </a:r>
          </a:p>
          <a:p>
            <a:pPr>
              <a:spcAft>
                <a:spcPct val="40000"/>
              </a:spcAft>
            </a:pPr>
            <a:r>
              <a:rPr kumimoji="1" lang="en-US" altLang="zh-CN">
                <a:solidFill>
                  <a:srgbClr val="0033CC"/>
                </a:solidFill>
              </a:rPr>
              <a:t>Programmers</a:t>
            </a:r>
            <a:r>
              <a:rPr kumimoji="1" lang="en-US" altLang="zh-CN"/>
              <a:t> : communicate to each other</a:t>
            </a:r>
            <a:endParaRPr kumimoji="1" lang="en-US" altLang="zh-CN">
              <a:ea typeface="楷体_GB2312" pitchFamily="49" charset="-122"/>
            </a:endParaRPr>
          </a:p>
          <a:p>
            <a:pPr>
              <a:spcAft>
                <a:spcPct val="40000"/>
              </a:spcAft>
            </a:pPr>
            <a:r>
              <a:rPr kumimoji="1" lang="en-US" altLang="zh-CN">
                <a:solidFill>
                  <a:srgbClr val="0033CC"/>
                </a:solidFill>
              </a:rPr>
              <a:t>Maintainers</a:t>
            </a:r>
            <a:r>
              <a:rPr kumimoji="1" lang="en-US" altLang="zh-CN"/>
              <a:t>  : </a:t>
            </a:r>
            <a:r>
              <a:rPr kumimoji="1" lang="en-US" altLang="zh-CN" i="1">
                <a:solidFill>
                  <a:srgbClr val="FF0000"/>
                </a:solidFill>
              </a:rPr>
              <a:t>VITAL!</a:t>
            </a:r>
          </a:p>
        </p:txBody>
      </p:sp>
      <p:sp>
        <p:nvSpPr>
          <p:cNvPr id="72713" name="Text Box 9">
            <a:extLst>
              <a:ext uri="{FF2B5EF4-FFF2-40B4-BE49-F238E27FC236}">
                <a16:creationId xmlns:a16="http://schemas.microsoft.com/office/drawing/2014/main" id="{C26106E4-1277-CD48-59A3-3514A70DDBA1}"/>
              </a:ext>
            </a:extLst>
          </p:cNvPr>
          <p:cNvSpPr txBox="1">
            <a:spLocks noChangeArrowheads="1"/>
          </p:cNvSpPr>
          <p:nvPr/>
        </p:nvSpPr>
        <p:spPr bwMode="auto">
          <a:xfrm>
            <a:off x="827088" y="4508500"/>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a:t>
            </a:r>
            <a:r>
              <a:rPr kumimoji="1" lang="en-US" altLang="zh-CN"/>
              <a:t>Software engineering will make us create voluminous and unnecessary documentation and will invariably slow us down</a:t>
            </a:r>
            <a:r>
              <a:rPr lang="en-US" altLang="zh-CN"/>
              <a:t>.</a:t>
            </a:r>
          </a:p>
        </p:txBody>
      </p:sp>
      <p:sp>
        <p:nvSpPr>
          <p:cNvPr id="72714" name="Text Box 10">
            <a:extLst>
              <a:ext uri="{FF2B5EF4-FFF2-40B4-BE49-F238E27FC236}">
                <a16:creationId xmlns:a16="http://schemas.microsoft.com/office/drawing/2014/main" id="{DC4F6DBE-65DE-A41C-758F-2BD48E1D0C88}"/>
              </a:ext>
            </a:extLst>
          </p:cNvPr>
          <p:cNvSpPr txBox="1">
            <a:spLocks noChangeArrowheads="1"/>
          </p:cNvSpPr>
          <p:nvPr/>
        </p:nvSpPr>
        <p:spPr bwMode="auto">
          <a:xfrm>
            <a:off x="827088" y="5078413"/>
            <a:ext cx="76327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Reality:</a:t>
            </a:r>
            <a:r>
              <a:rPr lang="en-US" altLang="zh-CN"/>
              <a:t> </a:t>
            </a:r>
            <a:r>
              <a:rPr kumimoji="1" lang="en-US" altLang="zh-CN"/>
              <a:t>Software engineering is not about creating documents.  It is about </a:t>
            </a:r>
            <a:r>
              <a:rPr kumimoji="1" lang="en-US" altLang="zh-CN">
                <a:solidFill>
                  <a:srgbClr val="FF0000"/>
                </a:solidFill>
              </a:rPr>
              <a:t>creating quality</a:t>
            </a:r>
            <a:r>
              <a:rPr kumimoji="1" lang="en-US" altLang="zh-CN"/>
              <a:t>.  Better quality leads to reduced rework.  And reduced rework results in faster delivery times</a:t>
            </a:r>
            <a:r>
              <a:rPr lang="en-US" altLang="zh-CN"/>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left)">
                                      <p:cBhvr>
                                        <p:cTn id="7" dur="500"/>
                                        <p:tgtEl>
                                          <p:spTgt spid="727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2708"/>
                                        </p:tgtEl>
                                        <p:attrNameLst>
                                          <p:attrName>style.visibility</p:attrName>
                                        </p:attrNameLst>
                                      </p:cBhvr>
                                      <p:to>
                                        <p:strVal val="visible"/>
                                      </p:to>
                                    </p:set>
                                    <p:animEffect transition="in" filter="wipe(up)">
                                      <p:cBhvr>
                                        <p:cTn id="12" dur="500"/>
                                        <p:tgtEl>
                                          <p:spTgt spid="727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2709"/>
                                        </p:tgtEl>
                                        <p:attrNameLst>
                                          <p:attrName>style.visibility</p:attrName>
                                        </p:attrNameLst>
                                      </p:cBhvr>
                                      <p:to>
                                        <p:strVal val="visible"/>
                                      </p:to>
                                    </p:set>
                                    <p:animEffect transition="in" filter="wipe(up)">
                                      <p:cBhvr>
                                        <p:cTn id="17" dur="500"/>
                                        <p:tgtEl>
                                          <p:spTgt spid="727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2710"/>
                                        </p:tgtEl>
                                        <p:attrNameLst>
                                          <p:attrName>style.visibility</p:attrName>
                                        </p:attrNameLst>
                                      </p:cBhvr>
                                      <p:to>
                                        <p:strVal val="visible"/>
                                      </p:to>
                                    </p:set>
                                    <p:animEffect transition="in" filter="wipe(up)">
                                      <p:cBhvr>
                                        <p:cTn id="22" dur="500"/>
                                        <p:tgtEl>
                                          <p:spTgt spid="727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2711"/>
                                        </p:tgtEl>
                                        <p:attrNameLst>
                                          <p:attrName>style.visibility</p:attrName>
                                        </p:attrNameLst>
                                      </p:cBhvr>
                                      <p:to>
                                        <p:strVal val="visible"/>
                                      </p:to>
                                    </p:set>
                                    <p:animEffect transition="in" filter="wipe(up)">
                                      <p:cBhvr>
                                        <p:cTn id="27" dur="500"/>
                                        <p:tgtEl>
                                          <p:spTgt spid="727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9" fill="hold" grpId="0" nodeType="clickEffect">
                                  <p:stCondLst>
                                    <p:cond delay="0"/>
                                  </p:stCondLst>
                                  <p:childTnLst>
                                    <p:set>
                                      <p:cBhvr>
                                        <p:cTn id="31" dur="1" fill="hold">
                                          <p:stCondLst>
                                            <p:cond delay="0"/>
                                          </p:stCondLst>
                                        </p:cTn>
                                        <p:tgtEl>
                                          <p:spTgt spid="72712"/>
                                        </p:tgtEl>
                                        <p:attrNameLst>
                                          <p:attrName>style.visibility</p:attrName>
                                        </p:attrNameLst>
                                      </p:cBhvr>
                                      <p:to>
                                        <p:strVal val="visible"/>
                                      </p:to>
                                    </p:set>
                                    <p:animEffect transition="in" filter="strips(upLeft)">
                                      <p:cBhvr>
                                        <p:cTn id="32" dur="500"/>
                                        <p:tgtEl>
                                          <p:spTgt spid="72712"/>
                                        </p:tgtEl>
                                      </p:cBhvr>
                                    </p:animEffect>
                                  </p:childTnLst>
                                  <p:subTnLst>
                                    <p:audio>
                                      <p:cMediaNode>
                                        <p:cTn display="0" masterRel="sameClick">
                                          <p:stCondLst>
                                            <p:cond evt="begin" delay="0">
                                              <p:tn val="30"/>
                                            </p:cond>
                                          </p:stCondLst>
                                          <p:endCondLst>
                                            <p:cond evt="onStopAudio" delay="0">
                                              <p:tgtEl>
                                                <p:sldTgt/>
                                              </p:tgtEl>
                                            </p:cond>
                                          </p:endCondLst>
                                        </p:cTn>
                                        <p:tgtEl>
                                          <p:sndTgt r:embed="rId3"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2712"/>
                                        </p:tgtEl>
                                        <p:attrNameLst>
                                          <p:attrName>style.visibility</p:attrName>
                                        </p:attrNameLst>
                                      </p:cBhvr>
                                      <p:to>
                                        <p:strVal val="hidden"/>
                                      </p:to>
                                    </p:set>
                                  </p:childTnLst>
                                </p:cTn>
                              </p:par>
                            </p:childTnLst>
                          </p:cTn>
                        </p:par>
                        <p:par>
                          <p:cTn id="37" fill="hold" nodeType="afterGroup">
                            <p:stCondLst>
                              <p:cond delay="0"/>
                            </p:stCondLst>
                            <p:childTnLst>
                              <p:par>
                                <p:cTn id="38" presetID="22" presetClass="entr" presetSubtype="1" fill="hold" grpId="0" nodeType="afterEffect">
                                  <p:stCondLst>
                                    <p:cond delay="0"/>
                                  </p:stCondLst>
                                  <p:childTnLst>
                                    <p:set>
                                      <p:cBhvr>
                                        <p:cTn id="39" dur="1" fill="hold">
                                          <p:stCondLst>
                                            <p:cond delay="0"/>
                                          </p:stCondLst>
                                        </p:cTn>
                                        <p:tgtEl>
                                          <p:spTgt spid="72713"/>
                                        </p:tgtEl>
                                        <p:attrNameLst>
                                          <p:attrName>style.visibility</p:attrName>
                                        </p:attrNameLst>
                                      </p:cBhvr>
                                      <p:to>
                                        <p:strVal val="visible"/>
                                      </p:to>
                                    </p:set>
                                    <p:animEffect transition="in" filter="wipe(up)">
                                      <p:cBhvr>
                                        <p:cTn id="40" dur="500"/>
                                        <p:tgtEl>
                                          <p:spTgt spid="72713"/>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72714"/>
                                        </p:tgtEl>
                                        <p:attrNameLst>
                                          <p:attrName>style.visibility</p:attrName>
                                        </p:attrNameLst>
                                      </p:cBhvr>
                                      <p:to>
                                        <p:strVal val="visible"/>
                                      </p:to>
                                    </p:set>
                                    <p:animEffect transition="in" filter="wipe(up)">
                                      <p:cBhvr>
                                        <p:cTn id="45" dur="500"/>
                                        <p:tgtEl>
                                          <p:spTgt spid="72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build="p"/>
      <p:bldP spid="72708" grpId="0"/>
      <p:bldP spid="72709" grpId="0"/>
      <p:bldP spid="72710" grpId="0"/>
      <p:bldP spid="72711" grpId="0"/>
      <p:bldP spid="72712" grpId="0" animBg="1" autoUpdateAnimBg="0"/>
      <p:bldP spid="72712" grpId="1" animBg="1"/>
      <p:bldP spid="72713" grpId="0"/>
      <p:bldP spid="727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4C715E0-BA4F-78F6-064D-52A30E5281C9}"/>
              </a:ext>
            </a:extLst>
          </p:cNvPr>
          <p:cNvSpPr>
            <a:spLocks noGrp="1" noChangeArrowheads="1"/>
          </p:cNvSpPr>
          <p:nvPr>
            <p:ph type="title"/>
          </p:nvPr>
        </p:nvSpPr>
        <p:spPr/>
        <p:txBody>
          <a:bodyPr/>
          <a:lstStyle/>
          <a:p>
            <a:r>
              <a:rPr lang="en-US" altLang="zh-CN" sz="2400"/>
              <a:t>2.1  Defining the Discipline</a:t>
            </a:r>
          </a:p>
        </p:txBody>
      </p:sp>
      <p:sp>
        <p:nvSpPr>
          <p:cNvPr id="74755" name="Rectangle 3">
            <a:extLst>
              <a:ext uri="{FF2B5EF4-FFF2-40B4-BE49-F238E27FC236}">
                <a16:creationId xmlns:a16="http://schemas.microsoft.com/office/drawing/2014/main" id="{3DDAE43E-1AB5-D34B-AB34-78C6FF946089}"/>
              </a:ext>
            </a:extLst>
          </p:cNvPr>
          <p:cNvSpPr>
            <a:spLocks noGrp="1" noChangeArrowheads="1"/>
          </p:cNvSpPr>
          <p:nvPr>
            <p:ph type="body" idx="1"/>
          </p:nvPr>
        </p:nvSpPr>
        <p:spPr>
          <a:xfrm>
            <a:off x="900113" y="1196975"/>
            <a:ext cx="7580312" cy="4392613"/>
          </a:xfrm>
        </p:spPr>
        <p:txBody>
          <a:bodyPr/>
          <a:lstStyle/>
          <a:p>
            <a:pPr marL="381000" indent="-381000">
              <a:lnSpc>
                <a:spcPct val="90000"/>
              </a:lnSpc>
              <a:spcAft>
                <a:spcPct val="40000"/>
              </a:spcAft>
            </a:pPr>
            <a:r>
              <a:rPr lang="en-US" altLang="zh-CN" b="1"/>
              <a:t>The IEEE Definition – Software Engineering</a:t>
            </a:r>
            <a:endParaRPr lang="en-US" altLang="zh-CN" sz="2000" b="1"/>
          </a:p>
          <a:p>
            <a:pPr marL="838200" lvl="1" indent="-381000">
              <a:spcBef>
                <a:spcPts val="300"/>
              </a:spcBef>
              <a:buFontTx/>
              <a:buAutoNum type="arabicPeriod"/>
            </a:pPr>
            <a:r>
              <a:rPr lang="en-US" altLang="zh-CN" b="1"/>
              <a:t>The application of a </a:t>
            </a:r>
            <a:r>
              <a:rPr lang="en-US" altLang="zh-CN" b="1">
                <a:solidFill>
                  <a:srgbClr val="0000FF"/>
                </a:solidFill>
              </a:rPr>
              <a:t>systematic</a:t>
            </a:r>
            <a:r>
              <a:rPr lang="en-US" altLang="zh-CN" b="1"/>
              <a:t>, </a:t>
            </a:r>
            <a:r>
              <a:rPr lang="en-US" altLang="zh-CN" b="1">
                <a:solidFill>
                  <a:srgbClr val="0000FF"/>
                </a:solidFill>
              </a:rPr>
              <a:t>disciplined</a:t>
            </a:r>
            <a:r>
              <a:rPr lang="en-US" altLang="zh-CN" b="1"/>
              <a:t>, </a:t>
            </a:r>
            <a:r>
              <a:rPr lang="en-US" altLang="zh-CN" b="1">
                <a:solidFill>
                  <a:srgbClr val="0000FF"/>
                </a:solidFill>
              </a:rPr>
              <a:t>quantifiable</a:t>
            </a:r>
            <a:r>
              <a:rPr lang="en-US" altLang="zh-CN" b="1"/>
              <a:t> approach to the </a:t>
            </a:r>
            <a:r>
              <a:rPr lang="en-US" altLang="zh-CN" b="1">
                <a:solidFill>
                  <a:srgbClr val="0000FF"/>
                </a:solidFill>
              </a:rPr>
              <a:t>development</a:t>
            </a:r>
            <a:r>
              <a:rPr lang="en-US" altLang="zh-CN" b="1"/>
              <a:t>, </a:t>
            </a:r>
            <a:r>
              <a:rPr lang="en-US" altLang="zh-CN" b="1">
                <a:solidFill>
                  <a:srgbClr val="0000FF"/>
                </a:solidFill>
              </a:rPr>
              <a:t>operation</a:t>
            </a:r>
            <a:r>
              <a:rPr lang="en-US" altLang="zh-CN" b="1"/>
              <a:t>, and </a:t>
            </a:r>
            <a:r>
              <a:rPr lang="en-US" altLang="zh-CN" b="1">
                <a:solidFill>
                  <a:srgbClr val="0000FF"/>
                </a:solidFill>
              </a:rPr>
              <a:t>maintenance</a:t>
            </a:r>
            <a:r>
              <a:rPr lang="en-US" altLang="zh-CN" b="1"/>
              <a:t> of software; that is, the application of engineering to software.  </a:t>
            </a:r>
          </a:p>
          <a:p>
            <a:pPr marL="838200" lvl="1" indent="-381000">
              <a:spcBef>
                <a:spcPts val="400"/>
              </a:spcBef>
              <a:buFontTx/>
              <a:buAutoNum type="arabicPeriod"/>
            </a:pPr>
            <a:r>
              <a:rPr lang="en-US" altLang="zh-CN" b="1"/>
              <a:t>The study of approaches as in (1).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up)">
                                      <p:cBhvr>
                                        <p:cTn id="7" dur="500"/>
                                        <p:tgtEl>
                                          <p:spTgt spid="747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9D23132B-50A8-3A7D-6DDA-7BD0754B7354}"/>
              </a:ext>
            </a:extLst>
          </p:cNvPr>
          <p:cNvSpPr>
            <a:spLocks noGrp="1" noChangeArrowheads="1"/>
          </p:cNvSpPr>
          <p:nvPr>
            <p:ph type="title"/>
          </p:nvPr>
        </p:nvSpPr>
        <p:spPr/>
        <p:txBody>
          <a:bodyPr/>
          <a:lstStyle/>
          <a:p>
            <a:r>
              <a:rPr lang="en-US" altLang="zh-CN" sz="2400"/>
              <a:t>2.1  Defining the Discipline</a:t>
            </a:r>
          </a:p>
        </p:txBody>
      </p:sp>
      <p:grpSp>
        <p:nvGrpSpPr>
          <p:cNvPr id="9235" name="Group 19">
            <a:extLst>
              <a:ext uri="{FF2B5EF4-FFF2-40B4-BE49-F238E27FC236}">
                <a16:creationId xmlns:a16="http://schemas.microsoft.com/office/drawing/2014/main" id="{65B843EF-621C-DEA0-DEBD-E1FA86605161}"/>
              </a:ext>
            </a:extLst>
          </p:cNvPr>
          <p:cNvGrpSpPr>
            <a:grpSpLocks/>
          </p:cNvGrpSpPr>
          <p:nvPr/>
        </p:nvGrpSpPr>
        <p:grpSpPr bwMode="auto">
          <a:xfrm>
            <a:off x="760413" y="3998913"/>
            <a:ext cx="7620000" cy="1201737"/>
            <a:chOff x="480" y="2160"/>
            <a:chExt cx="4800" cy="757"/>
          </a:xfrm>
        </p:grpSpPr>
        <p:sp>
          <p:nvSpPr>
            <p:cNvPr id="9236" name="Oval 20">
              <a:extLst>
                <a:ext uri="{FF2B5EF4-FFF2-40B4-BE49-F238E27FC236}">
                  <a16:creationId xmlns:a16="http://schemas.microsoft.com/office/drawing/2014/main" id="{E07137E5-5A8B-4F63-150D-C9517A46F569}"/>
                </a:ext>
              </a:extLst>
            </p:cNvPr>
            <p:cNvSpPr>
              <a:spLocks noChangeArrowheads="1"/>
            </p:cNvSpPr>
            <p:nvPr/>
          </p:nvSpPr>
          <p:spPr bwMode="auto">
            <a:xfrm>
              <a:off x="480" y="2160"/>
              <a:ext cx="4800" cy="720"/>
            </a:xfrm>
            <a:prstGeom prst="ellipse">
              <a:avLst/>
            </a:prstGeom>
            <a:gradFill rotWithShape="0">
              <a:gsLst>
                <a:gs pos="0">
                  <a:srgbClr val="FFFFFF"/>
                </a:gs>
                <a:gs pos="100000">
                  <a:srgbClr val="FFFFFF">
                    <a:gamma/>
                    <a:shade val="90980"/>
                    <a:invGamma/>
                  </a:srgbClr>
                </a:gs>
              </a:gsLst>
              <a:path path="shape">
                <a:fillToRect l="50000" t="50000" r="50000" b="50000"/>
              </a:path>
            </a:gradFill>
            <a:ln>
              <a:no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zh-CN" altLang="en-US"/>
            </a:p>
          </p:txBody>
        </p:sp>
        <p:sp>
          <p:nvSpPr>
            <p:cNvPr id="9237" name="Rectangle 21">
              <a:extLst>
                <a:ext uri="{FF2B5EF4-FFF2-40B4-BE49-F238E27FC236}">
                  <a16:creationId xmlns:a16="http://schemas.microsoft.com/office/drawing/2014/main" id="{D6370D80-8183-1459-030A-E4393A5893BC}"/>
                </a:ext>
              </a:extLst>
            </p:cNvPr>
            <p:cNvSpPr>
              <a:spLocks noChangeArrowheads="1"/>
            </p:cNvSpPr>
            <p:nvPr/>
          </p:nvSpPr>
          <p:spPr bwMode="auto">
            <a:xfrm>
              <a:off x="2151" y="2631"/>
              <a:ext cx="1649"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2400" b="1">
                  <a:effectLst>
                    <a:outerShdw blurRad="38100" dist="38100" dir="2700000" algn="tl">
                      <a:srgbClr val="C0C0C0"/>
                    </a:outerShdw>
                  </a:effectLst>
                  <a:latin typeface="Helvetica" panose="020B0604020202020204" pitchFamily="34" charset="0"/>
                </a:rPr>
                <a:t>a “quality” focus</a:t>
              </a:r>
            </a:p>
          </p:txBody>
        </p:sp>
      </p:grpSp>
      <p:grpSp>
        <p:nvGrpSpPr>
          <p:cNvPr id="9238" name="Group 22">
            <a:extLst>
              <a:ext uri="{FF2B5EF4-FFF2-40B4-BE49-F238E27FC236}">
                <a16:creationId xmlns:a16="http://schemas.microsoft.com/office/drawing/2014/main" id="{63DA9AF1-BF8F-D2D4-05B9-95EB3E4B0FE9}"/>
              </a:ext>
            </a:extLst>
          </p:cNvPr>
          <p:cNvGrpSpPr>
            <a:grpSpLocks/>
          </p:cNvGrpSpPr>
          <p:nvPr/>
        </p:nvGrpSpPr>
        <p:grpSpPr bwMode="auto">
          <a:xfrm>
            <a:off x="1217613" y="3617913"/>
            <a:ext cx="6629400" cy="1066800"/>
            <a:chOff x="768" y="1920"/>
            <a:chExt cx="4176" cy="672"/>
          </a:xfrm>
        </p:grpSpPr>
        <p:sp>
          <p:nvSpPr>
            <p:cNvPr id="9239" name="Oval 23">
              <a:extLst>
                <a:ext uri="{FF2B5EF4-FFF2-40B4-BE49-F238E27FC236}">
                  <a16:creationId xmlns:a16="http://schemas.microsoft.com/office/drawing/2014/main" id="{A780AC19-5EB8-838E-EE4F-E13BF061B063}"/>
                </a:ext>
              </a:extLst>
            </p:cNvPr>
            <p:cNvSpPr>
              <a:spLocks noChangeArrowheads="1"/>
            </p:cNvSpPr>
            <p:nvPr/>
          </p:nvSpPr>
          <p:spPr bwMode="auto">
            <a:xfrm>
              <a:off x="768" y="1920"/>
              <a:ext cx="4176" cy="672"/>
            </a:xfrm>
            <a:prstGeom prst="ellipse">
              <a:avLst/>
            </a:prstGeom>
            <a:gradFill rotWithShape="0">
              <a:gsLst>
                <a:gs pos="0">
                  <a:srgbClr val="FF0000"/>
                </a:gs>
                <a:gs pos="100000">
                  <a:srgbClr val="FF0000">
                    <a:gamma/>
                    <a:shade val="81961"/>
                    <a:invGamma/>
                  </a:srgbClr>
                </a:gs>
              </a:gsLst>
              <a:path path="shape">
                <a:fillToRect l="50000" t="50000" r="50000" b="50000"/>
              </a:path>
            </a:gradFill>
            <a:ln>
              <a:no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zh-CN" altLang="en-US"/>
            </a:p>
          </p:txBody>
        </p:sp>
        <p:sp>
          <p:nvSpPr>
            <p:cNvPr id="9240" name="Rectangle 24">
              <a:extLst>
                <a:ext uri="{FF2B5EF4-FFF2-40B4-BE49-F238E27FC236}">
                  <a16:creationId xmlns:a16="http://schemas.microsoft.com/office/drawing/2014/main" id="{FB1ECD93-BEDD-9A68-D0DD-611EAE126A54}"/>
                </a:ext>
              </a:extLst>
            </p:cNvPr>
            <p:cNvSpPr>
              <a:spLocks noChangeArrowheads="1"/>
            </p:cNvSpPr>
            <p:nvPr/>
          </p:nvSpPr>
          <p:spPr bwMode="auto">
            <a:xfrm>
              <a:off x="2215" y="2295"/>
              <a:ext cx="1469"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2400" b="1">
                  <a:solidFill>
                    <a:srgbClr val="DADADA"/>
                  </a:solidFill>
                  <a:effectLst>
                    <a:outerShdw blurRad="38100" dist="38100" dir="2700000" algn="tl">
                      <a:srgbClr val="C0C0C0"/>
                    </a:outerShdw>
                  </a:effectLst>
                  <a:latin typeface="Helvetica" panose="020B0604020202020204" pitchFamily="34" charset="0"/>
                </a:rPr>
                <a:t>process model</a:t>
              </a:r>
            </a:p>
          </p:txBody>
        </p:sp>
      </p:grpSp>
      <p:grpSp>
        <p:nvGrpSpPr>
          <p:cNvPr id="9241" name="Group 25">
            <a:extLst>
              <a:ext uri="{FF2B5EF4-FFF2-40B4-BE49-F238E27FC236}">
                <a16:creationId xmlns:a16="http://schemas.microsoft.com/office/drawing/2014/main" id="{C98836F8-4221-2A0A-A3DB-A12F4F46EFD2}"/>
              </a:ext>
            </a:extLst>
          </p:cNvPr>
          <p:cNvGrpSpPr>
            <a:grpSpLocks/>
          </p:cNvGrpSpPr>
          <p:nvPr/>
        </p:nvGrpSpPr>
        <p:grpSpPr bwMode="auto">
          <a:xfrm>
            <a:off x="1751013" y="3236913"/>
            <a:ext cx="5486400" cy="914400"/>
            <a:chOff x="1104" y="1680"/>
            <a:chExt cx="3456" cy="576"/>
          </a:xfrm>
        </p:grpSpPr>
        <p:sp>
          <p:nvSpPr>
            <p:cNvPr id="9242" name="Oval 26">
              <a:extLst>
                <a:ext uri="{FF2B5EF4-FFF2-40B4-BE49-F238E27FC236}">
                  <a16:creationId xmlns:a16="http://schemas.microsoft.com/office/drawing/2014/main" id="{05DDF471-4D50-0164-D647-8920D4130CD9}"/>
                </a:ext>
              </a:extLst>
            </p:cNvPr>
            <p:cNvSpPr>
              <a:spLocks noChangeArrowheads="1"/>
            </p:cNvSpPr>
            <p:nvPr/>
          </p:nvSpPr>
          <p:spPr bwMode="auto">
            <a:xfrm>
              <a:off x="1104" y="1680"/>
              <a:ext cx="3456" cy="576"/>
            </a:xfrm>
            <a:prstGeom prst="ellipse">
              <a:avLst/>
            </a:prstGeom>
            <a:solidFill>
              <a:srgbClr val="0033CC"/>
            </a:solidFill>
            <a:ln>
              <a:no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zh-CN" altLang="en-US"/>
            </a:p>
          </p:txBody>
        </p:sp>
        <p:sp>
          <p:nvSpPr>
            <p:cNvPr id="9243" name="Rectangle 27">
              <a:extLst>
                <a:ext uri="{FF2B5EF4-FFF2-40B4-BE49-F238E27FC236}">
                  <a16:creationId xmlns:a16="http://schemas.microsoft.com/office/drawing/2014/main" id="{A6E93E96-67A6-82F2-1152-514505E12FE3}"/>
                </a:ext>
              </a:extLst>
            </p:cNvPr>
            <p:cNvSpPr>
              <a:spLocks noChangeArrowheads="1"/>
            </p:cNvSpPr>
            <p:nvPr/>
          </p:nvSpPr>
          <p:spPr bwMode="auto">
            <a:xfrm>
              <a:off x="2439" y="1959"/>
              <a:ext cx="914"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2400" b="1">
                  <a:solidFill>
                    <a:srgbClr val="DADADA"/>
                  </a:solidFill>
                  <a:effectLst>
                    <a:outerShdw blurRad="38100" dist="38100" dir="2700000" algn="tl">
                      <a:srgbClr val="C0C0C0"/>
                    </a:outerShdw>
                  </a:effectLst>
                  <a:latin typeface="Helvetica" panose="020B0604020202020204" pitchFamily="34" charset="0"/>
                </a:rPr>
                <a:t>methods</a:t>
              </a:r>
            </a:p>
          </p:txBody>
        </p:sp>
      </p:grpSp>
      <p:grpSp>
        <p:nvGrpSpPr>
          <p:cNvPr id="9244" name="Group 28">
            <a:extLst>
              <a:ext uri="{FF2B5EF4-FFF2-40B4-BE49-F238E27FC236}">
                <a16:creationId xmlns:a16="http://schemas.microsoft.com/office/drawing/2014/main" id="{99F895C2-D60A-12A1-4916-2B3B757BF865}"/>
              </a:ext>
            </a:extLst>
          </p:cNvPr>
          <p:cNvGrpSpPr>
            <a:grpSpLocks/>
          </p:cNvGrpSpPr>
          <p:nvPr/>
        </p:nvGrpSpPr>
        <p:grpSpPr bwMode="auto">
          <a:xfrm>
            <a:off x="2132013" y="3008313"/>
            <a:ext cx="4724400" cy="609600"/>
            <a:chOff x="1344" y="1536"/>
            <a:chExt cx="2976" cy="384"/>
          </a:xfrm>
        </p:grpSpPr>
        <p:sp>
          <p:nvSpPr>
            <p:cNvPr id="9245" name="Oval 29">
              <a:extLst>
                <a:ext uri="{FF2B5EF4-FFF2-40B4-BE49-F238E27FC236}">
                  <a16:creationId xmlns:a16="http://schemas.microsoft.com/office/drawing/2014/main" id="{861865A4-FF2E-7E8E-D332-ECDFDF7BADF5}"/>
                </a:ext>
              </a:extLst>
            </p:cNvPr>
            <p:cNvSpPr>
              <a:spLocks noChangeArrowheads="1"/>
            </p:cNvSpPr>
            <p:nvPr/>
          </p:nvSpPr>
          <p:spPr bwMode="auto">
            <a:xfrm>
              <a:off x="1344" y="1536"/>
              <a:ext cx="2976" cy="384"/>
            </a:xfrm>
            <a:prstGeom prst="ellipse">
              <a:avLst/>
            </a:prstGeom>
            <a:gradFill rotWithShape="0">
              <a:gsLst>
                <a:gs pos="0">
                  <a:srgbClr val="790015"/>
                </a:gs>
                <a:gs pos="100000">
                  <a:srgbClr val="790015">
                    <a:gamma/>
                    <a:shade val="72549"/>
                    <a:invGamma/>
                  </a:srgbClr>
                </a:gs>
              </a:gsLst>
              <a:path path="shape">
                <a:fillToRect l="50000" t="50000" r="50000" b="50000"/>
              </a:path>
            </a:gradFill>
            <a:ln>
              <a:no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round/>
                  <a:headEnd/>
                  <a:tailEnd/>
                </a14:hiddenLine>
              </a:ext>
            </a:extLst>
          </p:spPr>
          <p:txBody>
            <a:bodyPr wrap="none" anchor="ctr"/>
            <a:lstStyle/>
            <a:p>
              <a:endParaRPr lang="zh-CN" altLang="en-US"/>
            </a:p>
          </p:txBody>
        </p:sp>
        <p:sp>
          <p:nvSpPr>
            <p:cNvPr id="9246" name="Rectangle 30">
              <a:extLst>
                <a:ext uri="{FF2B5EF4-FFF2-40B4-BE49-F238E27FC236}">
                  <a16:creationId xmlns:a16="http://schemas.microsoft.com/office/drawing/2014/main" id="{A8449575-808E-4262-19C2-0C7C3824B5B5}"/>
                </a:ext>
              </a:extLst>
            </p:cNvPr>
            <p:cNvSpPr>
              <a:spLocks noChangeArrowheads="1"/>
            </p:cNvSpPr>
            <p:nvPr/>
          </p:nvSpPr>
          <p:spPr bwMode="auto">
            <a:xfrm>
              <a:off x="2631" y="1623"/>
              <a:ext cx="572" cy="28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eaLnBrk="0" hangingPunct="0"/>
              <a:r>
                <a:rPr lang="en-US" altLang="zh-CN" sz="2400" b="1">
                  <a:solidFill>
                    <a:srgbClr val="DADADA"/>
                  </a:solidFill>
                  <a:effectLst>
                    <a:outerShdw blurRad="38100" dist="38100" dir="2700000" algn="tl">
                      <a:srgbClr val="C0C0C0"/>
                    </a:outerShdw>
                  </a:effectLst>
                  <a:latin typeface="Helvetica" panose="020B0604020202020204" pitchFamily="34" charset="0"/>
                </a:rPr>
                <a:t>tools</a:t>
              </a:r>
            </a:p>
          </p:txBody>
        </p:sp>
      </p:grpSp>
      <p:sp>
        <p:nvSpPr>
          <p:cNvPr id="9247" name="AutoShape 31">
            <a:extLst>
              <a:ext uri="{FF2B5EF4-FFF2-40B4-BE49-F238E27FC236}">
                <a16:creationId xmlns:a16="http://schemas.microsoft.com/office/drawing/2014/main" id="{7B528DC9-A4DC-F470-6BAB-1DD0C3EA2A3C}"/>
              </a:ext>
            </a:extLst>
          </p:cNvPr>
          <p:cNvSpPr>
            <a:spLocks noChangeArrowheads="1"/>
          </p:cNvSpPr>
          <p:nvPr/>
        </p:nvSpPr>
        <p:spPr bwMode="auto">
          <a:xfrm>
            <a:off x="684213" y="1636713"/>
            <a:ext cx="5562600" cy="1066800"/>
          </a:xfrm>
          <a:prstGeom prst="wedgeEllipseCallout">
            <a:avLst>
              <a:gd name="adj1" fmla="val 2028"/>
              <a:gd name="adj2" fmla="val 211606"/>
            </a:avLst>
          </a:prstGeom>
          <a:gradFill rotWithShape="0">
            <a:gsLst>
              <a:gs pos="0">
                <a:srgbClr val="FFFFFF"/>
              </a:gs>
              <a:gs pos="100000">
                <a:srgbClr val="C0C0C0"/>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Times New Roman" panose="02020603050405020304" pitchFamily="18" charset="0"/>
              </a:rPr>
              <a:t>A road map that helps you create a timely, high-quality result.</a:t>
            </a:r>
          </a:p>
        </p:txBody>
      </p:sp>
      <p:sp>
        <p:nvSpPr>
          <p:cNvPr id="9248" name="AutoShape 32">
            <a:extLst>
              <a:ext uri="{FF2B5EF4-FFF2-40B4-BE49-F238E27FC236}">
                <a16:creationId xmlns:a16="http://schemas.microsoft.com/office/drawing/2014/main" id="{23DCEF84-FF95-A058-E4F1-7A8958DC9447}"/>
              </a:ext>
            </a:extLst>
          </p:cNvPr>
          <p:cNvSpPr>
            <a:spLocks noChangeArrowheads="1"/>
          </p:cNvSpPr>
          <p:nvPr/>
        </p:nvSpPr>
        <p:spPr bwMode="auto">
          <a:xfrm>
            <a:off x="3427413" y="1560513"/>
            <a:ext cx="5105400" cy="1066800"/>
          </a:xfrm>
          <a:prstGeom prst="wedgeEllipseCallout">
            <a:avLst>
              <a:gd name="adj1" fmla="val -23319"/>
              <a:gd name="adj2" fmla="val 164435"/>
            </a:avLst>
          </a:prstGeom>
          <a:gradFill rotWithShape="0">
            <a:gsLst>
              <a:gs pos="0">
                <a:srgbClr val="FFFFFF"/>
              </a:gs>
              <a:gs pos="100000">
                <a:srgbClr val="C0C0C0"/>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a:latin typeface="Times New Roman" panose="02020603050405020304" pitchFamily="18" charset="0"/>
              </a:rPr>
              <a:t>Provide technical </a:t>
            </a:r>
            <a:r>
              <a:rPr kumimoji="1" lang="en-US" altLang="zh-CN" sz="2000" b="1" i="1">
                <a:latin typeface="Times New Roman" panose="02020603050405020304" pitchFamily="18" charset="0"/>
              </a:rPr>
              <a:t>how-to</a:t>
            </a:r>
            <a:r>
              <a:rPr kumimoji="1" lang="en-US" altLang="zh-CN" sz="2000" b="1">
                <a:latin typeface="Times New Roman" panose="02020603050405020304" pitchFamily="18" charset="0"/>
              </a:rPr>
              <a:t>’s for building software.</a:t>
            </a:r>
          </a:p>
        </p:txBody>
      </p:sp>
      <p:sp>
        <p:nvSpPr>
          <p:cNvPr id="9249" name="AutoShape 33">
            <a:extLst>
              <a:ext uri="{FF2B5EF4-FFF2-40B4-BE49-F238E27FC236}">
                <a16:creationId xmlns:a16="http://schemas.microsoft.com/office/drawing/2014/main" id="{D671DAC8-48EC-B855-21D4-BED0FE642F85}"/>
              </a:ext>
            </a:extLst>
          </p:cNvPr>
          <p:cNvSpPr>
            <a:spLocks noChangeArrowheads="1"/>
          </p:cNvSpPr>
          <p:nvPr/>
        </p:nvSpPr>
        <p:spPr bwMode="auto">
          <a:xfrm>
            <a:off x="989013" y="1484313"/>
            <a:ext cx="3810000" cy="1066800"/>
          </a:xfrm>
          <a:prstGeom prst="wedgeEllipseCallout">
            <a:avLst>
              <a:gd name="adj1" fmla="val 47917"/>
              <a:gd name="adj2" fmla="val 118454"/>
            </a:avLst>
          </a:prstGeom>
          <a:gradFill rotWithShape="0">
            <a:gsLst>
              <a:gs pos="0">
                <a:srgbClr val="FFFFFF"/>
              </a:gs>
              <a:gs pos="100000">
                <a:srgbClr val="C0C0C0"/>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1" lang="en-US" altLang="zh-CN" sz="2000" b="1" i="1">
                <a:solidFill>
                  <a:srgbClr val="FF0000"/>
                </a:solidFill>
                <a:latin typeface="Times New Roman" panose="02020603050405020304" pitchFamily="18" charset="0"/>
              </a:rPr>
              <a:t>C</a:t>
            </a:r>
            <a:r>
              <a:rPr kumimoji="1" lang="en-US" altLang="zh-CN" sz="2000" b="1">
                <a:latin typeface="Times New Roman" panose="02020603050405020304" pitchFamily="18" charset="0"/>
              </a:rPr>
              <a:t>omputer-</a:t>
            </a:r>
            <a:r>
              <a:rPr kumimoji="1" lang="en-US" altLang="zh-CN" sz="2000" b="1" i="1">
                <a:solidFill>
                  <a:srgbClr val="FF0000"/>
                </a:solidFill>
                <a:latin typeface="Times New Roman" panose="02020603050405020304" pitchFamily="18" charset="0"/>
              </a:rPr>
              <a:t>A</a:t>
            </a:r>
            <a:r>
              <a:rPr kumimoji="1" lang="en-US" altLang="zh-CN" sz="2000" b="1">
                <a:latin typeface="Times New Roman" panose="02020603050405020304" pitchFamily="18" charset="0"/>
              </a:rPr>
              <a:t>ided </a:t>
            </a:r>
            <a:r>
              <a:rPr kumimoji="1" lang="en-US" altLang="zh-CN" sz="2000" b="1" i="1">
                <a:solidFill>
                  <a:srgbClr val="FF0000"/>
                </a:solidFill>
                <a:latin typeface="Times New Roman" panose="02020603050405020304" pitchFamily="18" charset="0"/>
              </a:rPr>
              <a:t>S</a:t>
            </a:r>
            <a:r>
              <a:rPr kumimoji="1" lang="en-US" altLang="zh-CN" sz="2000" b="1">
                <a:latin typeface="Times New Roman" panose="02020603050405020304" pitchFamily="18" charset="0"/>
              </a:rPr>
              <a:t>oftware </a:t>
            </a:r>
            <a:r>
              <a:rPr kumimoji="1" lang="en-US" altLang="zh-CN" sz="2000" b="1" i="1">
                <a:solidFill>
                  <a:srgbClr val="FF0000"/>
                </a:solidFill>
                <a:latin typeface="Times New Roman" panose="02020603050405020304" pitchFamily="18" charset="0"/>
              </a:rPr>
              <a:t>E</a:t>
            </a:r>
            <a:r>
              <a:rPr kumimoji="1" lang="en-US" altLang="zh-CN" sz="2000" b="1">
                <a:latin typeface="Times New Roman" panose="02020603050405020304" pitchFamily="18" charset="0"/>
              </a:rPr>
              <a:t>ngineering</a:t>
            </a:r>
          </a:p>
        </p:txBody>
      </p:sp>
      <p:sp>
        <p:nvSpPr>
          <p:cNvPr id="9250" name="Rectangle 34">
            <a:extLst>
              <a:ext uri="{FF2B5EF4-FFF2-40B4-BE49-F238E27FC236}">
                <a16:creationId xmlns:a16="http://schemas.microsoft.com/office/drawing/2014/main" id="{C0DF926B-8869-8047-2E9B-0FE566FDBFBC}"/>
              </a:ext>
            </a:extLst>
          </p:cNvPr>
          <p:cNvSpPr>
            <a:spLocks noChangeArrowheads="1"/>
          </p:cNvSpPr>
          <p:nvPr/>
        </p:nvSpPr>
        <p:spPr bwMode="auto">
          <a:xfrm>
            <a:off x="611188" y="5229225"/>
            <a:ext cx="7859712"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600" b="1">
                <a:solidFill>
                  <a:srgbClr val="000099"/>
                </a:solidFill>
                <a:latin typeface="Arial" panose="020B0604020202020204" pitchFamily="34" charset="0"/>
                <a:ea typeface="宋体" panose="02010600030101010101" pitchFamily="2" charset="-122"/>
              </a:defRPr>
            </a:lvl1pPr>
            <a:lvl2pPr algn="ctr">
              <a:defRPr sz="3600" b="1">
                <a:solidFill>
                  <a:srgbClr val="000099"/>
                </a:solidFill>
                <a:latin typeface="Arial" panose="020B0604020202020204" pitchFamily="34" charset="0"/>
                <a:ea typeface="宋体" panose="02010600030101010101" pitchFamily="2" charset="-122"/>
              </a:defRPr>
            </a:lvl2pPr>
            <a:lvl3pPr algn="ctr">
              <a:defRPr sz="3600" b="1">
                <a:solidFill>
                  <a:srgbClr val="000099"/>
                </a:solidFill>
                <a:latin typeface="Arial" panose="020B0604020202020204" pitchFamily="34" charset="0"/>
                <a:ea typeface="宋体" panose="02010600030101010101" pitchFamily="2" charset="-122"/>
              </a:defRPr>
            </a:lvl3pPr>
            <a:lvl4pPr algn="ctr">
              <a:defRPr sz="3600" b="1">
                <a:solidFill>
                  <a:srgbClr val="000099"/>
                </a:solidFill>
                <a:latin typeface="Arial" panose="020B0604020202020204" pitchFamily="34" charset="0"/>
                <a:ea typeface="宋体" panose="02010600030101010101" pitchFamily="2" charset="-122"/>
              </a:defRPr>
            </a:lvl4pPr>
            <a:lvl5pPr algn="ctr">
              <a:defRPr sz="3600" b="1">
                <a:solidFill>
                  <a:srgbClr val="000099"/>
                </a:solidFill>
                <a:latin typeface="Arial" panose="020B0604020202020204" pitchFamily="34" charset="0"/>
                <a:ea typeface="宋体" panose="02010600030101010101" pitchFamily="2" charset="-122"/>
              </a:defRPr>
            </a:lvl5pPr>
            <a:lvl6pPr marL="457200" algn="ctr"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r>
              <a:rPr lang="en-US" altLang="zh-CN" sz="2400"/>
              <a:t>A layered technology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35"/>
                                        </p:tgtEl>
                                        <p:attrNameLst>
                                          <p:attrName>style.visibility</p:attrName>
                                        </p:attrNameLst>
                                      </p:cBhvr>
                                      <p:to>
                                        <p:strVal val="visible"/>
                                      </p:to>
                                    </p:set>
                                    <p:anim calcmode="lin" valueType="num">
                                      <p:cBhvr additive="base">
                                        <p:cTn id="7" dur="500" fill="hold"/>
                                        <p:tgtEl>
                                          <p:spTgt spid="9235"/>
                                        </p:tgtEl>
                                        <p:attrNameLst>
                                          <p:attrName>ppt_x</p:attrName>
                                        </p:attrNameLst>
                                      </p:cBhvr>
                                      <p:tavLst>
                                        <p:tav tm="0">
                                          <p:val>
                                            <p:strVal val="#ppt_x"/>
                                          </p:val>
                                        </p:tav>
                                        <p:tav tm="100000">
                                          <p:val>
                                            <p:strVal val="#ppt_x"/>
                                          </p:val>
                                        </p:tav>
                                      </p:tavLst>
                                    </p:anim>
                                    <p:anim calcmode="lin" valueType="num">
                                      <p:cBhvr additive="base">
                                        <p:cTn id="8" dur="500" fill="hold"/>
                                        <p:tgtEl>
                                          <p:spTgt spid="9235"/>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238"/>
                                        </p:tgtEl>
                                        <p:attrNameLst>
                                          <p:attrName>style.visibility</p:attrName>
                                        </p:attrNameLst>
                                      </p:cBhvr>
                                      <p:to>
                                        <p:strVal val="visible"/>
                                      </p:to>
                                    </p:set>
                                    <p:anim calcmode="lin" valueType="num">
                                      <p:cBhvr additive="base">
                                        <p:cTn id="13" dur="500" fill="hold"/>
                                        <p:tgtEl>
                                          <p:spTgt spid="9238"/>
                                        </p:tgtEl>
                                        <p:attrNameLst>
                                          <p:attrName>ppt_x</p:attrName>
                                        </p:attrNameLst>
                                      </p:cBhvr>
                                      <p:tavLst>
                                        <p:tav tm="0">
                                          <p:val>
                                            <p:strVal val="0-#ppt_w/2"/>
                                          </p:val>
                                        </p:tav>
                                        <p:tav tm="100000">
                                          <p:val>
                                            <p:strVal val="#ppt_x"/>
                                          </p:val>
                                        </p:tav>
                                      </p:tavLst>
                                    </p:anim>
                                    <p:anim calcmode="lin" valueType="num">
                                      <p:cBhvr additive="base">
                                        <p:cTn id="14" dur="500" fill="hold"/>
                                        <p:tgtEl>
                                          <p:spTgt spid="92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ASHREG.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247"/>
                                        </p:tgtEl>
                                        <p:attrNameLst>
                                          <p:attrName>style.visibility</p:attrName>
                                        </p:attrNameLst>
                                      </p:cBhvr>
                                      <p:to>
                                        <p:strVal val="visible"/>
                                      </p:to>
                                    </p:set>
                                    <p:animEffect transition="in" filter="wipe(down)">
                                      <p:cBhvr>
                                        <p:cTn id="19" dur="500"/>
                                        <p:tgtEl>
                                          <p:spTgt spid="9247"/>
                                        </p:tgtEl>
                                      </p:cBhvr>
                                    </p:animEffect>
                                  </p:childTnLst>
                                  <p:subTnLst>
                                    <p:set>
                                      <p:cBhvr override="childStyle">
                                        <p:cTn dur="1" fill="hold" display="0" masterRel="nextClick" afterEffect="1"/>
                                        <p:tgtEl>
                                          <p:spTgt spid="9247"/>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4" name="WHOOSH.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9241"/>
                                        </p:tgtEl>
                                        <p:attrNameLst>
                                          <p:attrName>style.visibility</p:attrName>
                                        </p:attrNameLst>
                                      </p:cBhvr>
                                      <p:to>
                                        <p:strVal val="visible"/>
                                      </p:to>
                                    </p:set>
                                    <p:anim calcmode="lin" valueType="num">
                                      <p:cBhvr additive="base">
                                        <p:cTn id="24" dur="500" fill="hold"/>
                                        <p:tgtEl>
                                          <p:spTgt spid="9241"/>
                                        </p:tgtEl>
                                        <p:attrNameLst>
                                          <p:attrName>ppt_x</p:attrName>
                                        </p:attrNameLst>
                                      </p:cBhvr>
                                      <p:tavLst>
                                        <p:tav tm="0">
                                          <p:val>
                                            <p:strVal val="1+#ppt_w/2"/>
                                          </p:val>
                                        </p:tav>
                                        <p:tav tm="100000">
                                          <p:val>
                                            <p:strVal val="#ppt_x"/>
                                          </p:val>
                                        </p:tav>
                                      </p:tavLst>
                                    </p:anim>
                                    <p:anim calcmode="lin" valueType="num">
                                      <p:cBhvr additive="base">
                                        <p:cTn id="25" dur="500" fill="hold"/>
                                        <p:tgtEl>
                                          <p:spTgt spid="92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3" name="CASHREG.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9248"/>
                                        </p:tgtEl>
                                        <p:attrNameLst>
                                          <p:attrName>style.visibility</p:attrName>
                                        </p:attrNameLst>
                                      </p:cBhvr>
                                      <p:to>
                                        <p:strVal val="visible"/>
                                      </p:to>
                                    </p:set>
                                    <p:animEffect transition="in" filter="strips(upRight)">
                                      <p:cBhvr>
                                        <p:cTn id="30" dur="500"/>
                                        <p:tgtEl>
                                          <p:spTgt spid="9248"/>
                                        </p:tgtEl>
                                      </p:cBhvr>
                                    </p:animEffect>
                                  </p:childTnLst>
                                  <p:subTnLst>
                                    <p:set>
                                      <p:cBhvr override="childStyle">
                                        <p:cTn dur="1" fill="hold" display="0" masterRel="nextClick" afterEffect="1"/>
                                        <p:tgtEl>
                                          <p:spTgt spid="9248"/>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4"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1" fill="hold" nodeType="clickEffect">
                                  <p:stCondLst>
                                    <p:cond delay="0"/>
                                  </p:stCondLst>
                                  <p:childTnLst>
                                    <p:set>
                                      <p:cBhvr>
                                        <p:cTn id="34" dur="1" fill="hold">
                                          <p:stCondLst>
                                            <p:cond delay="0"/>
                                          </p:stCondLst>
                                        </p:cTn>
                                        <p:tgtEl>
                                          <p:spTgt spid="9244"/>
                                        </p:tgtEl>
                                        <p:attrNameLst>
                                          <p:attrName>style.visibility</p:attrName>
                                        </p:attrNameLst>
                                      </p:cBhvr>
                                      <p:to>
                                        <p:strVal val="visible"/>
                                      </p:to>
                                    </p:set>
                                    <p:anim calcmode="lin" valueType="num">
                                      <p:cBhvr additive="base">
                                        <p:cTn id="35" dur="500" fill="hold"/>
                                        <p:tgtEl>
                                          <p:spTgt spid="9244"/>
                                        </p:tgtEl>
                                        <p:attrNameLst>
                                          <p:attrName>ppt_x</p:attrName>
                                        </p:attrNameLst>
                                      </p:cBhvr>
                                      <p:tavLst>
                                        <p:tav tm="0">
                                          <p:val>
                                            <p:strVal val="#ppt_x"/>
                                          </p:val>
                                        </p:tav>
                                        <p:tav tm="100000">
                                          <p:val>
                                            <p:strVal val="#ppt_x"/>
                                          </p:val>
                                        </p:tav>
                                      </p:tavLst>
                                    </p:anim>
                                    <p:anim calcmode="lin" valueType="num">
                                      <p:cBhvr additive="base">
                                        <p:cTn id="36" dur="500" fill="hold"/>
                                        <p:tgtEl>
                                          <p:spTgt spid="924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3"/>
                                            </p:cond>
                                          </p:stCondLst>
                                          <p:endCondLst>
                                            <p:cond evt="onStopAudio" delay="0">
                                              <p:tgtEl>
                                                <p:sldTgt/>
                                              </p:tgtEl>
                                            </p:cond>
                                          </p:endCondLst>
                                        </p:cTn>
                                        <p:tgtEl>
                                          <p:sndTgt r:embed="rId3" name="CASHREG.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9" fill="hold" grpId="0" nodeType="clickEffect">
                                  <p:stCondLst>
                                    <p:cond delay="0"/>
                                  </p:stCondLst>
                                  <p:childTnLst>
                                    <p:set>
                                      <p:cBhvr>
                                        <p:cTn id="40" dur="1" fill="hold">
                                          <p:stCondLst>
                                            <p:cond delay="0"/>
                                          </p:stCondLst>
                                        </p:cTn>
                                        <p:tgtEl>
                                          <p:spTgt spid="9249"/>
                                        </p:tgtEl>
                                        <p:attrNameLst>
                                          <p:attrName>style.visibility</p:attrName>
                                        </p:attrNameLst>
                                      </p:cBhvr>
                                      <p:to>
                                        <p:strVal val="visible"/>
                                      </p:to>
                                    </p:set>
                                    <p:animEffect transition="in" filter="strips(upLeft)">
                                      <p:cBhvr>
                                        <p:cTn id="41" dur="500"/>
                                        <p:tgtEl>
                                          <p:spTgt spid="9249"/>
                                        </p:tgtEl>
                                      </p:cBhvr>
                                    </p:animEffect>
                                  </p:childTnLst>
                                  <p:subTnLst>
                                    <p:set>
                                      <p:cBhvr override="childStyle">
                                        <p:cTn dur="1" fill="hold" display="0" masterRel="nextClick" afterEffect="1"/>
                                        <p:tgtEl>
                                          <p:spTgt spid="9249"/>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 grpId="0" animBg="1" autoUpdateAnimBg="0"/>
      <p:bldP spid="9248" grpId="0" animBg="1" autoUpdateAnimBg="0"/>
      <p:bldP spid="9249"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5110CC07-2899-FC24-79CE-933183BD919F}"/>
              </a:ext>
            </a:extLst>
          </p:cNvPr>
          <p:cNvSpPr>
            <a:spLocks noGrp="1" noChangeArrowheads="1"/>
          </p:cNvSpPr>
          <p:nvPr>
            <p:ph type="title"/>
          </p:nvPr>
        </p:nvSpPr>
        <p:spPr>
          <a:xfrm>
            <a:off x="827088" y="44450"/>
            <a:ext cx="7859712" cy="850900"/>
          </a:xfrm>
        </p:spPr>
        <p:txBody>
          <a:bodyPr/>
          <a:lstStyle/>
          <a:p>
            <a:r>
              <a:rPr lang="en-US" altLang="zh-CN" sz="2400"/>
              <a:t>2.2  The Software Process</a:t>
            </a:r>
          </a:p>
        </p:txBody>
      </p:sp>
      <p:grpSp>
        <p:nvGrpSpPr>
          <p:cNvPr id="40970" name="Group 10">
            <a:extLst>
              <a:ext uri="{FF2B5EF4-FFF2-40B4-BE49-F238E27FC236}">
                <a16:creationId xmlns:a16="http://schemas.microsoft.com/office/drawing/2014/main" id="{047501BF-F43D-B746-1027-B7BD5D6D3F95}"/>
              </a:ext>
            </a:extLst>
          </p:cNvPr>
          <p:cNvGrpSpPr>
            <a:grpSpLocks/>
          </p:cNvGrpSpPr>
          <p:nvPr/>
        </p:nvGrpSpPr>
        <p:grpSpPr bwMode="auto">
          <a:xfrm>
            <a:off x="755650" y="835025"/>
            <a:ext cx="7920038" cy="5402263"/>
            <a:chOff x="480" y="288"/>
            <a:chExt cx="4752" cy="3696"/>
          </a:xfrm>
        </p:grpSpPr>
        <p:sp>
          <p:nvSpPr>
            <p:cNvPr id="40971" name="Rectangle 11">
              <a:extLst>
                <a:ext uri="{FF2B5EF4-FFF2-40B4-BE49-F238E27FC236}">
                  <a16:creationId xmlns:a16="http://schemas.microsoft.com/office/drawing/2014/main" id="{AB486719-EADE-62EE-D765-96CDC414C86C}"/>
                </a:ext>
              </a:extLst>
            </p:cNvPr>
            <p:cNvSpPr>
              <a:spLocks noChangeArrowheads="1"/>
            </p:cNvSpPr>
            <p:nvPr/>
          </p:nvSpPr>
          <p:spPr bwMode="auto">
            <a:xfrm>
              <a:off x="480" y="288"/>
              <a:ext cx="4752" cy="3696"/>
            </a:xfrm>
            <a:prstGeom prst="rect">
              <a:avLst/>
            </a:prstGeom>
            <a:blipFill dpi="0" rotWithShape="0">
              <a:blip r:embed="rId4"/>
              <a:srcRect/>
              <a:tile tx="0" ty="0" sx="100000" sy="100000" flip="none" algn="tl"/>
            </a:blip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2" name="AutoShape 12">
              <a:extLst>
                <a:ext uri="{FF2B5EF4-FFF2-40B4-BE49-F238E27FC236}">
                  <a16:creationId xmlns:a16="http://schemas.microsoft.com/office/drawing/2014/main" id="{72CA5BA2-22C4-0115-A4E3-22431E377E6B}"/>
                </a:ext>
              </a:extLst>
            </p:cNvPr>
            <p:cNvSpPr>
              <a:spLocks noChangeArrowheads="1"/>
            </p:cNvSpPr>
            <p:nvPr/>
          </p:nvSpPr>
          <p:spPr bwMode="auto">
            <a:xfrm>
              <a:off x="480" y="288"/>
              <a:ext cx="4752" cy="96"/>
            </a:xfrm>
            <a:custGeom>
              <a:avLst/>
              <a:gdLst>
                <a:gd name="G0" fmla="+- 427 0 0"/>
                <a:gd name="G1" fmla="+- 21600 0 427"/>
                <a:gd name="G2" fmla="*/ 427 1 2"/>
                <a:gd name="G3" fmla="+- 21600 0 G2"/>
                <a:gd name="G4" fmla="+/ 427 21600 2"/>
                <a:gd name="G5" fmla="+/ G1 0 2"/>
                <a:gd name="G6" fmla="*/ 21600 21600 427"/>
                <a:gd name="G7" fmla="*/ G6 1 2"/>
                <a:gd name="G8" fmla="+- 21600 0 G7"/>
                <a:gd name="G9" fmla="*/ 21600 1 2"/>
                <a:gd name="G10" fmla="+- 427 0 G9"/>
                <a:gd name="G11" fmla="?: G10 G8 0"/>
                <a:gd name="G12" fmla="?: G10 G7 21600"/>
                <a:gd name="T0" fmla="*/ 21386 w 21600"/>
                <a:gd name="T1" fmla="*/ 10800 h 21600"/>
                <a:gd name="T2" fmla="*/ 10800 w 21600"/>
                <a:gd name="T3" fmla="*/ 21600 h 21600"/>
                <a:gd name="T4" fmla="*/ 214 w 21600"/>
                <a:gd name="T5" fmla="*/ 10800 h 21600"/>
                <a:gd name="T6" fmla="*/ 10800 w 21600"/>
                <a:gd name="T7" fmla="*/ 0 h 21600"/>
                <a:gd name="T8" fmla="*/ 2014 w 21600"/>
                <a:gd name="T9" fmla="*/ 2014 h 21600"/>
                <a:gd name="T10" fmla="*/ 19586 w 21600"/>
                <a:gd name="T11" fmla="*/ 19586 h 21600"/>
              </a:gdLst>
              <a:ahLst/>
              <a:cxnLst>
                <a:cxn ang="0">
                  <a:pos x="T0" y="T1"/>
                </a:cxn>
                <a:cxn ang="0">
                  <a:pos x="T2" y="T3"/>
                </a:cxn>
                <a:cxn ang="0">
                  <a:pos x="T4" y="T5"/>
                </a:cxn>
                <a:cxn ang="0">
                  <a:pos x="T6" y="T7"/>
                </a:cxn>
              </a:cxnLst>
              <a:rect l="T8" t="T9" r="T10" b="T11"/>
              <a:pathLst>
                <a:path w="21600" h="21600">
                  <a:moveTo>
                    <a:pt x="0" y="0"/>
                  </a:moveTo>
                  <a:lnTo>
                    <a:pt x="427" y="21600"/>
                  </a:lnTo>
                  <a:lnTo>
                    <a:pt x="21173" y="21600"/>
                  </a:lnTo>
                  <a:lnTo>
                    <a:pt x="21600" y="0"/>
                  </a:lnTo>
                  <a:close/>
                </a:path>
              </a:pathLst>
            </a:custGeom>
            <a:blipFill dpi="0" rotWithShape="0">
              <a:blip r:embed="rId5"/>
              <a:srcRect/>
              <a:tile tx="0" ty="0" sx="100000" sy="100000" flip="none" algn="tl"/>
            </a:blip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3" name="AutoShape 13">
              <a:extLst>
                <a:ext uri="{FF2B5EF4-FFF2-40B4-BE49-F238E27FC236}">
                  <a16:creationId xmlns:a16="http://schemas.microsoft.com/office/drawing/2014/main" id="{0D5CA197-AAF0-7F8D-45FA-72E4B716ACAE}"/>
                </a:ext>
              </a:extLst>
            </p:cNvPr>
            <p:cNvSpPr>
              <a:spLocks noChangeArrowheads="1"/>
            </p:cNvSpPr>
            <p:nvPr/>
          </p:nvSpPr>
          <p:spPr bwMode="auto">
            <a:xfrm flipV="1">
              <a:off x="480" y="3888"/>
              <a:ext cx="4752" cy="96"/>
            </a:xfrm>
            <a:custGeom>
              <a:avLst/>
              <a:gdLst>
                <a:gd name="G0" fmla="+- 427 0 0"/>
                <a:gd name="G1" fmla="+- 21600 0 427"/>
                <a:gd name="G2" fmla="*/ 427 1 2"/>
                <a:gd name="G3" fmla="+- 21600 0 G2"/>
                <a:gd name="G4" fmla="+/ 427 21600 2"/>
                <a:gd name="G5" fmla="+/ G1 0 2"/>
                <a:gd name="G6" fmla="*/ 21600 21600 427"/>
                <a:gd name="G7" fmla="*/ G6 1 2"/>
                <a:gd name="G8" fmla="+- 21600 0 G7"/>
                <a:gd name="G9" fmla="*/ 21600 1 2"/>
                <a:gd name="G10" fmla="+- 427 0 G9"/>
                <a:gd name="G11" fmla="?: G10 G8 0"/>
                <a:gd name="G12" fmla="?: G10 G7 21600"/>
                <a:gd name="T0" fmla="*/ 21386 w 21600"/>
                <a:gd name="T1" fmla="*/ 10800 h 21600"/>
                <a:gd name="T2" fmla="*/ 10800 w 21600"/>
                <a:gd name="T3" fmla="*/ 21600 h 21600"/>
                <a:gd name="T4" fmla="*/ 214 w 21600"/>
                <a:gd name="T5" fmla="*/ 10800 h 21600"/>
                <a:gd name="T6" fmla="*/ 10800 w 21600"/>
                <a:gd name="T7" fmla="*/ 0 h 21600"/>
                <a:gd name="T8" fmla="*/ 2014 w 21600"/>
                <a:gd name="T9" fmla="*/ 2014 h 21600"/>
                <a:gd name="T10" fmla="*/ 19586 w 21600"/>
                <a:gd name="T11" fmla="*/ 19586 h 21600"/>
              </a:gdLst>
              <a:ahLst/>
              <a:cxnLst>
                <a:cxn ang="0">
                  <a:pos x="T0" y="T1"/>
                </a:cxn>
                <a:cxn ang="0">
                  <a:pos x="T2" y="T3"/>
                </a:cxn>
                <a:cxn ang="0">
                  <a:pos x="T4" y="T5"/>
                </a:cxn>
                <a:cxn ang="0">
                  <a:pos x="T6" y="T7"/>
                </a:cxn>
              </a:cxnLst>
              <a:rect l="T8" t="T9" r="T10" b="T11"/>
              <a:pathLst>
                <a:path w="21600" h="21600">
                  <a:moveTo>
                    <a:pt x="0" y="0"/>
                  </a:moveTo>
                  <a:lnTo>
                    <a:pt x="427" y="21600"/>
                  </a:lnTo>
                  <a:lnTo>
                    <a:pt x="21173" y="21600"/>
                  </a:lnTo>
                  <a:lnTo>
                    <a:pt x="21600" y="0"/>
                  </a:lnTo>
                  <a:close/>
                </a:path>
              </a:pathLst>
            </a:custGeom>
            <a:blipFill dpi="0" rotWithShape="0">
              <a:blip r:embed="rId5"/>
              <a:srcRect/>
              <a:tile tx="0" ty="0" sx="100000" sy="100000" flip="none" algn="tl"/>
            </a:blip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4" name="AutoShape 14">
              <a:extLst>
                <a:ext uri="{FF2B5EF4-FFF2-40B4-BE49-F238E27FC236}">
                  <a16:creationId xmlns:a16="http://schemas.microsoft.com/office/drawing/2014/main" id="{6C2CE0B8-B96F-8D56-AAE5-B6544AD4304F}"/>
                </a:ext>
              </a:extLst>
            </p:cNvPr>
            <p:cNvSpPr>
              <a:spLocks noChangeArrowheads="1"/>
            </p:cNvSpPr>
            <p:nvPr/>
          </p:nvSpPr>
          <p:spPr bwMode="auto">
            <a:xfrm rot="-5400000">
              <a:off x="-1320" y="2088"/>
              <a:ext cx="3696" cy="96"/>
            </a:xfrm>
            <a:custGeom>
              <a:avLst/>
              <a:gdLst>
                <a:gd name="G0" fmla="+- 601 0 0"/>
                <a:gd name="G1" fmla="+- 21600 0 601"/>
                <a:gd name="G2" fmla="*/ 601 1 2"/>
                <a:gd name="G3" fmla="+- 21600 0 G2"/>
                <a:gd name="G4" fmla="+/ 601 21600 2"/>
                <a:gd name="G5" fmla="+/ G1 0 2"/>
                <a:gd name="G6" fmla="*/ 21600 21600 601"/>
                <a:gd name="G7" fmla="*/ G6 1 2"/>
                <a:gd name="G8" fmla="+- 21600 0 G7"/>
                <a:gd name="G9" fmla="*/ 21600 1 2"/>
                <a:gd name="G10" fmla="+- 601 0 G9"/>
                <a:gd name="G11" fmla="?: G10 G8 0"/>
                <a:gd name="G12" fmla="?: G10 G7 21600"/>
                <a:gd name="T0" fmla="*/ 21299 w 21600"/>
                <a:gd name="T1" fmla="*/ 10800 h 21600"/>
                <a:gd name="T2" fmla="*/ 10800 w 21600"/>
                <a:gd name="T3" fmla="*/ 21600 h 21600"/>
                <a:gd name="T4" fmla="*/ 301 w 21600"/>
                <a:gd name="T5" fmla="*/ 10800 h 21600"/>
                <a:gd name="T6" fmla="*/ 10800 w 21600"/>
                <a:gd name="T7" fmla="*/ 0 h 21600"/>
                <a:gd name="T8" fmla="*/ 2101 w 21600"/>
                <a:gd name="T9" fmla="*/ 2101 h 21600"/>
                <a:gd name="T10" fmla="*/ 19499 w 21600"/>
                <a:gd name="T11" fmla="*/ 19499 h 21600"/>
              </a:gdLst>
              <a:ahLst/>
              <a:cxnLst>
                <a:cxn ang="0">
                  <a:pos x="T0" y="T1"/>
                </a:cxn>
                <a:cxn ang="0">
                  <a:pos x="T2" y="T3"/>
                </a:cxn>
                <a:cxn ang="0">
                  <a:pos x="T4" y="T5"/>
                </a:cxn>
                <a:cxn ang="0">
                  <a:pos x="T6" y="T7"/>
                </a:cxn>
              </a:cxnLst>
              <a:rect l="T8" t="T9" r="T10" b="T11"/>
              <a:pathLst>
                <a:path w="21600" h="21600">
                  <a:moveTo>
                    <a:pt x="0" y="0"/>
                  </a:moveTo>
                  <a:lnTo>
                    <a:pt x="601" y="21600"/>
                  </a:lnTo>
                  <a:lnTo>
                    <a:pt x="20999" y="21600"/>
                  </a:lnTo>
                  <a:lnTo>
                    <a:pt x="21600" y="0"/>
                  </a:lnTo>
                  <a:close/>
                </a:path>
              </a:pathLst>
            </a:custGeom>
            <a:blipFill dpi="0" rotWithShape="0">
              <a:blip r:embed="rId5"/>
              <a:srcRect/>
              <a:tile tx="0" ty="0" sx="100000" sy="100000" flip="none" algn="tl"/>
            </a:blip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5" name="AutoShape 15">
              <a:extLst>
                <a:ext uri="{FF2B5EF4-FFF2-40B4-BE49-F238E27FC236}">
                  <a16:creationId xmlns:a16="http://schemas.microsoft.com/office/drawing/2014/main" id="{6DA4DB94-C96F-8E28-5697-E92F759A7F37}"/>
                </a:ext>
              </a:extLst>
            </p:cNvPr>
            <p:cNvSpPr>
              <a:spLocks noChangeArrowheads="1"/>
            </p:cNvSpPr>
            <p:nvPr/>
          </p:nvSpPr>
          <p:spPr bwMode="auto">
            <a:xfrm rot="5400000" flipH="1">
              <a:off x="3336" y="2088"/>
              <a:ext cx="3696" cy="96"/>
            </a:xfrm>
            <a:custGeom>
              <a:avLst/>
              <a:gdLst>
                <a:gd name="G0" fmla="+- 596 0 0"/>
                <a:gd name="G1" fmla="+- 21600 0 596"/>
                <a:gd name="G2" fmla="*/ 596 1 2"/>
                <a:gd name="G3" fmla="+- 21600 0 G2"/>
                <a:gd name="G4" fmla="+/ 596 21600 2"/>
                <a:gd name="G5" fmla="+/ G1 0 2"/>
                <a:gd name="G6" fmla="*/ 21600 21600 596"/>
                <a:gd name="G7" fmla="*/ G6 1 2"/>
                <a:gd name="G8" fmla="+- 21600 0 G7"/>
                <a:gd name="G9" fmla="*/ 21600 1 2"/>
                <a:gd name="G10" fmla="+- 596 0 G9"/>
                <a:gd name="G11" fmla="?: G10 G8 0"/>
                <a:gd name="G12" fmla="?: G10 G7 21600"/>
                <a:gd name="T0" fmla="*/ 21302 w 21600"/>
                <a:gd name="T1" fmla="*/ 10800 h 21600"/>
                <a:gd name="T2" fmla="*/ 10800 w 21600"/>
                <a:gd name="T3" fmla="*/ 21600 h 21600"/>
                <a:gd name="T4" fmla="*/ 298 w 21600"/>
                <a:gd name="T5" fmla="*/ 10800 h 21600"/>
                <a:gd name="T6" fmla="*/ 10800 w 21600"/>
                <a:gd name="T7" fmla="*/ 0 h 21600"/>
                <a:gd name="T8" fmla="*/ 2098 w 21600"/>
                <a:gd name="T9" fmla="*/ 2098 h 21600"/>
                <a:gd name="T10" fmla="*/ 19502 w 21600"/>
                <a:gd name="T11" fmla="*/ 19502 h 21600"/>
              </a:gdLst>
              <a:ahLst/>
              <a:cxnLst>
                <a:cxn ang="0">
                  <a:pos x="T0" y="T1"/>
                </a:cxn>
                <a:cxn ang="0">
                  <a:pos x="T2" y="T3"/>
                </a:cxn>
                <a:cxn ang="0">
                  <a:pos x="T4" y="T5"/>
                </a:cxn>
                <a:cxn ang="0">
                  <a:pos x="T6" y="T7"/>
                </a:cxn>
              </a:cxnLst>
              <a:rect l="T8" t="T9" r="T10" b="T11"/>
              <a:pathLst>
                <a:path w="21600" h="21600">
                  <a:moveTo>
                    <a:pt x="0" y="0"/>
                  </a:moveTo>
                  <a:lnTo>
                    <a:pt x="596" y="21600"/>
                  </a:lnTo>
                  <a:lnTo>
                    <a:pt x="21004" y="21600"/>
                  </a:lnTo>
                  <a:lnTo>
                    <a:pt x="21600" y="0"/>
                  </a:lnTo>
                  <a:close/>
                </a:path>
              </a:pathLst>
            </a:custGeom>
            <a:blipFill dpi="0" rotWithShape="0">
              <a:blip r:embed="rId5"/>
              <a:srcRect/>
              <a:tile tx="0" ty="0" sx="100000" sy="100000" flip="none" algn="tl"/>
            </a:blipFill>
            <a:ln w="12700">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976" name="Rectangle 16">
              <a:extLst>
                <a:ext uri="{FF2B5EF4-FFF2-40B4-BE49-F238E27FC236}">
                  <a16:creationId xmlns:a16="http://schemas.microsoft.com/office/drawing/2014/main" id="{D78A7F79-FC84-76C5-6793-CC70BB90A5B7}"/>
                </a:ext>
              </a:extLst>
            </p:cNvPr>
            <p:cNvSpPr>
              <a:spLocks noChangeArrowheads="1"/>
            </p:cNvSpPr>
            <p:nvPr/>
          </p:nvSpPr>
          <p:spPr bwMode="auto">
            <a:xfrm>
              <a:off x="624" y="432"/>
              <a:ext cx="2744"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bg1"/>
                  </a:solidFill>
                  <a:latin typeface="Helvetica" panose="020B0604020202020204" pitchFamily="34" charset="0"/>
                </a:rPr>
                <a:t>Common Process Framework</a:t>
              </a:r>
            </a:p>
          </p:txBody>
        </p:sp>
      </p:grpSp>
      <p:grpSp>
        <p:nvGrpSpPr>
          <p:cNvPr id="40981" name="Group 21">
            <a:extLst>
              <a:ext uri="{FF2B5EF4-FFF2-40B4-BE49-F238E27FC236}">
                <a16:creationId xmlns:a16="http://schemas.microsoft.com/office/drawing/2014/main" id="{1CCFBFA9-F667-3C70-E7BD-4CCD4E0ED370}"/>
              </a:ext>
            </a:extLst>
          </p:cNvPr>
          <p:cNvGrpSpPr>
            <a:grpSpLocks/>
          </p:cNvGrpSpPr>
          <p:nvPr/>
        </p:nvGrpSpPr>
        <p:grpSpPr bwMode="auto">
          <a:xfrm>
            <a:off x="1212850" y="1978025"/>
            <a:ext cx="6858000" cy="3806825"/>
            <a:chOff x="764" y="1246"/>
            <a:chExt cx="4320" cy="2398"/>
          </a:xfrm>
        </p:grpSpPr>
        <p:sp>
          <p:nvSpPr>
            <p:cNvPr id="40978" name="Rectangle 18">
              <a:extLst>
                <a:ext uri="{FF2B5EF4-FFF2-40B4-BE49-F238E27FC236}">
                  <a16:creationId xmlns:a16="http://schemas.microsoft.com/office/drawing/2014/main" id="{0910E5E3-51C9-29C1-0A9B-A2230564A44A}"/>
                </a:ext>
              </a:extLst>
            </p:cNvPr>
            <p:cNvSpPr>
              <a:spLocks noChangeArrowheads="1"/>
            </p:cNvSpPr>
            <p:nvPr/>
          </p:nvSpPr>
          <p:spPr bwMode="auto">
            <a:xfrm>
              <a:off x="764" y="1246"/>
              <a:ext cx="4320" cy="2398"/>
            </a:xfrm>
            <a:prstGeom prst="rect">
              <a:avLst/>
            </a:prstGeom>
            <a:blipFill dpi="0" rotWithShape="0">
              <a:blip r:embed="rId6"/>
              <a:srcRect/>
              <a:tile tx="0" ty="0" sx="100000" sy="100000" flip="none" algn="tl"/>
            </a:blipFill>
            <a:ln>
              <a:noFill/>
            </a:ln>
            <a:effectLst>
              <a:outerShdw dist="233487" dir="2700000" algn="ctr" rotWithShape="0">
                <a:schemeClr val="bg2">
                  <a:alpha val="50000"/>
                </a:schemeClr>
              </a:outerShdw>
            </a:effectLst>
            <a:extLst>
              <a:ext uri="{91240B29-F687-4F45-9708-019B960494DF}">
                <a14:hiddenLine xmlns:a14="http://schemas.microsoft.com/office/drawing/2010/main" w="25400">
                  <a:solidFill>
                    <a:schemeClr val="tx1"/>
                  </a:solidFill>
                  <a:miter lim="800000"/>
                  <a:headEnd/>
                  <a:tailEnd/>
                </a14:hiddenLine>
              </a:ext>
            </a:extLst>
          </p:spPr>
          <p:txBody>
            <a:bodyPr wrap="none" anchor="ctr"/>
            <a:lstStyle/>
            <a:p>
              <a:endParaRPr lang="zh-CN" altLang="en-US"/>
            </a:p>
          </p:txBody>
        </p:sp>
        <p:sp>
          <p:nvSpPr>
            <p:cNvPr id="40979" name="Rectangle 19">
              <a:extLst>
                <a:ext uri="{FF2B5EF4-FFF2-40B4-BE49-F238E27FC236}">
                  <a16:creationId xmlns:a16="http://schemas.microsoft.com/office/drawing/2014/main" id="{A562D294-B3E5-74B9-75D1-4757EC740E91}"/>
                </a:ext>
              </a:extLst>
            </p:cNvPr>
            <p:cNvSpPr>
              <a:spLocks noChangeArrowheads="1"/>
            </p:cNvSpPr>
            <p:nvPr/>
          </p:nvSpPr>
          <p:spPr bwMode="auto">
            <a:xfrm>
              <a:off x="908" y="2614"/>
              <a:ext cx="4080" cy="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1">
                  <a:solidFill>
                    <a:schemeClr val="bg1"/>
                  </a:solidFill>
                  <a:latin typeface="Helvetica" panose="020B0604020202020204" pitchFamily="34" charset="0"/>
                </a:rPr>
                <a:t>Umbrella Activities</a:t>
              </a:r>
            </a:p>
            <a:p>
              <a:r>
                <a:rPr lang="en-US" altLang="zh-CN" b="1">
                  <a:solidFill>
                    <a:schemeClr val="bg1"/>
                  </a:solidFill>
                  <a:latin typeface="Helvetica" panose="020B0604020202020204" pitchFamily="34" charset="0"/>
                  <a:sym typeface="Wingdings" panose="05000000000000000000" pitchFamily="2" charset="2"/>
                </a:rPr>
                <a:t> </a:t>
              </a:r>
              <a:r>
                <a:rPr lang="en-US" altLang="zh-CN" b="1">
                  <a:solidFill>
                    <a:schemeClr val="bg1"/>
                  </a:solidFill>
                </a:rPr>
                <a:t>Project management</a:t>
              </a:r>
              <a:r>
                <a:rPr lang="en-US" altLang="zh-CN"/>
                <a:t>           </a:t>
              </a:r>
              <a:r>
                <a:rPr lang="en-US" altLang="zh-CN" b="1">
                  <a:solidFill>
                    <a:schemeClr val="bg1"/>
                  </a:solidFill>
                  <a:latin typeface="Helvetica" panose="020B0604020202020204" pitchFamily="34" charset="0"/>
                  <a:sym typeface="Wingdings" panose="05000000000000000000" pitchFamily="2" charset="2"/>
                </a:rPr>
                <a:t> Formal technical reviews</a:t>
              </a:r>
            </a:p>
            <a:p>
              <a:r>
                <a:rPr lang="en-US" altLang="zh-CN" b="1">
                  <a:solidFill>
                    <a:schemeClr val="bg1"/>
                  </a:solidFill>
                  <a:latin typeface="Helvetica" panose="020B0604020202020204" pitchFamily="34" charset="0"/>
                  <a:sym typeface="Wingdings" panose="05000000000000000000" pitchFamily="2" charset="2"/>
                </a:rPr>
                <a:t> Quality assurance                 Configuration management</a:t>
              </a:r>
            </a:p>
            <a:p>
              <a:r>
                <a:rPr lang="en-US" altLang="zh-CN" b="1">
                  <a:solidFill>
                    <a:schemeClr val="bg1"/>
                  </a:solidFill>
                  <a:latin typeface="Helvetica" panose="020B0604020202020204" pitchFamily="34" charset="0"/>
                  <a:sym typeface="Wingdings" panose="05000000000000000000" pitchFamily="2" charset="2"/>
                </a:rPr>
                <a:t> </a:t>
              </a:r>
              <a:r>
                <a:rPr lang="en-US" altLang="zh-CN" b="1">
                  <a:solidFill>
                    <a:schemeClr val="bg1"/>
                  </a:solidFill>
                  <a:sym typeface="Wingdings" panose="05000000000000000000" pitchFamily="2" charset="2"/>
                </a:rPr>
                <a:t>Work product production</a:t>
              </a:r>
              <a:r>
                <a:rPr lang="en-US" altLang="zh-CN">
                  <a:sym typeface="Wingdings" panose="05000000000000000000" pitchFamily="2" charset="2"/>
                </a:rPr>
                <a:t>    </a:t>
              </a:r>
              <a:r>
                <a:rPr lang="en-US" altLang="zh-CN" b="1">
                  <a:solidFill>
                    <a:schemeClr val="bg1"/>
                  </a:solidFill>
                  <a:latin typeface="Helvetica" panose="020B0604020202020204" pitchFamily="34" charset="0"/>
                  <a:sym typeface="Wingdings" panose="05000000000000000000" pitchFamily="2" charset="2"/>
                </a:rPr>
                <a:t> Reusability management</a:t>
              </a:r>
            </a:p>
            <a:p>
              <a:r>
                <a:rPr lang="en-US" altLang="zh-CN" b="1">
                  <a:solidFill>
                    <a:schemeClr val="bg1"/>
                  </a:solidFill>
                  <a:latin typeface="Helvetica" panose="020B0604020202020204" pitchFamily="34" charset="0"/>
                  <a:sym typeface="Wingdings" panose="05000000000000000000" pitchFamily="2" charset="2"/>
                </a:rPr>
                <a:t> Measurement                         Risk management</a:t>
              </a:r>
            </a:p>
          </p:txBody>
        </p:sp>
      </p:grpSp>
      <p:sp>
        <p:nvSpPr>
          <p:cNvPr id="40980" name="Rectangle 20">
            <a:extLst>
              <a:ext uri="{FF2B5EF4-FFF2-40B4-BE49-F238E27FC236}">
                <a16:creationId xmlns:a16="http://schemas.microsoft.com/office/drawing/2014/main" id="{7C3E5A0E-D92F-A0C9-0253-908D79A0A048}"/>
              </a:ext>
            </a:extLst>
          </p:cNvPr>
          <p:cNvSpPr>
            <a:spLocks noChangeArrowheads="1"/>
          </p:cNvSpPr>
          <p:nvPr/>
        </p:nvSpPr>
        <p:spPr bwMode="auto">
          <a:xfrm>
            <a:off x="1670050" y="1673225"/>
            <a:ext cx="5867400" cy="2332038"/>
          </a:xfrm>
          <a:prstGeom prst="rect">
            <a:avLst/>
          </a:prstGeom>
          <a:blipFill dpi="0" rotWithShape="0">
            <a:blip r:embed="rId5"/>
            <a:srcRect/>
            <a:tile tx="0" ty="0" sx="100000" sy="100000" flip="none" algn="tl"/>
          </a:blipFill>
          <a:ln w="12700">
            <a:solidFill>
              <a:srgbClr val="993300"/>
            </a:solidFill>
            <a:miter lim="800000"/>
            <a:headEnd/>
            <a:tailEnd/>
          </a:ln>
          <a:effectLst>
            <a:outerShdw dist="242633" dir="2572734" algn="ctr" rotWithShape="0">
              <a:schemeClr val="bg2">
                <a:alpha val="50000"/>
              </a:schemeClr>
            </a:outerShdw>
          </a:effectLst>
        </p:spPr>
        <p:txBody>
          <a:bodyPr wrap="none" anchor="ctr"/>
          <a:lstStyle/>
          <a:p>
            <a:pPr lvl="1" eaLnBrk="0" hangingPunct="0">
              <a:lnSpc>
                <a:spcPct val="115000"/>
              </a:lnSpc>
            </a:pPr>
            <a:r>
              <a:rPr lang="en-US" altLang="zh-CN" sz="2800" b="1">
                <a:solidFill>
                  <a:schemeClr val="bg1"/>
                </a:solidFill>
              </a:rPr>
              <a:t>Framework Activities</a:t>
            </a:r>
          </a:p>
          <a:p>
            <a:pPr lvl="2" eaLnBrk="0" hangingPunct="0">
              <a:lnSpc>
                <a:spcPct val="115000"/>
              </a:lnSpc>
            </a:pPr>
            <a:r>
              <a:rPr lang="en-US" altLang="zh-CN" sz="2400" b="1">
                <a:solidFill>
                  <a:schemeClr val="bg1"/>
                </a:solidFill>
              </a:rPr>
              <a:t>work tasks</a:t>
            </a:r>
          </a:p>
          <a:p>
            <a:pPr lvl="2" eaLnBrk="0" hangingPunct="0">
              <a:lnSpc>
                <a:spcPct val="115000"/>
              </a:lnSpc>
            </a:pPr>
            <a:r>
              <a:rPr lang="en-US" altLang="zh-CN" sz="2400" b="1">
                <a:solidFill>
                  <a:schemeClr val="bg1"/>
                </a:solidFill>
              </a:rPr>
              <a:t>work products</a:t>
            </a:r>
          </a:p>
          <a:p>
            <a:pPr lvl="2" eaLnBrk="0" hangingPunct="0">
              <a:lnSpc>
                <a:spcPct val="115000"/>
              </a:lnSpc>
            </a:pPr>
            <a:r>
              <a:rPr lang="en-US" altLang="zh-CN" sz="2400" b="1">
                <a:solidFill>
                  <a:schemeClr val="bg1"/>
                </a:solidFill>
              </a:rPr>
              <a:t>milestones &amp; deliverables</a:t>
            </a:r>
          </a:p>
          <a:p>
            <a:pPr lvl="2" eaLnBrk="0" hangingPunct="0">
              <a:lnSpc>
                <a:spcPct val="115000"/>
              </a:lnSpc>
            </a:pPr>
            <a:r>
              <a:rPr lang="en-US" altLang="zh-CN" sz="2400" b="1">
                <a:solidFill>
                  <a:schemeClr val="bg1"/>
                </a:solidFill>
              </a:rPr>
              <a:t>QA checkpoints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40970"/>
                                        </p:tgtEl>
                                        <p:attrNameLst>
                                          <p:attrName>style.visibility</p:attrName>
                                        </p:attrNameLst>
                                      </p:cBhvr>
                                      <p:to>
                                        <p:strVal val="visible"/>
                                      </p:to>
                                    </p:set>
                                    <p:animEffect transition="in" filter="box(out)">
                                      <p:cBhvr>
                                        <p:cTn id="7" dur="500"/>
                                        <p:tgtEl>
                                          <p:spTgt spid="40970"/>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0980"/>
                                        </p:tgtEl>
                                        <p:attrNameLst>
                                          <p:attrName>style.visibility</p:attrName>
                                        </p:attrNameLst>
                                      </p:cBhvr>
                                      <p:to>
                                        <p:strVal val="visible"/>
                                      </p:to>
                                    </p:set>
                                    <p:animEffect transition="in" filter="box(out)">
                                      <p:cBhvr>
                                        <p:cTn id="12" dur="500"/>
                                        <p:tgtEl>
                                          <p:spTgt spid="40980"/>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0981"/>
                                        </p:tgtEl>
                                        <p:attrNameLst>
                                          <p:attrName>style.visibility</p:attrName>
                                        </p:attrNameLst>
                                      </p:cBhvr>
                                      <p:to>
                                        <p:strVal val="visible"/>
                                      </p:to>
                                    </p:set>
                                    <p:animEffect transition="in" filter="wipe(down)">
                                      <p:cBhvr>
                                        <p:cTn id="17" dur="500"/>
                                        <p:tgtEl>
                                          <p:spTgt spid="40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0"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B868AB8-364E-DF57-6DA8-2EB3815AADC7}"/>
              </a:ext>
            </a:extLst>
          </p:cNvPr>
          <p:cNvSpPr>
            <a:spLocks noGrp="1" noChangeArrowheads="1"/>
          </p:cNvSpPr>
          <p:nvPr>
            <p:ph type="title"/>
          </p:nvPr>
        </p:nvSpPr>
        <p:spPr/>
        <p:txBody>
          <a:bodyPr/>
          <a:lstStyle/>
          <a:p>
            <a:r>
              <a:rPr lang="en-US" altLang="zh-CN" sz="2400"/>
              <a:t>2.2  The Software Process</a:t>
            </a:r>
          </a:p>
        </p:txBody>
      </p:sp>
      <p:sp>
        <p:nvSpPr>
          <p:cNvPr id="44035" name="Rectangle 3">
            <a:extLst>
              <a:ext uri="{FF2B5EF4-FFF2-40B4-BE49-F238E27FC236}">
                <a16:creationId xmlns:a16="http://schemas.microsoft.com/office/drawing/2014/main" id="{C388795D-E19D-46BD-AD8B-3F3818252ED2}"/>
              </a:ext>
            </a:extLst>
          </p:cNvPr>
          <p:cNvSpPr>
            <a:spLocks noGrp="1" noChangeArrowheads="1"/>
          </p:cNvSpPr>
          <p:nvPr>
            <p:ph type="body" idx="1"/>
          </p:nvPr>
        </p:nvSpPr>
        <p:spPr>
          <a:xfrm>
            <a:off x="900113" y="1196975"/>
            <a:ext cx="7580312" cy="4392613"/>
          </a:xfrm>
        </p:spPr>
        <p:txBody>
          <a:bodyPr/>
          <a:lstStyle/>
          <a:p>
            <a:pPr>
              <a:lnSpc>
                <a:spcPct val="90000"/>
              </a:lnSpc>
              <a:spcAft>
                <a:spcPct val="40000"/>
              </a:spcAft>
            </a:pPr>
            <a:r>
              <a:rPr lang="en-US" altLang="zh-CN" b="1"/>
              <a:t>Generic Process Framework </a:t>
            </a:r>
          </a:p>
          <a:p>
            <a:pPr>
              <a:lnSpc>
                <a:spcPct val="90000"/>
              </a:lnSpc>
              <a:spcAft>
                <a:spcPct val="30000"/>
              </a:spcAft>
              <a:buFont typeface="Wingdings" panose="05000000000000000000" pitchFamily="2" charset="2"/>
              <a:buAutoNum type="arabicPeriod"/>
            </a:pPr>
            <a:r>
              <a:rPr lang="en-US" altLang="zh-CN" sz="2000" b="1"/>
              <a:t>Communication </a:t>
            </a:r>
            <a:r>
              <a:rPr lang="en-US" altLang="zh-CN" sz="2000"/>
              <a:t>(customer collaboration and requirement gathering) </a:t>
            </a:r>
          </a:p>
          <a:p>
            <a:pPr>
              <a:lnSpc>
                <a:spcPct val="90000"/>
              </a:lnSpc>
              <a:spcAft>
                <a:spcPct val="30000"/>
              </a:spcAft>
              <a:buFont typeface="Wingdings" panose="05000000000000000000" pitchFamily="2" charset="2"/>
              <a:buAutoNum type="arabicPeriod"/>
            </a:pPr>
            <a:r>
              <a:rPr lang="en-US" altLang="zh-CN" sz="2000" b="1"/>
              <a:t>Planning </a:t>
            </a:r>
            <a:r>
              <a:rPr lang="en-US" altLang="zh-CN" sz="2000"/>
              <a:t>(establishes engineering work plan, describes technical risks, lists resource requirements, work products produced, and defines work schedule) </a:t>
            </a:r>
          </a:p>
          <a:p>
            <a:pPr>
              <a:lnSpc>
                <a:spcPct val="90000"/>
              </a:lnSpc>
              <a:spcAft>
                <a:spcPct val="30000"/>
              </a:spcAft>
              <a:buFont typeface="Wingdings" panose="05000000000000000000" pitchFamily="2" charset="2"/>
              <a:buAutoNum type="arabicPeriod"/>
            </a:pPr>
            <a:r>
              <a:rPr lang="en-US" altLang="zh-CN" sz="2000" b="1"/>
              <a:t>Modeling </a:t>
            </a:r>
            <a:r>
              <a:rPr lang="en-US" altLang="zh-CN" sz="2000"/>
              <a:t>(creation of models to help developers and customers understand the requires and software design) </a:t>
            </a:r>
          </a:p>
          <a:p>
            <a:pPr>
              <a:lnSpc>
                <a:spcPct val="90000"/>
              </a:lnSpc>
              <a:spcAft>
                <a:spcPct val="30000"/>
              </a:spcAft>
              <a:buFont typeface="Wingdings" panose="05000000000000000000" pitchFamily="2" charset="2"/>
              <a:buAutoNum type="arabicPeriod"/>
            </a:pPr>
            <a:r>
              <a:rPr lang="en-US" altLang="zh-CN" sz="2000" b="1"/>
              <a:t>Construction </a:t>
            </a:r>
            <a:r>
              <a:rPr lang="en-US" altLang="zh-CN" sz="2000"/>
              <a:t>(code generation and testing) </a:t>
            </a:r>
          </a:p>
          <a:p>
            <a:pPr>
              <a:lnSpc>
                <a:spcPct val="90000"/>
              </a:lnSpc>
              <a:spcAft>
                <a:spcPct val="30000"/>
              </a:spcAft>
              <a:buFont typeface="Wingdings" panose="05000000000000000000" pitchFamily="2" charset="2"/>
              <a:buAutoNum type="arabicPeriod"/>
            </a:pPr>
            <a:r>
              <a:rPr lang="en-US" altLang="zh-CN" sz="2000" b="1"/>
              <a:t>Deployment </a:t>
            </a:r>
            <a:r>
              <a:rPr lang="en-US" altLang="zh-CN" sz="2000"/>
              <a:t>(software delivered for customer evaluation and feedback)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wipe(up)">
                                      <p:cBhvr>
                                        <p:cTn id="7" dur="500"/>
                                        <p:tgtEl>
                                          <p:spTgt spid="440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wipe(up)">
                                      <p:cBhvr>
                                        <p:cTn id="12" dur="500"/>
                                        <p:tgtEl>
                                          <p:spTgt spid="440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wipe(up)">
                                      <p:cBhvr>
                                        <p:cTn id="17" dur="500"/>
                                        <p:tgtEl>
                                          <p:spTgt spid="440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035">
                                            <p:txEl>
                                              <p:pRg st="3" end="3"/>
                                            </p:txEl>
                                          </p:spTgt>
                                        </p:tgtEl>
                                        <p:attrNameLst>
                                          <p:attrName>style.visibility</p:attrName>
                                        </p:attrNameLst>
                                      </p:cBhvr>
                                      <p:to>
                                        <p:strVal val="visible"/>
                                      </p:to>
                                    </p:set>
                                    <p:animEffect transition="in" filter="wipe(up)">
                                      <p:cBhvr>
                                        <p:cTn id="22" dur="500"/>
                                        <p:tgtEl>
                                          <p:spTgt spid="4403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4035">
                                            <p:txEl>
                                              <p:pRg st="4" end="4"/>
                                            </p:txEl>
                                          </p:spTgt>
                                        </p:tgtEl>
                                        <p:attrNameLst>
                                          <p:attrName>style.visibility</p:attrName>
                                        </p:attrNameLst>
                                      </p:cBhvr>
                                      <p:to>
                                        <p:strVal val="visible"/>
                                      </p:to>
                                    </p:set>
                                    <p:animEffect transition="in" filter="wipe(up)">
                                      <p:cBhvr>
                                        <p:cTn id="27" dur="500"/>
                                        <p:tgtEl>
                                          <p:spTgt spid="4403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035">
                                            <p:txEl>
                                              <p:pRg st="5" end="5"/>
                                            </p:txEl>
                                          </p:spTgt>
                                        </p:tgtEl>
                                        <p:attrNameLst>
                                          <p:attrName>style.visibility</p:attrName>
                                        </p:attrNameLst>
                                      </p:cBhvr>
                                      <p:to>
                                        <p:strVal val="visible"/>
                                      </p:to>
                                    </p:set>
                                    <p:animEffect transition="in" filter="wipe(up)">
                                      <p:cBhvr>
                                        <p:cTn id="32" dur="500"/>
                                        <p:tgtEl>
                                          <p:spTgt spid="44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C4AA56D-18BF-2069-09D5-54044C3961BF}"/>
              </a:ext>
            </a:extLst>
          </p:cNvPr>
          <p:cNvSpPr>
            <a:spLocks noGrp="1" noChangeArrowheads="1"/>
          </p:cNvSpPr>
          <p:nvPr>
            <p:ph type="title"/>
          </p:nvPr>
        </p:nvSpPr>
        <p:spPr>
          <a:xfrm>
            <a:off x="827088" y="44450"/>
            <a:ext cx="7859712" cy="850900"/>
          </a:xfrm>
        </p:spPr>
        <p:txBody>
          <a:bodyPr/>
          <a:lstStyle/>
          <a:p>
            <a:r>
              <a:rPr lang="en-US" altLang="zh-CN" sz="2400"/>
              <a:t>2.2  The Software Process</a:t>
            </a:r>
          </a:p>
        </p:txBody>
      </p:sp>
      <p:sp>
        <p:nvSpPr>
          <p:cNvPr id="75779" name="Rectangle 3">
            <a:extLst>
              <a:ext uri="{FF2B5EF4-FFF2-40B4-BE49-F238E27FC236}">
                <a16:creationId xmlns:a16="http://schemas.microsoft.com/office/drawing/2014/main" id="{632047AB-2E2C-744C-9B71-01C7C9D4B338}"/>
              </a:ext>
            </a:extLst>
          </p:cNvPr>
          <p:cNvSpPr>
            <a:spLocks noGrp="1" noChangeArrowheads="1"/>
          </p:cNvSpPr>
          <p:nvPr>
            <p:ph type="body" idx="1"/>
          </p:nvPr>
        </p:nvSpPr>
        <p:spPr>
          <a:xfrm>
            <a:off x="684213" y="908050"/>
            <a:ext cx="7796212" cy="5543550"/>
          </a:xfrm>
        </p:spPr>
        <p:txBody>
          <a:bodyPr/>
          <a:lstStyle/>
          <a:p>
            <a:pPr marL="0" indent="0">
              <a:lnSpc>
                <a:spcPct val="80000"/>
              </a:lnSpc>
              <a:spcAft>
                <a:spcPct val="30000"/>
              </a:spcAft>
            </a:pPr>
            <a:r>
              <a:rPr lang="en-US" altLang="zh-CN" b="1"/>
              <a:t> Process Adaptation</a:t>
            </a:r>
          </a:p>
          <a:p>
            <a:pPr marL="179388" lvl="1" indent="0">
              <a:lnSpc>
                <a:spcPct val="80000"/>
              </a:lnSpc>
              <a:spcAft>
                <a:spcPct val="30000"/>
              </a:spcAft>
            </a:pPr>
            <a:r>
              <a:rPr lang="en-US" altLang="zh-CN" sz="2000"/>
              <a:t> overall </a:t>
            </a:r>
            <a:r>
              <a:rPr lang="en-US" altLang="zh-CN" sz="2000" b="1"/>
              <a:t>flow</a:t>
            </a:r>
            <a:r>
              <a:rPr lang="en-US" altLang="zh-CN" sz="2000"/>
              <a:t> of activities, actions, and tasks and the interdependencies among them</a:t>
            </a:r>
          </a:p>
          <a:p>
            <a:pPr marL="179388" lvl="1" indent="0">
              <a:lnSpc>
                <a:spcPct val="80000"/>
              </a:lnSpc>
              <a:spcAft>
                <a:spcPct val="30000"/>
              </a:spcAft>
            </a:pPr>
            <a:r>
              <a:rPr lang="en-US" altLang="zh-CN" sz="2000"/>
              <a:t> degree to which </a:t>
            </a:r>
            <a:r>
              <a:rPr lang="en-US" altLang="zh-CN" sz="2000" b="1"/>
              <a:t>actions and tasks</a:t>
            </a:r>
            <a:r>
              <a:rPr lang="en-US" altLang="zh-CN" sz="2000"/>
              <a:t> are defined within each framework activity</a:t>
            </a:r>
          </a:p>
          <a:p>
            <a:pPr marL="179388" lvl="1" indent="0">
              <a:lnSpc>
                <a:spcPct val="80000"/>
              </a:lnSpc>
              <a:spcAft>
                <a:spcPct val="30000"/>
              </a:spcAft>
            </a:pPr>
            <a:r>
              <a:rPr lang="en-US" altLang="zh-CN" sz="2000"/>
              <a:t> degree to which </a:t>
            </a:r>
            <a:r>
              <a:rPr lang="en-US" altLang="zh-CN" sz="2000" b="1"/>
              <a:t>work products</a:t>
            </a:r>
            <a:r>
              <a:rPr lang="en-US" altLang="zh-CN" sz="2000"/>
              <a:t> are identified and required</a:t>
            </a:r>
          </a:p>
          <a:p>
            <a:pPr marL="179388" lvl="1" indent="0">
              <a:lnSpc>
                <a:spcPct val="80000"/>
              </a:lnSpc>
              <a:spcAft>
                <a:spcPct val="30000"/>
              </a:spcAft>
            </a:pPr>
            <a:r>
              <a:rPr lang="en-US" altLang="zh-CN" sz="2000"/>
              <a:t> manner which </a:t>
            </a:r>
            <a:r>
              <a:rPr lang="en-US" altLang="zh-CN" sz="2000" b="1"/>
              <a:t>quality assurance</a:t>
            </a:r>
            <a:r>
              <a:rPr lang="en-US" altLang="zh-CN" sz="2000"/>
              <a:t> activities are applied</a:t>
            </a:r>
          </a:p>
          <a:p>
            <a:pPr marL="179388" lvl="1" indent="0">
              <a:lnSpc>
                <a:spcPct val="80000"/>
              </a:lnSpc>
              <a:spcAft>
                <a:spcPct val="30000"/>
              </a:spcAft>
            </a:pPr>
            <a:r>
              <a:rPr lang="en-US" altLang="zh-CN" sz="2000"/>
              <a:t> manner in which </a:t>
            </a:r>
            <a:r>
              <a:rPr lang="en-US" altLang="zh-CN" sz="2000" b="1"/>
              <a:t>project tracking and control</a:t>
            </a:r>
            <a:r>
              <a:rPr lang="en-US" altLang="zh-CN" sz="2000"/>
              <a:t> activities are applied</a:t>
            </a:r>
          </a:p>
          <a:p>
            <a:pPr marL="179388" lvl="1" indent="0">
              <a:lnSpc>
                <a:spcPct val="80000"/>
              </a:lnSpc>
              <a:spcAft>
                <a:spcPct val="30000"/>
              </a:spcAft>
            </a:pPr>
            <a:r>
              <a:rPr lang="en-US" altLang="zh-CN" sz="2000"/>
              <a:t> overall degree of </a:t>
            </a:r>
            <a:r>
              <a:rPr lang="en-US" altLang="zh-CN" sz="2000" b="1"/>
              <a:t>detail and rigor</a:t>
            </a:r>
            <a:r>
              <a:rPr lang="en-US" altLang="zh-CN" sz="2000"/>
              <a:t> with which the process is described</a:t>
            </a:r>
          </a:p>
          <a:p>
            <a:pPr marL="179388" lvl="1" indent="0">
              <a:lnSpc>
                <a:spcPct val="80000"/>
              </a:lnSpc>
              <a:spcAft>
                <a:spcPct val="30000"/>
              </a:spcAft>
            </a:pPr>
            <a:r>
              <a:rPr lang="en-US" altLang="zh-CN" sz="2000"/>
              <a:t> degree to which the </a:t>
            </a:r>
            <a:r>
              <a:rPr lang="en-US" altLang="zh-CN" sz="2000" b="1"/>
              <a:t>customer and other stakeholders</a:t>
            </a:r>
            <a:r>
              <a:rPr lang="en-US" altLang="zh-CN" sz="2000"/>
              <a:t> are involved with the project</a:t>
            </a:r>
          </a:p>
          <a:p>
            <a:pPr marL="179388" lvl="1" indent="0">
              <a:lnSpc>
                <a:spcPct val="80000"/>
              </a:lnSpc>
              <a:spcAft>
                <a:spcPct val="30000"/>
              </a:spcAft>
            </a:pPr>
            <a:r>
              <a:rPr lang="en-US" altLang="zh-CN" sz="2000"/>
              <a:t> level of autonomy given to the </a:t>
            </a:r>
            <a:r>
              <a:rPr lang="en-US" altLang="zh-CN" sz="2000" b="1"/>
              <a:t>software team</a:t>
            </a:r>
          </a:p>
          <a:p>
            <a:pPr marL="179388" lvl="1" indent="0">
              <a:lnSpc>
                <a:spcPct val="80000"/>
              </a:lnSpc>
              <a:spcAft>
                <a:spcPct val="30000"/>
              </a:spcAft>
            </a:pPr>
            <a:r>
              <a:rPr lang="en-US" altLang="zh-CN" sz="2000"/>
              <a:t> degree to which </a:t>
            </a:r>
            <a:r>
              <a:rPr lang="en-US" altLang="zh-CN" sz="2000" b="1"/>
              <a:t>team organization and roles</a:t>
            </a:r>
            <a:r>
              <a:rPr lang="en-US" altLang="zh-CN" sz="2000"/>
              <a:t> are prescribed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up)">
                                      <p:cBhvr>
                                        <p:cTn id="7" dur="500"/>
                                        <p:tgtEl>
                                          <p:spTgt spid="7577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5779">
                                            <p:txEl>
                                              <p:pRg st="1" end="1"/>
                                            </p:txEl>
                                          </p:spTgt>
                                        </p:tgtEl>
                                        <p:attrNameLst>
                                          <p:attrName>style.visibility</p:attrName>
                                        </p:attrNameLst>
                                      </p:cBhvr>
                                      <p:to>
                                        <p:strVal val="visible"/>
                                      </p:to>
                                    </p:set>
                                    <p:animEffect transition="in" filter="wipe(up)">
                                      <p:cBhvr>
                                        <p:cTn id="10" dur="500"/>
                                        <p:tgtEl>
                                          <p:spTgt spid="7577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animEffect transition="in" filter="wipe(up)">
                                      <p:cBhvr>
                                        <p:cTn id="13" dur="500"/>
                                        <p:tgtEl>
                                          <p:spTgt spid="7577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5779">
                                            <p:txEl>
                                              <p:pRg st="3" end="3"/>
                                            </p:txEl>
                                          </p:spTgt>
                                        </p:tgtEl>
                                        <p:attrNameLst>
                                          <p:attrName>style.visibility</p:attrName>
                                        </p:attrNameLst>
                                      </p:cBhvr>
                                      <p:to>
                                        <p:strVal val="visible"/>
                                      </p:to>
                                    </p:set>
                                    <p:animEffect transition="in" filter="wipe(up)">
                                      <p:cBhvr>
                                        <p:cTn id="16" dur="500"/>
                                        <p:tgtEl>
                                          <p:spTgt spid="7577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75779">
                                            <p:txEl>
                                              <p:pRg st="4" end="4"/>
                                            </p:txEl>
                                          </p:spTgt>
                                        </p:tgtEl>
                                        <p:attrNameLst>
                                          <p:attrName>style.visibility</p:attrName>
                                        </p:attrNameLst>
                                      </p:cBhvr>
                                      <p:to>
                                        <p:strVal val="visible"/>
                                      </p:to>
                                    </p:set>
                                    <p:animEffect transition="in" filter="wipe(up)">
                                      <p:cBhvr>
                                        <p:cTn id="19" dur="500"/>
                                        <p:tgtEl>
                                          <p:spTgt spid="75779">
                                            <p:txEl>
                                              <p:pRg st="4" end="4"/>
                                            </p:txEl>
                                          </p:spTgt>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75779">
                                            <p:txEl>
                                              <p:pRg st="5" end="5"/>
                                            </p:txEl>
                                          </p:spTgt>
                                        </p:tgtEl>
                                        <p:attrNameLst>
                                          <p:attrName>style.visibility</p:attrName>
                                        </p:attrNameLst>
                                      </p:cBhvr>
                                      <p:to>
                                        <p:strVal val="visible"/>
                                      </p:to>
                                    </p:set>
                                    <p:animEffect transition="in" filter="wipe(up)">
                                      <p:cBhvr>
                                        <p:cTn id="22" dur="500"/>
                                        <p:tgtEl>
                                          <p:spTgt spid="75779">
                                            <p:txEl>
                                              <p:pRg st="5" end="5"/>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5779">
                                            <p:txEl>
                                              <p:pRg st="6" end="6"/>
                                            </p:txEl>
                                          </p:spTgt>
                                        </p:tgtEl>
                                        <p:attrNameLst>
                                          <p:attrName>style.visibility</p:attrName>
                                        </p:attrNameLst>
                                      </p:cBhvr>
                                      <p:to>
                                        <p:strVal val="visible"/>
                                      </p:to>
                                    </p:set>
                                    <p:animEffect transition="in" filter="wipe(up)">
                                      <p:cBhvr>
                                        <p:cTn id="25" dur="500"/>
                                        <p:tgtEl>
                                          <p:spTgt spid="75779">
                                            <p:txEl>
                                              <p:pRg st="6" end="6"/>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5779">
                                            <p:txEl>
                                              <p:pRg st="7" end="7"/>
                                            </p:txEl>
                                          </p:spTgt>
                                        </p:tgtEl>
                                        <p:attrNameLst>
                                          <p:attrName>style.visibility</p:attrName>
                                        </p:attrNameLst>
                                      </p:cBhvr>
                                      <p:to>
                                        <p:strVal val="visible"/>
                                      </p:to>
                                    </p:set>
                                    <p:animEffect transition="in" filter="wipe(up)">
                                      <p:cBhvr>
                                        <p:cTn id="28" dur="500"/>
                                        <p:tgtEl>
                                          <p:spTgt spid="75779">
                                            <p:txEl>
                                              <p:pRg st="7" end="7"/>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75779">
                                            <p:txEl>
                                              <p:pRg st="8" end="8"/>
                                            </p:txEl>
                                          </p:spTgt>
                                        </p:tgtEl>
                                        <p:attrNameLst>
                                          <p:attrName>style.visibility</p:attrName>
                                        </p:attrNameLst>
                                      </p:cBhvr>
                                      <p:to>
                                        <p:strVal val="visible"/>
                                      </p:to>
                                    </p:set>
                                    <p:animEffect transition="in" filter="wipe(up)">
                                      <p:cBhvr>
                                        <p:cTn id="31" dur="500"/>
                                        <p:tgtEl>
                                          <p:spTgt spid="75779">
                                            <p:txEl>
                                              <p:pRg st="8" end="8"/>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75779">
                                            <p:txEl>
                                              <p:pRg st="9" end="9"/>
                                            </p:txEl>
                                          </p:spTgt>
                                        </p:tgtEl>
                                        <p:attrNameLst>
                                          <p:attrName>style.visibility</p:attrName>
                                        </p:attrNameLst>
                                      </p:cBhvr>
                                      <p:to>
                                        <p:strVal val="visible"/>
                                      </p:to>
                                    </p:set>
                                    <p:animEffect transition="in" filter="wipe(up)">
                                      <p:cBhvr>
                                        <p:cTn id="34" dur="500"/>
                                        <p:tgtEl>
                                          <p:spTgt spid="757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39E4258-788B-845D-DCFE-F006EDEDA6D3}"/>
              </a:ext>
            </a:extLst>
          </p:cNvPr>
          <p:cNvSpPr>
            <a:spLocks noGrp="1" noChangeArrowheads="1"/>
          </p:cNvSpPr>
          <p:nvPr>
            <p:ph type="title"/>
          </p:nvPr>
        </p:nvSpPr>
        <p:spPr>
          <a:xfrm>
            <a:off x="1530350" y="188913"/>
            <a:ext cx="6467475" cy="850900"/>
          </a:xfrm>
        </p:spPr>
        <p:txBody>
          <a:bodyPr/>
          <a:lstStyle/>
          <a:p>
            <a:r>
              <a:rPr lang="en-US" altLang="zh-CN" sz="2400"/>
              <a:t>2.3  Software Engineering Practice</a:t>
            </a:r>
          </a:p>
        </p:txBody>
      </p:sp>
      <p:sp>
        <p:nvSpPr>
          <p:cNvPr id="76803" name="Rectangle 3">
            <a:extLst>
              <a:ext uri="{FF2B5EF4-FFF2-40B4-BE49-F238E27FC236}">
                <a16:creationId xmlns:a16="http://schemas.microsoft.com/office/drawing/2014/main" id="{D3B2C7B4-456F-333E-9F0D-95BB023C0EC2}"/>
              </a:ext>
            </a:extLst>
          </p:cNvPr>
          <p:cNvSpPr>
            <a:spLocks noChangeArrowheads="1"/>
          </p:cNvSpPr>
          <p:nvPr/>
        </p:nvSpPr>
        <p:spPr bwMode="auto">
          <a:xfrm>
            <a:off x="971550" y="1268413"/>
            <a:ext cx="7056438" cy="292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81063"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ct val="50000"/>
              </a:spcAft>
              <a:buFontTx/>
              <a:buChar char="•"/>
            </a:pPr>
            <a:r>
              <a:rPr lang="en-US" altLang="zh-CN" sz="2400" b="1">
                <a:solidFill>
                  <a:schemeClr val="accent2"/>
                </a:solidFill>
              </a:rPr>
              <a:t>The Essence of Practice</a:t>
            </a:r>
          </a:p>
          <a:p>
            <a:pPr lvl="1">
              <a:spcAft>
                <a:spcPct val="50000"/>
              </a:spcAft>
              <a:buFontTx/>
              <a:buAutoNum type="arabicPeriod"/>
            </a:pPr>
            <a:r>
              <a:rPr lang="en-US" altLang="zh-CN" sz="2000" b="1">
                <a:solidFill>
                  <a:schemeClr val="accent2"/>
                </a:solidFill>
              </a:rPr>
              <a:t>Understand the problem</a:t>
            </a:r>
            <a:r>
              <a:rPr lang="en-US" altLang="zh-CN" sz="2000">
                <a:solidFill>
                  <a:schemeClr val="accent2"/>
                </a:solidFill>
              </a:rPr>
              <a:t> (communication and analysis).</a:t>
            </a:r>
          </a:p>
          <a:p>
            <a:pPr lvl="1">
              <a:spcAft>
                <a:spcPct val="50000"/>
              </a:spcAft>
              <a:buFontTx/>
              <a:buAutoNum type="arabicPeriod"/>
            </a:pPr>
            <a:r>
              <a:rPr lang="en-US" altLang="zh-CN" sz="2000" b="1">
                <a:solidFill>
                  <a:schemeClr val="accent2"/>
                </a:solidFill>
              </a:rPr>
              <a:t>Plan a solution</a:t>
            </a:r>
            <a:r>
              <a:rPr lang="en-US" altLang="zh-CN" sz="2000">
                <a:solidFill>
                  <a:schemeClr val="accent2"/>
                </a:solidFill>
              </a:rPr>
              <a:t> (modeling and software design).</a:t>
            </a:r>
          </a:p>
          <a:p>
            <a:pPr lvl="1">
              <a:spcAft>
                <a:spcPct val="50000"/>
              </a:spcAft>
              <a:buFontTx/>
              <a:buAutoNum type="arabicPeriod"/>
            </a:pPr>
            <a:r>
              <a:rPr lang="en-US" altLang="zh-CN" sz="2000" b="1">
                <a:solidFill>
                  <a:schemeClr val="accent2"/>
                </a:solidFill>
              </a:rPr>
              <a:t>Carry out the plan</a:t>
            </a:r>
            <a:r>
              <a:rPr lang="en-US" altLang="zh-CN" sz="2000">
                <a:solidFill>
                  <a:schemeClr val="accent2"/>
                </a:solidFill>
              </a:rPr>
              <a:t> (code generation).</a:t>
            </a:r>
          </a:p>
          <a:p>
            <a:pPr lvl="1">
              <a:spcAft>
                <a:spcPct val="50000"/>
              </a:spcAft>
              <a:buFontTx/>
              <a:buAutoNum type="arabicPeriod"/>
            </a:pPr>
            <a:r>
              <a:rPr lang="en-US" altLang="zh-CN" sz="2000" b="1">
                <a:solidFill>
                  <a:schemeClr val="accent2"/>
                </a:solidFill>
              </a:rPr>
              <a:t>Examine the result for accuracy</a:t>
            </a:r>
            <a:r>
              <a:rPr lang="en-US" altLang="zh-CN" sz="2000">
                <a:solidFill>
                  <a:schemeClr val="accent2"/>
                </a:solidFill>
              </a:rPr>
              <a:t> (testing and quality assurance).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up)">
                                      <p:cBhvr>
                                        <p:cTn id="7" dur="500"/>
                                        <p:tgtEl>
                                          <p:spTgt spid="76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87A92A06-77E3-3D66-13D8-67A135BC9835}"/>
              </a:ext>
            </a:extLst>
          </p:cNvPr>
          <p:cNvSpPr>
            <a:spLocks noGrp="1" noChangeArrowheads="1"/>
          </p:cNvSpPr>
          <p:nvPr>
            <p:ph type="title"/>
          </p:nvPr>
        </p:nvSpPr>
        <p:spPr>
          <a:xfrm>
            <a:off x="539750" y="260350"/>
            <a:ext cx="8424863" cy="739775"/>
          </a:xfrm>
        </p:spPr>
        <p:txBody>
          <a:bodyPr/>
          <a:lstStyle/>
          <a:p>
            <a:r>
              <a:rPr lang="en-US" altLang="zh-CN" sz="2400"/>
              <a:t>2.3  Software Engineering Practice</a:t>
            </a:r>
          </a:p>
        </p:txBody>
      </p:sp>
      <p:sp>
        <p:nvSpPr>
          <p:cNvPr id="77827" name="Rectangle 3">
            <a:extLst>
              <a:ext uri="{FF2B5EF4-FFF2-40B4-BE49-F238E27FC236}">
                <a16:creationId xmlns:a16="http://schemas.microsoft.com/office/drawing/2014/main" id="{E0D4A85E-99A1-FA58-F7F8-EAC74DF757D3}"/>
              </a:ext>
            </a:extLst>
          </p:cNvPr>
          <p:cNvSpPr>
            <a:spLocks noGrp="1" noChangeArrowheads="1"/>
          </p:cNvSpPr>
          <p:nvPr>
            <p:ph type="body" idx="1"/>
          </p:nvPr>
        </p:nvSpPr>
        <p:spPr>
          <a:xfrm>
            <a:off x="971550" y="1196975"/>
            <a:ext cx="7272338" cy="4722813"/>
          </a:xfrm>
        </p:spPr>
        <p:txBody>
          <a:bodyPr/>
          <a:lstStyle/>
          <a:p>
            <a:pPr marL="457200" indent="-457200">
              <a:lnSpc>
                <a:spcPct val="120000"/>
              </a:lnSpc>
              <a:spcBef>
                <a:spcPct val="35000"/>
              </a:spcBef>
            </a:pPr>
            <a:r>
              <a:rPr lang="en-US" altLang="zh-CN" b="1">
                <a:solidFill>
                  <a:schemeClr val="accent2"/>
                </a:solidFill>
              </a:rPr>
              <a:t>General Principles</a:t>
            </a:r>
          </a:p>
          <a:p>
            <a:pPr marL="914400" lvl="1" indent="-457200">
              <a:lnSpc>
                <a:spcPct val="120000"/>
              </a:lnSpc>
              <a:spcBef>
                <a:spcPct val="35000"/>
              </a:spcBef>
              <a:buFontTx/>
              <a:buAutoNum type="arabicPeriod"/>
            </a:pPr>
            <a:r>
              <a:rPr lang="en-US" altLang="zh-CN" sz="2000"/>
              <a:t>The reason it all exists </a:t>
            </a:r>
            <a:r>
              <a:rPr lang="en-US" altLang="zh-CN" sz="2000">
                <a:latin typeface="Palatino"/>
              </a:rPr>
              <a:t>—</a:t>
            </a:r>
            <a:r>
              <a:rPr lang="en-US" altLang="zh-CN" sz="2000"/>
              <a:t> Provide </a:t>
            </a:r>
            <a:r>
              <a:rPr lang="en-US" altLang="zh-CN" sz="2000" b="1"/>
              <a:t>Value</a:t>
            </a:r>
            <a:r>
              <a:rPr lang="en-US" altLang="zh-CN" sz="2000"/>
              <a:t> to users</a:t>
            </a:r>
          </a:p>
          <a:p>
            <a:pPr marL="914400" lvl="1" indent="-457200">
              <a:lnSpc>
                <a:spcPct val="120000"/>
              </a:lnSpc>
              <a:spcBef>
                <a:spcPct val="35000"/>
              </a:spcBef>
              <a:buFontTx/>
              <a:buAutoNum type="arabicPeriod"/>
            </a:pPr>
            <a:r>
              <a:rPr lang="en-US" altLang="zh-CN" sz="2000" b="1"/>
              <a:t>KISS</a:t>
            </a:r>
            <a:r>
              <a:rPr lang="en-US" altLang="zh-CN" sz="2000"/>
              <a:t> </a:t>
            </a:r>
            <a:r>
              <a:rPr lang="en-US" altLang="zh-CN" sz="2000">
                <a:latin typeface="Palatino"/>
              </a:rPr>
              <a:t>—</a:t>
            </a:r>
            <a:r>
              <a:rPr lang="en-US" altLang="zh-CN" sz="2000"/>
              <a:t> Keep It Simple, Stupid!</a:t>
            </a:r>
          </a:p>
          <a:p>
            <a:pPr marL="914400" lvl="1" indent="-457200">
              <a:lnSpc>
                <a:spcPct val="120000"/>
              </a:lnSpc>
              <a:spcBef>
                <a:spcPct val="35000"/>
              </a:spcBef>
              <a:buFontTx/>
              <a:buAutoNum type="arabicPeriod"/>
            </a:pPr>
            <a:r>
              <a:rPr lang="en-US" altLang="zh-CN" sz="2000"/>
              <a:t>Maintain the </a:t>
            </a:r>
            <a:r>
              <a:rPr lang="en-US" altLang="zh-CN" sz="2000" b="1"/>
              <a:t>Vision</a:t>
            </a:r>
          </a:p>
          <a:p>
            <a:pPr marL="914400" lvl="1" indent="-457200">
              <a:lnSpc>
                <a:spcPct val="120000"/>
              </a:lnSpc>
              <a:spcBef>
                <a:spcPct val="35000"/>
              </a:spcBef>
              <a:buFontTx/>
              <a:buAutoNum type="arabicPeriod"/>
            </a:pPr>
            <a:r>
              <a:rPr lang="en-US" altLang="zh-CN" sz="2000"/>
              <a:t>What you produce, others will consume</a:t>
            </a:r>
          </a:p>
          <a:p>
            <a:pPr marL="914400" lvl="1" indent="-457200">
              <a:lnSpc>
                <a:spcPct val="120000"/>
              </a:lnSpc>
              <a:spcBef>
                <a:spcPct val="35000"/>
              </a:spcBef>
              <a:buFontTx/>
              <a:buAutoNum type="arabicPeriod"/>
            </a:pPr>
            <a:r>
              <a:rPr lang="en-US" altLang="zh-CN" sz="2000"/>
              <a:t>Be open to the future</a:t>
            </a:r>
          </a:p>
          <a:p>
            <a:pPr marL="914400" lvl="1" indent="-457200">
              <a:lnSpc>
                <a:spcPct val="120000"/>
              </a:lnSpc>
              <a:spcBef>
                <a:spcPct val="35000"/>
              </a:spcBef>
              <a:buFontTx/>
              <a:buAutoNum type="arabicPeriod"/>
            </a:pPr>
            <a:r>
              <a:rPr lang="en-US" altLang="zh-CN" sz="2000"/>
              <a:t>Plan ahead for reuse</a:t>
            </a:r>
          </a:p>
          <a:p>
            <a:pPr marL="914400" lvl="1" indent="-457200">
              <a:lnSpc>
                <a:spcPct val="120000"/>
              </a:lnSpc>
              <a:spcBef>
                <a:spcPct val="35000"/>
              </a:spcBef>
              <a:buFontTx/>
              <a:buAutoNum type="arabicPeriod"/>
            </a:pPr>
            <a:r>
              <a:rPr lang="en-US" altLang="zh-CN" sz="2000"/>
              <a:t>Think!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Effect transition="in" filter="wipe(left)">
                                      <p:cBhvr>
                                        <p:cTn id="7" dur="500"/>
                                        <p:tgtEl>
                                          <p:spTgt spid="778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wipe(left)">
                                      <p:cBhvr>
                                        <p:cTn id="12" dur="500"/>
                                        <p:tgtEl>
                                          <p:spTgt spid="778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7827">
                                            <p:txEl>
                                              <p:pRg st="2" end="2"/>
                                            </p:txEl>
                                          </p:spTgt>
                                        </p:tgtEl>
                                        <p:attrNameLst>
                                          <p:attrName>style.visibility</p:attrName>
                                        </p:attrNameLst>
                                      </p:cBhvr>
                                      <p:to>
                                        <p:strVal val="visible"/>
                                      </p:to>
                                    </p:set>
                                    <p:animEffect transition="in" filter="wipe(left)">
                                      <p:cBhvr>
                                        <p:cTn id="17" dur="500"/>
                                        <p:tgtEl>
                                          <p:spTgt spid="77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7827">
                                            <p:txEl>
                                              <p:pRg st="3" end="3"/>
                                            </p:txEl>
                                          </p:spTgt>
                                        </p:tgtEl>
                                        <p:attrNameLst>
                                          <p:attrName>style.visibility</p:attrName>
                                        </p:attrNameLst>
                                      </p:cBhvr>
                                      <p:to>
                                        <p:strVal val="visible"/>
                                      </p:to>
                                    </p:set>
                                    <p:animEffect transition="in" filter="wipe(left)">
                                      <p:cBhvr>
                                        <p:cTn id="22" dur="500"/>
                                        <p:tgtEl>
                                          <p:spTgt spid="77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7827">
                                            <p:txEl>
                                              <p:pRg st="4" end="4"/>
                                            </p:txEl>
                                          </p:spTgt>
                                        </p:tgtEl>
                                        <p:attrNameLst>
                                          <p:attrName>style.visibility</p:attrName>
                                        </p:attrNameLst>
                                      </p:cBhvr>
                                      <p:to>
                                        <p:strVal val="visible"/>
                                      </p:to>
                                    </p:set>
                                    <p:animEffect transition="in" filter="wipe(left)">
                                      <p:cBhvr>
                                        <p:cTn id="27" dur="500"/>
                                        <p:tgtEl>
                                          <p:spTgt spid="77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7827">
                                            <p:txEl>
                                              <p:pRg st="5" end="5"/>
                                            </p:txEl>
                                          </p:spTgt>
                                        </p:tgtEl>
                                        <p:attrNameLst>
                                          <p:attrName>style.visibility</p:attrName>
                                        </p:attrNameLst>
                                      </p:cBhvr>
                                      <p:to>
                                        <p:strVal val="visible"/>
                                      </p:to>
                                    </p:set>
                                    <p:animEffect transition="in" filter="wipe(left)">
                                      <p:cBhvr>
                                        <p:cTn id="32" dur="500"/>
                                        <p:tgtEl>
                                          <p:spTgt spid="77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7827">
                                            <p:txEl>
                                              <p:pRg st="6" end="6"/>
                                            </p:txEl>
                                          </p:spTgt>
                                        </p:tgtEl>
                                        <p:attrNameLst>
                                          <p:attrName>style.visibility</p:attrName>
                                        </p:attrNameLst>
                                      </p:cBhvr>
                                      <p:to>
                                        <p:strVal val="visible"/>
                                      </p:to>
                                    </p:set>
                                    <p:animEffect transition="in" filter="wipe(left)">
                                      <p:cBhvr>
                                        <p:cTn id="37" dur="500"/>
                                        <p:tgtEl>
                                          <p:spTgt spid="778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7827">
                                            <p:txEl>
                                              <p:pRg st="7" end="7"/>
                                            </p:txEl>
                                          </p:spTgt>
                                        </p:tgtEl>
                                        <p:attrNameLst>
                                          <p:attrName>style.visibility</p:attrName>
                                        </p:attrNameLst>
                                      </p:cBhvr>
                                      <p:to>
                                        <p:strVal val="visible"/>
                                      </p:to>
                                    </p:set>
                                    <p:animEffect transition="in" filter="wipe(left)">
                                      <p:cBhvr>
                                        <p:cTn id="42" dur="500"/>
                                        <p:tgtEl>
                                          <p:spTgt spid="77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C94CC8A4-C933-5FBC-6C2F-4E4234496173}"/>
              </a:ext>
            </a:extLst>
          </p:cNvPr>
          <p:cNvSpPr>
            <a:spLocks noGrp="1" noChangeArrowheads="1"/>
          </p:cNvSpPr>
          <p:nvPr>
            <p:ph type="title"/>
          </p:nvPr>
        </p:nvSpPr>
        <p:spPr>
          <a:xfrm>
            <a:off x="827088" y="115888"/>
            <a:ext cx="7859712" cy="850900"/>
          </a:xfrm>
        </p:spPr>
        <p:txBody>
          <a:bodyPr/>
          <a:lstStyle/>
          <a:p>
            <a:r>
              <a:rPr lang="en-US" altLang="zh-CN" sz="2400"/>
              <a:t>2.4 Software Development Myths</a:t>
            </a:r>
          </a:p>
        </p:txBody>
      </p:sp>
      <p:sp>
        <p:nvSpPr>
          <p:cNvPr id="65539" name="Rectangle 3">
            <a:extLst>
              <a:ext uri="{FF2B5EF4-FFF2-40B4-BE49-F238E27FC236}">
                <a16:creationId xmlns:a16="http://schemas.microsoft.com/office/drawing/2014/main" id="{950F7BFB-2913-3E2D-E5AE-9CB93E2C6255}"/>
              </a:ext>
            </a:extLst>
          </p:cNvPr>
          <p:cNvSpPr>
            <a:spLocks noGrp="1" noChangeArrowheads="1"/>
          </p:cNvSpPr>
          <p:nvPr>
            <p:ph type="body" idx="1"/>
          </p:nvPr>
        </p:nvSpPr>
        <p:spPr>
          <a:xfrm>
            <a:off x="466725" y="981075"/>
            <a:ext cx="5834063" cy="574675"/>
          </a:xfrm>
        </p:spPr>
        <p:txBody>
          <a:bodyPr/>
          <a:lstStyle/>
          <a:p>
            <a:r>
              <a:rPr lang="en-US" altLang="zh-CN" b="1"/>
              <a:t>Management myths</a:t>
            </a:r>
          </a:p>
        </p:txBody>
      </p:sp>
      <p:sp>
        <p:nvSpPr>
          <p:cNvPr id="65540" name="Text Box 4">
            <a:extLst>
              <a:ext uri="{FF2B5EF4-FFF2-40B4-BE49-F238E27FC236}">
                <a16:creationId xmlns:a16="http://schemas.microsoft.com/office/drawing/2014/main" id="{644CA730-0AFF-F171-45D6-554D6947EE9B}"/>
              </a:ext>
            </a:extLst>
          </p:cNvPr>
          <p:cNvSpPr txBox="1">
            <a:spLocks noChangeArrowheads="1"/>
          </p:cNvSpPr>
          <p:nvPr/>
        </p:nvSpPr>
        <p:spPr bwMode="auto">
          <a:xfrm>
            <a:off x="827088" y="1555750"/>
            <a:ext cx="76327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We already have a book that’s full of standards and procedures for building software.  Won’t that provide my people with everything they need to know?</a:t>
            </a:r>
          </a:p>
        </p:txBody>
      </p:sp>
      <p:sp>
        <p:nvSpPr>
          <p:cNvPr id="65541" name="Text Box 5">
            <a:extLst>
              <a:ext uri="{FF2B5EF4-FFF2-40B4-BE49-F238E27FC236}">
                <a16:creationId xmlns:a16="http://schemas.microsoft.com/office/drawing/2014/main" id="{8D2FB2D1-36C3-7E8B-FE47-4D371A8EC8F0}"/>
              </a:ext>
            </a:extLst>
          </p:cNvPr>
          <p:cNvSpPr txBox="1">
            <a:spLocks noChangeArrowheads="1"/>
          </p:cNvSpPr>
          <p:nvPr/>
        </p:nvSpPr>
        <p:spPr bwMode="auto">
          <a:xfrm>
            <a:off x="827088" y="2439988"/>
            <a:ext cx="7632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Reality:</a:t>
            </a:r>
            <a:r>
              <a:rPr lang="en-US" altLang="zh-CN"/>
              <a:t> Does everybody care?</a:t>
            </a:r>
          </a:p>
        </p:txBody>
      </p:sp>
      <p:sp>
        <p:nvSpPr>
          <p:cNvPr id="65542" name="Text Box 6">
            <a:extLst>
              <a:ext uri="{FF2B5EF4-FFF2-40B4-BE49-F238E27FC236}">
                <a16:creationId xmlns:a16="http://schemas.microsoft.com/office/drawing/2014/main" id="{BAFEEC63-B574-8294-3F20-F8D3FEF649D7}"/>
              </a:ext>
            </a:extLst>
          </p:cNvPr>
          <p:cNvSpPr txBox="1">
            <a:spLocks noChangeArrowheads="1"/>
          </p:cNvSpPr>
          <p:nvPr/>
        </p:nvSpPr>
        <p:spPr bwMode="auto">
          <a:xfrm>
            <a:off x="827088" y="2852738"/>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If we get behind schedule, we can add more programmers and catch up.</a:t>
            </a:r>
          </a:p>
        </p:txBody>
      </p:sp>
      <p:sp>
        <p:nvSpPr>
          <p:cNvPr id="65543" name="Text Box 7">
            <a:extLst>
              <a:ext uri="{FF2B5EF4-FFF2-40B4-BE49-F238E27FC236}">
                <a16:creationId xmlns:a16="http://schemas.microsoft.com/office/drawing/2014/main" id="{C70E2B62-2F2D-4B7D-75BF-0348C8190312}"/>
              </a:ext>
            </a:extLst>
          </p:cNvPr>
          <p:cNvSpPr txBox="1">
            <a:spLocks noChangeArrowheads="1"/>
          </p:cNvSpPr>
          <p:nvPr/>
        </p:nvSpPr>
        <p:spPr bwMode="auto">
          <a:xfrm>
            <a:off x="827088" y="3500438"/>
            <a:ext cx="76327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Reality:</a:t>
            </a:r>
            <a:r>
              <a:rPr lang="en-US" altLang="zh-CN"/>
              <a:t> Software development is not a mechanistic process like manufacturing.  In the words of Brooks, “adding people to a late software project makes it later.”</a:t>
            </a:r>
          </a:p>
        </p:txBody>
      </p:sp>
      <p:sp>
        <p:nvSpPr>
          <p:cNvPr id="65544" name="Text Box 8">
            <a:extLst>
              <a:ext uri="{FF2B5EF4-FFF2-40B4-BE49-F238E27FC236}">
                <a16:creationId xmlns:a16="http://schemas.microsoft.com/office/drawing/2014/main" id="{F7CB126E-C445-289F-7C71-D8017C40BB59}"/>
              </a:ext>
            </a:extLst>
          </p:cNvPr>
          <p:cNvSpPr txBox="1">
            <a:spLocks noChangeArrowheads="1"/>
          </p:cNvSpPr>
          <p:nvPr/>
        </p:nvSpPr>
        <p:spPr bwMode="auto">
          <a:xfrm>
            <a:off x="2627313" y="3141663"/>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b="1"/>
              <a:t>1 + 1 </a:t>
            </a:r>
            <a:r>
              <a:rPr lang="en-US" altLang="zh-CN" sz="2400" b="1">
                <a:solidFill>
                  <a:srgbClr val="FF0000"/>
                </a:solidFill>
              </a:rPr>
              <a:t>&lt;&lt;</a:t>
            </a:r>
            <a:r>
              <a:rPr lang="en-US" altLang="zh-CN" sz="2400" b="1"/>
              <a:t> 2</a:t>
            </a:r>
          </a:p>
        </p:txBody>
      </p:sp>
      <p:sp>
        <p:nvSpPr>
          <p:cNvPr id="65545" name="Text Box 9">
            <a:extLst>
              <a:ext uri="{FF2B5EF4-FFF2-40B4-BE49-F238E27FC236}">
                <a16:creationId xmlns:a16="http://schemas.microsoft.com/office/drawing/2014/main" id="{E305DA6E-1CEB-4CDB-4D7A-4DC4316BD40D}"/>
              </a:ext>
            </a:extLst>
          </p:cNvPr>
          <p:cNvSpPr txBox="1">
            <a:spLocks noChangeArrowheads="1"/>
          </p:cNvSpPr>
          <p:nvPr/>
        </p:nvSpPr>
        <p:spPr bwMode="auto">
          <a:xfrm>
            <a:off x="827088" y="4508500"/>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Myth:</a:t>
            </a:r>
            <a:r>
              <a:rPr lang="en-US" altLang="zh-CN"/>
              <a:t> If I decide to outsource the software project to a third party, I can just relax and let that firm build it.</a:t>
            </a:r>
          </a:p>
        </p:txBody>
      </p:sp>
      <p:sp>
        <p:nvSpPr>
          <p:cNvPr id="65546" name="Text Box 10">
            <a:extLst>
              <a:ext uri="{FF2B5EF4-FFF2-40B4-BE49-F238E27FC236}">
                <a16:creationId xmlns:a16="http://schemas.microsoft.com/office/drawing/2014/main" id="{AB46B325-3F55-9522-C7C4-DAD69F6940FB}"/>
              </a:ext>
            </a:extLst>
          </p:cNvPr>
          <p:cNvSpPr txBox="1">
            <a:spLocks noChangeArrowheads="1"/>
          </p:cNvSpPr>
          <p:nvPr/>
        </p:nvSpPr>
        <p:spPr bwMode="auto">
          <a:xfrm>
            <a:off x="827088" y="5164138"/>
            <a:ext cx="76327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a:solidFill>
                  <a:srgbClr val="0000FF"/>
                </a:solidFill>
              </a:rPr>
              <a:t>Reality:</a:t>
            </a:r>
            <a:r>
              <a:rPr lang="en-US" altLang="zh-CN"/>
              <a:t> If you cannot manage your own people well, you will invariably struggle when you outsource.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left)">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wipe(up)">
                                      <p:cBhvr>
                                        <p:cTn id="12" dur="500"/>
                                        <p:tgtEl>
                                          <p:spTgt spid="6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wipe(up)">
                                      <p:cBhvr>
                                        <p:cTn id="17" dur="500"/>
                                        <p:tgtEl>
                                          <p:spTgt spid="65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5542"/>
                                        </p:tgtEl>
                                        <p:attrNameLst>
                                          <p:attrName>style.visibility</p:attrName>
                                        </p:attrNameLst>
                                      </p:cBhvr>
                                      <p:to>
                                        <p:strVal val="visible"/>
                                      </p:to>
                                    </p:set>
                                    <p:animEffect transition="in" filter="wipe(up)">
                                      <p:cBhvr>
                                        <p:cTn id="22" dur="500"/>
                                        <p:tgtEl>
                                          <p:spTgt spid="655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5543"/>
                                        </p:tgtEl>
                                        <p:attrNameLst>
                                          <p:attrName>style.visibility</p:attrName>
                                        </p:attrNameLst>
                                      </p:cBhvr>
                                      <p:to>
                                        <p:strVal val="visible"/>
                                      </p:to>
                                    </p:set>
                                    <p:animEffect transition="in" filter="wipe(up)">
                                      <p:cBhvr>
                                        <p:cTn id="27" dur="500"/>
                                        <p:tgtEl>
                                          <p:spTgt spid="655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65544"/>
                                        </p:tgtEl>
                                        <p:attrNameLst>
                                          <p:attrName>style.visibility</p:attrName>
                                        </p:attrNameLst>
                                      </p:cBhvr>
                                      <p:to>
                                        <p:strVal val="visible"/>
                                      </p:to>
                                    </p:set>
                                  </p:childTnLst>
                                </p:cTn>
                              </p:par>
                            </p:childTnLst>
                          </p:cTn>
                        </p:par>
                        <p:par>
                          <p:cTn id="32" fill="hold" nodeType="afterGroup">
                            <p:stCondLst>
                              <p:cond delay="0"/>
                            </p:stCondLst>
                            <p:childTnLst>
                              <p:par>
                                <p:cTn id="33" presetID="6" presetClass="emph" presetSubtype="0" fill="hold" grpId="1" nodeType="afterEffect">
                                  <p:stCondLst>
                                    <p:cond delay="0"/>
                                  </p:stCondLst>
                                  <p:childTnLst>
                                    <p:animScale>
                                      <p:cBhvr>
                                        <p:cTn id="34" dur="500" fill="hold"/>
                                        <p:tgtEl>
                                          <p:spTgt spid="65544"/>
                                        </p:tgtEl>
                                      </p:cBhvr>
                                      <p:by x="120000" y="120000"/>
                                    </p:animScale>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65545"/>
                                        </p:tgtEl>
                                        <p:attrNameLst>
                                          <p:attrName>style.visibility</p:attrName>
                                        </p:attrNameLst>
                                      </p:cBhvr>
                                      <p:to>
                                        <p:strVal val="visible"/>
                                      </p:to>
                                    </p:set>
                                    <p:animEffect transition="in" filter="wipe(up)">
                                      <p:cBhvr>
                                        <p:cTn id="39" dur="500"/>
                                        <p:tgtEl>
                                          <p:spTgt spid="6554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65546"/>
                                        </p:tgtEl>
                                        <p:attrNameLst>
                                          <p:attrName>style.visibility</p:attrName>
                                        </p:attrNameLst>
                                      </p:cBhvr>
                                      <p:to>
                                        <p:strVal val="visible"/>
                                      </p:to>
                                    </p:set>
                                    <p:animEffect transition="in" filter="wipe(up)">
                                      <p:cBhvr>
                                        <p:cTn id="44" dur="5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65540" grpId="0"/>
      <p:bldP spid="65541" grpId="0"/>
      <p:bldP spid="65542" grpId="0"/>
      <p:bldP spid="65543" grpId="0"/>
      <p:bldP spid="65544" grpId="0"/>
      <p:bldP spid="65544" grpId="1"/>
      <p:bldP spid="65545" grpId="0"/>
      <p:bldP spid="65546"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805</TotalTime>
  <Words>1644</Words>
  <Application>Microsoft Office PowerPoint</Application>
  <PresentationFormat>全屏显示(4:3)</PresentationFormat>
  <Paragraphs>137</Paragraphs>
  <Slides>15</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Helvetica</vt:lpstr>
      <vt:lpstr>Times</vt:lpstr>
      <vt:lpstr>Times New Roman</vt:lpstr>
      <vt:lpstr>Wingdings</vt:lpstr>
      <vt:lpstr>Palatino</vt:lpstr>
      <vt:lpstr>楷体_GB2312</vt:lpstr>
      <vt:lpstr>Symbol</vt:lpstr>
      <vt:lpstr>默认设计模板</vt:lpstr>
      <vt:lpstr>Ch.2  Software Engineering</vt:lpstr>
      <vt:lpstr>2.1  Defining the Discipline</vt:lpstr>
      <vt:lpstr>2.1  Defining the Discipline</vt:lpstr>
      <vt:lpstr>2.2  The Software Process</vt:lpstr>
      <vt:lpstr>2.2  The Software Process</vt:lpstr>
      <vt:lpstr>2.2  The Software Process</vt:lpstr>
      <vt:lpstr>2.3  Software Engineering Practice</vt:lpstr>
      <vt:lpstr>2.3  Software Engineering Practice</vt:lpstr>
      <vt:lpstr>2.4 Software Development Myths</vt:lpstr>
      <vt:lpstr>2.4 Software Development Myths</vt:lpstr>
      <vt:lpstr>2.4 Software Development Myths</vt:lpstr>
      <vt:lpstr>2.4 Software Development Myths</vt:lpstr>
      <vt:lpstr>2.4 Software Development Myths</vt:lpstr>
      <vt:lpstr>2.4 Software Development Myths</vt:lpstr>
      <vt:lpstr>2.4 Software Development Myths</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74</cp:revision>
  <dcterms:created xsi:type="dcterms:W3CDTF">2007-07-09T05:40:59Z</dcterms:created>
  <dcterms:modified xsi:type="dcterms:W3CDTF">2025-02-24T17:05:48Z</dcterms:modified>
</cp:coreProperties>
</file>