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9" r:id="rId2"/>
    <p:sldId id="260" r:id="rId3"/>
    <p:sldId id="303" r:id="rId4"/>
    <p:sldId id="301" r:id="rId5"/>
    <p:sldId id="302" r:id="rId6"/>
    <p:sldId id="300" r:id="rId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99CCFF"/>
    <a:srgbClr val="CCFFFF"/>
    <a:srgbClr val="0000FF"/>
    <a:srgbClr val="0066CC"/>
    <a:srgbClr val="0099FF"/>
    <a:srgbClr val="33CC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65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A766AC4C-B151-D00A-0356-1157BE329DF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B7967BC8-7805-1857-7273-6CDBE3C9FE6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72708" name="Rectangle 4">
            <a:extLst>
              <a:ext uri="{FF2B5EF4-FFF2-40B4-BE49-F238E27FC236}">
                <a16:creationId xmlns:a16="http://schemas.microsoft.com/office/drawing/2014/main" id="{0074C10C-24CA-9531-D6A1-9BA4C9B1E5D3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2709" name="Rectangle 5">
            <a:extLst>
              <a:ext uri="{FF2B5EF4-FFF2-40B4-BE49-F238E27FC236}">
                <a16:creationId xmlns:a16="http://schemas.microsoft.com/office/drawing/2014/main" id="{59454F0F-B408-66EF-FD12-90434FD04AC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2710" name="Rectangle 6">
            <a:extLst>
              <a:ext uri="{FF2B5EF4-FFF2-40B4-BE49-F238E27FC236}">
                <a16:creationId xmlns:a16="http://schemas.microsoft.com/office/drawing/2014/main" id="{C68EE213-C027-9753-F108-7BD5A0FAEF5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72711" name="Rectangle 7">
            <a:extLst>
              <a:ext uri="{FF2B5EF4-FFF2-40B4-BE49-F238E27FC236}">
                <a16:creationId xmlns:a16="http://schemas.microsoft.com/office/drawing/2014/main" id="{2B9AE75A-6D26-C741-0D8F-1A9EB1FCD40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D98BCF3-7F43-49BA-96C7-8315B13A00E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7318A9E4-76B6-B540-C2D9-B1640089915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E068B2-0AF2-4681-8A0C-F8B0A3436D38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73730" name="Rectangle 2">
            <a:extLst>
              <a:ext uri="{FF2B5EF4-FFF2-40B4-BE49-F238E27FC236}">
                <a16:creationId xmlns:a16="http://schemas.microsoft.com/office/drawing/2014/main" id="{54972C5D-366C-E5C1-E637-68990FE9D80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AA66C046-87BC-ABF0-D7F6-89047877A3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问题</a:t>
            </a:r>
            <a:r>
              <a:rPr lang="en-US" altLang="zh-CN"/>
              <a:t>: Is “orderly approach” really so good?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683727-7AE3-DB37-933B-9459E79548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8D267D6-56EB-4F25-7392-E1B7490415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FD7D00-BAE8-69B8-763F-2E66CC7F8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ED6BFA-9F89-CD35-70F4-A3EBA7B58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9081F2-ECA5-EE1F-E303-BCE649615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A81116-17C6-4DF9-8430-2D00A3E0290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486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01813D-4B87-7199-B0C1-C760EAA36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D9461A9-0A4B-650C-5EE8-C521361E80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B08236-B82F-AEE4-87C3-E9727755E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DBE828-EB5C-E76D-60E7-45AA77B52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7FB009-DFE1-DF60-6255-F132894D1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4EC05E-30CD-4A92-A51E-22A795488D3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7484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C278B77-FB5D-FB8F-AF0B-E95CA67E07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78600" y="188913"/>
            <a:ext cx="2108200" cy="58658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20987D7-0FAB-AFC8-717C-3F2D53DE8B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50825" y="188913"/>
            <a:ext cx="6175375" cy="58658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AAAF32-3D5E-3496-5BF7-F8210723F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9DEC0F-9DEB-1284-F5D5-7A039F963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52CF7B-AF7B-BFAF-C21B-BC5B03978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B84AF1-7E64-46DD-A70F-B8071885884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3820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764E98-75FB-4FB0-AED1-475BE0E4B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18DDA2-ADE6-22E1-52FF-8684B0187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080A3B-2C0E-C67A-4F87-DDB8D517C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97F5E43-808E-9281-E346-81C8A2E25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205B39-9149-428F-A1EC-E92F7BAB8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6B301D-AF4D-4E49-812E-2543130110D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4951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475905-0F9D-C7CD-6416-25F1952BC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269021-3E92-5C0D-3A09-2B45D9380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3F3CCC-6808-188A-5B04-4C1FBE182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F5CD43-6C68-49BF-71C5-5FA1B2966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54DDCD-E524-78D7-0A5F-A4454B60D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E74237-4782-4596-8AC8-7167B7E70DB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5081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5AC080-763A-C764-8D78-6448DEB18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D51CBA-5069-1E61-BA17-74D9EFAE85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825" y="1125538"/>
            <a:ext cx="4038600" cy="4929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66A992F-2A45-0056-0275-95393AD2C3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1825" y="1125538"/>
            <a:ext cx="4038600" cy="4929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762D58-A8CE-E7F8-C624-B5152BF30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30AD74C-09E1-857A-4BE1-28FE5F5E2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0A2DAC-21CB-42F5-EAE7-A36212485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1578AC-6DD4-4BFA-B609-6165EE75020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5043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2B1338-BA09-3B9D-4394-BAA3D0BBE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75EB88-4136-F9DE-67D5-013836CE24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2D4E561-76EF-8645-75B9-020077C06F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4626BC4-3C9B-E624-2D3C-5C52236163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B6D3E79-EB4F-14DC-34AE-6559D0BD24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CDC66BF-97BD-8FAB-7F2B-FED743FAF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A34767C-258D-58C2-313B-2F73D9897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C4E3A20-D1C5-9C33-ED16-807F9A164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315091-2858-450E-A42D-822E2932B7C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4774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5F30AB-CD3A-DD16-0A44-B8739D2B4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162CC59-28E3-D329-6935-A093078A4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0A63251-2C58-D774-6932-5AD37C29E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5F05F15-A3C6-28A0-B5C4-4ED4BC5AF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C530A9-0E25-449E-9580-5216C8883AB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3818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FDB5CA1-9922-C41D-AEC0-C5776E111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B26201B-586D-55E2-2263-31EA882B2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88EEC81-83C7-9326-2567-193D8134E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A07C15-D0DB-471D-B0F8-4E4A3885DAC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857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376888-402E-7A9E-E462-766214368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1A8D1F-4608-FFCF-F435-4BD2BE86F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1488DCF-3344-D8B0-7322-C797E573B1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4F9CBF-E368-CD25-F66A-404CF0D8C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E24039-F273-6CB6-B38F-5C959AEA1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B9FD83-96F4-711F-3DA2-C70D079F4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E0A5DC-6555-4DE9-B8C4-D9BC1C3348E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3899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3E4AE7-CC63-E646-4087-E890989FA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DCADB24-2DE5-9B6D-E3AE-04DA05F12C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530B0BF-F8C0-9F03-45A3-59922D3723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3465FD-5D40-1C25-5D70-589CDE7BF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CE8E9F-9C16-B620-6DA1-20ACC0C91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A428C2-26A0-E147-D98A-9CE27D237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E1D59F-D1A0-4364-B933-1B9A2D723D0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1012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3" name="Picture 9">
            <a:extLst>
              <a:ext uri="{FF2B5EF4-FFF2-40B4-BE49-F238E27FC236}">
                <a16:creationId xmlns:a16="http://schemas.microsoft.com/office/drawing/2014/main" id="{7B3D054F-DC1E-1B3D-04E8-4E87C86F165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" name="Rectangle 2">
            <a:extLst>
              <a:ext uri="{FF2B5EF4-FFF2-40B4-BE49-F238E27FC236}">
                <a16:creationId xmlns:a16="http://schemas.microsoft.com/office/drawing/2014/main" id="{5AC2F5BB-3899-3BE3-D866-ED577E3FD3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27088" y="188913"/>
            <a:ext cx="7859712" cy="85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11008EC9-184F-CF9B-9485-11D87FEF7A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1125538"/>
            <a:ext cx="8229600" cy="4929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202A3F20-B863-2E87-216A-7F4956D1FBD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748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5BAE0263-13F9-8FD6-68AE-3E5EA506FAE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36988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40921938-76B0-1154-D6A6-953196483A7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04025" y="6245225"/>
            <a:ext cx="18827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4791591C-171E-4692-A317-6B1286A2F7C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3600" b="1" kern="1200">
          <a:solidFill>
            <a:srgbClr val="000099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rgbClr val="000099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rgbClr val="000066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 kern="1200">
          <a:solidFill>
            <a:srgbClr val="000066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 kern="1200">
          <a:solidFill>
            <a:srgbClr val="000066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rgbClr val="000066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rgbClr val="00006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C80C26BC-74F6-FFDD-3182-ABD3C0D0BE0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noFill/>
          <a:ln/>
        </p:spPr>
        <p:txBody>
          <a:bodyPr anchor="ctr"/>
          <a:lstStyle/>
          <a:p>
            <a:r>
              <a:rPr lang="en-US" altLang="zh-CN" sz="3600"/>
              <a:t>Ch.3  Software Process</a:t>
            </a:r>
            <a:br>
              <a:rPr lang="en-US" altLang="zh-CN" sz="3600"/>
            </a:br>
            <a:r>
              <a:rPr lang="en-US" altLang="zh-CN" sz="3600"/>
              <a:t>Structure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62" name="Group 46">
            <a:extLst>
              <a:ext uri="{FF2B5EF4-FFF2-40B4-BE49-F238E27FC236}">
                <a16:creationId xmlns:a16="http://schemas.microsoft.com/office/drawing/2014/main" id="{89DD3439-A870-4A52-AE6B-847E68BEF9FA}"/>
              </a:ext>
            </a:extLst>
          </p:cNvPr>
          <p:cNvGrpSpPr>
            <a:grpSpLocks/>
          </p:cNvGrpSpPr>
          <p:nvPr/>
        </p:nvGrpSpPr>
        <p:grpSpPr bwMode="auto">
          <a:xfrm>
            <a:off x="684213" y="906463"/>
            <a:ext cx="7920037" cy="5402262"/>
            <a:chOff x="431" y="482"/>
            <a:chExt cx="4989" cy="3403"/>
          </a:xfrm>
        </p:grpSpPr>
        <p:sp>
          <p:nvSpPr>
            <p:cNvPr id="9256" name="Rectangle 40">
              <a:extLst>
                <a:ext uri="{FF2B5EF4-FFF2-40B4-BE49-F238E27FC236}">
                  <a16:creationId xmlns:a16="http://schemas.microsoft.com/office/drawing/2014/main" id="{5B70AEB2-5C00-3708-CA5B-10D41CC863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" y="482"/>
              <a:ext cx="4989" cy="3403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25400">
              <a:solidFill>
                <a:srgbClr val="8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57" name="AutoShape 41">
              <a:extLst>
                <a:ext uri="{FF2B5EF4-FFF2-40B4-BE49-F238E27FC236}">
                  <a16:creationId xmlns:a16="http://schemas.microsoft.com/office/drawing/2014/main" id="{B158425E-2616-A62F-A741-142A7C909C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" y="482"/>
              <a:ext cx="4989" cy="88"/>
            </a:xfrm>
            <a:custGeom>
              <a:avLst/>
              <a:gdLst>
                <a:gd name="G0" fmla="+- 427 0 0"/>
                <a:gd name="G1" fmla="+- 21600 0 427"/>
                <a:gd name="G2" fmla="*/ 427 1 2"/>
                <a:gd name="G3" fmla="+- 21600 0 G2"/>
                <a:gd name="G4" fmla="+/ 427 21600 2"/>
                <a:gd name="G5" fmla="+/ G1 0 2"/>
                <a:gd name="G6" fmla="*/ 21600 21600 427"/>
                <a:gd name="G7" fmla="*/ G6 1 2"/>
                <a:gd name="G8" fmla="+- 21600 0 G7"/>
                <a:gd name="G9" fmla="*/ 21600 1 2"/>
                <a:gd name="G10" fmla="+- 427 0 G9"/>
                <a:gd name="G11" fmla="?: G10 G8 0"/>
                <a:gd name="G12" fmla="?: G10 G7 21600"/>
                <a:gd name="T0" fmla="*/ 21386 w 21600"/>
                <a:gd name="T1" fmla="*/ 10800 h 21600"/>
                <a:gd name="T2" fmla="*/ 10800 w 21600"/>
                <a:gd name="T3" fmla="*/ 21600 h 21600"/>
                <a:gd name="T4" fmla="*/ 214 w 21600"/>
                <a:gd name="T5" fmla="*/ 10800 h 21600"/>
                <a:gd name="T6" fmla="*/ 10800 w 21600"/>
                <a:gd name="T7" fmla="*/ 0 h 21600"/>
                <a:gd name="T8" fmla="*/ 2014 w 21600"/>
                <a:gd name="T9" fmla="*/ 2014 h 21600"/>
                <a:gd name="T10" fmla="*/ 19586 w 21600"/>
                <a:gd name="T11" fmla="*/ 19586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427" y="21600"/>
                  </a:lnTo>
                  <a:lnTo>
                    <a:pt x="21173" y="21600"/>
                  </a:lnTo>
                  <a:lnTo>
                    <a:pt x="21600" y="0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 w="12700">
              <a:solidFill>
                <a:srgbClr val="99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58" name="AutoShape 42">
              <a:extLst>
                <a:ext uri="{FF2B5EF4-FFF2-40B4-BE49-F238E27FC236}">
                  <a16:creationId xmlns:a16="http://schemas.microsoft.com/office/drawing/2014/main" id="{95BA7EFE-BB7A-2593-3811-46AF67BF15E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431" y="3797"/>
              <a:ext cx="4989" cy="88"/>
            </a:xfrm>
            <a:custGeom>
              <a:avLst/>
              <a:gdLst>
                <a:gd name="G0" fmla="+- 427 0 0"/>
                <a:gd name="G1" fmla="+- 21600 0 427"/>
                <a:gd name="G2" fmla="*/ 427 1 2"/>
                <a:gd name="G3" fmla="+- 21600 0 G2"/>
                <a:gd name="G4" fmla="+/ 427 21600 2"/>
                <a:gd name="G5" fmla="+/ G1 0 2"/>
                <a:gd name="G6" fmla="*/ 21600 21600 427"/>
                <a:gd name="G7" fmla="*/ G6 1 2"/>
                <a:gd name="G8" fmla="+- 21600 0 G7"/>
                <a:gd name="G9" fmla="*/ 21600 1 2"/>
                <a:gd name="G10" fmla="+- 427 0 G9"/>
                <a:gd name="G11" fmla="?: G10 G8 0"/>
                <a:gd name="G12" fmla="?: G10 G7 21600"/>
                <a:gd name="T0" fmla="*/ 21386 w 21600"/>
                <a:gd name="T1" fmla="*/ 10800 h 21600"/>
                <a:gd name="T2" fmla="*/ 10800 w 21600"/>
                <a:gd name="T3" fmla="*/ 21600 h 21600"/>
                <a:gd name="T4" fmla="*/ 214 w 21600"/>
                <a:gd name="T5" fmla="*/ 10800 h 21600"/>
                <a:gd name="T6" fmla="*/ 10800 w 21600"/>
                <a:gd name="T7" fmla="*/ 0 h 21600"/>
                <a:gd name="T8" fmla="*/ 2014 w 21600"/>
                <a:gd name="T9" fmla="*/ 2014 h 21600"/>
                <a:gd name="T10" fmla="*/ 19586 w 21600"/>
                <a:gd name="T11" fmla="*/ 19586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427" y="21600"/>
                  </a:lnTo>
                  <a:lnTo>
                    <a:pt x="21173" y="21600"/>
                  </a:lnTo>
                  <a:lnTo>
                    <a:pt x="21600" y="0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 w="12700">
              <a:solidFill>
                <a:srgbClr val="99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59" name="AutoShape 43">
              <a:extLst>
                <a:ext uri="{FF2B5EF4-FFF2-40B4-BE49-F238E27FC236}">
                  <a16:creationId xmlns:a16="http://schemas.microsoft.com/office/drawing/2014/main" id="{A8DF9006-BBFC-BAC6-F2C8-94FAFA6FD0D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-1220" y="2133"/>
              <a:ext cx="3403" cy="101"/>
            </a:xfrm>
            <a:custGeom>
              <a:avLst/>
              <a:gdLst>
                <a:gd name="G0" fmla="+- 601 0 0"/>
                <a:gd name="G1" fmla="+- 21600 0 601"/>
                <a:gd name="G2" fmla="*/ 601 1 2"/>
                <a:gd name="G3" fmla="+- 21600 0 G2"/>
                <a:gd name="G4" fmla="+/ 601 21600 2"/>
                <a:gd name="G5" fmla="+/ G1 0 2"/>
                <a:gd name="G6" fmla="*/ 21600 21600 601"/>
                <a:gd name="G7" fmla="*/ G6 1 2"/>
                <a:gd name="G8" fmla="+- 21600 0 G7"/>
                <a:gd name="G9" fmla="*/ 21600 1 2"/>
                <a:gd name="G10" fmla="+- 601 0 G9"/>
                <a:gd name="G11" fmla="?: G10 G8 0"/>
                <a:gd name="G12" fmla="?: G10 G7 21600"/>
                <a:gd name="T0" fmla="*/ 21299 w 21600"/>
                <a:gd name="T1" fmla="*/ 10800 h 21600"/>
                <a:gd name="T2" fmla="*/ 10800 w 21600"/>
                <a:gd name="T3" fmla="*/ 21600 h 21600"/>
                <a:gd name="T4" fmla="*/ 301 w 21600"/>
                <a:gd name="T5" fmla="*/ 10800 h 21600"/>
                <a:gd name="T6" fmla="*/ 10800 w 21600"/>
                <a:gd name="T7" fmla="*/ 0 h 21600"/>
                <a:gd name="T8" fmla="*/ 2101 w 21600"/>
                <a:gd name="T9" fmla="*/ 2101 h 21600"/>
                <a:gd name="T10" fmla="*/ 19499 w 21600"/>
                <a:gd name="T11" fmla="*/ 19499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601" y="21600"/>
                  </a:lnTo>
                  <a:lnTo>
                    <a:pt x="20999" y="21600"/>
                  </a:lnTo>
                  <a:lnTo>
                    <a:pt x="21600" y="0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 w="12700">
              <a:solidFill>
                <a:srgbClr val="99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60" name="AutoShape 44">
              <a:extLst>
                <a:ext uri="{FF2B5EF4-FFF2-40B4-BE49-F238E27FC236}">
                  <a16:creationId xmlns:a16="http://schemas.microsoft.com/office/drawing/2014/main" id="{5CDBF6C2-C44A-0454-DFF8-0CA2387E6D2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 flipH="1">
              <a:off x="3668" y="2133"/>
              <a:ext cx="3403" cy="101"/>
            </a:xfrm>
            <a:custGeom>
              <a:avLst/>
              <a:gdLst>
                <a:gd name="G0" fmla="+- 596 0 0"/>
                <a:gd name="G1" fmla="+- 21600 0 596"/>
                <a:gd name="G2" fmla="*/ 596 1 2"/>
                <a:gd name="G3" fmla="+- 21600 0 G2"/>
                <a:gd name="G4" fmla="+/ 596 21600 2"/>
                <a:gd name="G5" fmla="+/ G1 0 2"/>
                <a:gd name="G6" fmla="*/ 21600 21600 596"/>
                <a:gd name="G7" fmla="*/ G6 1 2"/>
                <a:gd name="G8" fmla="+- 21600 0 G7"/>
                <a:gd name="G9" fmla="*/ 21600 1 2"/>
                <a:gd name="G10" fmla="+- 596 0 G9"/>
                <a:gd name="G11" fmla="?: G10 G8 0"/>
                <a:gd name="G12" fmla="?: G10 G7 21600"/>
                <a:gd name="T0" fmla="*/ 21302 w 21600"/>
                <a:gd name="T1" fmla="*/ 10800 h 21600"/>
                <a:gd name="T2" fmla="*/ 10800 w 21600"/>
                <a:gd name="T3" fmla="*/ 21600 h 21600"/>
                <a:gd name="T4" fmla="*/ 298 w 21600"/>
                <a:gd name="T5" fmla="*/ 10800 h 21600"/>
                <a:gd name="T6" fmla="*/ 10800 w 21600"/>
                <a:gd name="T7" fmla="*/ 0 h 21600"/>
                <a:gd name="T8" fmla="*/ 2098 w 21600"/>
                <a:gd name="T9" fmla="*/ 2098 h 21600"/>
                <a:gd name="T10" fmla="*/ 19502 w 21600"/>
                <a:gd name="T11" fmla="*/ 19502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96" y="21600"/>
                  </a:lnTo>
                  <a:lnTo>
                    <a:pt x="21004" y="21600"/>
                  </a:lnTo>
                  <a:lnTo>
                    <a:pt x="21600" y="0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 w="12700">
              <a:solidFill>
                <a:srgbClr val="9933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61" name="Rectangle 45">
              <a:extLst>
                <a:ext uri="{FF2B5EF4-FFF2-40B4-BE49-F238E27FC236}">
                  <a16:creationId xmlns:a16="http://schemas.microsoft.com/office/drawing/2014/main" id="{910BE3C3-69BC-B84E-5988-4659673483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" y="615"/>
              <a:ext cx="365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400" b="1">
                  <a:solidFill>
                    <a:schemeClr val="bg1"/>
                  </a:solidFill>
                </a:rPr>
                <a:t>Software Process – framework</a:t>
              </a:r>
            </a:p>
          </p:txBody>
        </p:sp>
      </p:grpSp>
      <p:sp>
        <p:nvSpPr>
          <p:cNvPr id="9219" name="Rectangle 3">
            <a:extLst>
              <a:ext uri="{FF2B5EF4-FFF2-40B4-BE49-F238E27FC236}">
                <a16:creationId xmlns:a16="http://schemas.microsoft.com/office/drawing/2014/main" id="{E400EA13-F337-D4BC-7AAA-76A8701D39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/>
              <a:t>3.1  A Generic Process Model</a:t>
            </a:r>
          </a:p>
        </p:txBody>
      </p:sp>
      <p:sp>
        <p:nvSpPr>
          <p:cNvPr id="9291" name="Rectangle 75">
            <a:extLst>
              <a:ext uri="{FF2B5EF4-FFF2-40B4-BE49-F238E27FC236}">
                <a16:creationId xmlns:a16="http://schemas.microsoft.com/office/drawing/2014/main" id="{6A063100-EBE8-A991-3A9C-DBC0556B8E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1700213"/>
            <a:ext cx="7127875" cy="4321175"/>
          </a:xfrm>
          <a:prstGeom prst="rect">
            <a:avLst/>
          </a:prstGeom>
          <a:blipFill dpi="0" rotWithShape="1">
            <a:blip r:embed="rId5"/>
            <a:srcRect/>
            <a:tile tx="0" ty="0" sx="100000" sy="100000" flip="none" algn="tl"/>
          </a:blip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pPr algn="r"/>
            <a:r>
              <a:rPr lang="en-US" altLang="zh-CN" sz="2400" b="1">
                <a:solidFill>
                  <a:schemeClr val="bg1"/>
                </a:solidFill>
              </a:rPr>
              <a:t>Umbrella Activities</a:t>
            </a:r>
          </a:p>
        </p:txBody>
      </p:sp>
      <p:grpSp>
        <p:nvGrpSpPr>
          <p:cNvPr id="9269" name="Group 53">
            <a:extLst>
              <a:ext uri="{FF2B5EF4-FFF2-40B4-BE49-F238E27FC236}">
                <a16:creationId xmlns:a16="http://schemas.microsoft.com/office/drawing/2014/main" id="{297E36F1-5D73-D596-1E55-96C6943B5B6D}"/>
              </a:ext>
            </a:extLst>
          </p:cNvPr>
          <p:cNvGrpSpPr>
            <a:grpSpLocks/>
          </p:cNvGrpSpPr>
          <p:nvPr/>
        </p:nvGrpSpPr>
        <p:grpSpPr bwMode="auto">
          <a:xfrm>
            <a:off x="1258888" y="2060575"/>
            <a:ext cx="3384550" cy="1728788"/>
            <a:chOff x="793" y="1298"/>
            <a:chExt cx="2132" cy="1089"/>
          </a:xfrm>
        </p:grpSpPr>
        <p:sp>
          <p:nvSpPr>
            <p:cNvPr id="9263" name="Text Box 47">
              <a:extLst>
                <a:ext uri="{FF2B5EF4-FFF2-40B4-BE49-F238E27FC236}">
                  <a16:creationId xmlns:a16="http://schemas.microsoft.com/office/drawing/2014/main" id="{D6C638C8-ED58-3BD6-168D-90EADCC1B8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3" y="1298"/>
              <a:ext cx="2132" cy="1089"/>
            </a:xfrm>
            <a:prstGeom prst="rect">
              <a:avLst/>
            </a:prstGeom>
            <a:blipFill dpi="0" rotWithShape="1">
              <a:blip r:embed="rId4"/>
              <a:srcRect/>
              <a:tile tx="0" ty="0" sx="100000" sy="100000" flip="none" algn="tl"/>
            </a:blipFill>
            <a:ln>
              <a:noFill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50000"/>
                </a:spcBef>
              </a:pPr>
              <a:r>
                <a:rPr lang="en-US" altLang="zh-CN" sz="2000" b="1">
                  <a:solidFill>
                    <a:schemeClr val="bg1"/>
                  </a:solidFill>
                </a:rPr>
                <a:t>Framework activity #1</a:t>
              </a:r>
            </a:p>
          </p:txBody>
        </p:sp>
        <p:sp>
          <p:nvSpPr>
            <p:cNvPr id="9264" name="Text Box 48">
              <a:extLst>
                <a:ext uri="{FF2B5EF4-FFF2-40B4-BE49-F238E27FC236}">
                  <a16:creationId xmlns:a16="http://schemas.microsoft.com/office/drawing/2014/main" id="{F0272C4A-4889-5124-3D6D-6A24C0B259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7" y="1570"/>
              <a:ext cx="816" cy="23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 b="1"/>
                <a:t>Task Set</a:t>
              </a:r>
            </a:p>
          </p:txBody>
        </p:sp>
        <p:sp>
          <p:nvSpPr>
            <p:cNvPr id="9265" name="Text Box 49">
              <a:extLst>
                <a:ext uri="{FF2B5EF4-FFF2-40B4-BE49-F238E27FC236}">
                  <a16:creationId xmlns:a16="http://schemas.microsoft.com/office/drawing/2014/main" id="{EA9DCFB2-5D2B-717A-C562-3C6C78C1FB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0" y="1570"/>
              <a:ext cx="86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chemeClr val="bg1"/>
                  </a:solidFill>
                </a:rPr>
                <a:t>action 1.1</a:t>
              </a:r>
            </a:p>
          </p:txBody>
        </p:sp>
        <p:sp>
          <p:nvSpPr>
            <p:cNvPr id="9266" name="Text Box 50">
              <a:extLst>
                <a:ext uri="{FF2B5EF4-FFF2-40B4-BE49-F238E27FC236}">
                  <a16:creationId xmlns:a16="http://schemas.microsoft.com/office/drawing/2014/main" id="{5E5F9935-0245-05CD-5AB1-62A5A6D366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7" y="2024"/>
              <a:ext cx="816" cy="23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 b="1"/>
                <a:t>Task Set</a:t>
              </a:r>
            </a:p>
          </p:txBody>
        </p:sp>
        <p:sp>
          <p:nvSpPr>
            <p:cNvPr id="9267" name="Text Box 51">
              <a:extLst>
                <a:ext uri="{FF2B5EF4-FFF2-40B4-BE49-F238E27FC236}">
                  <a16:creationId xmlns:a16="http://schemas.microsoft.com/office/drawing/2014/main" id="{9DC83261-BDBD-B03B-9054-D5DF0754E5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0" y="2024"/>
              <a:ext cx="86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chemeClr val="bg1"/>
                  </a:solidFill>
                </a:rPr>
                <a:t>action 1.k</a:t>
              </a:r>
              <a:r>
                <a:rPr lang="en-US" altLang="zh-CN" b="1" baseline="-2500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9268" name="Text Box 52">
              <a:extLst>
                <a:ext uri="{FF2B5EF4-FFF2-40B4-BE49-F238E27FC236}">
                  <a16:creationId xmlns:a16="http://schemas.microsoft.com/office/drawing/2014/main" id="{652D9B94-1259-DCD8-331A-BD042517D8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3" y="1752"/>
              <a:ext cx="86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chemeClr val="bg1"/>
                  </a:solidFill>
                </a:rPr>
                <a:t>……</a:t>
              </a:r>
            </a:p>
          </p:txBody>
        </p:sp>
      </p:grpSp>
      <p:grpSp>
        <p:nvGrpSpPr>
          <p:cNvPr id="9270" name="Group 54">
            <a:extLst>
              <a:ext uri="{FF2B5EF4-FFF2-40B4-BE49-F238E27FC236}">
                <a16:creationId xmlns:a16="http://schemas.microsoft.com/office/drawing/2014/main" id="{FB491B5F-B8BB-71ED-AF36-9064B4C4D003}"/>
              </a:ext>
            </a:extLst>
          </p:cNvPr>
          <p:cNvGrpSpPr>
            <a:grpSpLocks/>
          </p:cNvGrpSpPr>
          <p:nvPr/>
        </p:nvGrpSpPr>
        <p:grpSpPr bwMode="auto">
          <a:xfrm>
            <a:off x="2195513" y="2708275"/>
            <a:ext cx="3384550" cy="1728788"/>
            <a:chOff x="793" y="1298"/>
            <a:chExt cx="2132" cy="1089"/>
          </a:xfrm>
        </p:grpSpPr>
        <p:sp>
          <p:nvSpPr>
            <p:cNvPr id="9271" name="Text Box 55">
              <a:extLst>
                <a:ext uri="{FF2B5EF4-FFF2-40B4-BE49-F238E27FC236}">
                  <a16:creationId xmlns:a16="http://schemas.microsoft.com/office/drawing/2014/main" id="{02DDF09F-8AE7-8531-9B80-944553BD94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3" y="1298"/>
              <a:ext cx="2132" cy="1089"/>
            </a:xfrm>
            <a:prstGeom prst="rect">
              <a:avLst/>
            </a:prstGeom>
            <a:blipFill dpi="0" rotWithShape="1">
              <a:blip r:embed="rId4"/>
              <a:srcRect/>
              <a:tile tx="0" ty="0" sx="100000" sy="100000" flip="none" algn="tl"/>
            </a:blipFill>
            <a:ln>
              <a:noFill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50000"/>
                </a:spcBef>
              </a:pPr>
              <a:r>
                <a:rPr lang="en-US" altLang="zh-CN" sz="2000" b="1">
                  <a:solidFill>
                    <a:schemeClr val="bg1"/>
                  </a:solidFill>
                </a:rPr>
                <a:t>Framework activity #2</a:t>
              </a:r>
            </a:p>
          </p:txBody>
        </p:sp>
        <p:sp>
          <p:nvSpPr>
            <p:cNvPr id="9272" name="Text Box 56">
              <a:extLst>
                <a:ext uri="{FF2B5EF4-FFF2-40B4-BE49-F238E27FC236}">
                  <a16:creationId xmlns:a16="http://schemas.microsoft.com/office/drawing/2014/main" id="{EF84AE8E-F67E-5E7E-6D1A-0EF9CCB2CC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7" y="1570"/>
              <a:ext cx="816" cy="23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 b="1"/>
                <a:t>Task Set</a:t>
              </a:r>
            </a:p>
          </p:txBody>
        </p:sp>
        <p:sp>
          <p:nvSpPr>
            <p:cNvPr id="9273" name="Text Box 57">
              <a:extLst>
                <a:ext uri="{FF2B5EF4-FFF2-40B4-BE49-F238E27FC236}">
                  <a16:creationId xmlns:a16="http://schemas.microsoft.com/office/drawing/2014/main" id="{BA204252-F769-200D-DE76-E5EBB2CE6B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0" y="1570"/>
              <a:ext cx="86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chemeClr val="bg1"/>
                  </a:solidFill>
                </a:rPr>
                <a:t>action 2.1</a:t>
              </a:r>
            </a:p>
          </p:txBody>
        </p:sp>
        <p:sp>
          <p:nvSpPr>
            <p:cNvPr id="9274" name="Text Box 58">
              <a:extLst>
                <a:ext uri="{FF2B5EF4-FFF2-40B4-BE49-F238E27FC236}">
                  <a16:creationId xmlns:a16="http://schemas.microsoft.com/office/drawing/2014/main" id="{00EA788E-376C-A081-3E24-20409A0A8D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7" y="2024"/>
              <a:ext cx="816" cy="23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 b="1"/>
                <a:t>Task Set</a:t>
              </a:r>
            </a:p>
          </p:txBody>
        </p:sp>
        <p:sp>
          <p:nvSpPr>
            <p:cNvPr id="9275" name="Text Box 59">
              <a:extLst>
                <a:ext uri="{FF2B5EF4-FFF2-40B4-BE49-F238E27FC236}">
                  <a16:creationId xmlns:a16="http://schemas.microsoft.com/office/drawing/2014/main" id="{EAFDE708-5C7F-982E-EC59-52FE82C491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0" y="2024"/>
              <a:ext cx="86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chemeClr val="bg1"/>
                  </a:solidFill>
                </a:rPr>
                <a:t>action 2.k</a:t>
              </a:r>
              <a:r>
                <a:rPr lang="en-US" altLang="zh-CN" b="1" baseline="-2500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9276" name="Text Box 60">
              <a:extLst>
                <a:ext uri="{FF2B5EF4-FFF2-40B4-BE49-F238E27FC236}">
                  <a16:creationId xmlns:a16="http://schemas.microsoft.com/office/drawing/2014/main" id="{7212661D-CF6C-1235-529A-1C8A6C30CB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3" y="1752"/>
              <a:ext cx="86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chemeClr val="bg1"/>
                  </a:solidFill>
                </a:rPr>
                <a:t>……</a:t>
              </a:r>
            </a:p>
          </p:txBody>
        </p:sp>
      </p:grpSp>
      <p:grpSp>
        <p:nvGrpSpPr>
          <p:cNvPr id="9277" name="Group 61">
            <a:extLst>
              <a:ext uri="{FF2B5EF4-FFF2-40B4-BE49-F238E27FC236}">
                <a16:creationId xmlns:a16="http://schemas.microsoft.com/office/drawing/2014/main" id="{599EBD0D-3404-AE11-F23C-9BABD39CC06D}"/>
              </a:ext>
            </a:extLst>
          </p:cNvPr>
          <p:cNvGrpSpPr>
            <a:grpSpLocks/>
          </p:cNvGrpSpPr>
          <p:nvPr/>
        </p:nvGrpSpPr>
        <p:grpSpPr bwMode="auto">
          <a:xfrm>
            <a:off x="3348038" y="3357563"/>
            <a:ext cx="3384550" cy="1728787"/>
            <a:chOff x="793" y="1298"/>
            <a:chExt cx="2132" cy="1089"/>
          </a:xfrm>
        </p:grpSpPr>
        <p:sp>
          <p:nvSpPr>
            <p:cNvPr id="9278" name="Text Box 62">
              <a:extLst>
                <a:ext uri="{FF2B5EF4-FFF2-40B4-BE49-F238E27FC236}">
                  <a16:creationId xmlns:a16="http://schemas.microsoft.com/office/drawing/2014/main" id="{D84218A8-A42C-828B-F4C2-A86AC7E7C3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3" y="1298"/>
              <a:ext cx="2132" cy="1089"/>
            </a:xfrm>
            <a:prstGeom prst="rect">
              <a:avLst/>
            </a:prstGeom>
            <a:blipFill dpi="0" rotWithShape="1">
              <a:blip r:embed="rId4"/>
              <a:srcRect/>
              <a:tile tx="0" ty="0" sx="100000" sy="100000" flip="none" algn="tl"/>
            </a:blipFill>
            <a:ln>
              <a:noFill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50000"/>
                </a:spcBef>
              </a:pPr>
              <a:r>
                <a:rPr lang="en-US" altLang="zh-CN" sz="2000" b="1">
                  <a:solidFill>
                    <a:schemeClr val="bg1"/>
                  </a:solidFill>
                </a:rPr>
                <a:t>Framework activity #3</a:t>
              </a:r>
            </a:p>
          </p:txBody>
        </p:sp>
        <p:sp>
          <p:nvSpPr>
            <p:cNvPr id="9279" name="Text Box 63">
              <a:extLst>
                <a:ext uri="{FF2B5EF4-FFF2-40B4-BE49-F238E27FC236}">
                  <a16:creationId xmlns:a16="http://schemas.microsoft.com/office/drawing/2014/main" id="{2E8F3A04-6FF9-D098-2BDE-B2B009A045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7" y="1570"/>
              <a:ext cx="816" cy="23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 b="1"/>
                <a:t>Task Set</a:t>
              </a:r>
            </a:p>
          </p:txBody>
        </p:sp>
        <p:sp>
          <p:nvSpPr>
            <p:cNvPr id="9280" name="Text Box 64">
              <a:extLst>
                <a:ext uri="{FF2B5EF4-FFF2-40B4-BE49-F238E27FC236}">
                  <a16:creationId xmlns:a16="http://schemas.microsoft.com/office/drawing/2014/main" id="{F6921938-6323-140F-89AE-4D69D56B67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0" y="1570"/>
              <a:ext cx="86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chemeClr val="bg1"/>
                  </a:solidFill>
                </a:rPr>
                <a:t>action 3.1</a:t>
              </a:r>
            </a:p>
          </p:txBody>
        </p:sp>
        <p:sp>
          <p:nvSpPr>
            <p:cNvPr id="9281" name="Text Box 65">
              <a:extLst>
                <a:ext uri="{FF2B5EF4-FFF2-40B4-BE49-F238E27FC236}">
                  <a16:creationId xmlns:a16="http://schemas.microsoft.com/office/drawing/2014/main" id="{28A5F94D-FE4C-8447-B471-8191995756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7" y="2024"/>
              <a:ext cx="816" cy="23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 b="1"/>
                <a:t>Task Set</a:t>
              </a:r>
            </a:p>
          </p:txBody>
        </p:sp>
        <p:sp>
          <p:nvSpPr>
            <p:cNvPr id="9282" name="Text Box 66">
              <a:extLst>
                <a:ext uri="{FF2B5EF4-FFF2-40B4-BE49-F238E27FC236}">
                  <a16:creationId xmlns:a16="http://schemas.microsoft.com/office/drawing/2014/main" id="{1C8E8A94-FD5B-3F83-83AE-CC6E22F939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0" y="2024"/>
              <a:ext cx="86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chemeClr val="bg1"/>
                  </a:solidFill>
                </a:rPr>
                <a:t>action 3.k</a:t>
              </a:r>
              <a:r>
                <a:rPr lang="en-US" altLang="zh-CN" b="1" baseline="-2500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9283" name="Text Box 67">
              <a:extLst>
                <a:ext uri="{FF2B5EF4-FFF2-40B4-BE49-F238E27FC236}">
                  <a16:creationId xmlns:a16="http://schemas.microsoft.com/office/drawing/2014/main" id="{09706B62-F0B5-B550-4837-13A3F1EF40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3" y="1752"/>
              <a:ext cx="86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chemeClr val="bg1"/>
                  </a:solidFill>
                </a:rPr>
                <a:t>……</a:t>
              </a:r>
            </a:p>
          </p:txBody>
        </p:sp>
      </p:grpSp>
      <p:grpSp>
        <p:nvGrpSpPr>
          <p:cNvPr id="9284" name="Group 68">
            <a:extLst>
              <a:ext uri="{FF2B5EF4-FFF2-40B4-BE49-F238E27FC236}">
                <a16:creationId xmlns:a16="http://schemas.microsoft.com/office/drawing/2014/main" id="{BE0EE058-9B72-E3BA-D3AC-3A41AD5D52A1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4076700"/>
            <a:ext cx="3384550" cy="1728788"/>
            <a:chOff x="793" y="1298"/>
            <a:chExt cx="2132" cy="1089"/>
          </a:xfrm>
        </p:grpSpPr>
        <p:sp>
          <p:nvSpPr>
            <p:cNvPr id="9285" name="Text Box 69">
              <a:extLst>
                <a:ext uri="{FF2B5EF4-FFF2-40B4-BE49-F238E27FC236}">
                  <a16:creationId xmlns:a16="http://schemas.microsoft.com/office/drawing/2014/main" id="{2835BE6F-793F-E1BF-70AD-9E2DD57E50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3" y="1298"/>
              <a:ext cx="2132" cy="1089"/>
            </a:xfrm>
            <a:prstGeom prst="rect">
              <a:avLst/>
            </a:prstGeom>
            <a:blipFill dpi="0" rotWithShape="1">
              <a:blip r:embed="rId4"/>
              <a:srcRect/>
              <a:tile tx="0" ty="0" sx="100000" sy="100000" flip="none" algn="tl"/>
            </a:blipFill>
            <a:ln>
              <a:noFill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spcBef>
                  <a:spcPct val="50000"/>
                </a:spcBef>
              </a:pPr>
              <a:r>
                <a:rPr lang="en-US" altLang="zh-CN" sz="2000" b="1">
                  <a:solidFill>
                    <a:schemeClr val="bg1"/>
                  </a:solidFill>
                </a:rPr>
                <a:t>Framework activity #n</a:t>
              </a:r>
            </a:p>
          </p:txBody>
        </p:sp>
        <p:sp>
          <p:nvSpPr>
            <p:cNvPr id="9286" name="Text Box 70">
              <a:extLst>
                <a:ext uri="{FF2B5EF4-FFF2-40B4-BE49-F238E27FC236}">
                  <a16:creationId xmlns:a16="http://schemas.microsoft.com/office/drawing/2014/main" id="{FA6E787C-B885-4775-6C6E-1D4B840E7B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7" y="1570"/>
              <a:ext cx="816" cy="23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 b="1"/>
                <a:t>Task Set</a:t>
              </a:r>
            </a:p>
          </p:txBody>
        </p:sp>
        <p:sp>
          <p:nvSpPr>
            <p:cNvPr id="9287" name="Text Box 71">
              <a:extLst>
                <a:ext uri="{FF2B5EF4-FFF2-40B4-BE49-F238E27FC236}">
                  <a16:creationId xmlns:a16="http://schemas.microsoft.com/office/drawing/2014/main" id="{857D3DB0-4E22-F476-D336-5DD95086E5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0" y="1570"/>
              <a:ext cx="86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chemeClr val="bg1"/>
                  </a:solidFill>
                </a:rPr>
                <a:t>action n.1</a:t>
              </a:r>
            </a:p>
          </p:txBody>
        </p:sp>
        <p:sp>
          <p:nvSpPr>
            <p:cNvPr id="9288" name="Text Box 72">
              <a:extLst>
                <a:ext uri="{FF2B5EF4-FFF2-40B4-BE49-F238E27FC236}">
                  <a16:creationId xmlns:a16="http://schemas.microsoft.com/office/drawing/2014/main" id="{A7014539-22E6-923C-B363-A3CFE8629E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7" y="2024"/>
              <a:ext cx="816" cy="23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pPr algn="ctr">
                <a:spcBef>
                  <a:spcPct val="50000"/>
                </a:spcBef>
              </a:pPr>
              <a:r>
                <a:rPr lang="en-US" altLang="zh-CN" sz="1600" b="1"/>
                <a:t>Task Set</a:t>
              </a:r>
            </a:p>
          </p:txBody>
        </p:sp>
        <p:sp>
          <p:nvSpPr>
            <p:cNvPr id="9289" name="Text Box 73">
              <a:extLst>
                <a:ext uri="{FF2B5EF4-FFF2-40B4-BE49-F238E27FC236}">
                  <a16:creationId xmlns:a16="http://schemas.microsoft.com/office/drawing/2014/main" id="{D95C5C6A-9711-0344-3279-5177876EFE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0" y="2024"/>
              <a:ext cx="86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chemeClr val="bg1"/>
                  </a:solidFill>
                </a:rPr>
                <a:t>action n.k</a:t>
              </a:r>
              <a:r>
                <a:rPr lang="en-US" altLang="zh-CN" b="1" baseline="-25000">
                  <a:solidFill>
                    <a:schemeClr val="bg1"/>
                  </a:solidFill>
                </a:rPr>
                <a:t>n</a:t>
              </a:r>
              <a:endParaRPr lang="en-US" altLang="zh-CN" b="1">
                <a:solidFill>
                  <a:schemeClr val="bg1"/>
                </a:solidFill>
              </a:endParaRPr>
            </a:p>
          </p:txBody>
        </p:sp>
        <p:sp>
          <p:nvSpPr>
            <p:cNvPr id="9290" name="Text Box 74">
              <a:extLst>
                <a:ext uri="{FF2B5EF4-FFF2-40B4-BE49-F238E27FC236}">
                  <a16:creationId xmlns:a16="http://schemas.microsoft.com/office/drawing/2014/main" id="{13715019-D144-8A78-CFB4-3A0B9C7121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3" y="1752"/>
              <a:ext cx="86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chemeClr val="bg1"/>
                  </a:solidFill>
                </a:rPr>
                <a:t>……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9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9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00" name="Rectangle 4">
            <a:extLst>
              <a:ext uri="{FF2B5EF4-FFF2-40B4-BE49-F238E27FC236}">
                <a16:creationId xmlns:a16="http://schemas.microsoft.com/office/drawing/2014/main" id="{8DA0571C-EC4E-A822-CAE2-D2F9B9595D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188913"/>
            <a:ext cx="7859712" cy="85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>
              <a:defRPr sz="3600"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3600"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3600"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3600"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3600"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/>
              <a:t>3.1  A Generic Process Model</a:t>
            </a:r>
          </a:p>
        </p:txBody>
      </p:sp>
      <p:sp>
        <p:nvSpPr>
          <p:cNvPr id="80902" name="Rectangle 6">
            <a:extLst>
              <a:ext uri="{FF2B5EF4-FFF2-40B4-BE49-F238E27FC236}">
                <a16:creationId xmlns:a16="http://schemas.microsoft.com/office/drawing/2014/main" id="{76E102FA-1195-8241-E39C-171D859790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908050"/>
            <a:ext cx="7796212" cy="50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179388">
              <a:spcBef>
                <a:spcPct val="20000"/>
              </a:spcBef>
              <a:buChar char="–"/>
              <a:defRPr sz="24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711200" indent="-352425">
              <a:spcBef>
                <a:spcPct val="20000"/>
              </a:spcBef>
              <a:buChar char="•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000066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80000"/>
              </a:lnSpc>
              <a:spcAft>
                <a:spcPct val="30000"/>
              </a:spcAft>
            </a:pPr>
            <a:r>
              <a:rPr lang="en-US" altLang="zh-CN" b="1"/>
              <a:t> Process flow</a:t>
            </a:r>
            <a:endParaRPr lang="en-US" altLang="zh-CN" sz="1800"/>
          </a:p>
        </p:txBody>
      </p:sp>
      <p:grpSp>
        <p:nvGrpSpPr>
          <p:cNvPr id="80931" name="Group 35">
            <a:extLst>
              <a:ext uri="{FF2B5EF4-FFF2-40B4-BE49-F238E27FC236}">
                <a16:creationId xmlns:a16="http://schemas.microsoft.com/office/drawing/2014/main" id="{D827DFE2-03F1-A5DF-E9B3-402473FAE306}"/>
              </a:ext>
            </a:extLst>
          </p:cNvPr>
          <p:cNvGrpSpPr>
            <a:grpSpLocks/>
          </p:cNvGrpSpPr>
          <p:nvPr/>
        </p:nvGrpSpPr>
        <p:grpSpPr bwMode="auto">
          <a:xfrm>
            <a:off x="1044575" y="1477963"/>
            <a:ext cx="7127875" cy="798512"/>
            <a:chOff x="340" y="890"/>
            <a:chExt cx="4490" cy="503"/>
          </a:xfrm>
        </p:grpSpPr>
        <p:sp>
          <p:nvSpPr>
            <p:cNvPr id="80903" name="Rectangle 7">
              <a:extLst>
                <a:ext uri="{FF2B5EF4-FFF2-40B4-BE49-F238E27FC236}">
                  <a16:creationId xmlns:a16="http://schemas.microsoft.com/office/drawing/2014/main" id="{79BBA095-42ED-F890-BFD1-E079ADD6B0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" y="890"/>
              <a:ext cx="680" cy="2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zh-CN" sz="1000" b="1"/>
                <a:t>Communication</a:t>
              </a:r>
            </a:p>
          </p:txBody>
        </p:sp>
        <p:sp>
          <p:nvSpPr>
            <p:cNvPr id="80905" name="Rectangle 9">
              <a:extLst>
                <a:ext uri="{FF2B5EF4-FFF2-40B4-BE49-F238E27FC236}">
                  <a16:creationId xmlns:a16="http://schemas.microsoft.com/office/drawing/2014/main" id="{4B4813D8-5129-B625-FBBD-ED3379D1E1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3" y="890"/>
              <a:ext cx="680" cy="2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zh-CN" sz="1000" b="1"/>
                <a:t>Planning</a:t>
              </a:r>
            </a:p>
          </p:txBody>
        </p:sp>
        <p:sp>
          <p:nvSpPr>
            <p:cNvPr id="80906" name="Rectangle 10">
              <a:extLst>
                <a:ext uri="{FF2B5EF4-FFF2-40B4-BE49-F238E27FC236}">
                  <a16:creationId xmlns:a16="http://schemas.microsoft.com/office/drawing/2014/main" id="{3BA8D32A-44C8-469F-BA0C-E0B659E58F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5" y="890"/>
              <a:ext cx="680" cy="2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zh-CN" sz="1000" b="1"/>
                <a:t>Modeling</a:t>
              </a:r>
            </a:p>
          </p:txBody>
        </p:sp>
        <p:sp>
          <p:nvSpPr>
            <p:cNvPr id="80907" name="Rectangle 11">
              <a:extLst>
                <a:ext uri="{FF2B5EF4-FFF2-40B4-BE49-F238E27FC236}">
                  <a16:creationId xmlns:a16="http://schemas.microsoft.com/office/drawing/2014/main" id="{2E40861C-4C65-2875-831F-4A4B32D070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7" y="890"/>
              <a:ext cx="680" cy="2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zh-CN" sz="1000" b="1"/>
                <a:t>Construction</a:t>
              </a:r>
            </a:p>
          </p:txBody>
        </p:sp>
        <p:sp>
          <p:nvSpPr>
            <p:cNvPr id="80908" name="Rectangle 12">
              <a:extLst>
                <a:ext uri="{FF2B5EF4-FFF2-40B4-BE49-F238E27FC236}">
                  <a16:creationId xmlns:a16="http://schemas.microsoft.com/office/drawing/2014/main" id="{D7833B8A-B04D-9504-09EC-9F66BC7F1D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9" y="890"/>
              <a:ext cx="680" cy="2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zh-CN" sz="1000" b="1"/>
                <a:t>Deployment</a:t>
              </a:r>
            </a:p>
          </p:txBody>
        </p:sp>
        <p:sp>
          <p:nvSpPr>
            <p:cNvPr id="80924" name="Line 28">
              <a:extLst>
                <a:ext uri="{FF2B5EF4-FFF2-40B4-BE49-F238E27FC236}">
                  <a16:creationId xmlns:a16="http://schemas.microsoft.com/office/drawing/2014/main" id="{E56C30F8-1ABD-9B9A-8D55-B2EE116082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" y="1026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25" name="Line 29">
              <a:extLst>
                <a:ext uri="{FF2B5EF4-FFF2-40B4-BE49-F238E27FC236}">
                  <a16:creationId xmlns:a16="http://schemas.microsoft.com/office/drawing/2014/main" id="{F4890FBD-272A-B747-4E21-21C5A98D31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2" y="1026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26" name="Line 30">
              <a:extLst>
                <a:ext uri="{FF2B5EF4-FFF2-40B4-BE49-F238E27FC236}">
                  <a16:creationId xmlns:a16="http://schemas.microsoft.com/office/drawing/2014/main" id="{7CB37D5C-BC07-A9FD-E34F-BF9F167C0A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64" y="1026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27" name="Line 31">
              <a:extLst>
                <a:ext uri="{FF2B5EF4-FFF2-40B4-BE49-F238E27FC236}">
                  <a16:creationId xmlns:a16="http://schemas.microsoft.com/office/drawing/2014/main" id="{9CF70AE2-C4E2-B780-E24D-B4D6CC03A9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5" y="1026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28" name="Line 32">
              <a:extLst>
                <a:ext uri="{FF2B5EF4-FFF2-40B4-BE49-F238E27FC236}">
                  <a16:creationId xmlns:a16="http://schemas.microsoft.com/office/drawing/2014/main" id="{CD51B56D-3820-C436-AAB0-A642856021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87" y="1026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29" name="Line 33">
              <a:extLst>
                <a:ext uri="{FF2B5EF4-FFF2-40B4-BE49-F238E27FC236}">
                  <a16:creationId xmlns:a16="http://schemas.microsoft.com/office/drawing/2014/main" id="{8C11697B-56FB-0F84-964B-05AB1792B2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9" y="1026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30" name="Text Box 34">
              <a:extLst>
                <a:ext uri="{FF2B5EF4-FFF2-40B4-BE49-F238E27FC236}">
                  <a16:creationId xmlns:a16="http://schemas.microsoft.com/office/drawing/2014/main" id="{2577844D-A69B-DA89-5E91-0B955B1FED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9" y="1162"/>
              <a:ext cx="249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/>
                <a:t>(a) Linear process flow</a:t>
              </a:r>
            </a:p>
          </p:txBody>
        </p:sp>
      </p:grpSp>
      <p:grpSp>
        <p:nvGrpSpPr>
          <p:cNvPr id="80945" name="Group 49">
            <a:extLst>
              <a:ext uri="{FF2B5EF4-FFF2-40B4-BE49-F238E27FC236}">
                <a16:creationId xmlns:a16="http://schemas.microsoft.com/office/drawing/2014/main" id="{6AC54F57-6D76-D260-DA4D-B1DE16499FA2}"/>
              </a:ext>
            </a:extLst>
          </p:cNvPr>
          <p:cNvGrpSpPr>
            <a:grpSpLocks/>
          </p:cNvGrpSpPr>
          <p:nvPr/>
        </p:nvGrpSpPr>
        <p:grpSpPr bwMode="auto">
          <a:xfrm>
            <a:off x="1042988" y="2557463"/>
            <a:ext cx="7127875" cy="1158875"/>
            <a:chOff x="657" y="1434"/>
            <a:chExt cx="4490" cy="730"/>
          </a:xfrm>
        </p:grpSpPr>
        <p:sp>
          <p:nvSpPr>
            <p:cNvPr id="80942" name="Oval 46">
              <a:extLst>
                <a:ext uri="{FF2B5EF4-FFF2-40B4-BE49-F238E27FC236}">
                  <a16:creationId xmlns:a16="http://schemas.microsoft.com/office/drawing/2014/main" id="{7816E620-7D07-0678-1EA9-4D24E84E00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" y="1616"/>
              <a:ext cx="3629" cy="31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40" name="Oval 44">
              <a:extLst>
                <a:ext uri="{FF2B5EF4-FFF2-40B4-BE49-F238E27FC236}">
                  <a16:creationId xmlns:a16="http://schemas.microsoft.com/office/drawing/2014/main" id="{19BBD213-9FC8-36E0-4AAC-F5633762C6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7" y="1661"/>
              <a:ext cx="771" cy="18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41" name="Line 45">
              <a:extLst>
                <a:ext uri="{FF2B5EF4-FFF2-40B4-BE49-F238E27FC236}">
                  <a16:creationId xmlns:a16="http://schemas.microsoft.com/office/drawing/2014/main" id="{28279A0F-2D20-6023-3874-56319172B6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35" y="1842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38" name="Oval 42">
              <a:extLst>
                <a:ext uri="{FF2B5EF4-FFF2-40B4-BE49-F238E27FC236}">
                  <a16:creationId xmlns:a16="http://schemas.microsoft.com/office/drawing/2014/main" id="{66C3E4D7-9BC2-0A0B-1998-C557ABBF8E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3" y="1661"/>
              <a:ext cx="1769" cy="18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09" name="Rectangle 13">
              <a:extLst>
                <a:ext uri="{FF2B5EF4-FFF2-40B4-BE49-F238E27FC236}">
                  <a16:creationId xmlns:a16="http://schemas.microsoft.com/office/drawing/2014/main" id="{96FD4CCA-6EC2-11FB-7A17-268647F33D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" y="1434"/>
              <a:ext cx="680" cy="2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zh-CN" sz="1000" b="1"/>
                <a:t>Communication</a:t>
              </a:r>
            </a:p>
          </p:txBody>
        </p:sp>
        <p:sp>
          <p:nvSpPr>
            <p:cNvPr id="80910" name="Rectangle 14">
              <a:extLst>
                <a:ext uri="{FF2B5EF4-FFF2-40B4-BE49-F238E27FC236}">
                  <a16:creationId xmlns:a16="http://schemas.microsoft.com/office/drawing/2014/main" id="{80B0DF6E-F780-99E4-E846-7F818DD8D5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0" y="1434"/>
              <a:ext cx="680" cy="2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zh-CN" sz="1000" b="1"/>
                <a:t>Planning</a:t>
              </a:r>
            </a:p>
          </p:txBody>
        </p:sp>
        <p:sp>
          <p:nvSpPr>
            <p:cNvPr id="80911" name="Rectangle 15">
              <a:extLst>
                <a:ext uri="{FF2B5EF4-FFF2-40B4-BE49-F238E27FC236}">
                  <a16:creationId xmlns:a16="http://schemas.microsoft.com/office/drawing/2014/main" id="{B5745E6D-B50A-299D-BC4C-0286A4B79C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2" y="1434"/>
              <a:ext cx="680" cy="2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zh-CN" sz="1000" b="1"/>
                <a:t>Modeling</a:t>
              </a:r>
            </a:p>
          </p:txBody>
        </p:sp>
        <p:sp>
          <p:nvSpPr>
            <p:cNvPr id="80912" name="Rectangle 16">
              <a:extLst>
                <a:ext uri="{FF2B5EF4-FFF2-40B4-BE49-F238E27FC236}">
                  <a16:creationId xmlns:a16="http://schemas.microsoft.com/office/drawing/2014/main" id="{B070A1DC-D69C-90BE-4D3E-7E717BC219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4" y="1434"/>
              <a:ext cx="680" cy="2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zh-CN" sz="1000" b="1"/>
                <a:t>Construction</a:t>
              </a:r>
            </a:p>
          </p:txBody>
        </p:sp>
        <p:sp>
          <p:nvSpPr>
            <p:cNvPr id="80913" name="Rectangle 17">
              <a:extLst>
                <a:ext uri="{FF2B5EF4-FFF2-40B4-BE49-F238E27FC236}">
                  <a16:creationId xmlns:a16="http://schemas.microsoft.com/office/drawing/2014/main" id="{D2236FF2-CB2C-8035-60B5-7F1D2C0203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6" y="1434"/>
              <a:ext cx="680" cy="2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zh-CN" sz="1000" b="1"/>
                <a:t>Deployment</a:t>
              </a:r>
            </a:p>
          </p:txBody>
        </p:sp>
        <p:sp>
          <p:nvSpPr>
            <p:cNvPr id="80932" name="Line 36">
              <a:extLst>
                <a:ext uri="{FF2B5EF4-FFF2-40B4-BE49-F238E27FC236}">
                  <a16:creationId xmlns:a16="http://schemas.microsoft.com/office/drawing/2014/main" id="{4CF255BC-2C42-F421-C3E3-7A2DD4D2C3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7" y="1570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33" name="Line 37">
              <a:extLst>
                <a:ext uri="{FF2B5EF4-FFF2-40B4-BE49-F238E27FC236}">
                  <a16:creationId xmlns:a16="http://schemas.microsoft.com/office/drawing/2014/main" id="{3B04227F-7028-0794-6447-F3E67F9B76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19" y="1570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34" name="Line 38">
              <a:extLst>
                <a:ext uri="{FF2B5EF4-FFF2-40B4-BE49-F238E27FC236}">
                  <a16:creationId xmlns:a16="http://schemas.microsoft.com/office/drawing/2014/main" id="{9B4FD64A-57C7-D86D-65DC-F4BFAB1C1D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1" y="1570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35" name="Line 39">
              <a:extLst>
                <a:ext uri="{FF2B5EF4-FFF2-40B4-BE49-F238E27FC236}">
                  <a16:creationId xmlns:a16="http://schemas.microsoft.com/office/drawing/2014/main" id="{EAF0DF36-40A0-2AC7-2E94-098535BA18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2" y="1570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36" name="Line 40">
              <a:extLst>
                <a:ext uri="{FF2B5EF4-FFF2-40B4-BE49-F238E27FC236}">
                  <a16:creationId xmlns:a16="http://schemas.microsoft.com/office/drawing/2014/main" id="{57BC4790-1E37-59B6-E7E7-824F17629A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04" y="1570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37" name="Line 41">
              <a:extLst>
                <a:ext uri="{FF2B5EF4-FFF2-40B4-BE49-F238E27FC236}">
                  <a16:creationId xmlns:a16="http://schemas.microsoft.com/office/drawing/2014/main" id="{0C6BE3FC-09A0-B4A1-71C1-964BB4AC22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66" y="1570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39" name="Line 43">
              <a:extLst>
                <a:ext uri="{FF2B5EF4-FFF2-40B4-BE49-F238E27FC236}">
                  <a16:creationId xmlns:a16="http://schemas.microsoft.com/office/drawing/2014/main" id="{78F58FDD-D5DC-0310-52DC-20191694B3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65" y="1842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43" name="Line 47">
              <a:extLst>
                <a:ext uri="{FF2B5EF4-FFF2-40B4-BE49-F238E27FC236}">
                  <a16:creationId xmlns:a16="http://schemas.microsoft.com/office/drawing/2014/main" id="{E71DF516-6D26-1819-ADA4-EEBE389D5F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26" y="1933"/>
              <a:ext cx="279" cy="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44" name="Rectangle 48">
              <a:extLst>
                <a:ext uri="{FF2B5EF4-FFF2-40B4-BE49-F238E27FC236}">
                  <a16:creationId xmlns:a16="http://schemas.microsoft.com/office/drawing/2014/main" id="{91C5B140-E121-0D8D-A4C3-C556370843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1" y="1933"/>
              <a:ext cx="181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/>
                <a:t>(b) Iterative process flow</a:t>
              </a:r>
            </a:p>
          </p:txBody>
        </p:sp>
      </p:grpSp>
      <p:grpSp>
        <p:nvGrpSpPr>
          <p:cNvPr id="80957" name="Group 61">
            <a:extLst>
              <a:ext uri="{FF2B5EF4-FFF2-40B4-BE49-F238E27FC236}">
                <a16:creationId xmlns:a16="http://schemas.microsoft.com/office/drawing/2014/main" id="{ED84739C-E601-7B81-7556-4E802CF9BC27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3925888"/>
            <a:ext cx="4103687" cy="2166937"/>
            <a:chOff x="295" y="2387"/>
            <a:chExt cx="2585" cy="1365"/>
          </a:xfrm>
        </p:grpSpPr>
        <p:sp>
          <p:nvSpPr>
            <p:cNvPr id="80946" name="Oval 50">
              <a:extLst>
                <a:ext uri="{FF2B5EF4-FFF2-40B4-BE49-F238E27FC236}">
                  <a16:creationId xmlns:a16="http://schemas.microsoft.com/office/drawing/2014/main" id="{40786B18-F74C-0DB7-EA3B-C73ED33A9F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" y="2523"/>
              <a:ext cx="1678" cy="86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914" name="Rectangle 18">
              <a:extLst>
                <a:ext uri="{FF2B5EF4-FFF2-40B4-BE49-F238E27FC236}">
                  <a16:creationId xmlns:a16="http://schemas.microsoft.com/office/drawing/2014/main" id="{18717436-E4F0-4267-3350-FE344989D2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" y="2750"/>
              <a:ext cx="680" cy="2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zh-CN" sz="1000" b="1"/>
                <a:t>Communication</a:t>
              </a:r>
            </a:p>
          </p:txBody>
        </p:sp>
        <p:sp>
          <p:nvSpPr>
            <p:cNvPr id="80915" name="Rectangle 19">
              <a:extLst>
                <a:ext uri="{FF2B5EF4-FFF2-40B4-BE49-F238E27FC236}">
                  <a16:creationId xmlns:a16="http://schemas.microsoft.com/office/drawing/2014/main" id="{59FEE58B-C219-9E66-57FA-EC7A60C85D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387"/>
              <a:ext cx="680" cy="2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zh-CN" sz="1000" b="1"/>
                <a:t>Planning</a:t>
              </a:r>
            </a:p>
          </p:txBody>
        </p:sp>
        <p:sp>
          <p:nvSpPr>
            <p:cNvPr id="80916" name="Rectangle 20">
              <a:extLst>
                <a:ext uri="{FF2B5EF4-FFF2-40B4-BE49-F238E27FC236}">
                  <a16:creationId xmlns:a16="http://schemas.microsoft.com/office/drawing/2014/main" id="{3E8F8D93-D5E4-B2A0-4928-2FB4AD56A8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0" y="2659"/>
              <a:ext cx="680" cy="2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zh-CN" sz="1000" b="1"/>
                <a:t>Modeling</a:t>
              </a:r>
            </a:p>
          </p:txBody>
        </p:sp>
        <p:sp>
          <p:nvSpPr>
            <p:cNvPr id="80917" name="Rectangle 21">
              <a:extLst>
                <a:ext uri="{FF2B5EF4-FFF2-40B4-BE49-F238E27FC236}">
                  <a16:creationId xmlns:a16="http://schemas.microsoft.com/office/drawing/2014/main" id="{039E0351-F49A-F1FA-3E8F-F967061056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7" y="3158"/>
              <a:ext cx="680" cy="2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zh-CN" sz="1000" b="1"/>
                <a:t>Construction</a:t>
              </a:r>
            </a:p>
          </p:txBody>
        </p:sp>
        <p:sp>
          <p:nvSpPr>
            <p:cNvPr id="80918" name="Rectangle 22">
              <a:extLst>
                <a:ext uri="{FF2B5EF4-FFF2-40B4-BE49-F238E27FC236}">
                  <a16:creationId xmlns:a16="http://schemas.microsoft.com/office/drawing/2014/main" id="{636BEDFE-025C-8AFE-BB85-67548C8FDC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4" y="3203"/>
              <a:ext cx="680" cy="2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zh-CN" sz="1000" b="1"/>
                <a:t>Deployment</a:t>
              </a:r>
            </a:p>
          </p:txBody>
        </p:sp>
        <p:sp>
          <p:nvSpPr>
            <p:cNvPr id="80947" name="Line 51">
              <a:extLst>
                <a:ext uri="{FF2B5EF4-FFF2-40B4-BE49-F238E27FC236}">
                  <a16:creationId xmlns:a16="http://schemas.microsoft.com/office/drawing/2014/main" id="{CE42EB74-DC26-FA09-DD7F-CFD83EE3EB3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20000" flipV="1">
              <a:off x="1110" y="2614"/>
              <a:ext cx="91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48" name="Line 52">
              <a:extLst>
                <a:ext uri="{FF2B5EF4-FFF2-40B4-BE49-F238E27FC236}">
                  <a16:creationId xmlns:a16="http://schemas.microsoft.com/office/drawing/2014/main" id="{E78CC106-F70B-2A20-82E9-8D2743911A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9" y="2568"/>
              <a:ext cx="91" cy="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49" name="Line 53">
              <a:extLst>
                <a:ext uri="{FF2B5EF4-FFF2-40B4-BE49-F238E27FC236}">
                  <a16:creationId xmlns:a16="http://schemas.microsoft.com/office/drawing/2014/main" id="{34FF9E18-327D-9C1A-28E7-6E841232EF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27" y="3022"/>
              <a:ext cx="23" cy="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50" name="Line 54">
              <a:extLst>
                <a:ext uri="{FF2B5EF4-FFF2-40B4-BE49-F238E27FC236}">
                  <a16:creationId xmlns:a16="http://schemas.microsoft.com/office/drawing/2014/main" id="{8C806D98-4C54-89B2-D80D-26AA39AC4E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01" y="3385"/>
              <a:ext cx="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51" name="Line 55">
              <a:extLst>
                <a:ext uri="{FF2B5EF4-FFF2-40B4-BE49-F238E27FC236}">
                  <a16:creationId xmlns:a16="http://schemas.microsoft.com/office/drawing/2014/main" id="{6FE8558A-9F69-A6D8-319E-802BF8F1AC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940" y="3113"/>
              <a:ext cx="45" cy="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52" name="Line 56">
              <a:extLst>
                <a:ext uri="{FF2B5EF4-FFF2-40B4-BE49-F238E27FC236}">
                  <a16:creationId xmlns:a16="http://schemas.microsoft.com/office/drawing/2014/main" id="{515AEDBD-CD9F-87E9-F420-484FE13FBA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48" y="3339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54" name="Line 58">
              <a:extLst>
                <a:ext uri="{FF2B5EF4-FFF2-40B4-BE49-F238E27FC236}">
                  <a16:creationId xmlns:a16="http://schemas.microsoft.com/office/drawing/2014/main" id="{01F79E21-E6E7-1B4A-8522-C53C0C88C5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1" y="288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55" name="Rectangle 59">
              <a:extLst>
                <a:ext uri="{FF2B5EF4-FFF2-40B4-BE49-F238E27FC236}">
                  <a16:creationId xmlns:a16="http://schemas.microsoft.com/office/drawing/2014/main" id="{19B8CE03-F195-7DC5-8487-BE0DA4EFBD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" y="3203"/>
              <a:ext cx="49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000" b="1"/>
                <a:t>Increment</a:t>
              </a:r>
            </a:p>
            <a:p>
              <a:r>
                <a:rPr lang="en-US" altLang="zh-CN" sz="1000" b="1"/>
                <a:t>released</a:t>
              </a:r>
            </a:p>
          </p:txBody>
        </p:sp>
        <p:sp>
          <p:nvSpPr>
            <p:cNvPr id="80956" name="Rectangle 60">
              <a:extLst>
                <a:ext uri="{FF2B5EF4-FFF2-40B4-BE49-F238E27FC236}">
                  <a16:creationId xmlns:a16="http://schemas.microsoft.com/office/drawing/2014/main" id="{8783AB0C-A8B1-2EF0-1E2D-6B55521637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" y="3521"/>
              <a:ext cx="212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/>
                <a:t>(c) Evolutionary process flow</a:t>
              </a:r>
            </a:p>
          </p:txBody>
        </p:sp>
      </p:grpSp>
      <p:grpSp>
        <p:nvGrpSpPr>
          <p:cNvPr id="80971" name="Group 75">
            <a:extLst>
              <a:ext uri="{FF2B5EF4-FFF2-40B4-BE49-F238E27FC236}">
                <a16:creationId xmlns:a16="http://schemas.microsoft.com/office/drawing/2014/main" id="{8E5F7308-DE7E-F0E5-49E4-1FAE4869C495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3854450"/>
            <a:ext cx="4248150" cy="2238375"/>
            <a:chOff x="2880" y="2342"/>
            <a:chExt cx="2676" cy="1410"/>
          </a:xfrm>
        </p:grpSpPr>
        <p:sp>
          <p:nvSpPr>
            <p:cNvPr id="80919" name="Rectangle 23">
              <a:extLst>
                <a:ext uri="{FF2B5EF4-FFF2-40B4-BE49-F238E27FC236}">
                  <a16:creationId xmlns:a16="http://schemas.microsoft.com/office/drawing/2014/main" id="{40EF3697-1114-DD6F-681D-E833529404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6" y="2342"/>
              <a:ext cx="680" cy="2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zh-CN" sz="1000" b="1"/>
                <a:t>Communication</a:t>
              </a:r>
            </a:p>
          </p:txBody>
        </p:sp>
        <p:sp>
          <p:nvSpPr>
            <p:cNvPr id="80920" name="Rectangle 24">
              <a:extLst>
                <a:ext uri="{FF2B5EF4-FFF2-40B4-BE49-F238E27FC236}">
                  <a16:creationId xmlns:a16="http://schemas.microsoft.com/office/drawing/2014/main" id="{385EC422-F01F-AAA0-2E2F-E603F09950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7" y="2342"/>
              <a:ext cx="680" cy="2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zh-CN" sz="1000" b="1"/>
                <a:t>Planning</a:t>
              </a:r>
            </a:p>
          </p:txBody>
        </p:sp>
        <p:sp>
          <p:nvSpPr>
            <p:cNvPr id="80921" name="Rectangle 25">
              <a:extLst>
                <a:ext uri="{FF2B5EF4-FFF2-40B4-BE49-F238E27FC236}">
                  <a16:creationId xmlns:a16="http://schemas.microsoft.com/office/drawing/2014/main" id="{31A5FEEF-8A78-4F30-422C-31B20AF1F8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9" y="2795"/>
              <a:ext cx="680" cy="2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zh-CN" sz="1000" b="1"/>
                <a:t>Modeling</a:t>
              </a:r>
            </a:p>
          </p:txBody>
        </p:sp>
        <p:sp>
          <p:nvSpPr>
            <p:cNvPr id="80922" name="Rectangle 26">
              <a:extLst>
                <a:ext uri="{FF2B5EF4-FFF2-40B4-BE49-F238E27FC236}">
                  <a16:creationId xmlns:a16="http://schemas.microsoft.com/office/drawing/2014/main" id="{44FF230A-286F-8921-C626-8CAEBC7B7A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4" y="3249"/>
              <a:ext cx="680" cy="2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zh-CN" sz="1000" b="1"/>
                <a:t>Construction</a:t>
              </a:r>
            </a:p>
          </p:txBody>
        </p:sp>
        <p:sp>
          <p:nvSpPr>
            <p:cNvPr id="80923" name="Rectangle 27">
              <a:extLst>
                <a:ext uri="{FF2B5EF4-FFF2-40B4-BE49-F238E27FC236}">
                  <a16:creationId xmlns:a16="http://schemas.microsoft.com/office/drawing/2014/main" id="{C550BA38-2432-2F89-3982-7A9137DF64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40" y="3249"/>
              <a:ext cx="680" cy="2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53882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zh-CN" sz="1000" b="1"/>
                <a:t>Deployment</a:t>
              </a:r>
            </a:p>
          </p:txBody>
        </p:sp>
        <p:sp>
          <p:nvSpPr>
            <p:cNvPr id="80958" name="Line 62">
              <a:extLst>
                <a:ext uri="{FF2B5EF4-FFF2-40B4-BE49-F238E27FC236}">
                  <a16:creationId xmlns:a16="http://schemas.microsoft.com/office/drawing/2014/main" id="{DBBA85FD-3B65-7702-773B-38BA1BABA2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2478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59" name="Line 63">
              <a:extLst>
                <a:ext uri="{FF2B5EF4-FFF2-40B4-BE49-F238E27FC236}">
                  <a16:creationId xmlns:a16="http://schemas.microsoft.com/office/drawing/2014/main" id="{98F80EE7-9A79-73CC-2776-4794243E50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2478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60" name="Line 64">
              <a:extLst>
                <a:ext uri="{FF2B5EF4-FFF2-40B4-BE49-F238E27FC236}">
                  <a16:creationId xmlns:a16="http://schemas.microsoft.com/office/drawing/2014/main" id="{B240F5AA-BFE1-1083-83AA-B40BBA8886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8" y="2614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61" name="Line 65">
              <a:extLst>
                <a:ext uri="{FF2B5EF4-FFF2-40B4-BE49-F238E27FC236}">
                  <a16:creationId xmlns:a16="http://schemas.microsoft.com/office/drawing/2014/main" id="{470887C8-75D9-7AF1-73B5-1BA9236162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8" y="2931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62" name="Line 66">
              <a:extLst>
                <a:ext uri="{FF2B5EF4-FFF2-40B4-BE49-F238E27FC236}">
                  <a16:creationId xmlns:a16="http://schemas.microsoft.com/office/drawing/2014/main" id="{273D1AE4-393C-65FF-0D68-DFA285BA80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2" y="2614"/>
              <a:ext cx="0" cy="3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63" name="Line 67">
              <a:extLst>
                <a:ext uri="{FF2B5EF4-FFF2-40B4-BE49-F238E27FC236}">
                  <a16:creationId xmlns:a16="http://schemas.microsoft.com/office/drawing/2014/main" id="{B5E2425C-D415-2E76-9107-9E7EF65756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50" y="2931"/>
              <a:ext cx="1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64" name="Line 68">
              <a:extLst>
                <a:ext uri="{FF2B5EF4-FFF2-40B4-BE49-F238E27FC236}">
                  <a16:creationId xmlns:a16="http://schemas.microsoft.com/office/drawing/2014/main" id="{E7A6271D-2C3B-E4B5-AB53-621503A564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2" y="3067"/>
              <a:ext cx="0" cy="3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65" name="Line 69">
              <a:extLst>
                <a:ext uri="{FF2B5EF4-FFF2-40B4-BE49-F238E27FC236}">
                  <a16:creationId xmlns:a16="http://schemas.microsoft.com/office/drawing/2014/main" id="{50776790-7220-F68A-37AE-590E2FA49D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2" y="3385"/>
              <a:ext cx="1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66" name="Line 70">
              <a:extLst>
                <a:ext uri="{FF2B5EF4-FFF2-40B4-BE49-F238E27FC236}">
                  <a16:creationId xmlns:a16="http://schemas.microsoft.com/office/drawing/2014/main" id="{47DFC3F1-0D51-E9ED-9A94-4AE93DA6CD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4" y="3385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67" name="Line 71">
              <a:extLst>
                <a:ext uri="{FF2B5EF4-FFF2-40B4-BE49-F238E27FC236}">
                  <a16:creationId xmlns:a16="http://schemas.microsoft.com/office/drawing/2014/main" id="{489C911B-3E58-AD69-13EB-B9CAC3C3F5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20" y="3385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68" name="Text Box 72">
              <a:extLst>
                <a:ext uri="{FF2B5EF4-FFF2-40B4-BE49-F238E27FC236}">
                  <a16:creationId xmlns:a16="http://schemas.microsoft.com/office/drawing/2014/main" id="{8D527392-D065-2753-9F79-09E95DC4E3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8" y="2886"/>
              <a:ext cx="36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000" b="1"/>
                <a:t>Time</a:t>
              </a:r>
            </a:p>
          </p:txBody>
        </p:sp>
        <p:sp>
          <p:nvSpPr>
            <p:cNvPr id="80969" name="Line 73">
              <a:extLst>
                <a:ext uri="{FF2B5EF4-FFF2-40B4-BE49-F238E27FC236}">
                  <a16:creationId xmlns:a16="http://schemas.microsoft.com/office/drawing/2014/main" id="{249956BD-32C2-E2C1-F45F-2C9754DEB4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30" y="2976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970" name="Rectangle 74">
              <a:extLst>
                <a:ext uri="{FF2B5EF4-FFF2-40B4-BE49-F238E27FC236}">
                  <a16:creationId xmlns:a16="http://schemas.microsoft.com/office/drawing/2014/main" id="{82157A24-9E51-0920-72BB-29B5E66362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5" y="3521"/>
              <a:ext cx="17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/>
                <a:t>(d) Parallel process flow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09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0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0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2" dur="500"/>
                                        <p:tgtEl>
                                          <p:spTgt spid="80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0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0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06BD34A1-A2C4-3F68-A67A-4B40E845EE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27088" y="44450"/>
            <a:ext cx="7859712" cy="850900"/>
          </a:xfrm>
        </p:spPr>
        <p:txBody>
          <a:bodyPr/>
          <a:lstStyle/>
          <a:p>
            <a:r>
              <a:rPr lang="en-US" altLang="zh-CN" sz="2400"/>
              <a:t>3.4  Process Patterns</a:t>
            </a:r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A3BC17A1-0747-376C-78DF-D9A3096374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908050"/>
            <a:ext cx="7796212" cy="5543550"/>
          </a:xfrm>
        </p:spPr>
        <p:txBody>
          <a:bodyPr/>
          <a:lstStyle/>
          <a:p>
            <a:pPr marL="0" indent="0">
              <a:lnSpc>
                <a:spcPct val="80000"/>
              </a:lnSpc>
              <a:spcAft>
                <a:spcPct val="30000"/>
              </a:spcAft>
            </a:pPr>
            <a:r>
              <a:rPr lang="en-US" altLang="zh-CN" b="1"/>
              <a:t> Process patterns</a:t>
            </a:r>
            <a:r>
              <a:rPr lang="en-US" altLang="zh-CN"/>
              <a:t> define a set of activities, actions, work tasks, work products and/or related behaviors</a:t>
            </a:r>
          </a:p>
          <a:p>
            <a:pPr marL="0" indent="0">
              <a:lnSpc>
                <a:spcPct val="80000"/>
              </a:lnSpc>
              <a:spcAft>
                <a:spcPct val="30000"/>
              </a:spcAft>
            </a:pPr>
            <a:r>
              <a:rPr lang="en-US" altLang="zh-CN"/>
              <a:t> A </a:t>
            </a:r>
            <a:r>
              <a:rPr lang="en-US" altLang="zh-CN" b="1"/>
              <a:t>template</a:t>
            </a:r>
            <a:r>
              <a:rPr lang="en-US" altLang="zh-CN"/>
              <a:t> is used to define a pattern</a:t>
            </a:r>
          </a:p>
          <a:p>
            <a:pPr marL="0" indent="0">
              <a:lnSpc>
                <a:spcPct val="80000"/>
              </a:lnSpc>
            </a:pPr>
            <a:r>
              <a:rPr lang="en-US" altLang="zh-CN"/>
              <a:t> </a:t>
            </a:r>
            <a:r>
              <a:rPr lang="en-US" altLang="zh-CN" b="1"/>
              <a:t>Generic software pattern elements</a:t>
            </a:r>
            <a:r>
              <a:rPr lang="en-US" altLang="zh-CN"/>
              <a:t> </a:t>
            </a:r>
          </a:p>
          <a:p>
            <a:pPr marL="179388" lvl="1" indent="0">
              <a:lnSpc>
                <a:spcPct val="80000"/>
              </a:lnSpc>
            </a:pPr>
            <a:r>
              <a:rPr lang="en-US" altLang="zh-CN" sz="1800"/>
              <a:t>Meaningful </a:t>
            </a:r>
            <a:r>
              <a:rPr lang="en-US" altLang="zh-CN" sz="1800" b="1">
                <a:solidFill>
                  <a:srgbClr val="0033CC"/>
                </a:solidFill>
              </a:rPr>
              <a:t>pattern name</a:t>
            </a:r>
            <a:r>
              <a:rPr lang="en-US" altLang="zh-CN" sz="1800"/>
              <a:t> </a:t>
            </a:r>
          </a:p>
          <a:p>
            <a:pPr marL="179388" lvl="1" indent="0">
              <a:lnSpc>
                <a:spcPct val="80000"/>
              </a:lnSpc>
            </a:pPr>
            <a:r>
              <a:rPr lang="en-US" altLang="zh-CN" sz="1800" b="1">
                <a:solidFill>
                  <a:srgbClr val="0033CC"/>
                </a:solidFill>
              </a:rPr>
              <a:t>Intent</a:t>
            </a:r>
            <a:r>
              <a:rPr lang="en-US" altLang="zh-CN" sz="1800"/>
              <a:t> (objective of pattern) </a:t>
            </a:r>
          </a:p>
          <a:p>
            <a:pPr marL="179388" lvl="1" indent="0">
              <a:lnSpc>
                <a:spcPct val="80000"/>
              </a:lnSpc>
            </a:pPr>
            <a:r>
              <a:rPr lang="en-US" altLang="zh-CN" sz="1800" b="1">
                <a:solidFill>
                  <a:srgbClr val="0033CC"/>
                </a:solidFill>
              </a:rPr>
              <a:t>Type</a:t>
            </a:r>
            <a:r>
              <a:rPr lang="en-US" altLang="zh-CN" sz="1800"/>
              <a:t> </a:t>
            </a:r>
          </a:p>
          <a:p>
            <a:pPr marL="711200" lvl="2" indent="-352425">
              <a:lnSpc>
                <a:spcPct val="80000"/>
              </a:lnSpc>
            </a:pPr>
            <a:r>
              <a:rPr lang="en-US" altLang="zh-CN" sz="1600"/>
              <a:t>Task pattern (defines engineering action or work task) </a:t>
            </a:r>
          </a:p>
          <a:p>
            <a:pPr marL="711200" lvl="2" indent="-352425">
              <a:lnSpc>
                <a:spcPct val="80000"/>
              </a:lnSpc>
            </a:pPr>
            <a:r>
              <a:rPr lang="en-US" altLang="zh-CN" sz="1600"/>
              <a:t>Stage pattern (defines framework activity for the process) </a:t>
            </a:r>
          </a:p>
          <a:p>
            <a:pPr marL="711200" lvl="2" indent="-352425">
              <a:lnSpc>
                <a:spcPct val="80000"/>
              </a:lnSpc>
            </a:pPr>
            <a:r>
              <a:rPr lang="en-US" altLang="zh-CN" sz="1600"/>
              <a:t>Phase pattern (defines sequence or flow of framework activities that occur within process)</a:t>
            </a:r>
          </a:p>
          <a:p>
            <a:pPr marL="179388" lvl="1" indent="0">
              <a:lnSpc>
                <a:spcPct val="80000"/>
              </a:lnSpc>
            </a:pPr>
            <a:r>
              <a:rPr lang="en-US" altLang="zh-CN" sz="1800" b="1">
                <a:solidFill>
                  <a:srgbClr val="0033CC"/>
                </a:solidFill>
              </a:rPr>
              <a:t>Initial context</a:t>
            </a:r>
            <a:r>
              <a:rPr lang="en-US" altLang="zh-CN" sz="1800"/>
              <a:t> (describes conditions that must be present prior to using pattern) </a:t>
            </a:r>
          </a:p>
          <a:p>
            <a:pPr marL="179388" lvl="1" indent="0">
              <a:lnSpc>
                <a:spcPct val="80000"/>
              </a:lnSpc>
            </a:pPr>
            <a:r>
              <a:rPr lang="en-US" altLang="zh-CN" sz="1800" b="1">
                <a:solidFill>
                  <a:srgbClr val="0033CC"/>
                </a:solidFill>
              </a:rPr>
              <a:t>Solution</a:t>
            </a:r>
            <a:r>
              <a:rPr lang="en-US" altLang="zh-CN" sz="1800"/>
              <a:t> (describes how to implement pattern correctly) </a:t>
            </a:r>
          </a:p>
          <a:p>
            <a:pPr marL="179388" lvl="1" indent="0">
              <a:lnSpc>
                <a:spcPct val="80000"/>
              </a:lnSpc>
            </a:pPr>
            <a:r>
              <a:rPr lang="en-US" altLang="zh-CN" sz="1800" b="1">
                <a:solidFill>
                  <a:srgbClr val="0033CC"/>
                </a:solidFill>
              </a:rPr>
              <a:t>Resulting context</a:t>
            </a:r>
            <a:r>
              <a:rPr lang="en-US" altLang="zh-CN" sz="1800"/>
              <a:t> (describes conditions that result when pattern has been implemented successfully) </a:t>
            </a:r>
          </a:p>
          <a:p>
            <a:pPr marL="179388" lvl="1" indent="0">
              <a:lnSpc>
                <a:spcPct val="80000"/>
              </a:lnSpc>
            </a:pPr>
            <a:r>
              <a:rPr lang="en-US" altLang="zh-CN" sz="1800" b="1">
                <a:solidFill>
                  <a:srgbClr val="0033CC"/>
                </a:solidFill>
              </a:rPr>
              <a:t>Related patterns</a:t>
            </a:r>
            <a:r>
              <a:rPr lang="en-US" altLang="zh-CN" sz="1800"/>
              <a:t> (links to patterns directly related to this one) </a:t>
            </a:r>
          </a:p>
          <a:p>
            <a:pPr marL="179388" lvl="1" indent="0">
              <a:lnSpc>
                <a:spcPct val="80000"/>
              </a:lnSpc>
            </a:pPr>
            <a:r>
              <a:rPr lang="en-US" altLang="zh-CN" sz="1800" b="1">
                <a:solidFill>
                  <a:srgbClr val="0033CC"/>
                </a:solidFill>
              </a:rPr>
              <a:t>Known uses/examples</a:t>
            </a:r>
            <a:r>
              <a:rPr lang="en-US" altLang="zh-CN" sz="1800"/>
              <a:t> (instances in which pattern is applicable)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7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7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7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77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77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778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778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778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778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0830F6A4-2B96-D4BC-C675-E7F02108F6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/>
              <a:t>3.5  Process Assessment</a:t>
            </a:r>
          </a:p>
        </p:txBody>
      </p:sp>
      <p:sp>
        <p:nvSpPr>
          <p:cNvPr id="78851" name="Text Box 3">
            <a:extLst>
              <a:ext uri="{FF2B5EF4-FFF2-40B4-BE49-F238E27FC236}">
                <a16:creationId xmlns:a16="http://schemas.microsoft.com/office/drawing/2014/main" id="{E29C732B-8439-958C-43DB-B54DF2E592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5084763"/>
            <a:ext cx="6696075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rgbClr val="000066"/>
                </a:solidFill>
                <a:sym typeface="Wingdings" panose="05000000000000000000" pitchFamily="2" charset="2"/>
              </a:rPr>
              <a:t> </a:t>
            </a:r>
            <a:r>
              <a:rPr lang="en-US" altLang="zh-CN" sz="2000" b="1">
                <a:solidFill>
                  <a:srgbClr val="000066"/>
                </a:solidFill>
              </a:rPr>
              <a:t>S</a:t>
            </a:r>
            <a:r>
              <a:rPr lang="en-US" altLang="zh-CN" sz="2000" b="1">
                <a:solidFill>
                  <a:srgbClr val="FF0000"/>
                </a:solidFill>
              </a:rPr>
              <a:t>C</a:t>
            </a:r>
            <a:r>
              <a:rPr lang="en-US" altLang="zh-CN" sz="2000" b="1">
                <a:solidFill>
                  <a:srgbClr val="000066"/>
                </a:solidFill>
              </a:rPr>
              <a:t>AMPI		 </a:t>
            </a:r>
            <a:r>
              <a:rPr lang="en-US" altLang="zh-CN" sz="2000" b="1">
                <a:solidFill>
                  <a:srgbClr val="000066"/>
                </a:solidFill>
                <a:sym typeface="Wingdings" panose="05000000000000000000" pitchFamily="2" charset="2"/>
              </a:rPr>
              <a:t></a:t>
            </a:r>
            <a:r>
              <a:rPr lang="en-US" altLang="zh-CN" sz="2000" b="1">
                <a:solidFill>
                  <a:srgbClr val="000066"/>
                </a:solidFill>
              </a:rPr>
              <a:t> SPICE (ISO/IEC15504)</a:t>
            </a:r>
          </a:p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rgbClr val="000066"/>
                </a:solidFill>
                <a:sym typeface="Wingdings" panose="05000000000000000000" pitchFamily="2" charset="2"/>
              </a:rPr>
              <a:t></a:t>
            </a:r>
            <a:r>
              <a:rPr lang="en-US" altLang="zh-CN" sz="2000" b="1">
                <a:solidFill>
                  <a:srgbClr val="000066"/>
                </a:solidFill>
              </a:rPr>
              <a:t> </a:t>
            </a:r>
            <a:r>
              <a:rPr lang="en-US" altLang="zh-CN" sz="2000" b="1">
                <a:solidFill>
                  <a:srgbClr val="FF0000"/>
                </a:solidFill>
              </a:rPr>
              <a:t>C</a:t>
            </a:r>
            <a:r>
              <a:rPr lang="en-US" altLang="zh-CN" sz="2000" b="1">
                <a:solidFill>
                  <a:srgbClr val="000066"/>
                </a:solidFill>
              </a:rPr>
              <a:t>BA IPI		 </a:t>
            </a:r>
            <a:r>
              <a:rPr lang="en-US" altLang="zh-CN" sz="2000" b="1">
                <a:solidFill>
                  <a:srgbClr val="000066"/>
                </a:solidFill>
                <a:sym typeface="Wingdings" panose="05000000000000000000" pitchFamily="2" charset="2"/>
              </a:rPr>
              <a:t></a:t>
            </a:r>
            <a:r>
              <a:rPr lang="en-US" altLang="zh-CN" sz="2000" b="1">
                <a:solidFill>
                  <a:srgbClr val="000066"/>
                </a:solidFill>
              </a:rPr>
              <a:t> ISO 9001:2000 for Software</a:t>
            </a:r>
          </a:p>
        </p:txBody>
      </p:sp>
      <p:grpSp>
        <p:nvGrpSpPr>
          <p:cNvPr id="78853" name="Group 5">
            <a:extLst>
              <a:ext uri="{FF2B5EF4-FFF2-40B4-BE49-F238E27FC236}">
                <a16:creationId xmlns:a16="http://schemas.microsoft.com/office/drawing/2014/main" id="{5B1E9000-77A1-A997-4188-A9C1B7F6F9CC}"/>
              </a:ext>
            </a:extLst>
          </p:cNvPr>
          <p:cNvGrpSpPr>
            <a:grpSpLocks/>
          </p:cNvGrpSpPr>
          <p:nvPr/>
        </p:nvGrpSpPr>
        <p:grpSpPr bwMode="auto">
          <a:xfrm>
            <a:off x="3649663" y="1947863"/>
            <a:ext cx="2051050" cy="1938337"/>
            <a:chOff x="2299" y="1227"/>
            <a:chExt cx="1292" cy="1221"/>
          </a:xfrm>
        </p:grpSpPr>
        <p:sp>
          <p:nvSpPr>
            <p:cNvPr id="78854" name="Rectangle 6">
              <a:extLst>
                <a:ext uri="{FF2B5EF4-FFF2-40B4-BE49-F238E27FC236}">
                  <a16:creationId xmlns:a16="http://schemas.microsoft.com/office/drawing/2014/main" id="{F7A3955A-A63E-FD10-3993-6538E90C75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9" y="1840"/>
              <a:ext cx="1021" cy="60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55" name="Line 7">
              <a:extLst>
                <a:ext uri="{FF2B5EF4-FFF2-40B4-BE49-F238E27FC236}">
                  <a16:creationId xmlns:a16="http://schemas.microsoft.com/office/drawing/2014/main" id="{6D9744BC-D624-4650-FA7F-E5A6254F04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9" y="1840"/>
              <a:ext cx="1021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56" name="Line 8">
              <a:extLst>
                <a:ext uri="{FF2B5EF4-FFF2-40B4-BE49-F238E27FC236}">
                  <a16:creationId xmlns:a16="http://schemas.microsoft.com/office/drawing/2014/main" id="{B53169F9-1882-5A40-258E-B2F090292D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20" y="1840"/>
              <a:ext cx="1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57" name="Line 9">
              <a:extLst>
                <a:ext uri="{FF2B5EF4-FFF2-40B4-BE49-F238E27FC236}">
                  <a16:creationId xmlns:a16="http://schemas.microsoft.com/office/drawing/2014/main" id="{D19C8F5B-378F-1F0B-36FC-8652EBF19F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20" y="1840"/>
              <a:ext cx="1" cy="607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58" name="Line 10">
              <a:extLst>
                <a:ext uri="{FF2B5EF4-FFF2-40B4-BE49-F238E27FC236}">
                  <a16:creationId xmlns:a16="http://schemas.microsoft.com/office/drawing/2014/main" id="{10A41810-4096-68E6-0C40-B05E9219A4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20" y="2447"/>
              <a:ext cx="1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59" name="Line 11">
              <a:extLst>
                <a:ext uri="{FF2B5EF4-FFF2-40B4-BE49-F238E27FC236}">
                  <a16:creationId xmlns:a16="http://schemas.microsoft.com/office/drawing/2014/main" id="{CA209C38-97C0-283D-0390-00E8F9A96D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99" y="2447"/>
              <a:ext cx="1021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60" name="Line 12">
              <a:extLst>
                <a:ext uri="{FF2B5EF4-FFF2-40B4-BE49-F238E27FC236}">
                  <a16:creationId xmlns:a16="http://schemas.microsoft.com/office/drawing/2014/main" id="{3A9E156F-654D-8DA6-60EC-EDC110A881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9" y="2447"/>
              <a:ext cx="1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61" name="Line 13">
              <a:extLst>
                <a:ext uri="{FF2B5EF4-FFF2-40B4-BE49-F238E27FC236}">
                  <a16:creationId xmlns:a16="http://schemas.microsoft.com/office/drawing/2014/main" id="{5F2A0EF5-7834-B50E-E4E3-BF4582AB09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99" y="1840"/>
              <a:ext cx="1" cy="607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62" name="Line 14">
              <a:extLst>
                <a:ext uri="{FF2B5EF4-FFF2-40B4-BE49-F238E27FC236}">
                  <a16:creationId xmlns:a16="http://schemas.microsoft.com/office/drawing/2014/main" id="{CCB545A6-1484-E83C-1DA8-03569AB3FD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99" y="1840"/>
              <a:ext cx="1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63" name="Rectangle 15">
              <a:extLst>
                <a:ext uri="{FF2B5EF4-FFF2-40B4-BE49-F238E27FC236}">
                  <a16:creationId xmlns:a16="http://schemas.microsoft.com/office/drawing/2014/main" id="{98B560F4-14EE-5862-0676-C53B25FEEC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1" y="2026"/>
              <a:ext cx="90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>
                  <a:solidFill>
                    <a:srgbClr val="000000"/>
                  </a:solidFill>
                  <a:latin typeface="Geneva" charset="0"/>
                </a:rPr>
                <a:t>Software Process </a:t>
              </a:r>
              <a:endParaRPr lang="en-US" altLang="zh-CN" sz="1400"/>
            </a:p>
          </p:txBody>
        </p:sp>
        <p:sp>
          <p:nvSpPr>
            <p:cNvPr id="78864" name="Rectangle 16">
              <a:extLst>
                <a:ext uri="{FF2B5EF4-FFF2-40B4-BE49-F238E27FC236}">
                  <a16:creationId xmlns:a16="http://schemas.microsoft.com/office/drawing/2014/main" id="{409B3588-903C-13AB-C385-FF413DE57A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72" y="2160"/>
              <a:ext cx="609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>
                  <a:solidFill>
                    <a:srgbClr val="000000"/>
                  </a:solidFill>
                  <a:latin typeface="Geneva" charset="0"/>
                </a:rPr>
                <a:t>Assessment</a:t>
              </a:r>
              <a:endParaRPr lang="en-US" altLang="zh-CN" sz="1400"/>
            </a:p>
          </p:txBody>
        </p:sp>
        <p:sp>
          <p:nvSpPr>
            <p:cNvPr id="78865" name="Line 17">
              <a:extLst>
                <a:ext uri="{FF2B5EF4-FFF2-40B4-BE49-F238E27FC236}">
                  <a16:creationId xmlns:a16="http://schemas.microsoft.com/office/drawing/2014/main" id="{F4D0FFE1-B2B3-7BE4-E100-B1760773B7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09" y="1227"/>
              <a:ext cx="8" cy="61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66" name="Freeform 18">
              <a:extLst>
                <a:ext uri="{FF2B5EF4-FFF2-40B4-BE49-F238E27FC236}">
                  <a16:creationId xmlns:a16="http://schemas.microsoft.com/office/drawing/2014/main" id="{142633AE-FA6A-F71B-D5CE-F284290E2C8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87" y="1767"/>
              <a:ext cx="59" cy="88"/>
            </a:xfrm>
            <a:custGeom>
              <a:avLst/>
              <a:gdLst>
                <a:gd name="T0" fmla="*/ 59 w 59"/>
                <a:gd name="T1" fmla="*/ 0 h 88"/>
                <a:gd name="T2" fmla="*/ 52 w 59"/>
                <a:gd name="T3" fmla="*/ 0 h 88"/>
                <a:gd name="T4" fmla="*/ 37 w 59"/>
                <a:gd name="T5" fmla="*/ 0 h 88"/>
                <a:gd name="T6" fmla="*/ 22 w 59"/>
                <a:gd name="T7" fmla="*/ 0 h 88"/>
                <a:gd name="T8" fmla="*/ 0 w 59"/>
                <a:gd name="T9" fmla="*/ 7 h 88"/>
                <a:gd name="T10" fmla="*/ 0 w 59"/>
                <a:gd name="T11" fmla="*/ 7 h 88"/>
                <a:gd name="T12" fmla="*/ 7 w 59"/>
                <a:gd name="T13" fmla="*/ 22 h 88"/>
                <a:gd name="T14" fmla="*/ 15 w 59"/>
                <a:gd name="T15" fmla="*/ 51 h 88"/>
                <a:gd name="T16" fmla="*/ 22 w 59"/>
                <a:gd name="T17" fmla="*/ 73 h 88"/>
                <a:gd name="T18" fmla="*/ 30 w 59"/>
                <a:gd name="T19" fmla="*/ 88 h 88"/>
                <a:gd name="T20" fmla="*/ 30 w 59"/>
                <a:gd name="T21" fmla="*/ 88 h 88"/>
                <a:gd name="T22" fmla="*/ 59 w 59"/>
                <a:gd name="T23" fmla="*/ 0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9" h="88">
                  <a:moveTo>
                    <a:pt x="59" y="0"/>
                  </a:moveTo>
                  <a:lnTo>
                    <a:pt x="52" y="0"/>
                  </a:lnTo>
                  <a:lnTo>
                    <a:pt x="37" y="0"/>
                  </a:lnTo>
                  <a:lnTo>
                    <a:pt x="22" y="0"/>
                  </a:lnTo>
                  <a:lnTo>
                    <a:pt x="0" y="7"/>
                  </a:lnTo>
                  <a:lnTo>
                    <a:pt x="0" y="7"/>
                  </a:lnTo>
                  <a:lnTo>
                    <a:pt x="7" y="22"/>
                  </a:lnTo>
                  <a:lnTo>
                    <a:pt x="15" y="51"/>
                  </a:lnTo>
                  <a:lnTo>
                    <a:pt x="22" y="73"/>
                  </a:lnTo>
                  <a:lnTo>
                    <a:pt x="30" y="88"/>
                  </a:lnTo>
                  <a:lnTo>
                    <a:pt x="30" y="88"/>
                  </a:lnTo>
                  <a:lnTo>
                    <a:pt x="59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67" name="Rectangle 19">
              <a:extLst>
                <a:ext uri="{FF2B5EF4-FFF2-40B4-BE49-F238E27FC236}">
                  <a16:creationId xmlns:a16="http://schemas.microsoft.com/office/drawing/2014/main" id="{30088C0F-D0AD-C2B1-6467-BBF2FF8796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6" y="1448"/>
              <a:ext cx="74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>
                  <a:solidFill>
                    <a:srgbClr val="000000"/>
                  </a:solidFill>
                  <a:latin typeface="Geneva" charset="0"/>
                </a:rPr>
                <a:t>is examined by</a:t>
              </a:r>
              <a:endParaRPr lang="en-US" altLang="zh-CN" sz="1400"/>
            </a:p>
          </p:txBody>
        </p:sp>
      </p:grpSp>
      <p:grpSp>
        <p:nvGrpSpPr>
          <p:cNvPr id="78868" name="Group 20">
            <a:extLst>
              <a:ext uri="{FF2B5EF4-FFF2-40B4-BE49-F238E27FC236}">
                <a16:creationId xmlns:a16="http://schemas.microsoft.com/office/drawing/2014/main" id="{EB8B2DC3-E0A5-97A3-B599-C0323DB01FA5}"/>
              </a:ext>
            </a:extLst>
          </p:cNvPr>
          <p:cNvGrpSpPr>
            <a:grpSpLocks/>
          </p:cNvGrpSpPr>
          <p:nvPr/>
        </p:nvGrpSpPr>
        <p:grpSpPr bwMode="auto">
          <a:xfrm>
            <a:off x="5305425" y="1595438"/>
            <a:ext cx="2262188" cy="2312987"/>
            <a:chOff x="3342" y="1005"/>
            <a:chExt cx="1425" cy="1457"/>
          </a:xfrm>
        </p:grpSpPr>
        <p:sp>
          <p:nvSpPr>
            <p:cNvPr id="78869" name="Line 21">
              <a:extLst>
                <a:ext uri="{FF2B5EF4-FFF2-40B4-BE49-F238E27FC236}">
                  <a16:creationId xmlns:a16="http://schemas.microsoft.com/office/drawing/2014/main" id="{29971178-E967-61AF-1F4D-AD0E8A3002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342" y="1005"/>
              <a:ext cx="851" cy="1457"/>
            </a:xfrm>
            <a:prstGeom prst="line">
              <a:avLst/>
            </a:prstGeom>
            <a:noFill/>
            <a:ln w="11176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70" name="Rectangle 22">
              <a:extLst>
                <a:ext uri="{FF2B5EF4-FFF2-40B4-BE49-F238E27FC236}">
                  <a16:creationId xmlns:a16="http://schemas.microsoft.com/office/drawing/2014/main" id="{9758E496-B158-02A2-AC3D-9170773CFF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2" y="1434"/>
              <a:ext cx="102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>
                  <a:solidFill>
                    <a:srgbClr val="000000"/>
                  </a:solidFill>
                  <a:latin typeface="Geneva" charset="0"/>
                </a:rPr>
                <a:t>identifies capabilities</a:t>
              </a:r>
              <a:endParaRPr lang="en-US" altLang="zh-CN" sz="1400"/>
            </a:p>
          </p:txBody>
        </p:sp>
        <p:sp>
          <p:nvSpPr>
            <p:cNvPr id="78871" name="Rectangle 23">
              <a:extLst>
                <a:ext uri="{FF2B5EF4-FFF2-40B4-BE49-F238E27FC236}">
                  <a16:creationId xmlns:a16="http://schemas.microsoft.com/office/drawing/2014/main" id="{7B5A2AED-D699-C776-1833-F567A69823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5" y="1589"/>
              <a:ext cx="51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>
                  <a:solidFill>
                    <a:srgbClr val="000000"/>
                  </a:solidFill>
                  <a:latin typeface="Geneva" charset="0"/>
                </a:rPr>
                <a:t>and risk of</a:t>
              </a:r>
              <a:endParaRPr lang="en-US" altLang="zh-CN" sz="1400"/>
            </a:p>
          </p:txBody>
        </p:sp>
      </p:grpSp>
      <p:grpSp>
        <p:nvGrpSpPr>
          <p:cNvPr id="78872" name="Group 24">
            <a:extLst>
              <a:ext uri="{FF2B5EF4-FFF2-40B4-BE49-F238E27FC236}">
                <a16:creationId xmlns:a16="http://schemas.microsoft.com/office/drawing/2014/main" id="{54DE6AF7-9BE9-9770-650F-09CF2ED4EA00}"/>
              </a:ext>
            </a:extLst>
          </p:cNvPr>
          <p:cNvGrpSpPr>
            <a:grpSpLocks/>
          </p:cNvGrpSpPr>
          <p:nvPr/>
        </p:nvGrpSpPr>
        <p:grpSpPr bwMode="auto">
          <a:xfrm>
            <a:off x="1763713" y="1619250"/>
            <a:ext cx="1885950" cy="2382838"/>
            <a:chOff x="1111" y="1020"/>
            <a:chExt cx="1188" cy="1501"/>
          </a:xfrm>
        </p:grpSpPr>
        <p:sp>
          <p:nvSpPr>
            <p:cNvPr id="78873" name="Line 25">
              <a:extLst>
                <a:ext uri="{FF2B5EF4-FFF2-40B4-BE49-F238E27FC236}">
                  <a16:creationId xmlns:a16="http://schemas.microsoft.com/office/drawing/2014/main" id="{5138002E-262F-95DE-2ACD-9CE55AD6D8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48" y="1020"/>
              <a:ext cx="851" cy="1501"/>
            </a:xfrm>
            <a:prstGeom prst="line">
              <a:avLst/>
            </a:prstGeom>
            <a:noFill/>
            <a:ln w="11176">
              <a:solidFill>
                <a:srgbClr val="000000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74" name="Rectangle 26">
              <a:extLst>
                <a:ext uri="{FF2B5EF4-FFF2-40B4-BE49-F238E27FC236}">
                  <a16:creationId xmlns:a16="http://schemas.microsoft.com/office/drawing/2014/main" id="{AE27EBD8-8F07-BDBF-2347-8183661DAF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2" y="1434"/>
              <a:ext cx="44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>
                  <a:solidFill>
                    <a:srgbClr val="000000"/>
                  </a:solidFill>
                  <a:latin typeface="Geneva" charset="0"/>
                </a:rPr>
                <a:t>identifies</a:t>
              </a:r>
              <a:endParaRPr lang="en-US" altLang="zh-CN" sz="1400"/>
            </a:p>
          </p:txBody>
        </p:sp>
        <p:sp>
          <p:nvSpPr>
            <p:cNvPr id="78875" name="Rectangle 27">
              <a:extLst>
                <a:ext uri="{FF2B5EF4-FFF2-40B4-BE49-F238E27FC236}">
                  <a16:creationId xmlns:a16="http://schemas.microsoft.com/office/drawing/2014/main" id="{D5B44E88-0F03-5EEF-65CF-2279B6AF15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1" y="1589"/>
              <a:ext cx="77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>
                  <a:solidFill>
                    <a:srgbClr val="000000"/>
                  </a:solidFill>
                  <a:latin typeface="Geneva" charset="0"/>
                </a:rPr>
                <a:t>modifications to</a:t>
              </a:r>
              <a:endParaRPr lang="en-US" altLang="zh-CN" sz="1400"/>
            </a:p>
          </p:txBody>
        </p:sp>
      </p:grpSp>
      <p:grpSp>
        <p:nvGrpSpPr>
          <p:cNvPr id="78876" name="Group 28">
            <a:extLst>
              <a:ext uri="{FF2B5EF4-FFF2-40B4-BE49-F238E27FC236}">
                <a16:creationId xmlns:a16="http://schemas.microsoft.com/office/drawing/2014/main" id="{E3D93D34-A610-7B13-2428-973BB0651EF1}"/>
              </a:ext>
            </a:extLst>
          </p:cNvPr>
          <p:cNvGrpSpPr>
            <a:grpSpLocks/>
          </p:cNvGrpSpPr>
          <p:nvPr/>
        </p:nvGrpSpPr>
        <p:grpSpPr bwMode="auto">
          <a:xfrm>
            <a:off x="4787900" y="3884613"/>
            <a:ext cx="2679700" cy="1035050"/>
            <a:chOff x="3016" y="2447"/>
            <a:chExt cx="1688" cy="652"/>
          </a:xfrm>
        </p:grpSpPr>
        <p:sp>
          <p:nvSpPr>
            <p:cNvPr id="78877" name="Rectangle 29">
              <a:extLst>
                <a:ext uri="{FF2B5EF4-FFF2-40B4-BE49-F238E27FC236}">
                  <a16:creationId xmlns:a16="http://schemas.microsoft.com/office/drawing/2014/main" id="{35173518-B594-0D77-8B1F-71600CB660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82" y="2491"/>
              <a:ext cx="1021" cy="60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78" name="Line 30">
              <a:extLst>
                <a:ext uri="{FF2B5EF4-FFF2-40B4-BE49-F238E27FC236}">
                  <a16:creationId xmlns:a16="http://schemas.microsoft.com/office/drawing/2014/main" id="{005B18D8-7B23-DA6E-5320-475BAD15D1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82" y="2491"/>
              <a:ext cx="1021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79" name="Line 31">
              <a:extLst>
                <a:ext uri="{FF2B5EF4-FFF2-40B4-BE49-F238E27FC236}">
                  <a16:creationId xmlns:a16="http://schemas.microsoft.com/office/drawing/2014/main" id="{362D7C6B-B8D7-B627-1E9E-DF64CBCE15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3" y="2491"/>
              <a:ext cx="1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80" name="Line 32">
              <a:extLst>
                <a:ext uri="{FF2B5EF4-FFF2-40B4-BE49-F238E27FC236}">
                  <a16:creationId xmlns:a16="http://schemas.microsoft.com/office/drawing/2014/main" id="{2F51F3A7-0E42-ABBF-6C88-1D203A303A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3" y="2491"/>
              <a:ext cx="1" cy="607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81" name="Line 33">
              <a:extLst>
                <a:ext uri="{FF2B5EF4-FFF2-40B4-BE49-F238E27FC236}">
                  <a16:creationId xmlns:a16="http://schemas.microsoft.com/office/drawing/2014/main" id="{82FD2985-52F0-2820-A2F4-23B90AF30D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3" y="3098"/>
              <a:ext cx="1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82" name="Line 34">
              <a:extLst>
                <a:ext uri="{FF2B5EF4-FFF2-40B4-BE49-F238E27FC236}">
                  <a16:creationId xmlns:a16="http://schemas.microsoft.com/office/drawing/2014/main" id="{A8022E39-31AA-7A9F-3ED2-A6EAB32318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82" y="3098"/>
              <a:ext cx="1021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83" name="Line 35">
              <a:extLst>
                <a:ext uri="{FF2B5EF4-FFF2-40B4-BE49-F238E27FC236}">
                  <a16:creationId xmlns:a16="http://schemas.microsoft.com/office/drawing/2014/main" id="{052F18EF-6460-B141-39C4-FA02BA7913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82" y="3098"/>
              <a:ext cx="1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84" name="Line 36">
              <a:extLst>
                <a:ext uri="{FF2B5EF4-FFF2-40B4-BE49-F238E27FC236}">
                  <a16:creationId xmlns:a16="http://schemas.microsoft.com/office/drawing/2014/main" id="{49900D43-1451-2586-D655-81B9674C56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82" y="2491"/>
              <a:ext cx="1" cy="607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85" name="Line 37">
              <a:extLst>
                <a:ext uri="{FF2B5EF4-FFF2-40B4-BE49-F238E27FC236}">
                  <a16:creationId xmlns:a16="http://schemas.microsoft.com/office/drawing/2014/main" id="{AC22B87B-B91D-2B5F-592D-091A179F35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82" y="2491"/>
              <a:ext cx="1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86" name="Line 38">
              <a:extLst>
                <a:ext uri="{FF2B5EF4-FFF2-40B4-BE49-F238E27FC236}">
                  <a16:creationId xmlns:a16="http://schemas.microsoft.com/office/drawing/2014/main" id="{9019E44B-A199-78FB-2AE0-04C3B202D7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35" y="2447"/>
              <a:ext cx="547" cy="27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87" name="Freeform 39">
              <a:extLst>
                <a:ext uri="{FF2B5EF4-FFF2-40B4-BE49-F238E27FC236}">
                  <a16:creationId xmlns:a16="http://schemas.microsoft.com/office/drawing/2014/main" id="{212720FC-9B32-C0AD-D664-30BEC53EA0F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8" y="2661"/>
              <a:ext cx="89" cy="59"/>
            </a:xfrm>
            <a:custGeom>
              <a:avLst/>
              <a:gdLst>
                <a:gd name="T0" fmla="*/ 30 w 89"/>
                <a:gd name="T1" fmla="*/ 0 h 59"/>
                <a:gd name="T2" fmla="*/ 22 w 89"/>
                <a:gd name="T3" fmla="*/ 0 h 59"/>
                <a:gd name="T4" fmla="*/ 15 w 89"/>
                <a:gd name="T5" fmla="*/ 15 h 59"/>
                <a:gd name="T6" fmla="*/ 7 w 89"/>
                <a:gd name="T7" fmla="*/ 30 h 59"/>
                <a:gd name="T8" fmla="*/ 0 w 89"/>
                <a:gd name="T9" fmla="*/ 52 h 59"/>
                <a:gd name="T10" fmla="*/ 0 w 89"/>
                <a:gd name="T11" fmla="*/ 52 h 59"/>
                <a:gd name="T12" fmla="*/ 22 w 89"/>
                <a:gd name="T13" fmla="*/ 52 h 59"/>
                <a:gd name="T14" fmla="*/ 52 w 89"/>
                <a:gd name="T15" fmla="*/ 59 h 59"/>
                <a:gd name="T16" fmla="*/ 81 w 89"/>
                <a:gd name="T17" fmla="*/ 59 h 59"/>
                <a:gd name="T18" fmla="*/ 89 w 89"/>
                <a:gd name="T19" fmla="*/ 59 h 59"/>
                <a:gd name="T20" fmla="*/ 89 w 89"/>
                <a:gd name="T21" fmla="*/ 59 h 59"/>
                <a:gd name="T22" fmla="*/ 30 w 89"/>
                <a:gd name="T23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9" h="59">
                  <a:moveTo>
                    <a:pt x="30" y="0"/>
                  </a:moveTo>
                  <a:lnTo>
                    <a:pt x="22" y="0"/>
                  </a:lnTo>
                  <a:lnTo>
                    <a:pt x="15" y="15"/>
                  </a:lnTo>
                  <a:lnTo>
                    <a:pt x="7" y="30"/>
                  </a:lnTo>
                  <a:lnTo>
                    <a:pt x="0" y="52"/>
                  </a:lnTo>
                  <a:lnTo>
                    <a:pt x="0" y="52"/>
                  </a:lnTo>
                  <a:lnTo>
                    <a:pt x="22" y="52"/>
                  </a:lnTo>
                  <a:lnTo>
                    <a:pt x="52" y="59"/>
                  </a:lnTo>
                  <a:lnTo>
                    <a:pt x="81" y="59"/>
                  </a:lnTo>
                  <a:lnTo>
                    <a:pt x="89" y="59"/>
                  </a:lnTo>
                  <a:lnTo>
                    <a:pt x="89" y="59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88" name="Rectangle 40">
              <a:extLst>
                <a:ext uri="{FF2B5EF4-FFF2-40B4-BE49-F238E27FC236}">
                  <a16:creationId xmlns:a16="http://schemas.microsoft.com/office/drawing/2014/main" id="{668555A3-7CD0-5B5E-BEBC-2033C2CA0D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3" y="2661"/>
              <a:ext cx="52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>
                  <a:solidFill>
                    <a:srgbClr val="000000"/>
                  </a:solidFill>
                  <a:latin typeface="Geneva" charset="0"/>
                </a:rPr>
                <a:t>Capability </a:t>
              </a:r>
              <a:endParaRPr lang="en-US" altLang="zh-CN" sz="1400"/>
            </a:p>
          </p:txBody>
        </p:sp>
        <p:sp>
          <p:nvSpPr>
            <p:cNvPr id="78889" name="Rectangle 41">
              <a:extLst>
                <a:ext uri="{FF2B5EF4-FFF2-40B4-BE49-F238E27FC236}">
                  <a16:creationId xmlns:a16="http://schemas.microsoft.com/office/drawing/2014/main" id="{BB5719FA-B276-78B5-FDA0-7E7422E191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0" y="2797"/>
              <a:ext cx="695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>
                  <a:solidFill>
                    <a:srgbClr val="000000"/>
                  </a:solidFill>
                  <a:latin typeface="Geneva" charset="0"/>
                </a:rPr>
                <a:t>Determination</a:t>
              </a:r>
              <a:endParaRPr lang="en-US" altLang="zh-CN" sz="1400"/>
            </a:p>
          </p:txBody>
        </p:sp>
        <p:sp>
          <p:nvSpPr>
            <p:cNvPr id="78890" name="Rectangle 42">
              <a:extLst>
                <a:ext uri="{FF2B5EF4-FFF2-40B4-BE49-F238E27FC236}">
                  <a16:creationId xmlns:a16="http://schemas.microsoft.com/office/drawing/2014/main" id="{969CF0A8-A1F0-A45D-B79F-25CA978516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6" y="2580"/>
              <a:ext cx="39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>
                  <a:solidFill>
                    <a:srgbClr val="000000"/>
                  </a:solidFill>
                  <a:latin typeface="Geneva" charset="0"/>
                </a:rPr>
                <a:t>leads to</a:t>
              </a:r>
              <a:endParaRPr lang="en-US" altLang="zh-CN" sz="1400"/>
            </a:p>
          </p:txBody>
        </p:sp>
      </p:grpSp>
      <p:grpSp>
        <p:nvGrpSpPr>
          <p:cNvPr id="78891" name="Group 43">
            <a:extLst>
              <a:ext uri="{FF2B5EF4-FFF2-40B4-BE49-F238E27FC236}">
                <a16:creationId xmlns:a16="http://schemas.microsoft.com/office/drawing/2014/main" id="{C5FFEE05-F8E6-1905-C54A-C788721870A8}"/>
              </a:ext>
            </a:extLst>
          </p:cNvPr>
          <p:cNvGrpSpPr>
            <a:grpSpLocks/>
          </p:cNvGrpSpPr>
          <p:nvPr/>
        </p:nvGrpSpPr>
        <p:grpSpPr bwMode="auto">
          <a:xfrm>
            <a:off x="1476375" y="3884613"/>
            <a:ext cx="4368800" cy="1093787"/>
            <a:chOff x="930" y="2447"/>
            <a:chExt cx="2752" cy="689"/>
          </a:xfrm>
        </p:grpSpPr>
        <p:sp>
          <p:nvSpPr>
            <p:cNvPr id="78892" name="Rectangle 44">
              <a:extLst>
                <a:ext uri="{FF2B5EF4-FFF2-40B4-BE49-F238E27FC236}">
                  <a16:creationId xmlns:a16="http://schemas.microsoft.com/office/drawing/2014/main" id="{22573376-82E7-94D0-BB38-5A5C7D085C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0" y="2528"/>
              <a:ext cx="1014" cy="607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93" name="Line 45">
              <a:extLst>
                <a:ext uri="{FF2B5EF4-FFF2-40B4-BE49-F238E27FC236}">
                  <a16:creationId xmlns:a16="http://schemas.microsoft.com/office/drawing/2014/main" id="{196D8F32-EDA4-0EE7-8F73-FF1EE0EB35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2528"/>
              <a:ext cx="1014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94" name="Line 46">
              <a:extLst>
                <a:ext uri="{FF2B5EF4-FFF2-40B4-BE49-F238E27FC236}">
                  <a16:creationId xmlns:a16="http://schemas.microsoft.com/office/drawing/2014/main" id="{F662120E-3BD4-2084-D69B-0FFAC35F59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44" y="2528"/>
              <a:ext cx="1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95" name="Line 47">
              <a:extLst>
                <a:ext uri="{FF2B5EF4-FFF2-40B4-BE49-F238E27FC236}">
                  <a16:creationId xmlns:a16="http://schemas.microsoft.com/office/drawing/2014/main" id="{F57FF6F1-8ACB-2076-78FE-995F7CF2BE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44" y="2528"/>
              <a:ext cx="1" cy="607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96" name="Line 48">
              <a:extLst>
                <a:ext uri="{FF2B5EF4-FFF2-40B4-BE49-F238E27FC236}">
                  <a16:creationId xmlns:a16="http://schemas.microsoft.com/office/drawing/2014/main" id="{8823BF28-0A44-DAFF-CE95-D15E06E3DC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44" y="3135"/>
              <a:ext cx="1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97" name="Line 49">
              <a:extLst>
                <a:ext uri="{FF2B5EF4-FFF2-40B4-BE49-F238E27FC236}">
                  <a16:creationId xmlns:a16="http://schemas.microsoft.com/office/drawing/2014/main" id="{8CC47732-2D1A-5283-404C-42FD10AC12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30" y="3135"/>
              <a:ext cx="1014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98" name="Line 50">
              <a:extLst>
                <a:ext uri="{FF2B5EF4-FFF2-40B4-BE49-F238E27FC236}">
                  <a16:creationId xmlns:a16="http://schemas.microsoft.com/office/drawing/2014/main" id="{F92C87C9-A012-ABF9-2F4C-2405F3D325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3135"/>
              <a:ext cx="1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99" name="Line 51">
              <a:extLst>
                <a:ext uri="{FF2B5EF4-FFF2-40B4-BE49-F238E27FC236}">
                  <a16:creationId xmlns:a16="http://schemas.microsoft.com/office/drawing/2014/main" id="{22562AEA-78DF-EFD1-4627-28D453F399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30" y="2528"/>
              <a:ext cx="1" cy="607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00" name="Line 52">
              <a:extLst>
                <a:ext uri="{FF2B5EF4-FFF2-40B4-BE49-F238E27FC236}">
                  <a16:creationId xmlns:a16="http://schemas.microsoft.com/office/drawing/2014/main" id="{C023EA0F-B046-56F1-3426-25D4C75F1B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2528"/>
              <a:ext cx="1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01" name="Line 53">
              <a:extLst>
                <a:ext uri="{FF2B5EF4-FFF2-40B4-BE49-F238E27FC236}">
                  <a16:creationId xmlns:a16="http://schemas.microsoft.com/office/drawing/2014/main" id="{20A42947-709A-385D-DC6E-24D6099634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44" y="2447"/>
              <a:ext cx="569" cy="273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02" name="Freeform 54">
              <a:extLst>
                <a:ext uri="{FF2B5EF4-FFF2-40B4-BE49-F238E27FC236}">
                  <a16:creationId xmlns:a16="http://schemas.microsoft.com/office/drawing/2014/main" id="{91334E09-8205-260C-1A54-5EC815405A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936" y="2661"/>
              <a:ext cx="89" cy="59"/>
            </a:xfrm>
            <a:custGeom>
              <a:avLst/>
              <a:gdLst>
                <a:gd name="T0" fmla="*/ 89 w 89"/>
                <a:gd name="T1" fmla="*/ 52 h 59"/>
                <a:gd name="T2" fmla="*/ 89 w 89"/>
                <a:gd name="T3" fmla="*/ 45 h 59"/>
                <a:gd name="T4" fmla="*/ 82 w 89"/>
                <a:gd name="T5" fmla="*/ 37 h 59"/>
                <a:gd name="T6" fmla="*/ 74 w 89"/>
                <a:gd name="T7" fmla="*/ 15 h 59"/>
                <a:gd name="T8" fmla="*/ 59 w 89"/>
                <a:gd name="T9" fmla="*/ 0 h 59"/>
                <a:gd name="T10" fmla="*/ 59 w 89"/>
                <a:gd name="T11" fmla="*/ 0 h 59"/>
                <a:gd name="T12" fmla="*/ 45 w 89"/>
                <a:gd name="T13" fmla="*/ 15 h 59"/>
                <a:gd name="T14" fmla="*/ 22 w 89"/>
                <a:gd name="T15" fmla="*/ 37 h 59"/>
                <a:gd name="T16" fmla="*/ 8 w 89"/>
                <a:gd name="T17" fmla="*/ 52 h 59"/>
                <a:gd name="T18" fmla="*/ 0 w 89"/>
                <a:gd name="T19" fmla="*/ 59 h 59"/>
                <a:gd name="T20" fmla="*/ 0 w 89"/>
                <a:gd name="T21" fmla="*/ 59 h 59"/>
                <a:gd name="T22" fmla="*/ 89 w 89"/>
                <a:gd name="T23" fmla="*/ 52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9" h="59">
                  <a:moveTo>
                    <a:pt x="89" y="52"/>
                  </a:moveTo>
                  <a:lnTo>
                    <a:pt x="89" y="45"/>
                  </a:lnTo>
                  <a:lnTo>
                    <a:pt x="82" y="37"/>
                  </a:lnTo>
                  <a:lnTo>
                    <a:pt x="74" y="15"/>
                  </a:lnTo>
                  <a:lnTo>
                    <a:pt x="59" y="0"/>
                  </a:lnTo>
                  <a:lnTo>
                    <a:pt x="59" y="0"/>
                  </a:lnTo>
                  <a:lnTo>
                    <a:pt x="45" y="15"/>
                  </a:lnTo>
                  <a:lnTo>
                    <a:pt x="22" y="37"/>
                  </a:lnTo>
                  <a:lnTo>
                    <a:pt x="8" y="52"/>
                  </a:lnTo>
                  <a:lnTo>
                    <a:pt x="0" y="59"/>
                  </a:lnTo>
                  <a:lnTo>
                    <a:pt x="0" y="59"/>
                  </a:lnTo>
                  <a:lnTo>
                    <a:pt x="89" y="5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03" name="Line 55">
              <a:extLst>
                <a:ext uri="{FF2B5EF4-FFF2-40B4-BE49-F238E27FC236}">
                  <a16:creationId xmlns:a16="http://schemas.microsoft.com/office/drawing/2014/main" id="{5D292002-A0FE-85B0-700E-921CC4B028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58" y="2876"/>
              <a:ext cx="1724" cy="1"/>
            </a:xfrm>
            <a:prstGeom prst="line">
              <a:avLst/>
            </a:prstGeom>
            <a:noFill/>
            <a:ln w="1111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04" name="Freeform 56">
              <a:extLst>
                <a:ext uri="{FF2B5EF4-FFF2-40B4-BE49-F238E27FC236}">
                  <a16:creationId xmlns:a16="http://schemas.microsoft.com/office/drawing/2014/main" id="{75A8DA30-FF1D-2582-8584-0C3999769D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944" y="2846"/>
              <a:ext cx="88" cy="59"/>
            </a:xfrm>
            <a:custGeom>
              <a:avLst/>
              <a:gdLst>
                <a:gd name="T0" fmla="*/ 81 w 88"/>
                <a:gd name="T1" fmla="*/ 59 h 59"/>
                <a:gd name="T2" fmla="*/ 81 w 88"/>
                <a:gd name="T3" fmla="*/ 52 h 59"/>
                <a:gd name="T4" fmla="*/ 88 w 88"/>
                <a:gd name="T5" fmla="*/ 37 h 59"/>
                <a:gd name="T6" fmla="*/ 88 w 88"/>
                <a:gd name="T7" fmla="*/ 22 h 59"/>
                <a:gd name="T8" fmla="*/ 81 w 88"/>
                <a:gd name="T9" fmla="*/ 0 h 59"/>
                <a:gd name="T10" fmla="*/ 81 w 88"/>
                <a:gd name="T11" fmla="*/ 0 h 59"/>
                <a:gd name="T12" fmla="*/ 59 w 88"/>
                <a:gd name="T13" fmla="*/ 8 h 59"/>
                <a:gd name="T14" fmla="*/ 29 w 88"/>
                <a:gd name="T15" fmla="*/ 15 h 59"/>
                <a:gd name="T16" fmla="*/ 7 w 88"/>
                <a:gd name="T17" fmla="*/ 22 h 59"/>
                <a:gd name="T18" fmla="*/ 0 w 88"/>
                <a:gd name="T19" fmla="*/ 30 h 59"/>
                <a:gd name="T20" fmla="*/ 0 w 88"/>
                <a:gd name="T21" fmla="*/ 30 h 59"/>
                <a:gd name="T22" fmla="*/ 81 w 88"/>
                <a:gd name="T23" fmla="*/ 5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8" h="59">
                  <a:moveTo>
                    <a:pt x="81" y="59"/>
                  </a:moveTo>
                  <a:lnTo>
                    <a:pt x="81" y="52"/>
                  </a:lnTo>
                  <a:lnTo>
                    <a:pt x="88" y="37"/>
                  </a:lnTo>
                  <a:lnTo>
                    <a:pt x="88" y="22"/>
                  </a:lnTo>
                  <a:lnTo>
                    <a:pt x="81" y="0"/>
                  </a:lnTo>
                  <a:lnTo>
                    <a:pt x="81" y="0"/>
                  </a:lnTo>
                  <a:lnTo>
                    <a:pt x="59" y="8"/>
                  </a:lnTo>
                  <a:lnTo>
                    <a:pt x="29" y="15"/>
                  </a:lnTo>
                  <a:lnTo>
                    <a:pt x="7" y="22"/>
                  </a:lnTo>
                  <a:lnTo>
                    <a:pt x="0" y="30"/>
                  </a:lnTo>
                  <a:lnTo>
                    <a:pt x="0" y="30"/>
                  </a:lnTo>
                  <a:lnTo>
                    <a:pt x="81" y="5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905" name="Rectangle 57">
              <a:extLst>
                <a:ext uri="{FF2B5EF4-FFF2-40B4-BE49-F238E27FC236}">
                  <a16:creationId xmlns:a16="http://schemas.microsoft.com/office/drawing/2014/main" id="{8D27D2E3-9768-BF2A-82BA-3DE3B73F7C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2706"/>
              <a:ext cx="90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>
                  <a:solidFill>
                    <a:srgbClr val="000000"/>
                  </a:solidFill>
                  <a:latin typeface="Geneva" charset="0"/>
                </a:rPr>
                <a:t>Software Process </a:t>
              </a:r>
              <a:endParaRPr lang="en-US" altLang="zh-CN" sz="1400"/>
            </a:p>
          </p:txBody>
        </p:sp>
        <p:sp>
          <p:nvSpPr>
            <p:cNvPr id="78906" name="Rectangle 58">
              <a:extLst>
                <a:ext uri="{FF2B5EF4-FFF2-40B4-BE49-F238E27FC236}">
                  <a16:creationId xmlns:a16="http://schemas.microsoft.com/office/drawing/2014/main" id="{AEE7E6E5-ABAA-4C98-CFFE-3D21535081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1" y="2842"/>
              <a:ext cx="65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>
                  <a:solidFill>
                    <a:srgbClr val="000000"/>
                  </a:solidFill>
                  <a:latin typeface="Geneva" charset="0"/>
                </a:rPr>
                <a:t>Improvement</a:t>
              </a:r>
              <a:endParaRPr lang="en-US" altLang="zh-CN" sz="1400"/>
            </a:p>
          </p:txBody>
        </p:sp>
        <p:sp>
          <p:nvSpPr>
            <p:cNvPr id="78907" name="Rectangle 59">
              <a:extLst>
                <a:ext uri="{FF2B5EF4-FFF2-40B4-BE49-F238E27FC236}">
                  <a16:creationId xmlns:a16="http://schemas.microsoft.com/office/drawing/2014/main" id="{4834AB93-8762-DC21-C451-E763542295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6" y="2580"/>
              <a:ext cx="391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>
                  <a:solidFill>
                    <a:srgbClr val="000000"/>
                  </a:solidFill>
                  <a:latin typeface="Geneva" charset="0"/>
                </a:rPr>
                <a:t>leads to</a:t>
              </a:r>
              <a:endParaRPr lang="en-US" altLang="zh-CN" sz="1400"/>
            </a:p>
          </p:txBody>
        </p:sp>
        <p:sp>
          <p:nvSpPr>
            <p:cNvPr id="78908" name="Rectangle 60">
              <a:extLst>
                <a:ext uri="{FF2B5EF4-FFF2-40B4-BE49-F238E27FC236}">
                  <a16:creationId xmlns:a16="http://schemas.microsoft.com/office/drawing/2014/main" id="{32462688-E120-F93A-C913-7406816498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6" y="2912"/>
              <a:ext cx="47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>
                  <a:solidFill>
                    <a:srgbClr val="000000"/>
                  </a:solidFill>
                  <a:latin typeface="Geneva" charset="0"/>
                </a:rPr>
                <a:t>motivates</a:t>
              </a:r>
              <a:endParaRPr lang="en-US" altLang="zh-CN" sz="1400"/>
            </a:p>
          </p:txBody>
        </p:sp>
      </p:grpSp>
      <p:grpSp>
        <p:nvGrpSpPr>
          <p:cNvPr id="78909" name="Group 61">
            <a:extLst>
              <a:ext uri="{FF2B5EF4-FFF2-40B4-BE49-F238E27FC236}">
                <a16:creationId xmlns:a16="http://schemas.microsoft.com/office/drawing/2014/main" id="{E7C1CDA2-BE7D-6554-1C79-E735B832AA19}"/>
              </a:ext>
            </a:extLst>
          </p:cNvPr>
          <p:cNvGrpSpPr>
            <a:grpSpLocks/>
          </p:cNvGrpSpPr>
          <p:nvPr/>
        </p:nvGrpSpPr>
        <p:grpSpPr bwMode="auto">
          <a:xfrm>
            <a:off x="3635375" y="1052513"/>
            <a:ext cx="1728788" cy="863600"/>
            <a:chOff x="2290" y="663"/>
            <a:chExt cx="1089" cy="544"/>
          </a:xfrm>
        </p:grpSpPr>
        <p:sp>
          <p:nvSpPr>
            <p:cNvPr id="78910" name="Oval 62">
              <a:extLst>
                <a:ext uri="{FF2B5EF4-FFF2-40B4-BE49-F238E27FC236}">
                  <a16:creationId xmlns:a16="http://schemas.microsoft.com/office/drawing/2014/main" id="{6E46286E-CEED-823F-C0C7-883C3E9EDF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0" y="663"/>
              <a:ext cx="1089" cy="54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911" name="Rectangle 63">
              <a:extLst>
                <a:ext uri="{FF2B5EF4-FFF2-40B4-BE49-F238E27FC236}">
                  <a16:creationId xmlns:a16="http://schemas.microsoft.com/office/drawing/2014/main" id="{8C8EBDC9-268F-F6C8-2CE1-E2CA495EC1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6" y="847"/>
              <a:ext cx="938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 b="1">
                  <a:solidFill>
                    <a:srgbClr val="000000"/>
                  </a:solidFill>
                  <a:latin typeface="Geneva" charset="0"/>
                </a:rPr>
                <a:t>Software Process</a:t>
              </a:r>
              <a:endParaRPr lang="en-US" altLang="zh-CN" sz="14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8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78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78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78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78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78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F20E3A47-2886-BDF1-7E2B-7798B3868B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/>
              <a:t>The </a:t>
            </a:r>
            <a:r>
              <a:rPr lang="en-US" altLang="zh-CN" sz="2400">
                <a:solidFill>
                  <a:srgbClr val="FF0000"/>
                </a:solidFill>
              </a:rPr>
              <a:t>C</a:t>
            </a:r>
            <a:r>
              <a:rPr lang="en-US" altLang="zh-CN" sz="2400"/>
              <a:t>apability </a:t>
            </a:r>
            <a:r>
              <a:rPr lang="en-US" altLang="zh-CN" sz="2400">
                <a:solidFill>
                  <a:srgbClr val="0000FF"/>
                </a:solidFill>
              </a:rPr>
              <a:t>M</a:t>
            </a:r>
            <a:r>
              <a:rPr lang="en-US" altLang="zh-CN" sz="2400"/>
              <a:t>aturity </a:t>
            </a:r>
            <a:r>
              <a:rPr lang="en-US" altLang="zh-CN" sz="2400">
                <a:solidFill>
                  <a:srgbClr val="0000FF"/>
                </a:solidFill>
              </a:rPr>
              <a:t>M</a:t>
            </a:r>
            <a:r>
              <a:rPr lang="en-US" altLang="zh-CN" sz="2400"/>
              <a:t>odel </a:t>
            </a:r>
            <a:r>
              <a:rPr lang="en-US" altLang="zh-CN" sz="2400">
                <a:solidFill>
                  <a:srgbClr val="0000FF"/>
                </a:solidFill>
              </a:rPr>
              <a:t>I</a:t>
            </a:r>
            <a:r>
              <a:rPr lang="en-US" altLang="zh-CN" sz="2400"/>
              <a:t>ntegration</a:t>
            </a:r>
          </a:p>
        </p:txBody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A18C10C2-2D21-A167-F25C-89D789D3BA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300" y="908050"/>
            <a:ext cx="8197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>
                <a:sym typeface="Wingdings" panose="05000000000000000000" pitchFamily="2" charset="2"/>
              </a:rPr>
              <a:t>— by </a:t>
            </a:r>
            <a:r>
              <a:rPr kumimoji="1" lang="en-US" altLang="zh-CN">
                <a:solidFill>
                  <a:srgbClr val="0000FF"/>
                </a:solidFill>
                <a:sym typeface="Wingdings" panose="05000000000000000000" pitchFamily="2" charset="2"/>
              </a:rPr>
              <a:t>S</a:t>
            </a:r>
            <a:r>
              <a:rPr kumimoji="1" lang="en-US" altLang="zh-CN">
                <a:sym typeface="Wingdings" panose="05000000000000000000" pitchFamily="2" charset="2"/>
              </a:rPr>
              <a:t>oftware </a:t>
            </a:r>
            <a:r>
              <a:rPr kumimoji="1" lang="en-US" altLang="zh-CN">
                <a:solidFill>
                  <a:srgbClr val="0000FF"/>
                </a:solidFill>
                <a:sym typeface="Wingdings" panose="05000000000000000000" pitchFamily="2" charset="2"/>
              </a:rPr>
              <a:t>E</a:t>
            </a:r>
            <a:r>
              <a:rPr kumimoji="1" lang="en-US" altLang="zh-CN">
                <a:sym typeface="Wingdings" panose="05000000000000000000" pitchFamily="2" charset="2"/>
              </a:rPr>
              <a:t>ngineering </a:t>
            </a:r>
            <a:r>
              <a:rPr kumimoji="1" lang="en-US" altLang="zh-CN">
                <a:solidFill>
                  <a:srgbClr val="0000FF"/>
                </a:solidFill>
                <a:sym typeface="Wingdings" panose="05000000000000000000" pitchFamily="2" charset="2"/>
              </a:rPr>
              <a:t>I</a:t>
            </a:r>
            <a:r>
              <a:rPr kumimoji="1" lang="en-US" altLang="zh-CN">
                <a:sym typeface="Wingdings" panose="05000000000000000000" pitchFamily="2" charset="2"/>
              </a:rPr>
              <a:t>nstitute (</a:t>
            </a:r>
            <a:r>
              <a:rPr kumimoji="1" lang="en-US" altLang="zh-CN">
                <a:solidFill>
                  <a:srgbClr val="0000FF"/>
                </a:solidFill>
                <a:sym typeface="Wingdings" panose="05000000000000000000" pitchFamily="2" charset="2"/>
              </a:rPr>
              <a:t>SEI</a:t>
            </a:r>
            <a:r>
              <a:rPr kumimoji="1" lang="en-US" altLang="zh-CN">
                <a:sym typeface="Wingdings" panose="05000000000000000000" pitchFamily="2" charset="2"/>
              </a:rPr>
              <a:t>) of </a:t>
            </a:r>
            <a:r>
              <a:rPr kumimoji="1" lang="en-US" altLang="zh-CN">
                <a:solidFill>
                  <a:srgbClr val="0000FF"/>
                </a:solidFill>
                <a:sym typeface="Wingdings" panose="05000000000000000000" pitchFamily="2" charset="2"/>
              </a:rPr>
              <a:t>C</a:t>
            </a:r>
            <a:r>
              <a:rPr kumimoji="1" lang="en-US" altLang="zh-CN">
                <a:sym typeface="Wingdings" panose="05000000000000000000" pitchFamily="2" charset="2"/>
              </a:rPr>
              <a:t>arnegie </a:t>
            </a:r>
            <a:r>
              <a:rPr kumimoji="1" lang="en-US" altLang="zh-CN">
                <a:solidFill>
                  <a:srgbClr val="0000FF"/>
                </a:solidFill>
                <a:sym typeface="Wingdings" panose="05000000000000000000" pitchFamily="2" charset="2"/>
              </a:rPr>
              <a:t>M</a:t>
            </a:r>
            <a:r>
              <a:rPr kumimoji="1" lang="en-US" altLang="zh-CN">
                <a:sym typeface="Wingdings" panose="05000000000000000000" pitchFamily="2" charset="2"/>
              </a:rPr>
              <a:t>ellon </a:t>
            </a:r>
            <a:r>
              <a:rPr kumimoji="1" lang="en-US" altLang="zh-CN">
                <a:solidFill>
                  <a:srgbClr val="0000FF"/>
                </a:solidFill>
                <a:sym typeface="Wingdings" panose="05000000000000000000" pitchFamily="2" charset="2"/>
              </a:rPr>
              <a:t>U</a:t>
            </a:r>
            <a:r>
              <a:rPr kumimoji="1" lang="en-US" altLang="zh-CN">
                <a:sym typeface="Wingdings" panose="05000000000000000000" pitchFamily="2" charset="2"/>
              </a:rPr>
              <a:t>niversity (</a:t>
            </a:r>
            <a:r>
              <a:rPr kumimoji="1" lang="en-US" altLang="zh-CN">
                <a:solidFill>
                  <a:srgbClr val="0000FF"/>
                </a:solidFill>
                <a:sym typeface="Wingdings" panose="05000000000000000000" pitchFamily="2" charset="2"/>
              </a:rPr>
              <a:t>CMU</a:t>
            </a:r>
            <a:r>
              <a:rPr kumimoji="1" lang="en-US" altLang="zh-CN">
                <a:sym typeface="Wingdings" panose="05000000000000000000" pitchFamily="2" charset="2"/>
              </a:rPr>
              <a:t>)</a:t>
            </a:r>
          </a:p>
        </p:txBody>
      </p:sp>
      <p:sp>
        <p:nvSpPr>
          <p:cNvPr id="76804" name="Rectangle 4">
            <a:extLst>
              <a:ext uri="{FF2B5EF4-FFF2-40B4-BE49-F238E27FC236}">
                <a16:creationId xmlns:a16="http://schemas.microsoft.com/office/drawing/2014/main" id="{21BD7D47-2789-F9F3-23FB-548C3198E7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0113" y="1412875"/>
            <a:ext cx="7580312" cy="446405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  <a:spcAft>
                <a:spcPct val="20000"/>
              </a:spcAft>
            </a:pPr>
            <a:r>
              <a:rPr lang="en-US" altLang="zh-CN" sz="1800" b="1"/>
              <a:t>Level 0: Incomplete</a:t>
            </a:r>
            <a:r>
              <a:rPr lang="en-US" altLang="zh-CN" sz="1800"/>
              <a:t> (process is not performed or does not achieve all goals defined for this level)</a:t>
            </a:r>
          </a:p>
          <a:p>
            <a:pPr>
              <a:lnSpc>
                <a:spcPct val="90000"/>
              </a:lnSpc>
              <a:spcAft>
                <a:spcPct val="20000"/>
              </a:spcAft>
            </a:pPr>
            <a:r>
              <a:rPr lang="en-US" altLang="zh-CN" sz="1800" b="1"/>
              <a:t>Level 1: Performed</a:t>
            </a:r>
            <a:r>
              <a:rPr lang="en-US" altLang="zh-CN" sz="1800"/>
              <a:t> (work tasks required to produce required work products are being conducted) </a:t>
            </a:r>
          </a:p>
          <a:p>
            <a:pPr>
              <a:lnSpc>
                <a:spcPct val="90000"/>
              </a:lnSpc>
              <a:spcAft>
                <a:spcPct val="20000"/>
              </a:spcAft>
            </a:pPr>
            <a:r>
              <a:rPr lang="en-US" altLang="zh-CN" sz="1800" b="1"/>
              <a:t>Level 2: Managed</a:t>
            </a:r>
            <a:r>
              <a:rPr lang="en-US" altLang="zh-CN" sz="1800"/>
              <a:t> (people doing work have access to adequate resources to get job done, stakeholders are actively involved, work tasks and products are monitored, reviewed, and evaluated for conformance to process description) </a:t>
            </a:r>
          </a:p>
          <a:p>
            <a:pPr>
              <a:lnSpc>
                <a:spcPct val="90000"/>
              </a:lnSpc>
              <a:spcAft>
                <a:spcPct val="20000"/>
              </a:spcAft>
            </a:pPr>
            <a:r>
              <a:rPr lang="en-US" altLang="zh-CN" sz="1800" b="1"/>
              <a:t>Level 3: Defined</a:t>
            </a:r>
            <a:r>
              <a:rPr lang="en-US" altLang="zh-CN" sz="1800"/>
              <a:t> (management and engineering processes documented, standardized, and integrated into organization-wide software process) </a:t>
            </a:r>
          </a:p>
          <a:p>
            <a:pPr>
              <a:lnSpc>
                <a:spcPct val="90000"/>
              </a:lnSpc>
              <a:spcAft>
                <a:spcPct val="20000"/>
              </a:spcAft>
            </a:pPr>
            <a:r>
              <a:rPr lang="en-US" altLang="zh-CN" sz="1800" b="1"/>
              <a:t>Level 4: Quantitatively Managed</a:t>
            </a:r>
            <a:r>
              <a:rPr lang="en-US" altLang="zh-CN" sz="1800"/>
              <a:t> (software process and products are quantitatively understood and controlled using detailed measures) </a:t>
            </a:r>
          </a:p>
          <a:p>
            <a:pPr>
              <a:lnSpc>
                <a:spcPct val="90000"/>
              </a:lnSpc>
              <a:spcAft>
                <a:spcPct val="20000"/>
              </a:spcAft>
            </a:pPr>
            <a:r>
              <a:rPr lang="en-US" altLang="zh-CN" sz="1800" b="1"/>
              <a:t>Level 5: Optimizing</a:t>
            </a:r>
            <a:r>
              <a:rPr lang="en-US" altLang="zh-CN" sz="1800"/>
              <a:t> (continuous process improvement is enabled by quantitative feedback from the process and testing innovative ideas)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68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68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68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68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68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68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4" grpId="0" build="p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1242</TotalTime>
  <Words>500</Words>
  <Application>Microsoft Office PowerPoint</Application>
  <PresentationFormat>全屏显示(4:3)</PresentationFormat>
  <Paragraphs>100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Arial</vt:lpstr>
      <vt:lpstr>宋体</vt:lpstr>
      <vt:lpstr>Times New Roman</vt:lpstr>
      <vt:lpstr>Palatino</vt:lpstr>
      <vt:lpstr>Wingdings</vt:lpstr>
      <vt:lpstr>Geneva</vt:lpstr>
      <vt:lpstr>默认设计模板</vt:lpstr>
      <vt:lpstr>Ch.3  Software Process Structure</vt:lpstr>
      <vt:lpstr>3.1  A Generic Process Model</vt:lpstr>
      <vt:lpstr>PowerPoint 演示文稿</vt:lpstr>
      <vt:lpstr>3.4  Process Patterns</vt:lpstr>
      <vt:lpstr>3.5  Process Assessment</vt:lpstr>
      <vt:lpstr>The Capability Maturity Model Integration</vt:lpstr>
    </vt:vector>
  </TitlesOfParts>
  <Company>Zhejiang Univ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Lin Huaizhong</dc:creator>
  <cp:lastModifiedBy>0 memset</cp:lastModifiedBy>
  <cp:revision>84</cp:revision>
  <dcterms:created xsi:type="dcterms:W3CDTF">2007-07-09T05:40:59Z</dcterms:created>
  <dcterms:modified xsi:type="dcterms:W3CDTF">2025-02-24T17:05:50Z</dcterms:modified>
</cp:coreProperties>
</file>