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60" r:id="rId3"/>
    <p:sldId id="291" r:id="rId4"/>
    <p:sldId id="300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1" r:id="rId14"/>
    <p:sldId id="302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99CCFF"/>
    <a:srgbClr val="CCFFFF"/>
    <a:srgbClr val="0000FF"/>
    <a:srgbClr val="0066CC"/>
    <a:srgbClr val="0099FF"/>
    <a:srgbClr val="33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5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41A69FD3-746A-39EC-C7C6-786DDD323E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9D7C42E7-1200-E312-736F-B08F12C5910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81D4CAF0-6CA2-3EAB-DD79-3EFC567AEA8E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41EBB2B4-3B78-835C-30A1-2B82A4B782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928F48C9-BC4E-6A80-7859-AF4E767AE4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C099A523-6719-6F7A-2FE7-2401E57102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7D6C23C-43CA-49E4-879F-231BD97823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202BDCF-2F43-9A57-530A-2983241D41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B833E3-6A34-4332-8D79-79CC6EEA667A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54464824-F819-AB7D-6731-CDB164196AD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05B6CC0B-118F-59CF-D213-53979F471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问题</a:t>
            </a:r>
            <a:r>
              <a:rPr lang="en-US" altLang="zh-CN"/>
              <a:t>: Is “orderly approach” really so good?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73033AE-5413-ADEC-402A-0F46014EF3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DBF58-5224-4D11-8F8C-CC20EE8F4FB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94AA67D1-1D35-1C09-D6C2-1590ED2C990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F32010FB-4F91-9A8C-1431-77800BEA5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问题</a:t>
            </a:r>
            <a:r>
              <a:rPr lang="en-US" altLang="zh-CN"/>
              <a:t>: Is our project suitable for RAD?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A7749D3-BDD2-BE66-0FD5-7B442B0DE0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831DFD-CEED-4368-857C-6CD540268497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58DE22CE-6F6C-A965-4140-CC3311EA8CF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F68CE1E-1CF9-6905-C6E8-89BC2621B5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小问题</a:t>
            </a:r>
            <a:r>
              <a:rPr lang="en-US" altLang="zh-CN"/>
              <a:t>: </a:t>
            </a:r>
            <a:r>
              <a:rPr lang="zh-CN" altLang="en-US"/>
              <a:t>怎么翻译</a:t>
            </a:r>
            <a:r>
              <a:rPr lang="en-US" altLang="zh-CN"/>
              <a:t>aspect?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6FFB209-6BA3-6527-1B3F-239CDED95D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450D2C-1AEE-4CE7-B042-93C6E21554B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4CC1BE68-7D9F-BBFC-BD53-EDFFCB94AB3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60A60066-86F4-C2C0-6FE5-92FCF7176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小问题</a:t>
            </a:r>
            <a:r>
              <a:rPr lang="en-US" altLang="zh-CN"/>
              <a:t>:</a:t>
            </a:r>
            <a:r>
              <a:rPr lang="zh-CN" altLang="en-US"/>
              <a:t>怎么理解</a:t>
            </a:r>
            <a:r>
              <a:rPr lang="en-US" altLang="zh-CN"/>
              <a:t>postmortem?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5DA74-6D40-CE0A-940E-98C291014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55255C-9377-35A4-B2CA-1BDF8C88F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6C335-9CC4-DFE2-9DBB-511B8A7F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D6CFAF-CF9F-31D9-9182-83D21B96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0FD9C-D6CF-6BD8-BA62-10D6D005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9D0C0A-08EE-4751-B55D-F9A7D0E348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095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9E0B6-8121-8846-BA8A-FC5AE64F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FEA00E-1E60-35EC-6A83-5BC9210FB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3FF9E9-6A7B-81F4-C4C4-709F442E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BC0D36-0F34-9935-B13F-E99E8E2E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12DC8-1099-F011-09F8-DDDFB01B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F35EAB-A3D1-4230-AE0C-AD3352ED0D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3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E47E9B-7401-7313-9FB5-86EA67663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8600" y="188913"/>
            <a:ext cx="2108200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2355E1-9D06-5C71-F666-ED9814675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17537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BD68E8-2482-FE80-3CAF-B95DC354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E85B4-33B3-7924-41A7-DBB57257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99CB6A-6405-25D0-73DE-957FCF0B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3B5BB-6962-4A1E-BE5A-5E593E0F54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86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F61BC-9471-225E-1D8B-DA0579F2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F935F-4AD3-AB5A-93CC-5B452BB7F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4818C-4709-7EC3-A3D1-7322464A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CCD36-B7BF-EA1F-1300-C3CE72CB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D6642-C97D-12AE-7063-770D2509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CBDC2-CC61-46F2-A182-A9796D5504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7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3A778-81E2-02D3-D36B-2771B6E2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686133-96E1-FE46-196A-BC5F6F116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6F592-9531-12E4-C63F-91CD249D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780B9-3F6E-228B-0071-559649C1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42CDD-DEB1-8953-2F1E-D8814C96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7961E6-6342-42BE-8A1D-AA57C67FCE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97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18948-5912-5AEB-1D78-48A1FDEA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B9703-E1E9-CA5E-3C3A-A6E6CACFD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038600" cy="4929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59691-1DC0-2BDD-41AC-A1A706950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1825" y="1125538"/>
            <a:ext cx="4038600" cy="4929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6216C2-277D-37C5-6FFA-7072C2EF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F54EA4-3832-8370-4255-3B91BF45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3AA328-ACDC-294F-2228-1E4E06AB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77EFE0-C631-467A-93A1-572EE6056F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00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5C44E-808D-D9B3-2FBB-CEB59D97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69AC4D-4D95-811A-2355-4D58095E1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579D08-5B9E-7B04-F797-BBDC38424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137976-B90E-47EA-E06C-C9E922A9C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9FE30E-E1C9-BC22-0706-7CD279331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EE669F-8F2D-CD4C-4EE0-9DB88780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21C7C9-4F46-088C-A0B3-E3D22DCA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B0113C-2DFF-6B42-8744-2180B12C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B6D12-E341-4DC4-839B-3CC8AEB538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598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14D67-95B8-37AD-A85C-A71568F7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B4D28D-EED9-C1C7-6968-E31FD9FC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92C1CF-7BFE-DDDD-CE4C-706B29A4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6CF7ED-6EAB-60DA-75D3-E129CE0C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BCF51-845C-4461-AC99-E6574CAF24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146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C5C8CE-770C-063B-FC33-7094A84D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D671A1-39DC-CE86-D92C-DCDB73A6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ABD8D5-6599-E08F-705D-05ECFE61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34F01-7A51-49C7-8AF4-B07FF17A61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270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366DB-6AEE-7C16-631C-3B885491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EE6D1-2C5F-F8BC-C248-94DDD7346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30022B-91E3-16DD-8CEB-6AB927C0C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25B85F-786D-2A05-CBE0-F233F9B8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60204C-5C71-7473-5F51-B4E7CD866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D5B7BC-FF7A-7C0D-8B30-D132DE1F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41698A-B89C-4580-ADB2-4B1E0B447E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577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33EF1-60B1-089D-B42F-B1EB19BF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32AC02-9C4A-E361-D63D-73052CE5D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488EB0-0210-E6B5-379F-D6D3E0B77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CD273-F218-51BD-E519-5BC1E794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A282C0-AB38-ECF4-EB46-6EBE0DD4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DCE6ED-2EFE-D93A-2A3C-54CFB7D4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174DE-E54A-4B64-806B-32BAA94958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15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>
            <a:extLst>
              <a:ext uri="{FF2B5EF4-FFF2-40B4-BE49-F238E27FC236}">
                <a16:creationId xmlns:a16="http://schemas.microsoft.com/office/drawing/2014/main" id="{9BF2C216-A8E6-035F-FE0F-5F3EB889BC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2D83019F-EC6C-EFFE-A507-7909001CDE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AA81FFC-33E6-970B-5226-1F2106E94F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229600" cy="492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C1F8296-8FA2-068F-85C3-E1D7973263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748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5C0E416-0AC1-D0D5-95FC-BEF870EEB05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36988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4C61157-4331-4BA4-5A6C-3692402EE79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245225"/>
            <a:ext cx="18827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9A35046-CEB4-4F83-98EF-A2026F62532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 b="1" kern="1200">
          <a:solidFill>
            <a:srgbClr val="0000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3E7F7BA-2AB7-2C02-81F3-430553F9180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  <a:ln/>
        </p:spPr>
        <p:txBody>
          <a:bodyPr anchor="ctr"/>
          <a:lstStyle/>
          <a:p>
            <a:r>
              <a:rPr lang="en-US" altLang="zh-CN" sz="3600"/>
              <a:t>Ch.4  Process Models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FDED55D-ED07-7D08-C957-5BC546907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4.2  Specialized Process Models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4ADC934-991B-0C8E-3EFD-393358613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125538"/>
            <a:ext cx="7724775" cy="3240087"/>
          </a:xfrm>
        </p:spPr>
        <p:txBody>
          <a:bodyPr/>
          <a:lstStyle/>
          <a:p>
            <a:r>
              <a:rPr lang="en-US" altLang="zh-CN" b="1"/>
              <a:t>Component based development</a:t>
            </a:r>
            <a:r>
              <a:rPr lang="en-US" altLang="zh-CN"/>
              <a:t> </a:t>
            </a:r>
            <a:r>
              <a:rPr lang="en-US" altLang="zh-CN">
                <a:latin typeface="Palatino"/>
              </a:rPr>
              <a:t>—</a:t>
            </a:r>
            <a:r>
              <a:rPr lang="en-US" altLang="zh-CN"/>
              <a:t> the process to apply when reuse is a development objective</a:t>
            </a:r>
          </a:p>
          <a:p>
            <a:r>
              <a:rPr lang="en-US" altLang="zh-CN" b="1"/>
              <a:t>Formal methods</a:t>
            </a:r>
            <a:r>
              <a:rPr lang="en-US" altLang="zh-CN"/>
              <a:t> </a:t>
            </a:r>
            <a:r>
              <a:rPr lang="en-US" altLang="zh-CN">
                <a:latin typeface="Palatino"/>
              </a:rPr>
              <a:t>—</a:t>
            </a:r>
            <a:r>
              <a:rPr lang="en-US" altLang="zh-CN"/>
              <a:t> emphasizes the mathematical specification of requirements</a:t>
            </a:r>
          </a:p>
          <a:p>
            <a:r>
              <a:rPr lang="en-US" altLang="zh-CN" b="1"/>
              <a:t>Aspect-Oriented Software Development</a:t>
            </a:r>
            <a:r>
              <a:rPr lang="en-US" altLang="zh-CN"/>
              <a:t> </a:t>
            </a:r>
            <a:r>
              <a:rPr lang="en-US" altLang="zh-CN">
                <a:latin typeface="Palatino"/>
              </a:rPr>
              <a:t>—</a:t>
            </a:r>
            <a:r>
              <a:rPr lang="en-US" altLang="zh-CN"/>
              <a:t> provides a process and methodological approach for defining, specifying, designing, and constructing aspects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6EC59AE7-66E7-CF26-CC9A-00E0D1E1DD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44450"/>
            <a:ext cx="7859712" cy="850900"/>
          </a:xfrm>
        </p:spPr>
        <p:txBody>
          <a:bodyPr/>
          <a:lstStyle/>
          <a:p>
            <a:r>
              <a:rPr lang="en-US" altLang="zh-CN" sz="2400"/>
              <a:t>4.3  The Unified Process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764959DD-19D0-BBE6-DDAB-0BCB173AA4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981075"/>
            <a:ext cx="7796212" cy="1439863"/>
          </a:xfrm>
        </p:spPr>
        <p:txBody>
          <a:bodyPr/>
          <a:lstStyle/>
          <a:p>
            <a:r>
              <a:rPr lang="en-US" altLang="zh-CN"/>
              <a:t>A </a:t>
            </a:r>
            <a:r>
              <a:rPr lang="en-US" altLang="zh-CN">
                <a:latin typeface="Palatino"/>
              </a:rPr>
              <a:t>“</a:t>
            </a:r>
            <a:r>
              <a:rPr lang="en-US" altLang="zh-CN" b="1"/>
              <a:t>use-case</a:t>
            </a:r>
            <a:r>
              <a:rPr lang="en-US" altLang="zh-CN"/>
              <a:t> driven, </a:t>
            </a:r>
            <a:r>
              <a:rPr lang="en-US" altLang="zh-CN" b="1"/>
              <a:t>architecture</a:t>
            </a:r>
            <a:r>
              <a:rPr lang="en-US" altLang="zh-CN"/>
              <a:t>-centric, </a:t>
            </a:r>
            <a:r>
              <a:rPr lang="en-US" altLang="zh-CN" b="1"/>
              <a:t>iterative</a:t>
            </a:r>
            <a:r>
              <a:rPr lang="en-US" altLang="zh-CN"/>
              <a:t> and </a:t>
            </a:r>
            <a:r>
              <a:rPr lang="en-US" altLang="zh-CN" b="1"/>
              <a:t>incremental</a:t>
            </a:r>
            <a:r>
              <a:rPr lang="en-US" altLang="zh-CN">
                <a:latin typeface="Palatino"/>
              </a:rPr>
              <a:t>”</a:t>
            </a:r>
            <a:r>
              <a:rPr lang="en-US" altLang="zh-CN"/>
              <a:t> software process closely aligned with the </a:t>
            </a:r>
            <a:r>
              <a:rPr lang="en-US" altLang="zh-CN" b="1"/>
              <a:t>U</a:t>
            </a:r>
            <a:r>
              <a:rPr lang="en-US" altLang="zh-CN"/>
              <a:t>nified </a:t>
            </a:r>
            <a:r>
              <a:rPr lang="en-US" altLang="zh-CN" b="1"/>
              <a:t>M</a:t>
            </a:r>
            <a:r>
              <a:rPr lang="en-US" altLang="zh-CN"/>
              <a:t>odeling </a:t>
            </a:r>
            <a:r>
              <a:rPr lang="en-US" altLang="zh-CN" b="1"/>
              <a:t>L</a:t>
            </a:r>
            <a:r>
              <a:rPr lang="en-US" altLang="zh-CN"/>
              <a:t>anguage (</a:t>
            </a:r>
            <a:r>
              <a:rPr lang="en-US" altLang="zh-CN" b="1"/>
              <a:t>UML</a:t>
            </a:r>
            <a:r>
              <a:rPr lang="en-US" altLang="zh-CN"/>
              <a:t>)</a:t>
            </a:r>
          </a:p>
        </p:txBody>
      </p:sp>
      <p:grpSp>
        <p:nvGrpSpPr>
          <p:cNvPr id="70664" name="Group 8">
            <a:extLst>
              <a:ext uri="{FF2B5EF4-FFF2-40B4-BE49-F238E27FC236}">
                <a16:creationId xmlns:a16="http://schemas.microsoft.com/office/drawing/2014/main" id="{63D4F9E3-E8EF-4661-4B38-AA6191114283}"/>
              </a:ext>
            </a:extLst>
          </p:cNvPr>
          <p:cNvGrpSpPr>
            <a:grpSpLocks/>
          </p:cNvGrpSpPr>
          <p:nvPr/>
        </p:nvGrpSpPr>
        <p:grpSpPr bwMode="auto">
          <a:xfrm rot="-1028392">
            <a:off x="2771775" y="3082925"/>
            <a:ext cx="4319588" cy="2232025"/>
            <a:chOff x="1247" y="2024"/>
            <a:chExt cx="2268" cy="1315"/>
          </a:xfrm>
        </p:grpSpPr>
        <p:sp>
          <p:nvSpPr>
            <p:cNvPr id="70663" name="AutoShape 7">
              <a:extLst>
                <a:ext uri="{FF2B5EF4-FFF2-40B4-BE49-F238E27FC236}">
                  <a16:creationId xmlns:a16="http://schemas.microsoft.com/office/drawing/2014/main" id="{C0B819F1-3A64-959F-AD3B-1CE6606997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1247" y="2024"/>
              <a:ext cx="1361" cy="1179"/>
            </a:xfrm>
            <a:prstGeom prst="curvedLeftArrow">
              <a:avLst>
                <a:gd name="adj1" fmla="val 12130"/>
                <a:gd name="adj2" fmla="val 30787"/>
                <a:gd name="adj3" fmla="val 31045"/>
              </a:avLst>
            </a:prstGeom>
            <a:solidFill>
              <a:srgbClr val="0000FF"/>
            </a:solidFill>
            <a:ln w="381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0" name="AutoShape 4">
              <a:extLst>
                <a:ext uri="{FF2B5EF4-FFF2-40B4-BE49-F238E27FC236}">
                  <a16:creationId xmlns:a16="http://schemas.microsoft.com/office/drawing/2014/main" id="{63C95CF9-3FB0-8AD6-DDF0-01F97FEFC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160"/>
              <a:ext cx="1361" cy="1179"/>
            </a:xfrm>
            <a:prstGeom prst="curvedLeftArrow">
              <a:avLst>
                <a:gd name="adj1" fmla="val 12130"/>
                <a:gd name="adj2" fmla="val 30787"/>
                <a:gd name="adj3" fmla="val 31045"/>
              </a:avLst>
            </a:prstGeom>
            <a:solidFill>
              <a:srgbClr val="0000FF"/>
            </a:solidFill>
            <a:ln w="381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685" name="Group 29">
            <a:extLst>
              <a:ext uri="{FF2B5EF4-FFF2-40B4-BE49-F238E27FC236}">
                <a16:creationId xmlns:a16="http://schemas.microsoft.com/office/drawing/2014/main" id="{02B57B30-111F-8BE4-EE63-9A9D61870930}"/>
              </a:ext>
            </a:extLst>
          </p:cNvPr>
          <p:cNvGrpSpPr>
            <a:grpSpLocks/>
          </p:cNvGrpSpPr>
          <p:nvPr/>
        </p:nvGrpSpPr>
        <p:grpSpPr bwMode="auto">
          <a:xfrm>
            <a:off x="1963738" y="3138488"/>
            <a:ext cx="3402012" cy="1528762"/>
            <a:chOff x="1237" y="1832"/>
            <a:chExt cx="2143" cy="963"/>
          </a:xfrm>
        </p:grpSpPr>
        <p:grpSp>
          <p:nvGrpSpPr>
            <p:cNvPr id="70667" name="Group 11">
              <a:extLst>
                <a:ext uri="{FF2B5EF4-FFF2-40B4-BE49-F238E27FC236}">
                  <a16:creationId xmlns:a16="http://schemas.microsoft.com/office/drawing/2014/main" id="{ECBFD205-F3FD-D8C2-0DC2-D4046244FD2D}"/>
                </a:ext>
              </a:extLst>
            </p:cNvPr>
            <p:cNvGrpSpPr>
              <a:grpSpLocks/>
            </p:cNvGrpSpPr>
            <p:nvPr/>
          </p:nvGrpSpPr>
          <p:grpSpPr bwMode="auto">
            <a:xfrm rot="-706409">
              <a:off x="1237" y="2387"/>
              <a:ext cx="1225" cy="408"/>
              <a:chOff x="1247" y="2478"/>
              <a:chExt cx="1225" cy="317"/>
            </a:xfrm>
          </p:grpSpPr>
          <p:sp>
            <p:nvSpPr>
              <p:cNvPr id="70665" name="AutoShape 9">
                <a:extLst>
                  <a:ext uri="{FF2B5EF4-FFF2-40B4-BE49-F238E27FC236}">
                    <a16:creationId xmlns:a16="http://schemas.microsoft.com/office/drawing/2014/main" id="{59EFB401-C19F-5146-7CE2-178E73C56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2478"/>
                <a:ext cx="1225" cy="317"/>
              </a:xfrm>
              <a:prstGeom prst="parallelogram">
                <a:avLst>
                  <a:gd name="adj" fmla="val 303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66" name="Text Box 10">
                <a:extLst>
                  <a:ext uri="{FF2B5EF4-FFF2-40B4-BE49-F238E27FC236}">
                    <a16:creationId xmlns:a16="http://schemas.microsoft.com/office/drawing/2014/main" id="{23517155-258D-6A9F-B336-0D1E7ABB97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7" y="2536"/>
                <a:ext cx="1134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/>
                  <a:t>Communication</a:t>
                </a:r>
              </a:p>
            </p:txBody>
          </p:sp>
        </p:grpSp>
        <p:grpSp>
          <p:nvGrpSpPr>
            <p:cNvPr id="70668" name="Group 12">
              <a:extLst>
                <a:ext uri="{FF2B5EF4-FFF2-40B4-BE49-F238E27FC236}">
                  <a16:creationId xmlns:a16="http://schemas.microsoft.com/office/drawing/2014/main" id="{2683F235-60CD-FFDE-41B7-B30FC28B9935}"/>
                </a:ext>
              </a:extLst>
            </p:cNvPr>
            <p:cNvGrpSpPr>
              <a:grpSpLocks/>
            </p:cNvGrpSpPr>
            <p:nvPr/>
          </p:nvGrpSpPr>
          <p:grpSpPr bwMode="auto">
            <a:xfrm rot="-706409">
              <a:off x="2516" y="1832"/>
              <a:ext cx="864" cy="409"/>
              <a:chOff x="1247" y="2478"/>
              <a:chExt cx="1225" cy="317"/>
            </a:xfrm>
          </p:grpSpPr>
          <p:sp>
            <p:nvSpPr>
              <p:cNvPr id="70669" name="AutoShape 13">
                <a:extLst>
                  <a:ext uri="{FF2B5EF4-FFF2-40B4-BE49-F238E27FC236}">
                    <a16:creationId xmlns:a16="http://schemas.microsoft.com/office/drawing/2014/main" id="{EEB1EC57-8062-C9B3-3346-BD0F816EA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2478"/>
                <a:ext cx="1225" cy="317"/>
              </a:xfrm>
              <a:prstGeom prst="parallelogram">
                <a:avLst>
                  <a:gd name="adj" fmla="val 303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0" name="Text Box 14">
                <a:extLst>
                  <a:ext uri="{FF2B5EF4-FFF2-40B4-BE49-F238E27FC236}">
                    <a16:creationId xmlns:a16="http://schemas.microsoft.com/office/drawing/2014/main" id="{E0D61841-10C2-1F8B-9292-B85E08C092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6" y="2536"/>
                <a:ext cx="1134" cy="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 b="1"/>
                  <a:t>Planning</a:t>
                </a:r>
              </a:p>
            </p:txBody>
          </p:sp>
        </p:grpSp>
      </p:grpSp>
      <p:grpSp>
        <p:nvGrpSpPr>
          <p:cNvPr id="70671" name="Group 15">
            <a:extLst>
              <a:ext uri="{FF2B5EF4-FFF2-40B4-BE49-F238E27FC236}">
                <a16:creationId xmlns:a16="http://schemas.microsoft.com/office/drawing/2014/main" id="{0373DD2E-7A1D-263E-D6D7-B5EBE67639C5}"/>
              </a:ext>
            </a:extLst>
          </p:cNvPr>
          <p:cNvGrpSpPr>
            <a:grpSpLocks/>
          </p:cNvGrpSpPr>
          <p:nvPr/>
        </p:nvGrpSpPr>
        <p:grpSpPr bwMode="auto">
          <a:xfrm rot="-706409">
            <a:off x="5800725" y="3062288"/>
            <a:ext cx="1439863" cy="647700"/>
            <a:chOff x="1247" y="2478"/>
            <a:chExt cx="1225" cy="317"/>
          </a:xfrm>
        </p:grpSpPr>
        <p:sp>
          <p:nvSpPr>
            <p:cNvPr id="70672" name="AutoShape 16">
              <a:extLst>
                <a:ext uri="{FF2B5EF4-FFF2-40B4-BE49-F238E27FC236}">
                  <a16:creationId xmlns:a16="http://schemas.microsoft.com/office/drawing/2014/main" id="{9D1506DE-6CAB-C0A2-95DD-02D42ABD8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478"/>
              <a:ext cx="1225" cy="317"/>
            </a:xfrm>
            <a:prstGeom prst="parallelogram">
              <a:avLst>
                <a:gd name="adj" fmla="val 30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3" name="Text Box 17">
              <a:extLst>
                <a:ext uri="{FF2B5EF4-FFF2-40B4-BE49-F238E27FC236}">
                  <a16:creationId xmlns:a16="http://schemas.microsoft.com/office/drawing/2014/main" id="{AAC415F9-90D1-D555-4A7F-A098C28A8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" y="2536"/>
              <a:ext cx="1134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/>
                <a:t>Modeling</a:t>
              </a:r>
            </a:p>
          </p:txBody>
        </p:sp>
      </p:grpSp>
      <p:grpSp>
        <p:nvGrpSpPr>
          <p:cNvPr id="70674" name="Group 18">
            <a:extLst>
              <a:ext uri="{FF2B5EF4-FFF2-40B4-BE49-F238E27FC236}">
                <a16:creationId xmlns:a16="http://schemas.microsoft.com/office/drawing/2014/main" id="{7DFC8AEF-AA1E-49C3-16A4-A7B7CA7D2154}"/>
              </a:ext>
            </a:extLst>
          </p:cNvPr>
          <p:cNvGrpSpPr>
            <a:grpSpLocks/>
          </p:cNvGrpSpPr>
          <p:nvPr/>
        </p:nvGrpSpPr>
        <p:grpSpPr bwMode="auto">
          <a:xfrm rot="-706409">
            <a:off x="5726113" y="3975100"/>
            <a:ext cx="1655762" cy="647700"/>
            <a:chOff x="1247" y="2478"/>
            <a:chExt cx="1225" cy="317"/>
          </a:xfrm>
        </p:grpSpPr>
        <p:sp>
          <p:nvSpPr>
            <p:cNvPr id="70675" name="AutoShape 19">
              <a:extLst>
                <a:ext uri="{FF2B5EF4-FFF2-40B4-BE49-F238E27FC236}">
                  <a16:creationId xmlns:a16="http://schemas.microsoft.com/office/drawing/2014/main" id="{1CE2A00C-00F8-416C-9316-AFFF56E62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478"/>
              <a:ext cx="1225" cy="317"/>
            </a:xfrm>
            <a:prstGeom prst="parallelogram">
              <a:avLst>
                <a:gd name="adj" fmla="val 30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6" name="Text Box 20">
              <a:extLst>
                <a:ext uri="{FF2B5EF4-FFF2-40B4-BE49-F238E27FC236}">
                  <a16:creationId xmlns:a16="http://schemas.microsoft.com/office/drawing/2014/main" id="{7754C871-AD32-72E0-C6BC-B3FD63D2A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" y="2536"/>
              <a:ext cx="1134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/>
                <a:t>Construction</a:t>
              </a:r>
            </a:p>
          </p:txBody>
        </p:sp>
      </p:grpSp>
      <p:grpSp>
        <p:nvGrpSpPr>
          <p:cNvPr id="70677" name="Group 21">
            <a:extLst>
              <a:ext uri="{FF2B5EF4-FFF2-40B4-BE49-F238E27FC236}">
                <a16:creationId xmlns:a16="http://schemas.microsoft.com/office/drawing/2014/main" id="{415E3443-37C0-A78C-D8D2-385BA9A072A3}"/>
              </a:ext>
            </a:extLst>
          </p:cNvPr>
          <p:cNvGrpSpPr>
            <a:grpSpLocks/>
          </p:cNvGrpSpPr>
          <p:nvPr/>
        </p:nvGrpSpPr>
        <p:grpSpPr bwMode="auto">
          <a:xfrm rot="-706409">
            <a:off x="2843213" y="4973638"/>
            <a:ext cx="1727200" cy="647700"/>
            <a:chOff x="1247" y="2478"/>
            <a:chExt cx="1225" cy="317"/>
          </a:xfrm>
        </p:grpSpPr>
        <p:sp>
          <p:nvSpPr>
            <p:cNvPr id="70678" name="AutoShape 22">
              <a:extLst>
                <a:ext uri="{FF2B5EF4-FFF2-40B4-BE49-F238E27FC236}">
                  <a16:creationId xmlns:a16="http://schemas.microsoft.com/office/drawing/2014/main" id="{CE80E1F1-1D0A-B5A6-08E1-79207BE7D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478"/>
              <a:ext cx="1225" cy="317"/>
            </a:xfrm>
            <a:prstGeom prst="parallelogram">
              <a:avLst>
                <a:gd name="adj" fmla="val 30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9" name="Text Box 23">
              <a:extLst>
                <a:ext uri="{FF2B5EF4-FFF2-40B4-BE49-F238E27FC236}">
                  <a16:creationId xmlns:a16="http://schemas.microsoft.com/office/drawing/2014/main" id="{09D09B3C-E0A7-959D-ECED-9AB58CE3E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" y="2533"/>
              <a:ext cx="1134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/>
                <a:t>Deployment</a:t>
              </a:r>
            </a:p>
          </p:txBody>
        </p:sp>
      </p:grpSp>
      <p:grpSp>
        <p:nvGrpSpPr>
          <p:cNvPr id="70683" name="Group 27">
            <a:extLst>
              <a:ext uri="{FF2B5EF4-FFF2-40B4-BE49-F238E27FC236}">
                <a16:creationId xmlns:a16="http://schemas.microsoft.com/office/drawing/2014/main" id="{75922A06-E90C-564B-AA46-9DAE886803B2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5027613"/>
            <a:ext cx="2232025" cy="849312"/>
            <a:chOff x="521" y="3022"/>
            <a:chExt cx="1406" cy="535"/>
          </a:xfrm>
        </p:grpSpPr>
        <p:sp>
          <p:nvSpPr>
            <p:cNvPr id="70680" name="Freeform 24">
              <a:extLst>
                <a:ext uri="{FF2B5EF4-FFF2-40B4-BE49-F238E27FC236}">
                  <a16:creationId xmlns:a16="http://schemas.microsoft.com/office/drawing/2014/main" id="{76E570EE-AB6A-8FFE-1BC6-677FC88F0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" y="3022"/>
              <a:ext cx="635" cy="287"/>
            </a:xfrm>
            <a:custGeom>
              <a:avLst/>
              <a:gdLst>
                <a:gd name="T0" fmla="*/ 635 w 635"/>
                <a:gd name="T1" fmla="*/ 15 h 287"/>
                <a:gd name="T2" fmla="*/ 227 w 635"/>
                <a:gd name="T3" fmla="*/ 15 h 287"/>
                <a:gd name="T4" fmla="*/ 46 w 635"/>
                <a:gd name="T5" fmla="*/ 106 h 287"/>
                <a:gd name="T6" fmla="*/ 0 w 635"/>
                <a:gd name="T7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5" h="287">
                  <a:moveTo>
                    <a:pt x="635" y="15"/>
                  </a:moveTo>
                  <a:cubicBezTo>
                    <a:pt x="480" y="7"/>
                    <a:pt x="325" y="0"/>
                    <a:pt x="227" y="15"/>
                  </a:cubicBezTo>
                  <a:cubicBezTo>
                    <a:pt x="129" y="30"/>
                    <a:pt x="84" y="61"/>
                    <a:pt x="46" y="106"/>
                  </a:cubicBezTo>
                  <a:cubicBezTo>
                    <a:pt x="8" y="151"/>
                    <a:pt x="4" y="219"/>
                    <a:pt x="0" y="287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1" name="Text Box 25">
              <a:extLst>
                <a:ext uri="{FF2B5EF4-FFF2-40B4-BE49-F238E27FC236}">
                  <a16:creationId xmlns:a16="http://schemas.microsoft.com/office/drawing/2014/main" id="{516C244D-C4B9-12DF-8518-F5B2159A3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339"/>
              <a:ext cx="1225" cy="2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Software increment</a:t>
              </a:r>
            </a:p>
          </p:txBody>
        </p:sp>
        <p:sp>
          <p:nvSpPr>
            <p:cNvPr id="70682" name="Text Box 26">
              <a:extLst>
                <a:ext uri="{FF2B5EF4-FFF2-40B4-BE49-F238E27FC236}">
                  <a16:creationId xmlns:a16="http://schemas.microsoft.com/office/drawing/2014/main" id="{024DC7E6-6857-469E-061F-B5D1728E8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147"/>
              <a:ext cx="7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/>
                <a:t>Release</a:t>
              </a:r>
            </a:p>
          </p:txBody>
        </p:sp>
      </p:grpSp>
      <p:sp>
        <p:nvSpPr>
          <p:cNvPr id="70684" name="Rectangle 28">
            <a:extLst>
              <a:ext uri="{FF2B5EF4-FFF2-40B4-BE49-F238E27FC236}">
                <a16:creationId xmlns:a16="http://schemas.microsoft.com/office/drawing/2014/main" id="{FE7DC4D8-5FDA-B4D2-C617-6A2D39AD1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276475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400" b="1">
                <a:solidFill>
                  <a:srgbClr val="000066"/>
                </a:solidFill>
              </a:rPr>
              <a:t> Phases</a:t>
            </a:r>
          </a:p>
        </p:txBody>
      </p:sp>
      <p:grpSp>
        <p:nvGrpSpPr>
          <p:cNvPr id="70693" name="Group 37">
            <a:extLst>
              <a:ext uri="{FF2B5EF4-FFF2-40B4-BE49-F238E27FC236}">
                <a16:creationId xmlns:a16="http://schemas.microsoft.com/office/drawing/2014/main" id="{93A6935F-DF7B-BACF-0C23-2F87519B6253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2924175"/>
            <a:ext cx="1871662" cy="1152525"/>
            <a:chOff x="1383" y="1842"/>
            <a:chExt cx="1179" cy="726"/>
          </a:xfrm>
        </p:grpSpPr>
        <p:sp>
          <p:nvSpPr>
            <p:cNvPr id="70686" name="Text Box 30">
              <a:extLst>
                <a:ext uri="{FF2B5EF4-FFF2-40B4-BE49-F238E27FC236}">
                  <a16:creationId xmlns:a16="http://schemas.microsoft.com/office/drawing/2014/main" id="{CFE338F8-2F3B-3608-3093-22FE97588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1842"/>
              <a:ext cx="8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FF"/>
                  </a:solidFill>
                </a:rPr>
                <a:t>Inception</a:t>
              </a:r>
            </a:p>
          </p:txBody>
        </p:sp>
        <p:sp>
          <p:nvSpPr>
            <p:cNvPr id="70691" name="Line 35">
              <a:extLst>
                <a:ext uri="{FF2B5EF4-FFF2-40B4-BE49-F238E27FC236}">
                  <a16:creationId xmlns:a16="http://schemas.microsoft.com/office/drawing/2014/main" id="{D9C76668-40E7-04A4-0675-CD6862E934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6" y="2069"/>
              <a:ext cx="45" cy="49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2" name="Line 36">
              <a:extLst>
                <a:ext uri="{FF2B5EF4-FFF2-40B4-BE49-F238E27FC236}">
                  <a16:creationId xmlns:a16="http://schemas.microsoft.com/office/drawing/2014/main" id="{48914D9A-8D57-0D6B-FC2C-C124F9DE6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2069"/>
              <a:ext cx="635" cy="13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0696" name="Group 40">
            <a:extLst>
              <a:ext uri="{FF2B5EF4-FFF2-40B4-BE49-F238E27FC236}">
                <a16:creationId xmlns:a16="http://schemas.microsoft.com/office/drawing/2014/main" id="{CDA6308C-FB0E-4F9C-B18E-F46C519276BF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2276475"/>
            <a:ext cx="1727200" cy="865188"/>
            <a:chOff x="2971" y="1434"/>
            <a:chExt cx="1088" cy="545"/>
          </a:xfrm>
        </p:grpSpPr>
        <p:sp>
          <p:nvSpPr>
            <p:cNvPr id="70687" name="Text Box 31">
              <a:extLst>
                <a:ext uri="{FF2B5EF4-FFF2-40B4-BE49-F238E27FC236}">
                  <a16:creationId xmlns:a16="http://schemas.microsoft.com/office/drawing/2014/main" id="{CD7E8861-237B-3245-FE75-BEE48E541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434"/>
              <a:ext cx="10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FF"/>
                  </a:solidFill>
                </a:rPr>
                <a:t>Elaboration</a:t>
              </a:r>
            </a:p>
          </p:txBody>
        </p:sp>
        <p:sp>
          <p:nvSpPr>
            <p:cNvPr id="70694" name="Line 38">
              <a:extLst>
                <a:ext uri="{FF2B5EF4-FFF2-40B4-BE49-F238E27FC236}">
                  <a16:creationId xmlns:a16="http://schemas.microsoft.com/office/drawing/2014/main" id="{2B6D6049-B71D-B5C9-85ED-E3E44516B0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" y="1661"/>
              <a:ext cx="408" cy="31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5" name="Line 39">
              <a:extLst>
                <a:ext uri="{FF2B5EF4-FFF2-40B4-BE49-F238E27FC236}">
                  <a16:creationId xmlns:a16="http://schemas.microsoft.com/office/drawing/2014/main" id="{37B55E19-34DE-8B9B-F6F0-08EEB2CA5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1661"/>
              <a:ext cx="409" cy="27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0698" name="Group 42">
            <a:extLst>
              <a:ext uri="{FF2B5EF4-FFF2-40B4-BE49-F238E27FC236}">
                <a16:creationId xmlns:a16="http://schemas.microsoft.com/office/drawing/2014/main" id="{2D512790-4949-4A24-9BD7-37E76C7E6773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4652963"/>
            <a:ext cx="1800225" cy="942975"/>
            <a:chOff x="3969" y="2931"/>
            <a:chExt cx="1134" cy="594"/>
          </a:xfrm>
        </p:grpSpPr>
        <p:sp>
          <p:nvSpPr>
            <p:cNvPr id="70688" name="Text Box 32">
              <a:extLst>
                <a:ext uri="{FF2B5EF4-FFF2-40B4-BE49-F238E27FC236}">
                  <a16:creationId xmlns:a16="http://schemas.microsoft.com/office/drawing/2014/main" id="{5DFFD612-5206-0BFA-D8FE-BF9671C84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3294"/>
              <a:ext cx="11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FF"/>
                  </a:solidFill>
                </a:rPr>
                <a:t>Construction</a:t>
              </a:r>
            </a:p>
          </p:txBody>
        </p:sp>
        <p:sp>
          <p:nvSpPr>
            <p:cNvPr id="70697" name="Line 41">
              <a:extLst>
                <a:ext uri="{FF2B5EF4-FFF2-40B4-BE49-F238E27FC236}">
                  <a16:creationId xmlns:a16="http://schemas.microsoft.com/office/drawing/2014/main" id="{DBE1F36D-AF21-3389-416D-75944DFC8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2931"/>
              <a:ext cx="226" cy="36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0701" name="Group 45">
            <a:extLst>
              <a:ext uri="{FF2B5EF4-FFF2-40B4-BE49-F238E27FC236}">
                <a16:creationId xmlns:a16="http://schemas.microsoft.com/office/drawing/2014/main" id="{7EB658F1-5506-CBAC-6377-5621EC2DC3EF}"/>
              </a:ext>
            </a:extLst>
          </p:cNvPr>
          <p:cNvGrpSpPr>
            <a:grpSpLocks/>
          </p:cNvGrpSpPr>
          <p:nvPr/>
        </p:nvGrpSpPr>
        <p:grpSpPr bwMode="auto">
          <a:xfrm>
            <a:off x="4211638" y="4724400"/>
            <a:ext cx="2016125" cy="1376363"/>
            <a:chOff x="2653" y="2976"/>
            <a:chExt cx="1270" cy="867"/>
          </a:xfrm>
        </p:grpSpPr>
        <p:sp>
          <p:nvSpPr>
            <p:cNvPr id="70689" name="Text Box 33">
              <a:extLst>
                <a:ext uri="{FF2B5EF4-FFF2-40B4-BE49-F238E27FC236}">
                  <a16:creationId xmlns:a16="http://schemas.microsoft.com/office/drawing/2014/main" id="{69143E28-E56E-54DD-BF1F-CE0E0B2AA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3612"/>
              <a:ext cx="9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FF"/>
                  </a:solidFill>
                </a:rPr>
                <a:t>Transition</a:t>
              </a:r>
            </a:p>
          </p:txBody>
        </p:sp>
        <p:sp>
          <p:nvSpPr>
            <p:cNvPr id="70699" name="Line 43">
              <a:extLst>
                <a:ext uri="{FF2B5EF4-FFF2-40B4-BE49-F238E27FC236}">
                  <a16:creationId xmlns:a16="http://schemas.microsoft.com/office/drawing/2014/main" id="{2DECE6EB-79DF-55ED-1E23-E62E6DA05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0" y="2976"/>
              <a:ext cx="363" cy="63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00" name="Line 44">
              <a:extLst>
                <a:ext uri="{FF2B5EF4-FFF2-40B4-BE49-F238E27FC236}">
                  <a16:creationId xmlns:a16="http://schemas.microsoft.com/office/drawing/2014/main" id="{D29C9B29-6BC0-6BED-FC74-C50C0E645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3475"/>
              <a:ext cx="771" cy="13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0703" name="Group 47">
            <a:extLst>
              <a:ext uri="{FF2B5EF4-FFF2-40B4-BE49-F238E27FC236}">
                <a16:creationId xmlns:a16="http://schemas.microsoft.com/office/drawing/2014/main" id="{BB8AC26B-FAF5-C1C0-1B77-50D1208201CF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5876925"/>
            <a:ext cx="1727200" cy="582613"/>
            <a:chOff x="1066" y="3702"/>
            <a:chExt cx="1088" cy="367"/>
          </a:xfrm>
        </p:grpSpPr>
        <p:sp>
          <p:nvSpPr>
            <p:cNvPr id="70690" name="Text Box 34">
              <a:extLst>
                <a:ext uri="{FF2B5EF4-FFF2-40B4-BE49-F238E27FC236}">
                  <a16:creationId xmlns:a16="http://schemas.microsoft.com/office/drawing/2014/main" id="{BE2A47E1-E264-5B7F-D9FA-40309D846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3838"/>
              <a:ext cx="10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FF"/>
                  </a:solidFill>
                </a:rPr>
                <a:t>Production</a:t>
              </a:r>
            </a:p>
          </p:txBody>
        </p:sp>
        <p:sp>
          <p:nvSpPr>
            <p:cNvPr id="70702" name="Line 46">
              <a:extLst>
                <a:ext uri="{FF2B5EF4-FFF2-40B4-BE49-F238E27FC236}">
                  <a16:creationId xmlns:a16="http://schemas.microsoft.com/office/drawing/2014/main" id="{80CD914F-0C66-FCF1-B9B0-2007394DC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3702"/>
              <a:ext cx="227" cy="13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0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  <p:bldP spid="706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9055B494-42A1-744F-14ED-38B3D5BDD4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4.3  The Unified Process</a:t>
            </a: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40AB4270-E201-71E5-9F3E-E247A522B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981075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400" b="1">
                <a:solidFill>
                  <a:srgbClr val="000066"/>
                </a:solidFill>
              </a:rPr>
              <a:t> Work Products</a:t>
            </a:r>
          </a:p>
        </p:txBody>
      </p:sp>
      <p:grpSp>
        <p:nvGrpSpPr>
          <p:cNvPr id="71687" name="Group 7">
            <a:extLst>
              <a:ext uri="{FF2B5EF4-FFF2-40B4-BE49-F238E27FC236}">
                <a16:creationId xmlns:a16="http://schemas.microsoft.com/office/drawing/2014/main" id="{C2741B53-B305-E286-BD5C-4FFA40128AE0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557338"/>
            <a:ext cx="2232025" cy="3816350"/>
            <a:chOff x="657" y="1071"/>
            <a:chExt cx="1543" cy="2404"/>
          </a:xfrm>
        </p:grpSpPr>
        <p:sp>
          <p:nvSpPr>
            <p:cNvPr id="71686" name="Rectangle 6">
              <a:extLst>
                <a:ext uri="{FF2B5EF4-FFF2-40B4-BE49-F238E27FC236}">
                  <a16:creationId xmlns:a16="http://schemas.microsoft.com/office/drawing/2014/main" id="{46D77C66-7AD3-8FB1-7891-AB6CA7794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071"/>
              <a:ext cx="1543" cy="24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5" name="Text Box 5">
              <a:extLst>
                <a:ext uri="{FF2B5EF4-FFF2-40B4-BE49-F238E27FC236}">
                  <a16:creationId xmlns:a16="http://schemas.microsoft.com/office/drawing/2014/main" id="{4F150AC5-E775-3B92-885C-302EE7E74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117"/>
              <a:ext cx="1497" cy="2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Aft>
                  <a:spcPct val="50000"/>
                </a:spcAft>
              </a:pPr>
              <a:r>
                <a:rPr lang="en-US" altLang="zh-CN" b="1">
                  <a:solidFill>
                    <a:srgbClr val="000099"/>
                  </a:solidFill>
                </a:rPr>
                <a:t>Inception phase</a:t>
              </a:r>
              <a:r>
                <a:rPr lang="en-US" altLang="zh-CN" sz="2000" b="1">
                  <a:solidFill>
                    <a:srgbClr val="000099"/>
                  </a:solidFill>
                </a:rPr>
                <a:t> </a:t>
              </a:r>
            </a:p>
            <a:p>
              <a:pPr>
                <a:buFontTx/>
                <a:buChar char="•"/>
              </a:pPr>
              <a:r>
                <a:rPr lang="en-US" altLang="zh-CN" sz="1400">
                  <a:solidFill>
                    <a:srgbClr val="000099"/>
                  </a:solidFill>
                </a:rPr>
                <a:t> Vision document </a:t>
              </a:r>
            </a:p>
            <a:p>
              <a:pPr>
                <a:buFontTx/>
                <a:buChar char="•"/>
              </a:pPr>
              <a:r>
                <a:rPr lang="en-US" altLang="zh-CN" sz="1400">
                  <a:solidFill>
                    <a:srgbClr val="000099"/>
                  </a:solidFill>
                </a:rPr>
                <a:t> Initial use-case model </a:t>
              </a:r>
            </a:p>
            <a:p>
              <a:pPr>
                <a:buFontTx/>
                <a:buChar char="•"/>
              </a:pPr>
              <a:r>
                <a:rPr lang="en-US" altLang="zh-CN" sz="1400">
                  <a:solidFill>
                    <a:srgbClr val="000099"/>
                  </a:solidFill>
                </a:rPr>
                <a:t> Initial project glossary </a:t>
              </a:r>
            </a:p>
            <a:p>
              <a:pPr>
                <a:buFontTx/>
                <a:buChar char="•"/>
              </a:pPr>
              <a:r>
                <a:rPr lang="en-US" altLang="zh-CN" sz="1400">
                  <a:solidFill>
                    <a:srgbClr val="000099"/>
                  </a:solidFill>
                </a:rPr>
                <a:t> Initial business case </a:t>
              </a:r>
            </a:p>
            <a:p>
              <a:pPr>
                <a:buFontTx/>
                <a:buChar char="•"/>
              </a:pPr>
              <a:r>
                <a:rPr lang="en-US" altLang="zh-CN" sz="1400">
                  <a:solidFill>
                    <a:srgbClr val="000099"/>
                  </a:solidFill>
                </a:rPr>
                <a:t> Initial risk assessment </a:t>
              </a:r>
            </a:p>
            <a:p>
              <a:pPr>
                <a:buFontTx/>
                <a:buChar char="•"/>
              </a:pPr>
              <a:r>
                <a:rPr lang="en-US" altLang="zh-CN" sz="1400">
                  <a:solidFill>
                    <a:srgbClr val="000099"/>
                  </a:solidFill>
                </a:rPr>
                <a:t> Project plan </a:t>
              </a:r>
            </a:p>
            <a:p>
              <a:r>
                <a:rPr lang="en-US" altLang="zh-CN" sz="1400">
                  <a:solidFill>
                    <a:srgbClr val="000099"/>
                  </a:solidFill>
                </a:rPr>
                <a:t>    phases and iterations</a:t>
              </a:r>
            </a:p>
            <a:p>
              <a:pPr>
                <a:buFontTx/>
                <a:buChar char="•"/>
              </a:pPr>
              <a:r>
                <a:rPr lang="en-US" altLang="zh-CN" sz="1400">
                  <a:solidFill>
                    <a:srgbClr val="000099"/>
                  </a:solidFill>
                </a:rPr>
                <a:t> Business model </a:t>
              </a:r>
            </a:p>
            <a:p>
              <a:pPr>
                <a:buFontTx/>
                <a:buChar char="•"/>
              </a:pPr>
              <a:r>
                <a:rPr lang="en-US" altLang="zh-CN" sz="1400">
                  <a:solidFill>
                    <a:srgbClr val="000099"/>
                  </a:solidFill>
                </a:rPr>
                <a:t> Prototypes</a:t>
              </a:r>
            </a:p>
          </p:txBody>
        </p:sp>
      </p:grpSp>
      <p:grpSp>
        <p:nvGrpSpPr>
          <p:cNvPr id="71694" name="Group 14">
            <a:extLst>
              <a:ext uri="{FF2B5EF4-FFF2-40B4-BE49-F238E27FC236}">
                <a16:creationId xmlns:a16="http://schemas.microsoft.com/office/drawing/2014/main" id="{23CA7D9F-F425-DCFA-4BA9-0402E624E7B9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1773238"/>
            <a:ext cx="2303463" cy="4033837"/>
            <a:chOff x="657" y="1071"/>
            <a:chExt cx="1543" cy="2404"/>
          </a:xfrm>
        </p:grpSpPr>
        <p:sp>
          <p:nvSpPr>
            <p:cNvPr id="71695" name="Rectangle 15">
              <a:extLst>
                <a:ext uri="{FF2B5EF4-FFF2-40B4-BE49-F238E27FC236}">
                  <a16:creationId xmlns:a16="http://schemas.microsoft.com/office/drawing/2014/main" id="{51DFC554-C3D8-0D7B-AFDE-46742AA43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071"/>
              <a:ext cx="1543" cy="240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6" name="Text Box 16">
              <a:extLst>
                <a:ext uri="{FF2B5EF4-FFF2-40B4-BE49-F238E27FC236}">
                  <a16:creationId xmlns:a16="http://schemas.microsoft.com/office/drawing/2014/main" id="{D7AE7017-2E80-5713-B8F4-268A72B82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117"/>
              <a:ext cx="1497" cy="2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Aft>
                  <a:spcPct val="50000"/>
                </a:spcAft>
              </a:pPr>
              <a:r>
                <a:rPr lang="en-US" altLang="zh-CN" b="1">
                  <a:solidFill>
                    <a:srgbClr val="000099"/>
                  </a:solidFill>
                </a:rPr>
                <a:t>Elaboration phase </a:t>
              </a:r>
            </a:p>
            <a:p>
              <a:pPr>
                <a:buFontTx/>
                <a:buChar char="•"/>
              </a:pPr>
              <a:r>
                <a:rPr lang="en-US" altLang="zh-CN" sz="1400">
                  <a:solidFill>
                    <a:srgbClr val="000099"/>
                  </a:solidFill>
                </a:rPr>
                <a:t> Use-case model </a:t>
              </a:r>
            </a:p>
            <a:p>
              <a:pPr>
                <a:buFontTx/>
                <a:buChar char="•"/>
              </a:pPr>
              <a:r>
                <a:rPr lang="en-US" altLang="zh-CN" sz="1400">
                  <a:solidFill>
                    <a:srgbClr val="000099"/>
                  </a:solidFill>
                </a:rPr>
                <a:t> Functional and non-</a:t>
              </a:r>
            </a:p>
            <a:p>
              <a:r>
                <a:rPr lang="en-US" altLang="zh-CN" sz="1400">
                  <a:solidFill>
                    <a:srgbClr val="000099"/>
                  </a:solidFill>
                </a:rPr>
                <a:t>    functional requirements </a:t>
              </a:r>
            </a:p>
            <a:p>
              <a:pPr>
                <a:buFontTx/>
                <a:buChar char="•"/>
              </a:pPr>
              <a:r>
                <a:rPr lang="en-US" altLang="zh-CN" sz="1400">
                  <a:solidFill>
                    <a:srgbClr val="000099"/>
                  </a:solidFill>
                </a:rPr>
                <a:t> Analysis model </a:t>
              </a:r>
            </a:p>
            <a:p>
              <a:pPr>
                <a:buFontTx/>
                <a:buChar char="•"/>
              </a:pPr>
              <a:r>
                <a:rPr lang="en-US" altLang="zh-CN" sz="1400">
                  <a:solidFill>
                    <a:srgbClr val="000099"/>
                  </a:solidFill>
                </a:rPr>
                <a:t> Software architecture</a:t>
              </a:r>
            </a:p>
            <a:p>
              <a:r>
                <a:rPr lang="en-US" altLang="zh-CN" sz="1400">
                  <a:solidFill>
                    <a:srgbClr val="000099"/>
                  </a:solidFill>
                </a:rPr>
                <a:t>    description</a:t>
              </a:r>
            </a:p>
            <a:p>
              <a:pPr>
                <a:buFontTx/>
                <a:buChar char="•"/>
              </a:pPr>
              <a:r>
                <a:rPr lang="en-US" altLang="zh-CN" sz="1400">
                  <a:solidFill>
                    <a:srgbClr val="000099"/>
                  </a:solidFill>
                </a:rPr>
                <a:t> Executable architectural</a:t>
              </a:r>
            </a:p>
            <a:p>
              <a:r>
                <a:rPr lang="en-US" altLang="zh-CN" sz="1400">
                  <a:solidFill>
                    <a:srgbClr val="000099"/>
                  </a:solidFill>
                </a:rPr>
                <a:t>    prototype </a:t>
              </a:r>
            </a:p>
            <a:p>
              <a:pPr>
                <a:buFontTx/>
                <a:buChar char="•"/>
              </a:pPr>
              <a:r>
                <a:rPr lang="en-US" altLang="zh-CN" sz="1400">
                  <a:solidFill>
                    <a:srgbClr val="000099"/>
                  </a:solidFill>
                </a:rPr>
                <a:t> Preliminary </a:t>
              </a:r>
            </a:p>
            <a:p>
              <a:r>
                <a:rPr lang="en-US" altLang="zh-CN" sz="1400">
                  <a:solidFill>
                    <a:srgbClr val="000099"/>
                  </a:solidFill>
                </a:rPr>
                <a:t>    design model </a:t>
              </a:r>
            </a:p>
            <a:p>
              <a:pPr>
                <a:buFontTx/>
                <a:buChar char="•"/>
              </a:pPr>
              <a:r>
                <a:rPr lang="en-US" altLang="zh-CN" sz="1400">
                  <a:solidFill>
                    <a:srgbClr val="000099"/>
                  </a:solidFill>
                </a:rPr>
                <a:t> Revise risk list </a:t>
              </a:r>
            </a:p>
            <a:p>
              <a:pPr>
                <a:buFontTx/>
                <a:buChar char="•"/>
              </a:pPr>
              <a:r>
                <a:rPr lang="en-US" altLang="zh-CN" sz="1400">
                  <a:solidFill>
                    <a:srgbClr val="000099"/>
                  </a:solidFill>
                </a:rPr>
                <a:t> Project plan</a:t>
              </a:r>
            </a:p>
            <a:p>
              <a:r>
                <a:rPr lang="en-US" altLang="zh-CN" sz="1400">
                  <a:solidFill>
                    <a:srgbClr val="000099"/>
                  </a:solidFill>
                </a:rPr>
                <a:t>    iteration plan, workflow,</a:t>
              </a:r>
            </a:p>
            <a:p>
              <a:r>
                <a:rPr lang="en-US" altLang="zh-CN" sz="1400">
                  <a:solidFill>
                    <a:srgbClr val="000099"/>
                  </a:solidFill>
                </a:rPr>
                <a:t>    milestones</a:t>
              </a:r>
            </a:p>
            <a:p>
              <a:pPr>
                <a:buFontTx/>
                <a:buChar char="•"/>
              </a:pPr>
              <a:r>
                <a:rPr lang="en-US" altLang="zh-CN" sz="1400">
                  <a:solidFill>
                    <a:srgbClr val="000099"/>
                  </a:solidFill>
                </a:rPr>
                <a:t> Preliminary user manual </a:t>
              </a:r>
            </a:p>
          </p:txBody>
        </p:sp>
      </p:grpSp>
      <p:grpSp>
        <p:nvGrpSpPr>
          <p:cNvPr id="71697" name="Group 17">
            <a:extLst>
              <a:ext uri="{FF2B5EF4-FFF2-40B4-BE49-F238E27FC236}">
                <a16:creationId xmlns:a16="http://schemas.microsoft.com/office/drawing/2014/main" id="{7AEF3A4E-A9C2-817C-E7F5-07373C853BB8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2206625"/>
            <a:ext cx="2303462" cy="3816350"/>
            <a:chOff x="657" y="1071"/>
            <a:chExt cx="1543" cy="2404"/>
          </a:xfrm>
        </p:grpSpPr>
        <p:sp>
          <p:nvSpPr>
            <p:cNvPr id="71698" name="Rectangle 18">
              <a:extLst>
                <a:ext uri="{FF2B5EF4-FFF2-40B4-BE49-F238E27FC236}">
                  <a16:creationId xmlns:a16="http://schemas.microsoft.com/office/drawing/2014/main" id="{4C18CAEE-6FDA-E2EC-5C4B-9AF31F239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071"/>
              <a:ext cx="1543" cy="240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9" name="Text Box 19">
              <a:extLst>
                <a:ext uri="{FF2B5EF4-FFF2-40B4-BE49-F238E27FC236}">
                  <a16:creationId xmlns:a16="http://schemas.microsoft.com/office/drawing/2014/main" id="{C8A4D2B4-E58D-1808-FD82-6BF82147C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117"/>
              <a:ext cx="1497" cy="2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Aft>
                  <a:spcPct val="50000"/>
                </a:spcAft>
              </a:pPr>
              <a:r>
                <a:rPr lang="en-US" altLang="zh-CN" b="1">
                  <a:solidFill>
                    <a:srgbClr val="000099"/>
                  </a:solidFill>
                </a:rPr>
                <a:t>Construction phase</a:t>
              </a:r>
              <a:endParaRPr lang="en-US" altLang="zh-CN" sz="2000" b="1">
                <a:solidFill>
                  <a:srgbClr val="000099"/>
                </a:solidFill>
              </a:endParaRPr>
            </a:p>
            <a:p>
              <a:pPr>
                <a:buFontTx/>
                <a:buChar char="•"/>
              </a:pPr>
              <a:r>
                <a:rPr lang="en-US" altLang="zh-CN" sz="1400">
                  <a:solidFill>
                    <a:srgbClr val="000099"/>
                  </a:solidFill>
                </a:rPr>
                <a:t> Design model </a:t>
              </a:r>
            </a:p>
            <a:p>
              <a:pPr>
                <a:buFontTx/>
                <a:buChar char="•"/>
              </a:pPr>
              <a:r>
                <a:rPr lang="en-US" altLang="zh-CN" sz="1400">
                  <a:solidFill>
                    <a:srgbClr val="000099"/>
                  </a:solidFill>
                </a:rPr>
                <a:t> Software components</a:t>
              </a:r>
            </a:p>
            <a:p>
              <a:pPr>
                <a:buFontTx/>
                <a:buChar char="•"/>
              </a:pPr>
              <a:r>
                <a:rPr lang="en-US" altLang="zh-CN" sz="1400">
                  <a:solidFill>
                    <a:srgbClr val="000099"/>
                  </a:solidFill>
                </a:rPr>
                <a:t> Integrated software</a:t>
              </a:r>
            </a:p>
            <a:p>
              <a:r>
                <a:rPr lang="en-US" altLang="zh-CN" sz="1400">
                  <a:solidFill>
                    <a:srgbClr val="000099"/>
                  </a:solidFill>
                </a:rPr>
                <a:t>    increment </a:t>
              </a:r>
            </a:p>
            <a:p>
              <a:pPr>
                <a:buFontTx/>
                <a:buChar char="•"/>
              </a:pPr>
              <a:r>
                <a:rPr lang="en-US" altLang="zh-CN" sz="1400">
                  <a:solidFill>
                    <a:srgbClr val="000099"/>
                  </a:solidFill>
                </a:rPr>
                <a:t> Test plan </a:t>
              </a:r>
            </a:p>
            <a:p>
              <a:pPr>
                <a:buFontTx/>
                <a:buChar char="•"/>
              </a:pPr>
              <a:r>
                <a:rPr lang="en-US" altLang="zh-CN" sz="1400">
                  <a:solidFill>
                    <a:srgbClr val="000099"/>
                  </a:solidFill>
                </a:rPr>
                <a:t> Test cases </a:t>
              </a:r>
            </a:p>
            <a:p>
              <a:pPr>
                <a:buFontTx/>
                <a:buChar char="•"/>
              </a:pPr>
              <a:r>
                <a:rPr lang="en-US" altLang="zh-CN" sz="1400">
                  <a:solidFill>
                    <a:srgbClr val="000099"/>
                  </a:solidFill>
                </a:rPr>
                <a:t> </a:t>
              </a:r>
              <a:r>
                <a:rPr lang="fr-FR" altLang="zh-CN" sz="1400">
                  <a:solidFill>
                    <a:srgbClr val="000099"/>
                  </a:solidFill>
                </a:rPr>
                <a:t>Support documentation</a:t>
              </a:r>
            </a:p>
            <a:p>
              <a:r>
                <a:rPr lang="fr-FR" altLang="zh-CN" sz="1400">
                  <a:solidFill>
                    <a:srgbClr val="000099"/>
                  </a:solidFill>
                </a:rPr>
                <a:t>    user</a:t>
              </a:r>
            </a:p>
            <a:p>
              <a:r>
                <a:rPr lang="fr-FR" altLang="zh-CN" sz="1400">
                  <a:solidFill>
                    <a:srgbClr val="000099"/>
                  </a:solidFill>
                </a:rPr>
                <a:t>    installation</a:t>
              </a:r>
            </a:p>
            <a:p>
              <a:r>
                <a:rPr lang="fr-FR" altLang="zh-CN" sz="1400">
                  <a:solidFill>
                    <a:srgbClr val="000099"/>
                  </a:solidFill>
                </a:rPr>
                <a:t>    </a:t>
              </a:r>
              <a:r>
                <a:rPr lang="en-US" altLang="zh-CN" sz="1400">
                  <a:solidFill>
                    <a:srgbClr val="000099"/>
                  </a:solidFill>
                </a:rPr>
                <a:t>increment</a:t>
              </a:r>
              <a:endParaRPr lang="fr-FR" altLang="zh-CN" sz="1400">
                <a:solidFill>
                  <a:srgbClr val="000099"/>
                </a:solidFill>
              </a:endParaRPr>
            </a:p>
          </p:txBody>
        </p:sp>
      </p:grpSp>
      <p:grpSp>
        <p:nvGrpSpPr>
          <p:cNvPr id="71700" name="Group 20">
            <a:extLst>
              <a:ext uri="{FF2B5EF4-FFF2-40B4-BE49-F238E27FC236}">
                <a16:creationId xmlns:a16="http://schemas.microsoft.com/office/drawing/2014/main" id="{29694278-B973-F10E-ED2D-1C262A4A1759}"/>
              </a:ext>
            </a:extLst>
          </p:cNvPr>
          <p:cNvGrpSpPr>
            <a:grpSpLocks/>
          </p:cNvGrpSpPr>
          <p:nvPr/>
        </p:nvGrpSpPr>
        <p:grpSpPr bwMode="auto">
          <a:xfrm>
            <a:off x="6805613" y="2493963"/>
            <a:ext cx="2159000" cy="3816350"/>
            <a:chOff x="657" y="1071"/>
            <a:chExt cx="1543" cy="2404"/>
          </a:xfrm>
        </p:grpSpPr>
        <p:sp>
          <p:nvSpPr>
            <p:cNvPr id="71701" name="Rectangle 21">
              <a:extLst>
                <a:ext uri="{FF2B5EF4-FFF2-40B4-BE49-F238E27FC236}">
                  <a16:creationId xmlns:a16="http://schemas.microsoft.com/office/drawing/2014/main" id="{488971FB-100A-6C4E-69B0-B5C0D9008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071"/>
              <a:ext cx="1543" cy="2404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2" name="Text Box 22">
              <a:extLst>
                <a:ext uri="{FF2B5EF4-FFF2-40B4-BE49-F238E27FC236}">
                  <a16:creationId xmlns:a16="http://schemas.microsoft.com/office/drawing/2014/main" id="{64D803E4-4E5B-685B-4192-5E675B4DB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117"/>
              <a:ext cx="1497" cy="2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Aft>
                  <a:spcPct val="50000"/>
                </a:spcAft>
              </a:pPr>
              <a:r>
                <a:rPr lang="en-US" altLang="zh-CN" b="1">
                  <a:solidFill>
                    <a:srgbClr val="000099"/>
                  </a:solidFill>
                </a:rPr>
                <a:t>Transition  phase</a:t>
              </a:r>
              <a:r>
                <a:rPr lang="en-US" altLang="zh-CN" sz="2000" b="1">
                  <a:solidFill>
                    <a:srgbClr val="000099"/>
                  </a:solidFill>
                </a:rPr>
                <a:t> </a:t>
              </a:r>
            </a:p>
            <a:p>
              <a:pPr>
                <a:buFontTx/>
                <a:buChar char="•"/>
              </a:pPr>
              <a:r>
                <a:rPr lang="en-US" altLang="zh-CN" sz="1400">
                  <a:solidFill>
                    <a:srgbClr val="000099"/>
                  </a:solidFill>
                </a:rPr>
                <a:t> Delivered software </a:t>
              </a:r>
            </a:p>
            <a:p>
              <a:r>
                <a:rPr lang="en-US" altLang="zh-CN" sz="1400">
                  <a:solidFill>
                    <a:srgbClr val="000099"/>
                  </a:solidFill>
                </a:rPr>
                <a:t>    increment </a:t>
              </a:r>
            </a:p>
            <a:p>
              <a:pPr>
                <a:buFontTx/>
                <a:buChar char="•"/>
              </a:pPr>
              <a:r>
                <a:rPr lang="en-US" altLang="zh-CN" sz="1400">
                  <a:solidFill>
                    <a:srgbClr val="000099"/>
                  </a:solidFill>
                </a:rPr>
                <a:t> Beta test reports </a:t>
              </a:r>
            </a:p>
            <a:p>
              <a:pPr>
                <a:buFontTx/>
                <a:buChar char="•"/>
              </a:pPr>
              <a:r>
                <a:rPr lang="en-US" altLang="zh-CN" sz="1400">
                  <a:solidFill>
                    <a:srgbClr val="000099"/>
                  </a:solidFill>
                </a:rPr>
                <a:t> User feedback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4BCA2B68-FB4D-10B4-2BCE-A9DB4D92B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4.4  Personal and Team Process Models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2A121E2F-5FEC-41E6-7CD0-0245E9F61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125538"/>
            <a:ext cx="7724775" cy="4929187"/>
          </a:xfrm>
        </p:spPr>
        <p:txBody>
          <a:bodyPr/>
          <a:lstStyle/>
          <a:p>
            <a:pPr marL="457200" indent="-457200">
              <a:spcAft>
                <a:spcPct val="40000"/>
              </a:spcAft>
            </a:pPr>
            <a:r>
              <a:rPr lang="en-US" altLang="zh-CN" b="1"/>
              <a:t>Personal Software Process (PSP)</a:t>
            </a:r>
          </a:p>
          <a:p>
            <a:pPr marL="457200" indent="-457200"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n-US" altLang="zh-CN" sz="2000"/>
              <a:t>Recommends five framework activities:</a:t>
            </a:r>
          </a:p>
          <a:p>
            <a:pPr marL="914400" lvl="1" indent="-457200">
              <a:spcAft>
                <a:spcPct val="20000"/>
              </a:spcAft>
              <a:buFont typeface="Wingdings" panose="05000000000000000000" pitchFamily="2" charset="2"/>
              <a:buAutoNum type="arabicPeriod"/>
            </a:pPr>
            <a:r>
              <a:rPr lang="en-US" altLang="zh-CN" sz="2000"/>
              <a:t>Planning</a:t>
            </a:r>
          </a:p>
          <a:p>
            <a:pPr marL="914400" lvl="1" indent="-457200">
              <a:spcAft>
                <a:spcPct val="20000"/>
              </a:spcAft>
              <a:buFont typeface="Wingdings" panose="05000000000000000000" pitchFamily="2" charset="2"/>
              <a:buAutoNum type="arabicPeriod"/>
            </a:pPr>
            <a:r>
              <a:rPr lang="en-US" altLang="zh-CN" sz="2000"/>
              <a:t>High-level design</a:t>
            </a:r>
          </a:p>
          <a:p>
            <a:pPr marL="914400" lvl="1" indent="-457200">
              <a:spcAft>
                <a:spcPct val="20000"/>
              </a:spcAft>
              <a:buFont typeface="Wingdings" panose="05000000000000000000" pitchFamily="2" charset="2"/>
              <a:buAutoNum type="arabicPeriod"/>
            </a:pPr>
            <a:r>
              <a:rPr lang="en-US" altLang="zh-CN" sz="2000"/>
              <a:t>High-level design review</a:t>
            </a:r>
          </a:p>
          <a:p>
            <a:pPr marL="914400" lvl="1" indent="-457200">
              <a:spcAft>
                <a:spcPct val="20000"/>
              </a:spcAft>
              <a:buFont typeface="Wingdings" panose="05000000000000000000" pitchFamily="2" charset="2"/>
              <a:buAutoNum type="arabicPeriod"/>
            </a:pPr>
            <a:r>
              <a:rPr lang="en-US" altLang="zh-CN" sz="2000"/>
              <a:t>Development</a:t>
            </a:r>
          </a:p>
          <a:p>
            <a:pPr marL="914400" lvl="1" indent="-457200">
              <a:spcAft>
                <a:spcPct val="20000"/>
              </a:spcAft>
              <a:buFont typeface="Wingdings" panose="05000000000000000000" pitchFamily="2" charset="2"/>
              <a:buAutoNum type="arabicPeriod"/>
            </a:pPr>
            <a:r>
              <a:rPr lang="en-US" altLang="zh-CN" sz="2000"/>
              <a:t>Postmortem</a:t>
            </a:r>
          </a:p>
          <a:p>
            <a:pPr marL="457200" indent="-457200"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n-US" altLang="zh-CN" sz="2000"/>
              <a:t>Stresses the need for each software engineer to identify errors early and as important, to understand the types of errors</a:t>
            </a:r>
            <a:endParaRPr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77E52F2-8CD4-225D-1E85-4B79EA411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4.4  Personal and Team Process Models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A75261DA-5C35-4476-D8E7-90D966C26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1550" y="1125538"/>
            <a:ext cx="7508875" cy="4929187"/>
          </a:xfrm>
        </p:spPr>
        <p:txBody>
          <a:bodyPr/>
          <a:lstStyle/>
          <a:p>
            <a:pPr>
              <a:spcAft>
                <a:spcPct val="40000"/>
              </a:spcAft>
            </a:pPr>
            <a:r>
              <a:rPr lang="en-US" altLang="zh-CN" b="1"/>
              <a:t>Team Software Process (TSP)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n-US" altLang="zh-CN" sz="2000"/>
              <a:t>Each project is </a:t>
            </a:r>
            <a:r>
              <a:rPr lang="en-US" altLang="zh-CN" sz="2000">
                <a:latin typeface="Palatino"/>
              </a:rPr>
              <a:t>“</a:t>
            </a:r>
            <a:r>
              <a:rPr lang="en-US" altLang="zh-CN" sz="2000"/>
              <a:t>launched</a:t>
            </a:r>
            <a:r>
              <a:rPr lang="en-US" altLang="zh-CN" sz="2000">
                <a:latin typeface="Palatino"/>
              </a:rPr>
              <a:t>”</a:t>
            </a:r>
            <a:r>
              <a:rPr lang="en-US" altLang="zh-CN" sz="2000"/>
              <a:t> using a </a:t>
            </a:r>
            <a:r>
              <a:rPr lang="en-US" altLang="zh-CN" sz="2000">
                <a:latin typeface="Palatino"/>
              </a:rPr>
              <a:t>“</a:t>
            </a:r>
            <a:r>
              <a:rPr lang="en-US" altLang="zh-CN" sz="2000"/>
              <a:t>script</a:t>
            </a:r>
            <a:r>
              <a:rPr lang="en-US" altLang="zh-CN" sz="2000">
                <a:latin typeface="Palatino"/>
              </a:rPr>
              <a:t>”</a:t>
            </a:r>
            <a:r>
              <a:rPr lang="en-US" altLang="zh-CN" sz="2000"/>
              <a:t> that defines the tasks to be accomplished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n-US" altLang="zh-CN" sz="2000"/>
              <a:t>Teams are self-directed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n-US" altLang="zh-CN" sz="2000"/>
              <a:t>Measurement is encouraged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n-US" altLang="zh-CN" sz="2000"/>
              <a:t>Measures are analyzed with the intent of improving the team process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8E13B016-EEC7-75C1-ECEA-6F8487C07B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4.1  Prescriptive Models</a:t>
            </a:r>
          </a:p>
        </p:txBody>
      </p:sp>
      <p:sp>
        <p:nvSpPr>
          <p:cNvPr id="9250" name="Rectangle 34">
            <a:extLst>
              <a:ext uri="{FF2B5EF4-FFF2-40B4-BE49-F238E27FC236}">
                <a16:creationId xmlns:a16="http://schemas.microsoft.com/office/drawing/2014/main" id="{0FF5EC19-5E7E-65BD-9A44-B5E8E508A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96975"/>
            <a:ext cx="7580312" cy="122396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/>
              <a:t>Prescriptive process models advocate an </a:t>
            </a:r>
            <a:r>
              <a:rPr lang="en-US" altLang="zh-CN" b="1">
                <a:solidFill>
                  <a:srgbClr val="0033CC"/>
                </a:solidFill>
              </a:rPr>
              <a:t>orderly approach</a:t>
            </a:r>
            <a:r>
              <a:rPr lang="en-US" altLang="zh-CN" b="1"/>
              <a:t> to software engineering</a:t>
            </a:r>
          </a:p>
        </p:txBody>
      </p:sp>
      <p:sp>
        <p:nvSpPr>
          <p:cNvPr id="9251" name="Text Box 35">
            <a:extLst>
              <a:ext uri="{FF2B5EF4-FFF2-40B4-BE49-F238E27FC236}">
                <a16:creationId xmlns:a16="http://schemas.microsoft.com/office/drawing/2014/main" id="{C930FAD7-E8BF-C6A9-A5DB-11253AE0F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205038"/>
            <a:ext cx="7200900" cy="279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30000"/>
              </a:spcAft>
              <a:buFontTx/>
              <a:buChar char="•"/>
            </a:pPr>
            <a:r>
              <a:rPr lang="en-US" altLang="zh-CN" sz="2400" b="1">
                <a:solidFill>
                  <a:srgbClr val="000066"/>
                </a:solidFill>
              </a:rPr>
              <a:t> Questions:</a:t>
            </a:r>
          </a:p>
          <a:p>
            <a:pPr>
              <a:spcAft>
                <a:spcPct val="30000"/>
              </a:spcAft>
              <a:buFontTx/>
              <a:buAutoNum type="arabicPeriod"/>
            </a:pPr>
            <a:r>
              <a:rPr lang="en-US" altLang="zh-CN" sz="2000">
                <a:solidFill>
                  <a:srgbClr val="000099"/>
                </a:solidFill>
              </a:rPr>
              <a:t>If prescriptive process models strive for structure and order, are they </a:t>
            </a:r>
            <a:r>
              <a:rPr lang="en-US" altLang="zh-CN" sz="2000">
                <a:solidFill>
                  <a:srgbClr val="FF0000"/>
                </a:solidFill>
              </a:rPr>
              <a:t>inappropriate</a:t>
            </a:r>
            <a:r>
              <a:rPr lang="en-US" altLang="zh-CN" sz="2000">
                <a:solidFill>
                  <a:srgbClr val="000099"/>
                </a:solidFill>
              </a:rPr>
              <a:t> for a software world that thrives on </a:t>
            </a:r>
            <a:r>
              <a:rPr lang="en-US" altLang="zh-CN" sz="2000">
                <a:solidFill>
                  <a:srgbClr val="FF0000"/>
                </a:solidFill>
              </a:rPr>
              <a:t>change</a:t>
            </a:r>
            <a:r>
              <a:rPr lang="en-US" altLang="zh-CN" sz="2000">
                <a:solidFill>
                  <a:srgbClr val="000099"/>
                </a:solidFill>
              </a:rPr>
              <a:t>? </a:t>
            </a:r>
          </a:p>
          <a:p>
            <a:pPr>
              <a:spcAft>
                <a:spcPct val="30000"/>
              </a:spcAft>
              <a:buFontTx/>
              <a:buAutoNum type="arabicPeriod"/>
            </a:pPr>
            <a:r>
              <a:rPr lang="en-US" altLang="zh-CN" sz="2000">
                <a:solidFill>
                  <a:srgbClr val="000099"/>
                </a:solidFill>
              </a:rPr>
              <a:t>Yet, if we reject traditional process models (and the order they imply) and replace them with something less structured, do we make it </a:t>
            </a:r>
            <a:r>
              <a:rPr lang="en-US" altLang="zh-CN" sz="2000">
                <a:solidFill>
                  <a:srgbClr val="FF0000"/>
                </a:solidFill>
              </a:rPr>
              <a:t>impossible</a:t>
            </a:r>
            <a:r>
              <a:rPr lang="en-US" altLang="zh-CN" sz="2000">
                <a:solidFill>
                  <a:srgbClr val="000099"/>
                </a:solidFill>
              </a:rPr>
              <a:t> to achieve </a:t>
            </a:r>
            <a:r>
              <a:rPr lang="en-US" altLang="zh-CN" sz="2000">
                <a:solidFill>
                  <a:srgbClr val="FF0000"/>
                </a:solidFill>
              </a:rPr>
              <a:t>coordination and coherence</a:t>
            </a:r>
            <a:r>
              <a:rPr lang="en-US" altLang="zh-CN" sz="2000">
                <a:solidFill>
                  <a:srgbClr val="000099"/>
                </a:solidFill>
              </a:rPr>
              <a:t> in software work?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0" grpId="0" build="p"/>
      <p:bldP spid="9251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0071A1F-29E7-A319-D16A-066690BF96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4.1.1 The  Waterfall Model</a:t>
            </a:r>
          </a:p>
        </p:txBody>
      </p:sp>
      <p:sp>
        <p:nvSpPr>
          <p:cNvPr id="61474" name="AutoShape 34">
            <a:extLst>
              <a:ext uri="{FF2B5EF4-FFF2-40B4-BE49-F238E27FC236}">
                <a16:creationId xmlns:a16="http://schemas.microsoft.com/office/drawing/2014/main" id="{9B6A236B-9363-412A-EB5B-516DC26C700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27088" y="1196975"/>
            <a:ext cx="2736850" cy="1081088"/>
          </a:xfrm>
          <a:prstGeom prst="cube">
            <a:avLst>
              <a:gd name="adj" fmla="val 8222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000" b="1">
                <a:solidFill>
                  <a:schemeClr val="bg1"/>
                </a:solidFill>
              </a:rPr>
              <a:t>Communication</a:t>
            </a:r>
          </a:p>
          <a:p>
            <a:pPr>
              <a:buFontTx/>
              <a:buChar char="•"/>
            </a:pPr>
            <a:r>
              <a:rPr kumimoji="1" lang="en-US" altLang="zh-CN" sz="1600">
                <a:solidFill>
                  <a:schemeClr val="bg1"/>
                </a:solidFill>
              </a:rPr>
              <a:t> Project initiation</a:t>
            </a:r>
          </a:p>
          <a:p>
            <a:pPr>
              <a:buFontTx/>
              <a:buChar char="•"/>
            </a:pPr>
            <a:r>
              <a:rPr kumimoji="1" lang="en-US" altLang="zh-CN" sz="1600">
                <a:solidFill>
                  <a:schemeClr val="bg1"/>
                </a:solidFill>
              </a:rPr>
              <a:t> Requirements gathering</a:t>
            </a:r>
          </a:p>
        </p:txBody>
      </p:sp>
      <p:sp>
        <p:nvSpPr>
          <p:cNvPr id="61475" name="AutoShape 35">
            <a:extLst>
              <a:ext uri="{FF2B5EF4-FFF2-40B4-BE49-F238E27FC236}">
                <a16:creationId xmlns:a16="http://schemas.microsoft.com/office/drawing/2014/main" id="{39EEEB16-E34E-6531-70FC-29584F5CC70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763713" y="2349500"/>
            <a:ext cx="2736850" cy="1081088"/>
          </a:xfrm>
          <a:prstGeom prst="cube">
            <a:avLst>
              <a:gd name="adj" fmla="val 8222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000" b="1">
                <a:solidFill>
                  <a:schemeClr val="bg1"/>
                </a:solidFill>
              </a:rPr>
              <a:t>Planning</a:t>
            </a:r>
          </a:p>
          <a:p>
            <a:pPr>
              <a:buFontTx/>
              <a:buChar char="•"/>
            </a:pPr>
            <a:r>
              <a:rPr kumimoji="1" lang="en-US" altLang="zh-CN" sz="1600">
                <a:solidFill>
                  <a:schemeClr val="bg1"/>
                </a:solidFill>
              </a:rPr>
              <a:t> Estimating</a:t>
            </a:r>
          </a:p>
          <a:p>
            <a:pPr>
              <a:buFontTx/>
              <a:buChar char="•"/>
            </a:pPr>
            <a:r>
              <a:rPr kumimoji="1" lang="en-US" altLang="zh-CN" sz="1600">
                <a:solidFill>
                  <a:schemeClr val="bg1"/>
                </a:solidFill>
              </a:rPr>
              <a:t> Scheduling and tracking</a:t>
            </a:r>
          </a:p>
        </p:txBody>
      </p:sp>
      <p:sp>
        <p:nvSpPr>
          <p:cNvPr id="61476" name="AutoShape 36">
            <a:extLst>
              <a:ext uri="{FF2B5EF4-FFF2-40B4-BE49-F238E27FC236}">
                <a16:creationId xmlns:a16="http://schemas.microsoft.com/office/drawing/2014/main" id="{DAFCE545-AB63-69EC-272F-FEA14A64365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27313" y="3502025"/>
            <a:ext cx="2736850" cy="793750"/>
          </a:xfrm>
          <a:prstGeom prst="cube">
            <a:avLst>
              <a:gd name="adj" fmla="val 8222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000" b="1">
                <a:solidFill>
                  <a:schemeClr val="bg1"/>
                </a:solidFill>
              </a:rPr>
              <a:t>Modeling</a:t>
            </a:r>
          </a:p>
          <a:p>
            <a:pPr>
              <a:buFontTx/>
              <a:buChar char="•"/>
            </a:pPr>
            <a:r>
              <a:rPr kumimoji="1" lang="en-US" altLang="zh-CN" sz="1600">
                <a:solidFill>
                  <a:schemeClr val="bg1"/>
                </a:solidFill>
              </a:rPr>
              <a:t> Analysis and design</a:t>
            </a:r>
          </a:p>
        </p:txBody>
      </p:sp>
      <p:sp>
        <p:nvSpPr>
          <p:cNvPr id="61477" name="AutoShape 37">
            <a:extLst>
              <a:ext uri="{FF2B5EF4-FFF2-40B4-BE49-F238E27FC236}">
                <a16:creationId xmlns:a16="http://schemas.microsoft.com/office/drawing/2014/main" id="{640285F2-AF07-D82E-5E16-011EC00A26F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14875" y="5229225"/>
            <a:ext cx="2520950" cy="1081088"/>
          </a:xfrm>
          <a:prstGeom prst="cube">
            <a:avLst>
              <a:gd name="adj" fmla="val 8222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000" b="1">
                <a:solidFill>
                  <a:schemeClr val="bg1"/>
                </a:solidFill>
              </a:rPr>
              <a:t>Deployment</a:t>
            </a:r>
          </a:p>
          <a:p>
            <a:pPr>
              <a:buFontTx/>
              <a:buChar char="•"/>
            </a:pPr>
            <a:r>
              <a:rPr kumimoji="1" lang="en-US" altLang="zh-CN" sz="1600">
                <a:solidFill>
                  <a:schemeClr val="bg1"/>
                </a:solidFill>
              </a:rPr>
              <a:t> Delivery</a:t>
            </a:r>
          </a:p>
          <a:p>
            <a:pPr>
              <a:buFontTx/>
              <a:buChar char="•"/>
            </a:pPr>
            <a:r>
              <a:rPr kumimoji="1" lang="en-US" altLang="zh-CN" sz="1600">
                <a:solidFill>
                  <a:schemeClr val="bg1"/>
                </a:solidFill>
              </a:rPr>
              <a:t> Support and feedback</a:t>
            </a:r>
          </a:p>
        </p:txBody>
      </p:sp>
      <p:sp>
        <p:nvSpPr>
          <p:cNvPr id="61478" name="AutoShape 38">
            <a:extLst>
              <a:ext uri="{FF2B5EF4-FFF2-40B4-BE49-F238E27FC236}">
                <a16:creationId xmlns:a16="http://schemas.microsoft.com/office/drawing/2014/main" id="{2D6D7324-247E-D8F3-592E-1DE28519928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4365625"/>
            <a:ext cx="2303463" cy="793750"/>
          </a:xfrm>
          <a:prstGeom prst="cube">
            <a:avLst>
              <a:gd name="adj" fmla="val 8222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000" b="1">
                <a:solidFill>
                  <a:schemeClr val="bg1"/>
                </a:solidFill>
              </a:rPr>
              <a:t>Construction</a:t>
            </a:r>
          </a:p>
          <a:p>
            <a:pPr>
              <a:buFontTx/>
              <a:buChar char="•"/>
            </a:pPr>
            <a:r>
              <a:rPr kumimoji="1" lang="en-US" altLang="zh-CN" sz="1600">
                <a:solidFill>
                  <a:schemeClr val="bg1"/>
                </a:solidFill>
              </a:rPr>
              <a:t> Code and test</a:t>
            </a:r>
          </a:p>
        </p:txBody>
      </p:sp>
      <p:grpSp>
        <p:nvGrpSpPr>
          <p:cNvPr id="61479" name="Group 39">
            <a:extLst>
              <a:ext uri="{FF2B5EF4-FFF2-40B4-BE49-F238E27FC236}">
                <a16:creationId xmlns:a16="http://schemas.microsoft.com/office/drawing/2014/main" id="{89338C54-BD43-5D08-9A22-E094002C532A}"/>
              </a:ext>
            </a:extLst>
          </p:cNvPr>
          <p:cNvGrpSpPr>
            <a:grpSpLocks/>
          </p:cNvGrpSpPr>
          <p:nvPr/>
        </p:nvGrpSpPr>
        <p:grpSpPr bwMode="auto">
          <a:xfrm>
            <a:off x="3130550" y="1773238"/>
            <a:ext cx="3732213" cy="3489325"/>
            <a:chOff x="1972" y="1117"/>
            <a:chExt cx="2351" cy="2198"/>
          </a:xfrm>
        </p:grpSpPr>
        <p:sp>
          <p:nvSpPr>
            <p:cNvPr id="61480" name="AutoShape 40">
              <a:extLst>
                <a:ext uri="{FF2B5EF4-FFF2-40B4-BE49-F238E27FC236}">
                  <a16:creationId xmlns:a16="http://schemas.microsoft.com/office/drawing/2014/main" id="{C948A81B-7BDF-CD22-F955-ED0985EF5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1117"/>
              <a:ext cx="672" cy="384"/>
            </a:xfrm>
            <a:custGeom>
              <a:avLst/>
              <a:gdLst>
                <a:gd name="G0" fmla="+- 0 0 0"/>
                <a:gd name="G1" fmla="+- -6022780 0 0"/>
                <a:gd name="G2" fmla="+- 0 0 -60227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3544 0 0"/>
                <a:gd name="G9" fmla="+- 0 0 -6022780"/>
                <a:gd name="G10" fmla="+- 3544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3544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3544 0"/>
                <a:gd name="G29" fmla="sin 3544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6022780"/>
                <a:gd name="G36" fmla="sin G34 -6022780"/>
                <a:gd name="G37" fmla="+/ -60227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3544 G39"/>
                <a:gd name="G43" fmla="sin 3544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8309 w 21600"/>
                <a:gd name="T5" fmla="*/ 3037 h 21600"/>
                <a:gd name="T6" fmla="*/ 10562 w 21600"/>
                <a:gd name="T7" fmla="*/ 3631 h 21600"/>
                <a:gd name="T8" fmla="*/ 13264 w 21600"/>
                <a:gd name="T9" fmla="*/ 8252 h 21600"/>
                <a:gd name="T10" fmla="*/ 24300 w 21600"/>
                <a:gd name="T11" fmla="*/ 10800 h 21600"/>
                <a:gd name="T12" fmla="*/ 17972 w 21600"/>
                <a:gd name="T13" fmla="*/ 17128 h 21600"/>
                <a:gd name="T14" fmla="*/ 11644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4344" y="10800"/>
                  </a:moveTo>
                  <a:cubicBezTo>
                    <a:pt x="14344" y="8842"/>
                    <a:pt x="12757" y="7256"/>
                    <a:pt x="10800" y="7256"/>
                  </a:cubicBezTo>
                  <a:cubicBezTo>
                    <a:pt x="10760" y="7256"/>
                    <a:pt x="10721" y="7256"/>
                    <a:pt x="10682" y="7257"/>
                  </a:cubicBezTo>
                  <a:lnTo>
                    <a:pt x="10441" y="5"/>
                  </a:lnTo>
                  <a:cubicBezTo>
                    <a:pt x="10561" y="1"/>
                    <a:pt x="10680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7972" y="17128"/>
                  </a:lnTo>
                  <a:lnTo>
                    <a:pt x="11644" y="10800"/>
                  </a:lnTo>
                  <a:lnTo>
                    <a:pt x="14344" y="1080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1" name="AutoShape 41">
              <a:extLst>
                <a:ext uri="{FF2B5EF4-FFF2-40B4-BE49-F238E27FC236}">
                  <a16:creationId xmlns:a16="http://schemas.microsoft.com/office/drawing/2014/main" id="{D52DD865-349E-BCC9-C345-DFE8DD0B1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843"/>
              <a:ext cx="672" cy="384"/>
            </a:xfrm>
            <a:custGeom>
              <a:avLst/>
              <a:gdLst>
                <a:gd name="G0" fmla="+- 0 0 0"/>
                <a:gd name="G1" fmla="+- -6022780 0 0"/>
                <a:gd name="G2" fmla="+- 0 0 -60227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3544 0 0"/>
                <a:gd name="G9" fmla="+- 0 0 -6022780"/>
                <a:gd name="G10" fmla="+- 3544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3544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3544 0"/>
                <a:gd name="G29" fmla="sin 3544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6022780"/>
                <a:gd name="G36" fmla="sin G34 -6022780"/>
                <a:gd name="G37" fmla="+/ -60227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3544 G39"/>
                <a:gd name="G43" fmla="sin 3544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8309 w 21600"/>
                <a:gd name="T5" fmla="*/ 3037 h 21600"/>
                <a:gd name="T6" fmla="*/ 10562 w 21600"/>
                <a:gd name="T7" fmla="*/ 3631 h 21600"/>
                <a:gd name="T8" fmla="*/ 13264 w 21600"/>
                <a:gd name="T9" fmla="*/ 8252 h 21600"/>
                <a:gd name="T10" fmla="*/ 24300 w 21600"/>
                <a:gd name="T11" fmla="*/ 10800 h 21600"/>
                <a:gd name="T12" fmla="*/ 17972 w 21600"/>
                <a:gd name="T13" fmla="*/ 17128 h 21600"/>
                <a:gd name="T14" fmla="*/ 11644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4344" y="10800"/>
                  </a:moveTo>
                  <a:cubicBezTo>
                    <a:pt x="14344" y="8842"/>
                    <a:pt x="12757" y="7256"/>
                    <a:pt x="10800" y="7256"/>
                  </a:cubicBezTo>
                  <a:cubicBezTo>
                    <a:pt x="10760" y="7256"/>
                    <a:pt x="10721" y="7256"/>
                    <a:pt x="10682" y="7257"/>
                  </a:cubicBezTo>
                  <a:lnTo>
                    <a:pt x="10441" y="5"/>
                  </a:lnTo>
                  <a:cubicBezTo>
                    <a:pt x="10561" y="1"/>
                    <a:pt x="10680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7972" y="17128"/>
                  </a:lnTo>
                  <a:lnTo>
                    <a:pt x="11644" y="10800"/>
                  </a:lnTo>
                  <a:lnTo>
                    <a:pt x="14344" y="1080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2" name="AutoShape 42">
              <a:extLst>
                <a:ext uri="{FF2B5EF4-FFF2-40B4-BE49-F238E27FC236}">
                  <a16:creationId xmlns:a16="http://schemas.microsoft.com/office/drawing/2014/main" id="{95B65A7C-EC26-B1CE-87AD-9C003985D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2387"/>
              <a:ext cx="672" cy="384"/>
            </a:xfrm>
            <a:custGeom>
              <a:avLst/>
              <a:gdLst>
                <a:gd name="G0" fmla="+- 0 0 0"/>
                <a:gd name="G1" fmla="+- -6022780 0 0"/>
                <a:gd name="G2" fmla="+- 0 0 -60227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3544 0 0"/>
                <a:gd name="G9" fmla="+- 0 0 -6022780"/>
                <a:gd name="G10" fmla="+- 3544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3544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3544 0"/>
                <a:gd name="G29" fmla="sin 3544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6022780"/>
                <a:gd name="G36" fmla="sin G34 -6022780"/>
                <a:gd name="G37" fmla="+/ -60227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3544 G39"/>
                <a:gd name="G43" fmla="sin 3544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8309 w 21600"/>
                <a:gd name="T5" fmla="*/ 3037 h 21600"/>
                <a:gd name="T6" fmla="*/ 10562 w 21600"/>
                <a:gd name="T7" fmla="*/ 3631 h 21600"/>
                <a:gd name="T8" fmla="*/ 13264 w 21600"/>
                <a:gd name="T9" fmla="*/ 8252 h 21600"/>
                <a:gd name="T10" fmla="*/ 24300 w 21600"/>
                <a:gd name="T11" fmla="*/ 10800 h 21600"/>
                <a:gd name="T12" fmla="*/ 17972 w 21600"/>
                <a:gd name="T13" fmla="*/ 17128 h 21600"/>
                <a:gd name="T14" fmla="*/ 11644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4344" y="10800"/>
                  </a:moveTo>
                  <a:cubicBezTo>
                    <a:pt x="14344" y="8842"/>
                    <a:pt x="12757" y="7256"/>
                    <a:pt x="10800" y="7256"/>
                  </a:cubicBezTo>
                  <a:cubicBezTo>
                    <a:pt x="10760" y="7256"/>
                    <a:pt x="10721" y="7256"/>
                    <a:pt x="10682" y="7257"/>
                  </a:cubicBezTo>
                  <a:lnTo>
                    <a:pt x="10441" y="5"/>
                  </a:lnTo>
                  <a:cubicBezTo>
                    <a:pt x="10561" y="1"/>
                    <a:pt x="10680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7972" y="17128"/>
                  </a:lnTo>
                  <a:lnTo>
                    <a:pt x="11644" y="10800"/>
                  </a:lnTo>
                  <a:lnTo>
                    <a:pt x="14344" y="1080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3" name="AutoShape 43">
              <a:extLst>
                <a:ext uri="{FF2B5EF4-FFF2-40B4-BE49-F238E27FC236}">
                  <a16:creationId xmlns:a16="http://schemas.microsoft.com/office/drawing/2014/main" id="{0B3FFCF9-6049-9023-D449-F723CD0C0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931"/>
              <a:ext cx="672" cy="384"/>
            </a:xfrm>
            <a:custGeom>
              <a:avLst/>
              <a:gdLst>
                <a:gd name="G0" fmla="+- 0 0 0"/>
                <a:gd name="G1" fmla="+- -6022780 0 0"/>
                <a:gd name="G2" fmla="+- 0 0 -60227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3544 0 0"/>
                <a:gd name="G9" fmla="+- 0 0 -6022780"/>
                <a:gd name="G10" fmla="+- 3544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3544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3544 0"/>
                <a:gd name="G29" fmla="sin 3544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6022780"/>
                <a:gd name="G36" fmla="sin G34 -6022780"/>
                <a:gd name="G37" fmla="+/ -60227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3544 G39"/>
                <a:gd name="G43" fmla="sin 3544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8309 w 21600"/>
                <a:gd name="T5" fmla="*/ 3037 h 21600"/>
                <a:gd name="T6" fmla="*/ 10562 w 21600"/>
                <a:gd name="T7" fmla="*/ 3631 h 21600"/>
                <a:gd name="T8" fmla="*/ 13264 w 21600"/>
                <a:gd name="T9" fmla="*/ 8252 h 21600"/>
                <a:gd name="T10" fmla="*/ 24300 w 21600"/>
                <a:gd name="T11" fmla="*/ 10800 h 21600"/>
                <a:gd name="T12" fmla="*/ 17972 w 21600"/>
                <a:gd name="T13" fmla="*/ 17128 h 21600"/>
                <a:gd name="T14" fmla="*/ 11644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4344" y="10800"/>
                  </a:moveTo>
                  <a:cubicBezTo>
                    <a:pt x="14344" y="8842"/>
                    <a:pt x="12757" y="7256"/>
                    <a:pt x="10800" y="7256"/>
                  </a:cubicBezTo>
                  <a:cubicBezTo>
                    <a:pt x="10760" y="7256"/>
                    <a:pt x="10721" y="7256"/>
                    <a:pt x="10682" y="7257"/>
                  </a:cubicBezTo>
                  <a:lnTo>
                    <a:pt x="10441" y="5"/>
                  </a:lnTo>
                  <a:cubicBezTo>
                    <a:pt x="10561" y="1"/>
                    <a:pt x="10680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7972" y="17128"/>
                  </a:lnTo>
                  <a:lnTo>
                    <a:pt x="11644" y="10800"/>
                  </a:lnTo>
                  <a:lnTo>
                    <a:pt x="14344" y="1080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484" name="Text Box 44">
            <a:extLst>
              <a:ext uri="{FF2B5EF4-FFF2-40B4-BE49-F238E27FC236}">
                <a16:creationId xmlns:a16="http://schemas.microsoft.com/office/drawing/2014/main" id="{24A13087-F011-D7CE-8F8B-0CAE4ECBA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650" y="1365250"/>
            <a:ext cx="41148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66"/>
                </a:solidFill>
                <a:sym typeface="Wingdings" panose="05000000000000000000" pitchFamily="2" charset="2"/>
              </a:rPr>
              <a:t></a:t>
            </a:r>
            <a:r>
              <a:rPr kumimoji="1" lang="en-US" altLang="zh-CN" sz="2000" b="1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kumimoji="1" lang="en-US" altLang="zh-CN" sz="2000" b="1">
                <a:solidFill>
                  <a:srgbClr val="000066"/>
                </a:solidFill>
              </a:rPr>
              <a:t>Real projects rarely follow the sequential flow.</a:t>
            </a:r>
          </a:p>
        </p:txBody>
      </p:sp>
      <p:sp>
        <p:nvSpPr>
          <p:cNvPr id="61485" name="Text Box 45">
            <a:extLst>
              <a:ext uri="{FF2B5EF4-FFF2-40B4-BE49-F238E27FC236}">
                <a16:creationId xmlns:a16="http://schemas.microsoft.com/office/drawing/2014/main" id="{905F7994-860A-A774-0003-A9C2298B8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4225" y="2157413"/>
            <a:ext cx="41148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66"/>
                </a:solidFill>
                <a:sym typeface="Wingdings" panose="05000000000000000000" pitchFamily="2" charset="2"/>
              </a:rPr>
              <a:t></a:t>
            </a:r>
            <a:r>
              <a:rPr kumimoji="1" lang="en-US" altLang="zh-CN" sz="2000" b="1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kumimoji="1" lang="en-US" altLang="zh-CN" sz="2000" b="1">
                <a:solidFill>
                  <a:srgbClr val="000066"/>
                </a:solidFill>
              </a:rPr>
              <a:t>Customers usually can’t state all requirements explicitly.</a:t>
            </a:r>
          </a:p>
        </p:txBody>
      </p:sp>
      <p:sp>
        <p:nvSpPr>
          <p:cNvPr id="61486" name="Text Box 46">
            <a:extLst>
              <a:ext uri="{FF2B5EF4-FFF2-40B4-BE49-F238E27FC236}">
                <a16:creationId xmlns:a16="http://schemas.microsoft.com/office/drawing/2014/main" id="{5C2BD9DB-0A97-8D5A-AE68-6122D994A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425" y="2976563"/>
            <a:ext cx="3171825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5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556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zh-CN" sz="2400" b="1">
                <a:solidFill>
                  <a:srgbClr val="000066"/>
                </a:solidFill>
                <a:sym typeface="Wingdings" panose="05000000000000000000" pitchFamily="2" charset="2"/>
              </a:rPr>
              <a:t></a:t>
            </a:r>
            <a:r>
              <a:rPr kumimoji="1" lang="en-US" altLang="zh-CN" sz="2000" b="1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kumimoji="1" lang="en-US" altLang="zh-CN" sz="2000" b="1">
                <a:solidFill>
                  <a:srgbClr val="000066"/>
                </a:solidFill>
              </a:rPr>
              <a:t>A working version will not be available until </a:t>
            </a:r>
          </a:p>
          <a:p>
            <a:pPr>
              <a:lnSpc>
                <a:spcPct val="90000"/>
              </a:lnSpc>
            </a:pPr>
            <a:r>
              <a:rPr kumimoji="1" lang="en-US" altLang="zh-CN" sz="2000" b="1">
                <a:solidFill>
                  <a:srgbClr val="000066"/>
                </a:solidFill>
              </a:rPr>
              <a:t>         late in the project</a:t>
            </a:r>
          </a:p>
          <a:p>
            <a:pPr>
              <a:lnSpc>
                <a:spcPct val="90000"/>
              </a:lnSpc>
            </a:pPr>
            <a:r>
              <a:rPr kumimoji="1" lang="en-US" altLang="zh-CN" sz="2000" b="1">
                <a:solidFill>
                  <a:srgbClr val="000066"/>
                </a:solidFill>
              </a:rPr>
              <a:t>             time-span.</a:t>
            </a:r>
          </a:p>
        </p:txBody>
      </p:sp>
      <p:sp>
        <p:nvSpPr>
          <p:cNvPr id="61487" name="Text Box 47">
            <a:extLst>
              <a:ext uri="{FF2B5EF4-FFF2-40B4-BE49-F238E27FC236}">
                <a16:creationId xmlns:a16="http://schemas.microsoft.com/office/drawing/2014/main" id="{B1ED6815-9869-E63F-7127-01466F369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508500"/>
            <a:ext cx="1828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Classic </a:t>
            </a:r>
          </a:p>
          <a:p>
            <a:pPr algn="ctr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Life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14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14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1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14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4" grpId="0" animBg="1"/>
      <p:bldP spid="61475" grpId="0" animBg="1"/>
      <p:bldP spid="61476" grpId="0" animBg="1"/>
      <p:bldP spid="61477" grpId="0" animBg="1"/>
      <p:bldP spid="61478" grpId="0" animBg="1"/>
      <p:bldP spid="61484" grpId="0" autoUpdateAnimBg="0"/>
      <p:bldP spid="61485" grpId="0" autoUpdateAnimBg="0"/>
      <p:bldP spid="61486" grpId="0" autoUpdateAnimBg="0"/>
      <p:bldP spid="6148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32" name="Group 32">
            <a:extLst>
              <a:ext uri="{FF2B5EF4-FFF2-40B4-BE49-F238E27FC236}">
                <a16:creationId xmlns:a16="http://schemas.microsoft.com/office/drawing/2014/main" id="{7C360BDA-AE52-DB3A-4C09-0A9B5FA66D1F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557338"/>
            <a:ext cx="5543550" cy="4464050"/>
            <a:chOff x="839" y="981"/>
            <a:chExt cx="3492" cy="2812"/>
          </a:xfrm>
        </p:grpSpPr>
        <p:sp>
          <p:nvSpPr>
            <p:cNvPr id="76823" name="Line 23">
              <a:extLst>
                <a:ext uri="{FF2B5EF4-FFF2-40B4-BE49-F238E27FC236}">
                  <a16:creationId xmlns:a16="http://schemas.microsoft.com/office/drawing/2014/main" id="{1F27467D-BF9E-2C4A-AF56-B31F8A35A7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8" y="981"/>
              <a:ext cx="1723" cy="2812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2" name="Line 22">
              <a:extLst>
                <a:ext uri="{FF2B5EF4-FFF2-40B4-BE49-F238E27FC236}">
                  <a16:creationId xmlns:a16="http://schemas.microsoft.com/office/drawing/2014/main" id="{887C6BAF-68BE-066A-EE48-D47C86054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981"/>
              <a:ext cx="1723" cy="2812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804" name="Rectangle 4">
            <a:extLst>
              <a:ext uri="{FF2B5EF4-FFF2-40B4-BE49-F238E27FC236}">
                <a16:creationId xmlns:a16="http://schemas.microsoft.com/office/drawing/2014/main" id="{E9B33513-5578-B40E-D055-D62D6481F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4.1.1 The  Waterfall Model</a:t>
            </a:r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8464B6F3-9C80-D058-1908-943C7C2FC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955675"/>
            <a:ext cx="5040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400" b="1">
                <a:solidFill>
                  <a:srgbClr val="000066"/>
                </a:solidFill>
              </a:rPr>
              <a:t> The V-model</a:t>
            </a:r>
          </a:p>
        </p:txBody>
      </p:sp>
      <p:grpSp>
        <p:nvGrpSpPr>
          <p:cNvPr id="76833" name="Group 33">
            <a:extLst>
              <a:ext uri="{FF2B5EF4-FFF2-40B4-BE49-F238E27FC236}">
                <a16:creationId xmlns:a16="http://schemas.microsoft.com/office/drawing/2014/main" id="{96BC1A8C-4B38-D21F-B1FF-10CB4ECE94DE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2276475"/>
            <a:ext cx="3581400" cy="4314825"/>
            <a:chOff x="839" y="1434"/>
            <a:chExt cx="2256" cy="2718"/>
          </a:xfrm>
        </p:grpSpPr>
        <p:sp>
          <p:nvSpPr>
            <p:cNvPr id="76807" name="Rectangle 7">
              <a:extLst>
                <a:ext uri="{FF2B5EF4-FFF2-40B4-BE49-F238E27FC236}">
                  <a16:creationId xmlns:a16="http://schemas.microsoft.com/office/drawing/2014/main" id="{CCEFD3B5-AB27-26B7-94D5-9F9992B5B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1434"/>
              <a:ext cx="862" cy="4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Requirement</a:t>
              </a:r>
            </a:p>
            <a:p>
              <a:pPr algn="ctr"/>
              <a:r>
                <a:rPr lang="en-US" altLang="zh-CN" sz="1600" b="1"/>
                <a:t>modeling</a:t>
              </a:r>
            </a:p>
          </p:txBody>
        </p:sp>
        <p:sp>
          <p:nvSpPr>
            <p:cNvPr id="76815" name="Rectangle 15">
              <a:extLst>
                <a:ext uri="{FF2B5EF4-FFF2-40B4-BE49-F238E27FC236}">
                  <a16:creationId xmlns:a16="http://schemas.microsoft.com/office/drawing/2014/main" id="{DEE25B86-593B-5630-522B-64CBB3505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933"/>
              <a:ext cx="862" cy="4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Architectural</a:t>
              </a:r>
            </a:p>
            <a:p>
              <a:pPr algn="ctr"/>
              <a:r>
                <a:rPr lang="en-US" altLang="zh-CN" sz="1600" b="1"/>
                <a:t>design</a:t>
              </a:r>
            </a:p>
          </p:txBody>
        </p:sp>
        <p:sp>
          <p:nvSpPr>
            <p:cNvPr id="76816" name="Rectangle 16">
              <a:extLst>
                <a:ext uri="{FF2B5EF4-FFF2-40B4-BE49-F238E27FC236}">
                  <a16:creationId xmlns:a16="http://schemas.microsoft.com/office/drawing/2014/main" id="{016DF6FB-21A0-6880-72A6-8FB2964E1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432"/>
              <a:ext cx="862" cy="4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Component</a:t>
              </a:r>
            </a:p>
            <a:p>
              <a:pPr algn="ctr"/>
              <a:r>
                <a:rPr lang="en-US" altLang="zh-CN" sz="1600" b="1"/>
                <a:t>design</a:t>
              </a:r>
            </a:p>
          </p:txBody>
        </p:sp>
        <p:sp>
          <p:nvSpPr>
            <p:cNvPr id="76817" name="Rectangle 17">
              <a:extLst>
                <a:ext uri="{FF2B5EF4-FFF2-40B4-BE49-F238E27FC236}">
                  <a16:creationId xmlns:a16="http://schemas.microsoft.com/office/drawing/2014/main" id="{766ACD01-4F0D-C792-A31F-CB5F7175F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931"/>
              <a:ext cx="816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Code</a:t>
              </a:r>
            </a:p>
            <a:p>
              <a:pPr algn="ctr"/>
              <a:r>
                <a:rPr lang="en-US" altLang="zh-CN" sz="1600" b="1"/>
                <a:t>generation</a:t>
              </a:r>
            </a:p>
          </p:txBody>
        </p:sp>
        <p:sp>
          <p:nvSpPr>
            <p:cNvPr id="76824" name="Rectangle 24">
              <a:extLst>
                <a:ext uri="{FF2B5EF4-FFF2-40B4-BE49-F238E27FC236}">
                  <a16:creationId xmlns:a16="http://schemas.microsoft.com/office/drawing/2014/main" id="{DC807F2B-13D3-31A6-BD18-52CE4F20A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3748"/>
              <a:ext cx="98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/>
                <a:t>Executable</a:t>
              </a:r>
            </a:p>
            <a:p>
              <a:pPr algn="ctr"/>
              <a:r>
                <a:rPr lang="en-US" altLang="zh-CN" b="1"/>
                <a:t>software</a:t>
              </a:r>
            </a:p>
          </p:txBody>
        </p:sp>
      </p:grpSp>
      <p:grpSp>
        <p:nvGrpSpPr>
          <p:cNvPr id="76834" name="Group 34">
            <a:extLst>
              <a:ext uri="{FF2B5EF4-FFF2-40B4-BE49-F238E27FC236}">
                <a16:creationId xmlns:a16="http://schemas.microsoft.com/office/drawing/2014/main" id="{053F8D8A-4919-86BF-56CA-3D0D3B6D1558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276475"/>
            <a:ext cx="4032250" cy="3024188"/>
            <a:chOff x="1701" y="1434"/>
            <a:chExt cx="2540" cy="1905"/>
          </a:xfrm>
        </p:grpSpPr>
        <p:sp>
          <p:nvSpPr>
            <p:cNvPr id="76818" name="Rectangle 18">
              <a:extLst>
                <a:ext uri="{FF2B5EF4-FFF2-40B4-BE49-F238E27FC236}">
                  <a16:creationId xmlns:a16="http://schemas.microsoft.com/office/drawing/2014/main" id="{4063F930-2D2F-5B51-3CEB-8EE35957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931"/>
              <a:ext cx="771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Unit</a:t>
              </a:r>
            </a:p>
            <a:p>
              <a:pPr algn="ctr"/>
              <a:r>
                <a:rPr lang="en-US" altLang="zh-CN" sz="1600" b="1"/>
                <a:t>testing</a:t>
              </a:r>
            </a:p>
          </p:txBody>
        </p:sp>
        <p:sp>
          <p:nvSpPr>
            <p:cNvPr id="76819" name="Rectangle 19">
              <a:extLst>
                <a:ext uri="{FF2B5EF4-FFF2-40B4-BE49-F238E27FC236}">
                  <a16:creationId xmlns:a16="http://schemas.microsoft.com/office/drawing/2014/main" id="{CEB9EC23-9916-2F19-3459-66CBCC7D2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432"/>
              <a:ext cx="817" cy="4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Integration</a:t>
              </a:r>
            </a:p>
            <a:p>
              <a:pPr algn="ctr"/>
              <a:r>
                <a:rPr lang="en-US" altLang="zh-CN" sz="1600" b="1"/>
                <a:t>testing</a:t>
              </a:r>
            </a:p>
          </p:txBody>
        </p:sp>
        <p:sp>
          <p:nvSpPr>
            <p:cNvPr id="76820" name="Rectangle 20">
              <a:extLst>
                <a:ext uri="{FF2B5EF4-FFF2-40B4-BE49-F238E27FC236}">
                  <a16:creationId xmlns:a16="http://schemas.microsoft.com/office/drawing/2014/main" id="{62B55FA3-4E77-AEEC-9813-829C8E6F1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933"/>
              <a:ext cx="817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System</a:t>
              </a:r>
            </a:p>
            <a:p>
              <a:pPr algn="ctr"/>
              <a:r>
                <a:rPr lang="en-US" altLang="zh-CN" sz="1600" b="1"/>
                <a:t>testing</a:t>
              </a:r>
            </a:p>
          </p:txBody>
        </p:sp>
        <p:sp>
          <p:nvSpPr>
            <p:cNvPr id="76821" name="Rectangle 21">
              <a:extLst>
                <a:ext uri="{FF2B5EF4-FFF2-40B4-BE49-F238E27FC236}">
                  <a16:creationId xmlns:a16="http://schemas.microsoft.com/office/drawing/2014/main" id="{BABBF4DC-60CC-78F3-45C5-A6D8EB3A3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434"/>
              <a:ext cx="817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Acceptance</a:t>
              </a:r>
            </a:p>
            <a:p>
              <a:pPr algn="ctr"/>
              <a:r>
                <a:rPr lang="en-US" altLang="zh-CN" sz="1600" b="1"/>
                <a:t>testing</a:t>
              </a:r>
            </a:p>
          </p:txBody>
        </p:sp>
        <p:sp>
          <p:nvSpPr>
            <p:cNvPr id="76825" name="Line 25">
              <a:extLst>
                <a:ext uri="{FF2B5EF4-FFF2-40B4-BE49-F238E27FC236}">
                  <a16:creationId xmlns:a16="http://schemas.microsoft.com/office/drawing/2014/main" id="{80823287-5B37-0E1D-AE12-6027FD903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2" y="3113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6" name="Line 26">
              <a:extLst>
                <a:ext uri="{FF2B5EF4-FFF2-40B4-BE49-F238E27FC236}">
                  <a16:creationId xmlns:a16="http://schemas.microsoft.com/office/drawing/2014/main" id="{124D01A7-C6A4-0955-C7C2-5985FDBC4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36" y="2795"/>
              <a:ext cx="363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7" name="Line 27">
              <a:extLst>
                <a:ext uri="{FF2B5EF4-FFF2-40B4-BE49-F238E27FC236}">
                  <a16:creationId xmlns:a16="http://schemas.microsoft.com/office/drawing/2014/main" id="{495DE68A-FCBC-334B-70FE-6E6C5A28BF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6" y="2659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8" name="Line 28">
              <a:extLst>
                <a:ext uri="{FF2B5EF4-FFF2-40B4-BE49-F238E27FC236}">
                  <a16:creationId xmlns:a16="http://schemas.microsoft.com/office/drawing/2014/main" id="{CDFDCA16-65E8-6C0F-3852-413BFCBA3C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64" y="2251"/>
              <a:ext cx="77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9" name="Line 29">
              <a:extLst>
                <a:ext uri="{FF2B5EF4-FFF2-40B4-BE49-F238E27FC236}">
                  <a16:creationId xmlns:a16="http://schemas.microsoft.com/office/drawing/2014/main" id="{54677070-C240-1054-AFDB-539C0740B2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115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30" name="Line 30">
              <a:extLst>
                <a:ext uri="{FF2B5EF4-FFF2-40B4-BE49-F238E27FC236}">
                  <a16:creationId xmlns:a16="http://schemas.microsoft.com/office/drawing/2014/main" id="{A086983C-F897-71A6-14AD-997760A69C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01" y="1706"/>
              <a:ext cx="145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31" name="Line 31">
              <a:extLst>
                <a:ext uri="{FF2B5EF4-FFF2-40B4-BE49-F238E27FC236}">
                  <a16:creationId xmlns:a16="http://schemas.microsoft.com/office/drawing/2014/main" id="{51FDE7EE-D62F-DC25-2B90-00E2DFB8C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1" y="1616"/>
              <a:ext cx="17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426BC21-6033-A541-ADF3-69766B74C6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44450"/>
            <a:ext cx="7859712" cy="850900"/>
          </a:xfrm>
        </p:spPr>
        <p:txBody>
          <a:bodyPr/>
          <a:lstStyle/>
          <a:p>
            <a:r>
              <a:rPr lang="en-US" altLang="zh-CN" sz="2400"/>
              <a:t>4.1.2  Incremental Process Models</a:t>
            </a:r>
          </a:p>
        </p:txBody>
      </p:sp>
      <p:grpSp>
        <p:nvGrpSpPr>
          <p:cNvPr id="63331" name="Group 867">
            <a:extLst>
              <a:ext uri="{FF2B5EF4-FFF2-40B4-BE49-F238E27FC236}">
                <a16:creationId xmlns:a16="http://schemas.microsoft.com/office/drawing/2014/main" id="{9AA214C9-1B5E-6183-A0EF-15C3C0D7D78E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333500"/>
            <a:ext cx="8064500" cy="4975225"/>
            <a:chOff x="249" y="618"/>
            <a:chExt cx="5080" cy="3134"/>
          </a:xfrm>
        </p:grpSpPr>
        <p:sp>
          <p:nvSpPr>
            <p:cNvPr id="63327" name="Line 863">
              <a:extLst>
                <a:ext uri="{FF2B5EF4-FFF2-40B4-BE49-F238E27FC236}">
                  <a16:creationId xmlns:a16="http://schemas.microsoft.com/office/drawing/2014/main" id="{BC0C7EFD-A9A1-8E02-EE64-6E2BEFD82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3521"/>
              <a:ext cx="48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28" name="Line 864">
              <a:extLst>
                <a:ext uri="{FF2B5EF4-FFF2-40B4-BE49-F238E27FC236}">
                  <a16:creationId xmlns:a16="http://schemas.microsoft.com/office/drawing/2014/main" id="{414F5D5A-A9C6-DAE0-76C8-2FB9D0DFEE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" y="618"/>
              <a:ext cx="0" cy="29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29" name="Text Box 865">
              <a:extLst>
                <a:ext uri="{FF2B5EF4-FFF2-40B4-BE49-F238E27FC236}">
                  <a16:creationId xmlns:a16="http://schemas.microsoft.com/office/drawing/2014/main" id="{DF0A387B-FEBC-EC8C-EF69-8580845D3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 flipV="1">
              <a:off x="249" y="981"/>
              <a:ext cx="289" cy="2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Software Functionality and Features</a:t>
              </a:r>
            </a:p>
          </p:txBody>
        </p:sp>
        <p:sp>
          <p:nvSpPr>
            <p:cNvPr id="63330" name="Text Box 866">
              <a:extLst>
                <a:ext uri="{FF2B5EF4-FFF2-40B4-BE49-F238E27FC236}">
                  <a16:creationId xmlns:a16="http://schemas.microsoft.com/office/drawing/2014/main" id="{A178977D-D67E-253B-B682-053C9CBA4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3521"/>
              <a:ext cx="26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Project Calendar Time</a:t>
              </a:r>
            </a:p>
          </p:txBody>
        </p:sp>
      </p:grpSp>
      <p:grpSp>
        <p:nvGrpSpPr>
          <p:cNvPr id="63368" name="Group 904">
            <a:extLst>
              <a:ext uri="{FF2B5EF4-FFF2-40B4-BE49-F238E27FC236}">
                <a16:creationId xmlns:a16="http://schemas.microsoft.com/office/drawing/2014/main" id="{7FD52163-486E-C39E-4F05-E38D439A2E3D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1460500"/>
            <a:ext cx="1728787" cy="1473200"/>
            <a:chOff x="793" y="698"/>
            <a:chExt cx="1089" cy="928"/>
          </a:xfrm>
        </p:grpSpPr>
        <p:grpSp>
          <p:nvGrpSpPr>
            <p:cNvPr id="63334" name="Group 870">
              <a:extLst>
                <a:ext uri="{FF2B5EF4-FFF2-40B4-BE49-F238E27FC236}">
                  <a16:creationId xmlns:a16="http://schemas.microsoft.com/office/drawing/2014/main" id="{1D0EFAFC-A1FD-DA79-8085-5F5F9D63E4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698"/>
              <a:ext cx="1089" cy="192"/>
              <a:chOff x="793" y="698"/>
              <a:chExt cx="1089" cy="192"/>
            </a:xfrm>
          </p:grpSpPr>
          <p:sp>
            <p:nvSpPr>
              <p:cNvPr id="63332" name="Rectangle 868">
                <a:extLst>
                  <a:ext uri="{FF2B5EF4-FFF2-40B4-BE49-F238E27FC236}">
                    <a16:creationId xmlns:a16="http://schemas.microsoft.com/office/drawing/2014/main" id="{3BD4EAF0-B88E-259E-FF00-0ECA1C5DC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709"/>
                <a:ext cx="182" cy="1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333" name="Text Box 869">
                <a:extLst>
                  <a:ext uri="{FF2B5EF4-FFF2-40B4-BE49-F238E27FC236}">
                    <a16:creationId xmlns:a16="http://schemas.microsoft.com/office/drawing/2014/main" id="{2A22D1D1-0F4F-907C-F275-0BFA962F5B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698"/>
                <a:ext cx="90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/>
                  <a:t>Communication</a:t>
                </a:r>
              </a:p>
            </p:txBody>
          </p:sp>
        </p:grpSp>
        <p:grpSp>
          <p:nvGrpSpPr>
            <p:cNvPr id="63335" name="Group 871">
              <a:extLst>
                <a:ext uri="{FF2B5EF4-FFF2-40B4-BE49-F238E27FC236}">
                  <a16:creationId xmlns:a16="http://schemas.microsoft.com/office/drawing/2014/main" id="{577F1E54-0863-47A2-DCC4-ADCF460F26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890"/>
              <a:ext cx="1089" cy="192"/>
              <a:chOff x="793" y="698"/>
              <a:chExt cx="1089" cy="192"/>
            </a:xfrm>
          </p:grpSpPr>
          <p:sp>
            <p:nvSpPr>
              <p:cNvPr id="63336" name="Rectangle 872">
                <a:extLst>
                  <a:ext uri="{FF2B5EF4-FFF2-40B4-BE49-F238E27FC236}">
                    <a16:creationId xmlns:a16="http://schemas.microsoft.com/office/drawing/2014/main" id="{2307BF38-0EDF-907F-87F7-ED84B3A37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709"/>
                <a:ext cx="182" cy="136"/>
              </a:xfrm>
              <a:prstGeom prst="rect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337" name="Text Box 873">
                <a:extLst>
                  <a:ext uri="{FF2B5EF4-FFF2-40B4-BE49-F238E27FC236}">
                    <a16:creationId xmlns:a16="http://schemas.microsoft.com/office/drawing/2014/main" id="{1D15DE19-7BC1-CB40-23F3-865AB3C963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698"/>
                <a:ext cx="90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/>
                  <a:t>Planning</a:t>
                </a:r>
              </a:p>
            </p:txBody>
          </p:sp>
        </p:grpSp>
        <p:grpSp>
          <p:nvGrpSpPr>
            <p:cNvPr id="63338" name="Group 874">
              <a:extLst>
                <a:ext uri="{FF2B5EF4-FFF2-40B4-BE49-F238E27FC236}">
                  <a16:creationId xmlns:a16="http://schemas.microsoft.com/office/drawing/2014/main" id="{B68F954A-C5B3-CE6B-407A-83B8DA8A67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1071"/>
              <a:ext cx="1089" cy="192"/>
              <a:chOff x="793" y="698"/>
              <a:chExt cx="1089" cy="192"/>
            </a:xfrm>
          </p:grpSpPr>
          <p:sp>
            <p:nvSpPr>
              <p:cNvPr id="63339" name="Rectangle 875">
                <a:extLst>
                  <a:ext uri="{FF2B5EF4-FFF2-40B4-BE49-F238E27FC236}">
                    <a16:creationId xmlns:a16="http://schemas.microsoft.com/office/drawing/2014/main" id="{1FA15DEE-453F-2036-11D1-B1D917CF4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709"/>
                <a:ext cx="182" cy="136"/>
              </a:xfrm>
              <a:prstGeom prst="rect">
                <a:avLst/>
              </a:prstGeom>
              <a:solidFill>
                <a:srgbClr val="33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340" name="Text Box 876">
                <a:extLst>
                  <a:ext uri="{FF2B5EF4-FFF2-40B4-BE49-F238E27FC236}">
                    <a16:creationId xmlns:a16="http://schemas.microsoft.com/office/drawing/2014/main" id="{F3E915C1-FAFF-C1A7-5D2A-FD746E1B11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698"/>
                <a:ext cx="90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/>
                  <a:t>Modeling</a:t>
                </a:r>
              </a:p>
            </p:txBody>
          </p:sp>
        </p:grpSp>
        <p:grpSp>
          <p:nvGrpSpPr>
            <p:cNvPr id="63341" name="Group 877">
              <a:extLst>
                <a:ext uri="{FF2B5EF4-FFF2-40B4-BE49-F238E27FC236}">
                  <a16:creationId xmlns:a16="http://schemas.microsoft.com/office/drawing/2014/main" id="{A0335BB7-C84E-F321-A425-7F2C92319B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1253"/>
              <a:ext cx="1089" cy="192"/>
              <a:chOff x="793" y="698"/>
              <a:chExt cx="1089" cy="192"/>
            </a:xfrm>
          </p:grpSpPr>
          <p:sp>
            <p:nvSpPr>
              <p:cNvPr id="63342" name="Rectangle 878">
                <a:extLst>
                  <a:ext uri="{FF2B5EF4-FFF2-40B4-BE49-F238E27FC236}">
                    <a16:creationId xmlns:a16="http://schemas.microsoft.com/office/drawing/2014/main" id="{B6EFB887-9DA1-9C48-B356-47482D3B9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709"/>
                <a:ext cx="182" cy="136"/>
              </a:xfrm>
              <a:prstGeom prst="rect">
                <a:avLst/>
              </a:prstGeom>
              <a:solidFill>
                <a:srgbClr val="00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343" name="Text Box 879">
                <a:extLst>
                  <a:ext uri="{FF2B5EF4-FFF2-40B4-BE49-F238E27FC236}">
                    <a16:creationId xmlns:a16="http://schemas.microsoft.com/office/drawing/2014/main" id="{AA2FF170-2C1D-F440-0D1C-D84134710D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698"/>
                <a:ext cx="90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/>
                  <a:t>Construction</a:t>
                </a:r>
              </a:p>
            </p:txBody>
          </p:sp>
        </p:grpSp>
        <p:grpSp>
          <p:nvGrpSpPr>
            <p:cNvPr id="63344" name="Group 880">
              <a:extLst>
                <a:ext uri="{FF2B5EF4-FFF2-40B4-BE49-F238E27FC236}">
                  <a16:creationId xmlns:a16="http://schemas.microsoft.com/office/drawing/2014/main" id="{2470698F-FBED-4ACF-5149-236C9323B0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1434"/>
              <a:ext cx="1089" cy="192"/>
              <a:chOff x="793" y="698"/>
              <a:chExt cx="1089" cy="192"/>
            </a:xfrm>
          </p:grpSpPr>
          <p:sp>
            <p:nvSpPr>
              <p:cNvPr id="63345" name="Rectangle 881">
                <a:extLst>
                  <a:ext uri="{FF2B5EF4-FFF2-40B4-BE49-F238E27FC236}">
                    <a16:creationId xmlns:a16="http://schemas.microsoft.com/office/drawing/2014/main" id="{8BE364E2-C0D9-464F-A97B-E4BEB9248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709"/>
                <a:ext cx="182" cy="136"/>
              </a:xfrm>
              <a:prstGeom prst="rect">
                <a:avLst/>
              </a:prstGeom>
              <a:solidFill>
                <a:srgbClr val="00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346" name="Text Box 882">
                <a:extLst>
                  <a:ext uri="{FF2B5EF4-FFF2-40B4-BE49-F238E27FC236}">
                    <a16:creationId xmlns:a16="http://schemas.microsoft.com/office/drawing/2014/main" id="{F9D67FA9-D7CF-2392-0AA8-0413D0AE6E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698"/>
                <a:ext cx="90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/>
                  <a:t>Deployment</a:t>
                </a:r>
              </a:p>
            </p:txBody>
          </p:sp>
        </p:grpSp>
      </p:grpSp>
      <p:grpSp>
        <p:nvGrpSpPr>
          <p:cNvPr id="63367" name="Group 903">
            <a:extLst>
              <a:ext uri="{FF2B5EF4-FFF2-40B4-BE49-F238E27FC236}">
                <a16:creationId xmlns:a16="http://schemas.microsoft.com/office/drawing/2014/main" id="{B3315E0A-9BB3-A82E-AA78-A263250EBF4C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645025"/>
            <a:ext cx="3743325" cy="865188"/>
            <a:chOff x="521" y="2704"/>
            <a:chExt cx="2358" cy="545"/>
          </a:xfrm>
        </p:grpSpPr>
        <p:sp>
          <p:nvSpPr>
            <p:cNvPr id="63348" name="Rectangle 884">
              <a:extLst>
                <a:ext uri="{FF2B5EF4-FFF2-40B4-BE49-F238E27FC236}">
                  <a16:creationId xmlns:a16="http://schemas.microsoft.com/office/drawing/2014/main" id="{6429FEA9-0D9A-EDAF-A8CE-59E617D2A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113"/>
              <a:ext cx="182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349" name="Text Box 885">
              <a:extLst>
                <a:ext uri="{FF2B5EF4-FFF2-40B4-BE49-F238E27FC236}">
                  <a16:creationId xmlns:a16="http://schemas.microsoft.com/office/drawing/2014/main" id="{AC7F8E64-3BE7-CF17-8CEE-62D0A18D1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704"/>
              <a:ext cx="9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Increment #1</a:t>
              </a:r>
            </a:p>
          </p:txBody>
        </p:sp>
        <p:sp>
          <p:nvSpPr>
            <p:cNvPr id="63351" name="Rectangle 887">
              <a:extLst>
                <a:ext uri="{FF2B5EF4-FFF2-40B4-BE49-F238E27FC236}">
                  <a16:creationId xmlns:a16="http://schemas.microsoft.com/office/drawing/2014/main" id="{DC5434E4-10D6-83D1-DFCB-9B2CB2323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" y="3067"/>
              <a:ext cx="182" cy="136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354" name="Rectangle 890">
              <a:extLst>
                <a:ext uri="{FF2B5EF4-FFF2-40B4-BE49-F238E27FC236}">
                  <a16:creationId xmlns:a16="http://schemas.microsoft.com/office/drawing/2014/main" id="{89E52A38-F2BF-3A6D-D893-1581D8C4F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022"/>
              <a:ext cx="182" cy="136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357" name="Rectangle 893">
              <a:extLst>
                <a:ext uri="{FF2B5EF4-FFF2-40B4-BE49-F238E27FC236}">
                  <a16:creationId xmlns:a16="http://schemas.microsoft.com/office/drawing/2014/main" id="{E55C75C8-C9AD-6A52-6020-08AE713F5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976"/>
              <a:ext cx="182" cy="136"/>
            </a:xfrm>
            <a:prstGeom prst="rect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360" name="Rectangle 896">
              <a:extLst>
                <a:ext uri="{FF2B5EF4-FFF2-40B4-BE49-F238E27FC236}">
                  <a16:creationId xmlns:a16="http://schemas.microsoft.com/office/drawing/2014/main" id="{7FB90DDE-EE79-B8D7-BF29-38E933B45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931"/>
              <a:ext cx="182" cy="136"/>
            </a:xfrm>
            <a:prstGeom prst="rect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362" name="Line 898">
              <a:extLst>
                <a:ext uri="{FF2B5EF4-FFF2-40B4-BE49-F238E27FC236}">
                  <a16:creationId xmlns:a16="http://schemas.microsoft.com/office/drawing/2014/main" id="{547085D2-E662-2A48-3E85-3D3B849A7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3022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63" name="Line 899">
              <a:extLst>
                <a:ext uri="{FF2B5EF4-FFF2-40B4-BE49-F238E27FC236}">
                  <a16:creationId xmlns:a16="http://schemas.microsoft.com/office/drawing/2014/main" id="{B325AE21-9DD3-1F5A-CF85-DD6774BB6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067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64" name="Line 900">
              <a:extLst>
                <a:ext uri="{FF2B5EF4-FFF2-40B4-BE49-F238E27FC236}">
                  <a16:creationId xmlns:a16="http://schemas.microsoft.com/office/drawing/2014/main" id="{353BC1AC-F725-4E45-8AAF-8C903B698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3112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65" name="Line 901">
              <a:extLst>
                <a:ext uri="{FF2B5EF4-FFF2-40B4-BE49-F238E27FC236}">
                  <a16:creationId xmlns:a16="http://schemas.microsoft.com/office/drawing/2014/main" id="{12CD5070-31FD-1A0F-E5BC-E4A6C1DAC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3158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66" name="Text Box 902">
              <a:extLst>
                <a:ext uri="{FF2B5EF4-FFF2-40B4-BE49-F238E27FC236}">
                  <a16:creationId xmlns:a16="http://schemas.microsoft.com/office/drawing/2014/main" id="{EA2D1D3F-0662-D11C-6509-736C520EA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2795"/>
              <a:ext cx="952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altLang="zh-CN" sz="1400" b="1"/>
                <a:t>Delivery of </a:t>
              </a:r>
            </a:p>
            <a:p>
              <a:pPr>
                <a:spcBef>
                  <a:spcPct val="10000"/>
                </a:spcBef>
              </a:pPr>
              <a:r>
                <a:rPr lang="en-US" altLang="zh-CN" sz="1400" b="1"/>
                <a:t>1st increment</a:t>
              </a:r>
            </a:p>
          </p:txBody>
        </p:sp>
      </p:grpSp>
      <p:sp>
        <p:nvSpPr>
          <p:cNvPr id="63369" name="AutoShape 905">
            <a:extLst>
              <a:ext uri="{FF2B5EF4-FFF2-40B4-BE49-F238E27FC236}">
                <a16:creationId xmlns:a16="http://schemas.microsoft.com/office/drawing/2014/main" id="{442C5C64-4A5C-7104-9045-A2F3EE4D0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933950"/>
            <a:ext cx="2362200" cy="609600"/>
          </a:xfrm>
          <a:prstGeom prst="wedgeEllipseCallout">
            <a:avLst>
              <a:gd name="adj1" fmla="val -98255"/>
              <a:gd name="adj2" fmla="val -27866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Core product</a:t>
            </a:r>
          </a:p>
        </p:txBody>
      </p:sp>
      <p:grpSp>
        <p:nvGrpSpPr>
          <p:cNvPr id="63370" name="Group 906">
            <a:extLst>
              <a:ext uri="{FF2B5EF4-FFF2-40B4-BE49-F238E27FC236}">
                <a16:creationId xmlns:a16="http://schemas.microsoft.com/office/drawing/2014/main" id="{8683732D-4DD2-9E78-7441-60B0A1DBB5B6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3636963"/>
            <a:ext cx="3743325" cy="865187"/>
            <a:chOff x="521" y="2704"/>
            <a:chExt cx="2358" cy="545"/>
          </a:xfrm>
        </p:grpSpPr>
        <p:sp>
          <p:nvSpPr>
            <p:cNvPr id="63371" name="Rectangle 907">
              <a:extLst>
                <a:ext uri="{FF2B5EF4-FFF2-40B4-BE49-F238E27FC236}">
                  <a16:creationId xmlns:a16="http://schemas.microsoft.com/office/drawing/2014/main" id="{0EEAE37A-BA89-86E0-6FBC-1DBF0D743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113"/>
              <a:ext cx="182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372" name="Text Box 908">
              <a:extLst>
                <a:ext uri="{FF2B5EF4-FFF2-40B4-BE49-F238E27FC236}">
                  <a16:creationId xmlns:a16="http://schemas.microsoft.com/office/drawing/2014/main" id="{87180A0D-F05C-DF08-DF2E-6A901EFC4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704"/>
              <a:ext cx="9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Increment #2</a:t>
              </a:r>
            </a:p>
          </p:txBody>
        </p:sp>
        <p:sp>
          <p:nvSpPr>
            <p:cNvPr id="63373" name="Rectangle 909">
              <a:extLst>
                <a:ext uri="{FF2B5EF4-FFF2-40B4-BE49-F238E27FC236}">
                  <a16:creationId xmlns:a16="http://schemas.microsoft.com/office/drawing/2014/main" id="{7840BDD3-7E6F-DCF4-DC93-3D6EF6704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" y="3067"/>
              <a:ext cx="182" cy="136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374" name="Rectangle 910">
              <a:extLst>
                <a:ext uri="{FF2B5EF4-FFF2-40B4-BE49-F238E27FC236}">
                  <a16:creationId xmlns:a16="http://schemas.microsoft.com/office/drawing/2014/main" id="{CD9E3A3A-EF35-1AE4-DBCC-7F47A2F93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022"/>
              <a:ext cx="182" cy="136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375" name="Rectangle 911">
              <a:extLst>
                <a:ext uri="{FF2B5EF4-FFF2-40B4-BE49-F238E27FC236}">
                  <a16:creationId xmlns:a16="http://schemas.microsoft.com/office/drawing/2014/main" id="{931797DF-65EB-243A-6397-EFB0FCD41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976"/>
              <a:ext cx="182" cy="136"/>
            </a:xfrm>
            <a:prstGeom prst="rect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376" name="Rectangle 912">
              <a:extLst>
                <a:ext uri="{FF2B5EF4-FFF2-40B4-BE49-F238E27FC236}">
                  <a16:creationId xmlns:a16="http://schemas.microsoft.com/office/drawing/2014/main" id="{F1A5B32A-AC4A-B4E8-484A-8C80AB3BC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931"/>
              <a:ext cx="182" cy="136"/>
            </a:xfrm>
            <a:prstGeom prst="rect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377" name="Line 913">
              <a:extLst>
                <a:ext uri="{FF2B5EF4-FFF2-40B4-BE49-F238E27FC236}">
                  <a16:creationId xmlns:a16="http://schemas.microsoft.com/office/drawing/2014/main" id="{B55580E4-964E-BF8D-40C5-8514EA680F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3022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78" name="Line 914">
              <a:extLst>
                <a:ext uri="{FF2B5EF4-FFF2-40B4-BE49-F238E27FC236}">
                  <a16:creationId xmlns:a16="http://schemas.microsoft.com/office/drawing/2014/main" id="{79A8BD9D-4500-2F57-AE8D-A6069A397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067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79" name="Line 915">
              <a:extLst>
                <a:ext uri="{FF2B5EF4-FFF2-40B4-BE49-F238E27FC236}">
                  <a16:creationId xmlns:a16="http://schemas.microsoft.com/office/drawing/2014/main" id="{23F07ED1-1B8D-99C4-202E-FA1AA47DB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3112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80" name="Line 916">
              <a:extLst>
                <a:ext uri="{FF2B5EF4-FFF2-40B4-BE49-F238E27FC236}">
                  <a16:creationId xmlns:a16="http://schemas.microsoft.com/office/drawing/2014/main" id="{37B21649-4087-E64A-9060-3E6E92F04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3158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81" name="Text Box 917">
              <a:extLst>
                <a:ext uri="{FF2B5EF4-FFF2-40B4-BE49-F238E27FC236}">
                  <a16:creationId xmlns:a16="http://schemas.microsoft.com/office/drawing/2014/main" id="{211F839D-BC80-923B-55C5-5CB7F094B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2795"/>
              <a:ext cx="952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altLang="zh-CN" sz="1400" b="1"/>
                <a:t>Delivery of </a:t>
              </a:r>
            </a:p>
            <a:p>
              <a:pPr>
                <a:spcBef>
                  <a:spcPct val="10000"/>
                </a:spcBef>
              </a:pPr>
              <a:r>
                <a:rPr lang="en-US" altLang="zh-CN" sz="1400" b="1"/>
                <a:t>2nd increment</a:t>
              </a:r>
            </a:p>
          </p:txBody>
        </p:sp>
      </p:grpSp>
      <p:sp>
        <p:nvSpPr>
          <p:cNvPr id="63382" name="AutoShape 918">
            <a:extLst>
              <a:ext uri="{FF2B5EF4-FFF2-40B4-BE49-F238E27FC236}">
                <a16:creationId xmlns:a16="http://schemas.microsoft.com/office/drawing/2014/main" id="{2B75C647-5DF7-1E51-A95F-D0702382F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709988"/>
            <a:ext cx="2819400" cy="990600"/>
          </a:xfrm>
          <a:prstGeom prst="wedgeEllipseCallout">
            <a:avLst>
              <a:gd name="adj1" fmla="val -63625"/>
              <a:gd name="adj2" fmla="val -18912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rPr>
              <a:t>More features and functionality</a:t>
            </a:r>
          </a:p>
        </p:txBody>
      </p:sp>
      <p:grpSp>
        <p:nvGrpSpPr>
          <p:cNvPr id="63397" name="Group 933">
            <a:extLst>
              <a:ext uri="{FF2B5EF4-FFF2-40B4-BE49-F238E27FC236}">
                <a16:creationId xmlns:a16="http://schemas.microsoft.com/office/drawing/2014/main" id="{F02DFE9D-8744-B0F7-5261-364CCA2534D7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1622425"/>
            <a:ext cx="4319588" cy="1974850"/>
            <a:chOff x="2472" y="754"/>
            <a:chExt cx="2721" cy="1244"/>
          </a:xfrm>
        </p:grpSpPr>
        <p:graphicFrame>
          <p:nvGraphicFramePr>
            <p:cNvPr id="63383" name="Object 919">
              <a:extLst>
                <a:ext uri="{FF2B5EF4-FFF2-40B4-BE49-F238E27FC236}">
                  <a16:creationId xmlns:a16="http://schemas.microsoft.com/office/drawing/2014/main" id="{667811F0-0DCB-61D1-4957-AE62BBE525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72" y="1344"/>
            <a:ext cx="610" cy="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77480" imgH="190440" progId="Equation.3">
                    <p:embed/>
                  </p:oleObj>
                </mc:Choice>
                <mc:Fallback>
                  <p:oleObj name="公式" r:id="rId4" imgW="177480" imgH="190440" progId="Equation.3">
                    <p:embed/>
                    <p:pic>
                      <p:nvPicPr>
                        <p:cNvPr id="0" name="Object 9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1344"/>
                          <a:ext cx="610" cy="6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3385" name="Group 921">
              <a:extLst>
                <a:ext uri="{FF2B5EF4-FFF2-40B4-BE49-F238E27FC236}">
                  <a16:creationId xmlns:a16="http://schemas.microsoft.com/office/drawing/2014/main" id="{52168E83-414A-8D25-DFF5-1B93CB543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5" y="754"/>
              <a:ext cx="2358" cy="545"/>
              <a:chOff x="521" y="2704"/>
              <a:chExt cx="2358" cy="545"/>
            </a:xfrm>
          </p:grpSpPr>
          <p:sp>
            <p:nvSpPr>
              <p:cNvPr id="63386" name="Rectangle 922">
                <a:extLst>
                  <a:ext uri="{FF2B5EF4-FFF2-40B4-BE49-F238E27FC236}">
                    <a16:creationId xmlns:a16="http://schemas.microsoft.com/office/drawing/2014/main" id="{C65BA80A-0CAB-E8EF-5289-2C3D711F0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3113"/>
                <a:ext cx="182" cy="1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387" name="Text Box 923">
                <a:extLst>
                  <a:ext uri="{FF2B5EF4-FFF2-40B4-BE49-F238E27FC236}">
                    <a16:creationId xmlns:a16="http://schemas.microsoft.com/office/drawing/2014/main" id="{DE86F9D7-12A6-9A18-9B74-93E3B6FF9E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2704"/>
                <a:ext cx="90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/>
                  <a:t>Increment #n</a:t>
                </a:r>
              </a:p>
            </p:txBody>
          </p:sp>
          <p:sp>
            <p:nvSpPr>
              <p:cNvPr id="63388" name="Rectangle 924">
                <a:extLst>
                  <a:ext uri="{FF2B5EF4-FFF2-40B4-BE49-F238E27FC236}">
                    <a16:creationId xmlns:a16="http://schemas.microsoft.com/office/drawing/2014/main" id="{FECA54E4-8AEE-3D85-FB6D-15D107B39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5" y="3067"/>
                <a:ext cx="182" cy="136"/>
              </a:xfrm>
              <a:prstGeom prst="rect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389" name="Rectangle 925">
                <a:extLst>
                  <a:ext uri="{FF2B5EF4-FFF2-40B4-BE49-F238E27FC236}">
                    <a16:creationId xmlns:a16="http://schemas.microsoft.com/office/drawing/2014/main" id="{4B67D7A5-94AD-50A1-6F78-B2277D7DC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3022"/>
                <a:ext cx="182" cy="136"/>
              </a:xfrm>
              <a:prstGeom prst="rect">
                <a:avLst/>
              </a:prstGeom>
              <a:solidFill>
                <a:srgbClr val="33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390" name="Rectangle 926">
                <a:extLst>
                  <a:ext uri="{FF2B5EF4-FFF2-40B4-BE49-F238E27FC236}">
                    <a16:creationId xmlns:a16="http://schemas.microsoft.com/office/drawing/2014/main" id="{3E68B38A-6E78-77C8-2D5B-E49C09E60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" y="2976"/>
                <a:ext cx="182" cy="136"/>
              </a:xfrm>
              <a:prstGeom prst="rect">
                <a:avLst/>
              </a:prstGeom>
              <a:solidFill>
                <a:srgbClr val="00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391" name="Rectangle 927">
                <a:extLst>
                  <a:ext uri="{FF2B5EF4-FFF2-40B4-BE49-F238E27FC236}">
                    <a16:creationId xmlns:a16="http://schemas.microsoft.com/office/drawing/2014/main" id="{1E8AB521-916F-31C1-745E-DC31E0CCD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931"/>
                <a:ext cx="182" cy="136"/>
              </a:xfrm>
              <a:prstGeom prst="rect">
                <a:avLst/>
              </a:prstGeom>
              <a:solidFill>
                <a:srgbClr val="00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392" name="Line 928">
                <a:extLst>
                  <a:ext uri="{FF2B5EF4-FFF2-40B4-BE49-F238E27FC236}">
                    <a16:creationId xmlns:a16="http://schemas.microsoft.com/office/drawing/2014/main" id="{070B5AF5-B7EC-FB46-3B9F-253E2B36F3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3022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393" name="Line 929">
                <a:extLst>
                  <a:ext uri="{FF2B5EF4-FFF2-40B4-BE49-F238E27FC236}">
                    <a16:creationId xmlns:a16="http://schemas.microsoft.com/office/drawing/2014/main" id="{EC6A5524-32A4-E1E6-9916-8108C1F2AE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8" y="3067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394" name="Line 930">
                <a:extLst>
                  <a:ext uri="{FF2B5EF4-FFF2-40B4-BE49-F238E27FC236}">
                    <a16:creationId xmlns:a16="http://schemas.microsoft.com/office/drawing/2014/main" id="{D31D9D81-ECDE-3050-C8EF-C36E2DF96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6" y="3112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395" name="Line 931">
                <a:extLst>
                  <a:ext uri="{FF2B5EF4-FFF2-40B4-BE49-F238E27FC236}">
                    <a16:creationId xmlns:a16="http://schemas.microsoft.com/office/drawing/2014/main" id="{758833DB-9B4F-9D31-0219-94776D6C3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4" y="3158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396" name="Text Box 932">
                <a:extLst>
                  <a:ext uri="{FF2B5EF4-FFF2-40B4-BE49-F238E27FC236}">
                    <a16:creationId xmlns:a16="http://schemas.microsoft.com/office/drawing/2014/main" id="{1D1314A2-6382-557D-E651-C2C27C5E76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7" y="2795"/>
                <a:ext cx="952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lang="en-US" altLang="zh-CN" sz="1400" b="1"/>
                  <a:t>Delivery of 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altLang="zh-CN" sz="1400" b="1"/>
                  <a:t>nth increment</a:t>
                </a:r>
              </a:p>
            </p:txBody>
          </p:sp>
        </p:grpSp>
      </p:grpSp>
      <p:sp>
        <p:nvSpPr>
          <p:cNvPr id="63398" name="Text Box 934">
            <a:extLst>
              <a:ext uri="{FF2B5EF4-FFF2-40B4-BE49-F238E27FC236}">
                <a16:creationId xmlns:a16="http://schemas.microsoft.com/office/drawing/2014/main" id="{635E2476-EC0C-4A56-CB0E-9C769894F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701925"/>
            <a:ext cx="2735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66"/>
                </a:solidFill>
                <a:sym typeface="Wingdings" panose="05000000000000000000" pitchFamily="2" charset="2"/>
              </a:rPr>
              <a:t> </a:t>
            </a:r>
            <a:r>
              <a:rPr kumimoji="1" lang="en-US" altLang="zh-CN" sz="2000" b="1">
                <a:solidFill>
                  <a:srgbClr val="000066"/>
                </a:solidFill>
              </a:rPr>
              <a:t>Makes a better use of resources.</a:t>
            </a:r>
          </a:p>
        </p:txBody>
      </p:sp>
      <p:sp>
        <p:nvSpPr>
          <p:cNvPr id="63399" name="Rectangle 935">
            <a:extLst>
              <a:ext uri="{FF2B5EF4-FFF2-40B4-BE49-F238E27FC236}">
                <a16:creationId xmlns:a16="http://schemas.microsoft.com/office/drawing/2014/main" id="{F355E1CD-8B97-239A-0ABC-48CDC479F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811213"/>
            <a:ext cx="5040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400" b="1">
                <a:solidFill>
                  <a:srgbClr val="000066"/>
                </a:solidFill>
              </a:rPr>
              <a:t> The Incremental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33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33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6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3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69" grpId="0" animBg="1" autoUpdateAnimBg="0"/>
      <p:bldP spid="63382" grpId="0" animBg="1" autoUpdateAnimBg="0"/>
      <p:bldP spid="63398" grpId="0" autoUpdateAnimBg="0"/>
      <p:bldP spid="633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227D5BED-CC63-615A-EC7B-B3924A2F3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4.1.2  Incremental Process Models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9F53AA4F-DCA0-7B07-956A-3EAEB98BE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955675"/>
            <a:ext cx="7920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400" b="1">
                <a:solidFill>
                  <a:srgbClr val="000066"/>
                </a:solidFill>
              </a:rPr>
              <a:t> The </a:t>
            </a:r>
            <a:r>
              <a:rPr lang="en-US" altLang="zh-CN" sz="2400" b="1">
                <a:solidFill>
                  <a:srgbClr val="0033CC"/>
                </a:solidFill>
              </a:rPr>
              <a:t>R</a:t>
            </a:r>
            <a:r>
              <a:rPr lang="en-US" altLang="zh-CN" sz="2400" b="1">
                <a:solidFill>
                  <a:srgbClr val="000066"/>
                </a:solidFill>
              </a:rPr>
              <a:t>apid </a:t>
            </a:r>
            <a:r>
              <a:rPr lang="en-US" altLang="zh-CN" sz="2400" b="1">
                <a:solidFill>
                  <a:srgbClr val="0033CC"/>
                </a:solidFill>
              </a:rPr>
              <a:t>A</a:t>
            </a:r>
            <a:r>
              <a:rPr lang="en-US" altLang="zh-CN" sz="2400" b="1">
                <a:solidFill>
                  <a:srgbClr val="000066"/>
                </a:solidFill>
              </a:rPr>
              <a:t>pplication </a:t>
            </a:r>
            <a:r>
              <a:rPr lang="en-US" altLang="zh-CN" sz="2400" b="1">
                <a:solidFill>
                  <a:srgbClr val="0033CC"/>
                </a:solidFill>
              </a:rPr>
              <a:t>D</a:t>
            </a:r>
            <a:r>
              <a:rPr lang="en-US" altLang="zh-CN" sz="2400" b="1">
                <a:solidFill>
                  <a:srgbClr val="000066"/>
                </a:solidFill>
              </a:rPr>
              <a:t>evelopment (RAD) Model</a:t>
            </a:r>
          </a:p>
        </p:txBody>
      </p:sp>
      <p:grpSp>
        <p:nvGrpSpPr>
          <p:cNvPr id="64565" name="Group 53">
            <a:extLst>
              <a:ext uri="{FF2B5EF4-FFF2-40B4-BE49-F238E27FC236}">
                <a16:creationId xmlns:a16="http://schemas.microsoft.com/office/drawing/2014/main" id="{99A24C08-B004-0213-251F-C61AB241309B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844675"/>
            <a:ext cx="3313113" cy="1581150"/>
            <a:chOff x="249" y="1344"/>
            <a:chExt cx="2087" cy="996"/>
          </a:xfrm>
        </p:grpSpPr>
        <p:sp>
          <p:nvSpPr>
            <p:cNvPr id="64518" name="Rectangle 6">
              <a:extLst>
                <a:ext uri="{FF2B5EF4-FFF2-40B4-BE49-F238E27FC236}">
                  <a16:creationId xmlns:a16="http://schemas.microsoft.com/office/drawing/2014/main" id="{1C46A384-A1F2-2B29-08E0-801A6A3B3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344"/>
              <a:ext cx="953" cy="4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zh-CN" altLang="zh-CN" b="1"/>
            </a:p>
          </p:txBody>
        </p:sp>
        <p:sp>
          <p:nvSpPr>
            <p:cNvPr id="64517" name="Text Box 5">
              <a:extLst>
                <a:ext uri="{FF2B5EF4-FFF2-40B4-BE49-F238E27FC236}">
                  <a16:creationId xmlns:a16="http://schemas.microsoft.com/office/drawing/2014/main" id="{FB053167-47E2-A006-D099-A7C53E4FD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434"/>
              <a:ext cx="10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b="1"/>
                <a:t>Communication</a:t>
              </a:r>
            </a:p>
          </p:txBody>
        </p:sp>
        <p:sp>
          <p:nvSpPr>
            <p:cNvPr id="64519" name="Rectangle 7">
              <a:extLst>
                <a:ext uri="{FF2B5EF4-FFF2-40B4-BE49-F238E27FC236}">
                  <a16:creationId xmlns:a16="http://schemas.microsoft.com/office/drawing/2014/main" id="{9D54B87A-1D70-4531-4027-0DD3CE2C4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842"/>
              <a:ext cx="590" cy="4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zh-CN" altLang="zh-CN" b="1"/>
            </a:p>
          </p:txBody>
        </p:sp>
        <p:sp>
          <p:nvSpPr>
            <p:cNvPr id="64520" name="Text Box 8">
              <a:extLst>
                <a:ext uri="{FF2B5EF4-FFF2-40B4-BE49-F238E27FC236}">
                  <a16:creationId xmlns:a16="http://schemas.microsoft.com/office/drawing/2014/main" id="{D7D6CC26-428A-278F-9084-15867241D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1932"/>
              <a:ext cx="7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b="1"/>
                <a:t>Planning</a:t>
              </a:r>
            </a:p>
          </p:txBody>
        </p:sp>
        <p:sp>
          <p:nvSpPr>
            <p:cNvPr id="64521" name="Line 9">
              <a:extLst>
                <a:ext uri="{FF2B5EF4-FFF2-40B4-BE49-F238E27FC236}">
                  <a16:creationId xmlns:a16="http://schemas.microsoft.com/office/drawing/2014/main" id="{A19398F8-7AE9-BE3B-BBE7-8E4720D48C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157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2" name="Line 10">
              <a:extLst>
                <a:ext uri="{FF2B5EF4-FFF2-40B4-BE49-F238E27FC236}">
                  <a16:creationId xmlns:a16="http://schemas.microsoft.com/office/drawing/2014/main" id="{BC0F552F-1D0E-BF33-8D5D-36D119CEB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1570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3" name="Line 11">
              <a:extLst>
                <a:ext uri="{FF2B5EF4-FFF2-40B4-BE49-F238E27FC236}">
                  <a16:creationId xmlns:a16="http://schemas.microsoft.com/office/drawing/2014/main" id="{F7C61C06-A3B3-D8FE-5973-A7BC0F723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157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4" name="Line 12">
              <a:extLst>
                <a:ext uri="{FF2B5EF4-FFF2-40B4-BE49-F238E27FC236}">
                  <a16:creationId xmlns:a16="http://schemas.microsoft.com/office/drawing/2014/main" id="{85109736-B3A7-6F64-5504-EF4641422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02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532" name="Group 20">
            <a:extLst>
              <a:ext uri="{FF2B5EF4-FFF2-40B4-BE49-F238E27FC236}">
                <a16:creationId xmlns:a16="http://schemas.microsoft.com/office/drawing/2014/main" id="{80B9219B-5C23-4A2C-7325-A3E620A1F9B5}"/>
              </a:ext>
            </a:extLst>
          </p:cNvPr>
          <p:cNvGrpSpPr>
            <a:grpSpLocks/>
          </p:cNvGrpSpPr>
          <p:nvPr/>
        </p:nvGrpSpPr>
        <p:grpSpPr bwMode="auto">
          <a:xfrm>
            <a:off x="3490913" y="3352800"/>
            <a:ext cx="2736850" cy="2436813"/>
            <a:chOff x="2290" y="2077"/>
            <a:chExt cx="1724" cy="1535"/>
          </a:xfrm>
        </p:grpSpPr>
        <p:sp>
          <p:nvSpPr>
            <p:cNvPr id="64525" name="Rectangle 13">
              <a:extLst>
                <a:ext uri="{FF2B5EF4-FFF2-40B4-BE49-F238E27FC236}">
                  <a16:creationId xmlns:a16="http://schemas.microsoft.com/office/drawing/2014/main" id="{A86E57B6-DE8F-A474-27BB-C6310607E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" y="2251"/>
              <a:ext cx="998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zh-CN" altLang="zh-CN" b="1"/>
            </a:p>
          </p:txBody>
        </p:sp>
        <p:sp>
          <p:nvSpPr>
            <p:cNvPr id="64526" name="Text Box 14">
              <a:extLst>
                <a:ext uri="{FF2B5EF4-FFF2-40B4-BE49-F238E27FC236}">
                  <a16:creationId xmlns:a16="http://schemas.microsoft.com/office/drawing/2014/main" id="{0338905F-DE83-E37A-2F55-10E3889B1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2251"/>
              <a:ext cx="1043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/>
                <a:t>Modeling</a:t>
              </a:r>
            </a:p>
            <a:p>
              <a:r>
                <a:rPr lang="en-US" altLang="zh-CN" sz="1400" b="1"/>
                <a:t>   </a:t>
              </a:r>
              <a:r>
                <a:rPr lang="en-US" altLang="zh-CN" sz="1200"/>
                <a:t>business modeling</a:t>
              </a:r>
            </a:p>
            <a:p>
              <a:r>
                <a:rPr lang="en-US" altLang="zh-CN" sz="1200"/>
                <a:t>   data modeling</a:t>
              </a:r>
            </a:p>
            <a:p>
              <a:r>
                <a:rPr lang="en-US" altLang="zh-CN" sz="1200"/>
                <a:t>   process modeling</a:t>
              </a:r>
            </a:p>
          </p:txBody>
        </p:sp>
        <p:sp>
          <p:nvSpPr>
            <p:cNvPr id="64527" name="Rectangle 15">
              <a:extLst>
                <a:ext uri="{FF2B5EF4-FFF2-40B4-BE49-F238E27FC236}">
                  <a16:creationId xmlns:a16="http://schemas.microsoft.com/office/drawing/2014/main" id="{89E330AE-9433-C15C-9960-9289DF225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077"/>
              <a:ext cx="56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0099"/>
                  </a:solidFill>
                </a:rPr>
                <a:t>Team #1</a:t>
              </a:r>
            </a:p>
          </p:txBody>
        </p:sp>
        <p:sp>
          <p:nvSpPr>
            <p:cNvPr id="64528" name="Rectangle 16">
              <a:extLst>
                <a:ext uri="{FF2B5EF4-FFF2-40B4-BE49-F238E27FC236}">
                  <a16:creationId xmlns:a16="http://schemas.microsoft.com/office/drawing/2014/main" id="{E652B10F-CB30-9F9A-EC63-18C46B391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931"/>
              <a:ext cx="998" cy="6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zh-CN" altLang="zh-CN" b="1"/>
            </a:p>
          </p:txBody>
        </p:sp>
        <p:sp>
          <p:nvSpPr>
            <p:cNvPr id="64529" name="Text Box 17">
              <a:extLst>
                <a:ext uri="{FF2B5EF4-FFF2-40B4-BE49-F238E27FC236}">
                  <a16:creationId xmlns:a16="http://schemas.microsoft.com/office/drawing/2014/main" id="{122B8232-154D-C608-BD1E-A96E1B8C9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2931"/>
              <a:ext cx="1043" cy="6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/>
                <a:t>Construction</a:t>
              </a:r>
            </a:p>
            <a:p>
              <a:r>
                <a:rPr lang="en-US" altLang="zh-CN" sz="1400" b="1"/>
                <a:t>   </a:t>
              </a:r>
              <a:r>
                <a:rPr lang="en-US" altLang="zh-CN" sz="1200"/>
                <a:t>component reuse</a:t>
              </a:r>
            </a:p>
            <a:p>
              <a:r>
                <a:rPr lang="en-US" altLang="zh-CN" sz="1200"/>
                <a:t>   automatic code  </a:t>
              </a:r>
            </a:p>
            <a:p>
              <a:r>
                <a:rPr lang="en-US" altLang="zh-CN" sz="1200"/>
                <a:t>       generation</a:t>
              </a:r>
            </a:p>
            <a:p>
              <a:r>
                <a:rPr lang="en-US" altLang="zh-CN" sz="1200"/>
                <a:t>   testing</a:t>
              </a:r>
            </a:p>
          </p:txBody>
        </p:sp>
        <p:sp>
          <p:nvSpPr>
            <p:cNvPr id="64530" name="Line 18">
              <a:extLst>
                <a:ext uri="{FF2B5EF4-FFF2-40B4-BE49-F238E27FC236}">
                  <a16:creationId xmlns:a16="http://schemas.microsoft.com/office/drawing/2014/main" id="{DA46C8B2-E1CD-B077-BD9F-F2169B290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70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1" name="Line 19">
              <a:extLst>
                <a:ext uri="{FF2B5EF4-FFF2-40B4-BE49-F238E27FC236}">
                  <a16:creationId xmlns:a16="http://schemas.microsoft.com/office/drawing/2014/main" id="{1ACF4A51-4BD2-F462-A293-24B7069A3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70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542" name="Group 30">
            <a:extLst>
              <a:ext uri="{FF2B5EF4-FFF2-40B4-BE49-F238E27FC236}">
                <a16:creationId xmlns:a16="http://schemas.microsoft.com/office/drawing/2014/main" id="{4CB829A8-8081-C61C-8CFB-5ADCA61DE96B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1539875"/>
            <a:ext cx="2952750" cy="2436813"/>
            <a:chOff x="2653" y="935"/>
            <a:chExt cx="1860" cy="1535"/>
          </a:xfrm>
        </p:grpSpPr>
        <p:grpSp>
          <p:nvGrpSpPr>
            <p:cNvPr id="64533" name="Group 21">
              <a:extLst>
                <a:ext uri="{FF2B5EF4-FFF2-40B4-BE49-F238E27FC236}">
                  <a16:creationId xmlns:a16="http://schemas.microsoft.com/office/drawing/2014/main" id="{A1357B32-374C-26C9-1382-D31DC1005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9" y="935"/>
              <a:ext cx="1724" cy="1535"/>
              <a:chOff x="2290" y="2077"/>
              <a:chExt cx="1724" cy="1535"/>
            </a:xfrm>
          </p:grpSpPr>
          <p:sp>
            <p:nvSpPr>
              <p:cNvPr id="64534" name="Rectangle 22">
                <a:extLst>
                  <a:ext uri="{FF2B5EF4-FFF2-40B4-BE49-F238E27FC236}">
                    <a16:creationId xmlns:a16="http://schemas.microsoft.com/office/drawing/2014/main" id="{059C852D-0627-CCCA-90C0-67760F170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1" y="2251"/>
                <a:ext cx="998" cy="58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zh-CN" b="1"/>
              </a:p>
            </p:txBody>
          </p:sp>
          <p:sp>
            <p:nvSpPr>
              <p:cNvPr id="64535" name="Text Box 23">
                <a:extLst>
                  <a:ext uri="{FF2B5EF4-FFF2-40B4-BE49-F238E27FC236}">
                    <a16:creationId xmlns:a16="http://schemas.microsoft.com/office/drawing/2014/main" id="{45CBCC8C-48B3-598A-1961-4CE6AC577D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1" y="2251"/>
                <a:ext cx="1043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 b="1"/>
                  <a:t>Modeling</a:t>
                </a:r>
              </a:p>
              <a:p>
                <a:r>
                  <a:rPr lang="en-US" altLang="zh-CN" sz="1400" b="1"/>
                  <a:t>   </a:t>
                </a:r>
                <a:r>
                  <a:rPr lang="en-US" altLang="zh-CN" sz="1200"/>
                  <a:t>business modeling</a:t>
                </a:r>
              </a:p>
              <a:p>
                <a:r>
                  <a:rPr lang="en-US" altLang="zh-CN" sz="1200"/>
                  <a:t>   data modeling</a:t>
                </a:r>
              </a:p>
              <a:p>
                <a:r>
                  <a:rPr lang="en-US" altLang="zh-CN" sz="1200"/>
                  <a:t>   process modeling</a:t>
                </a:r>
              </a:p>
            </p:txBody>
          </p:sp>
          <p:sp>
            <p:nvSpPr>
              <p:cNvPr id="64536" name="Rectangle 24">
                <a:extLst>
                  <a:ext uri="{FF2B5EF4-FFF2-40B4-BE49-F238E27FC236}">
                    <a16:creationId xmlns:a16="http://schemas.microsoft.com/office/drawing/2014/main" id="{9ADC56F7-4476-0E87-79DB-9F9EE5064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2077"/>
                <a:ext cx="56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>
                    <a:solidFill>
                      <a:srgbClr val="000099"/>
                    </a:solidFill>
                  </a:rPr>
                  <a:t>Team #n</a:t>
                </a:r>
              </a:p>
            </p:txBody>
          </p:sp>
          <p:sp>
            <p:nvSpPr>
              <p:cNvPr id="64537" name="Rectangle 25">
                <a:extLst>
                  <a:ext uri="{FF2B5EF4-FFF2-40B4-BE49-F238E27FC236}">
                    <a16:creationId xmlns:a16="http://schemas.microsoft.com/office/drawing/2014/main" id="{EB5C4891-1FCA-114B-7AA1-EC0B3AA7E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" y="2931"/>
                <a:ext cx="998" cy="6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zh-CN" b="1"/>
              </a:p>
            </p:txBody>
          </p:sp>
          <p:sp>
            <p:nvSpPr>
              <p:cNvPr id="64538" name="Text Box 26">
                <a:extLst>
                  <a:ext uri="{FF2B5EF4-FFF2-40B4-BE49-F238E27FC236}">
                    <a16:creationId xmlns:a16="http://schemas.microsoft.com/office/drawing/2014/main" id="{D2601BD7-718B-647B-E080-2C9E237AB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1" y="2931"/>
                <a:ext cx="1043" cy="6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 b="1"/>
                  <a:t>Construction</a:t>
                </a:r>
              </a:p>
              <a:p>
                <a:r>
                  <a:rPr lang="en-US" altLang="zh-CN" sz="1400" b="1"/>
                  <a:t>   </a:t>
                </a:r>
                <a:r>
                  <a:rPr lang="en-US" altLang="zh-CN" sz="1200"/>
                  <a:t>component reuse</a:t>
                </a:r>
              </a:p>
              <a:p>
                <a:r>
                  <a:rPr lang="en-US" altLang="zh-CN" sz="1200"/>
                  <a:t>   automatic code  </a:t>
                </a:r>
              </a:p>
              <a:p>
                <a:r>
                  <a:rPr lang="en-US" altLang="zh-CN" sz="1200"/>
                  <a:t>       generation</a:t>
                </a:r>
              </a:p>
              <a:p>
                <a:r>
                  <a:rPr lang="en-US" altLang="zh-CN" sz="1200"/>
                  <a:t>   testing</a:t>
                </a:r>
              </a:p>
            </p:txBody>
          </p:sp>
          <p:sp>
            <p:nvSpPr>
              <p:cNvPr id="64539" name="Line 27">
                <a:extLst>
                  <a:ext uri="{FF2B5EF4-FFF2-40B4-BE49-F238E27FC236}">
                    <a16:creationId xmlns:a16="http://schemas.microsoft.com/office/drawing/2014/main" id="{0C218989-5A05-C3C4-4B91-3E8400073D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2704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40" name="Line 28">
                <a:extLst>
                  <a:ext uri="{FF2B5EF4-FFF2-40B4-BE49-F238E27FC236}">
                    <a16:creationId xmlns:a16="http://schemas.microsoft.com/office/drawing/2014/main" id="{F5227F1F-F065-6DBC-50EA-EC68AA135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704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541" name="Text Box 29">
              <a:extLst>
                <a:ext uri="{FF2B5EF4-FFF2-40B4-BE49-F238E27FC236}">
                  <a16:creationId xmlns:a16="http://schemas.microsoft.com/office/drawing/2014/main" id="{B8F5E845-DFD9-5B2C-5CA8-B2BF5C8CA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661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99"/>
                  </a:solidFill>
                </a:rPr>
                <a:t>……</a:t>
              </a:r>
            </a:p>
          </p:txBody>
        </p:sp>
      </p:grpSp>
      <p:grpSp>
        <p:nvGrpSpPr>
          <p:cNvPr id="64564" name="Group 52">
            <a:extLst>
              <a:ext uri="{FF2B5EF4-FFF2-40B4-BE49-F238E27FC236}">
                <a16:creationId xmlns:a16="http://schemas.microsoft.com/office/drawing/2014/main" id="{359AFFDE-336F-1ABC-5EA0-2D14B38FDBF4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1612900"/>
            <a:ext cx="4175125" cy="4392613"/>
            <a:chOff x="2200" y="981"/>
            <a:chExt cx="2630" cy="2767"/>
          </a:xfrm>
        </p:grpSpPr>
        <p:sp>
          <p:nvSpPr>
            <p:cNvPr id="64543" name="Line 31">
              <a:extLst>
                <a:ext uri="{FF2B5EF4-FFF2-40B4-BE49-F238E27FC236}">
                  <a16:creationId xmlns:a16="http://schemas.microsoft.com/office/drawing/2014/main" id="{5ACDC30E-035A-70D0-3ABD-5E6144626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" y="981"/>
              <a:ext cx="0" cy="27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4" name="Line 32">
              <a:extLst>
                <a:ext uri="{FF2B5EF4-FFF2-40B4-BE49-F238E27FC236}">
                  <a16:creationId xmlns:a16="http://schemas.microsoft.com/office/drawing/2014/main" id="{D89F86B1-2726-DB59-F5B3-D78635869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3748"/>
              <a:ext cx="26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563" name="Group 51">
            <a:extLst>
              <a:ext uri="{FF2B5EF4-FFF2-40B4-BE49-F238E27FC236}">
                <a16:creationId xmlns:a16="http://schemas.microsoft.com/office/drawing/2014/main" id="{B04C7B85-229B-9AAB-83C8-A7D1664F348C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4060825"/>
            <a:ext cx="3600450" cy="2392363"/>
            <a:chOff x="2200" y="2523"/>
            <a:chExt cx="2268" cy="1507"/>
          </a:xfrm>
        </p:grpSpPr>
        <p:sp>
          <p:nvSpPr>
            <p:cNvPr id="64545" name="Line 33">
              <a:extLst>
                <a:ext uri="{FF2B5EF4-FFF2-40B4-BE49-F238E27FC236}">
                  <a16:creationId xmlns:a16="http://schemas.microsoft.com/office/drawing/2014/main" id="{9A88EAC8-4BAC-7B26-8AA8-E428BEB13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2523"/>
              <a:ext cx="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6" name="Line 34">
              <a:extLst>
                <a:ext uri="{FF2B5EF4-FFF2-40B4-BE49-F238E27FC236}">
                  <a16:creationId xmlns:a16="http://schemas.microsoft.com/office/drawing/2014/main" id="{9CD5EC94-4CC4-CA11-3999-36B6941C6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3838"/>
              <a:ext cx="22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7" name="Rectangle 35">
              <a:extLst>
                <a:ext uri="{FF2B5EF4-FFF2-40B4-BE49-F238E27FC236}">
                  <a16:creationId xmlns:a16="http://schemas.microsoft.com/office/drawing/2014/main" id="{014F4517-B0EB-C771-E93B-4DAEF9BF5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3" y="3838"/>
              <a:ext cx="77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60 – 90 days</a:t>
              </a:r>
            </a:p>
          </p:txBody>
        </p:sp>
      </p:grpSp>
      <p:grpSp>
        <p:nvGrpSpPr>
          <p:cNvPr id="64562" name="Group 50">
            <a:extLst>
              <a:ext uri="{FF2B5EF4-FFF2-40B4-BE49-F238E27FC236}">
                <a16:creationId xmlns:a16="http://schemas.microsoft.com/office/drawing/2014/main" id="{D32DAA57-878B-E3CA-CAAB-E724BFB8E07C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3484563"/>
            <a:ext cx="2519363" cy="1800225"/>
            <a:chOff x="3969" y="2160"/>
            <a:chExt cx="1587" cy="1134"/>
          </a:xfrm>
        </p:grpSpPr>
        <p:grpSp>
          <p:nvGrpSpPr>
            <p:cNvPr id="64558" name="Group 46">
              <a:extLst>
                <a:ext uri="{FF2B5EF4-FFF2-40B4-BE49-F238E27FC236}">
                  <a16:creationId xmlns:a16="http://schemas.microsoft.com/office/drawing/2014/main" id="{F7DCBB27-48EF-F992-EBFE-B143D6E477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0" y="2432"/>
              <a:ext cx="816" cy="598"/>
              <a:chOff x="975" y="3195"/>
              <a:chExt cx="816" cy="598"/>
            </a:xfrm>
          </p:grpSpPr>
          <p:sp>
            <p:nvSpPr>
              <p:cNvPr id="64553" name="Rectangle 41">
                <a:extLst>
                  <a:ext uri="{FF2B5EF4-FFF2-40B4-BE49-F238E27FC236}">
                    <a16:creationId xmlns:a16="http://schemas.microsoft.com/office/drawing/2014/main" id="{4D1097F8-CB9A-33E1-D991-562619E70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3195"/>
                <a:ext cx="771" cy="59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zh-CN" b="1"/>
              </a:p>
            </p:txBody>
          </p:sp>
          <p:sp>
            <p:nvSpPr>
              <p:cNvPr id="64554" name="Text Box 42">
                <a:extLst>
                  <a:ext uri="{FF2B5EF4-FFF2-40B4-BE49-F238E27FC236}">
                    <a16:creationId xmlns:a16="http://schemas.microsoft.com/office/drawing/2014/main" id="{A7AF0DE5-5985-A233-EBA1-0C9F8E68EE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3195"/>
                <a:ext cx="816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 b="1"/>
                  <a:t>Deployment</a:t>
                </a:r>
              </a:p>
              <a:p>
                <a:r>
                  <a:rPr lang="en-US" altLang="zh-CN" sz="1400" b="1"/>
                  <a:t>   </a:t>
                </a:r>
                <a:r>
                  <a:rPr lang="en-US" altLang="zh-CN" sz="1200"/>
                  <a:t>integration</a:t>
                </a:r>
              </a:p>
              <a:p>
                <a:r>
                  <a:rPr lang="en-US" altLang="zh-CN" sz="1200"/>
                  <a:t>   delivery</a:t>
                </a:r>
              </a:p>
              <a:p>
                <a:r>
                  <a:rPr lang="en-US" altLang="zh-CN" sz="1200"/>
                  <a:t>   feedback</a:t>
                </a:r>
              </a:p>
            </p:txBody>
          </p:sp>
        </p:grpSp>
        <p:sp>
          <p:nvSpPr>
            <p:cNvPr id="64559" name="Line 47">
              <a:extLst>
                <a:ext uri="{FF2B5EF4-FFF2-40B4-BE49-F238E27FC236}">
                  <a16:creationId xmlns:a16="http://schemas.microsoft.com/office/drawing/2014/main" id="{D41FE73E-6543-B24C-4FE7-107A90824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2160"/>
              <a:ext cx="27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0" name="Line 48">
              <a:extLst>
                <a:ext uri="{FF2B5EF4-FFF2-40B4-BE49-F238E27FC236}">
                  <a16:creationId xmlns:a16="http://schemas.microsoft.com/office/drawing/2014/main" id="{816CAC33-67CF-B8DD-785E-281B5500D6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9" y="2704"/>
              <a:ext cx="771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1" name="Rectangle 49">
              <a:extLst>
                <a:ext uri="{FF2B5EF4-FFF2-40B4-BE49-F238E27FC236}">
                  <a16:creationId xmlns:a16="http://schemas.microsoft.com/office/drawing/2014/main" id="{E410D58B-6AA4-D2C0-1B86-8355FDA3B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2614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99"/>
                  </a:solidFill>
                </a:rPr>
                <a:t>……</a:t>
              </a:r>
            </a:p>
          </p:txBody>
        </p:sp>
      </p:grpSp>
      <p:sp>
        <p:nvSpPr>
          <p:cNvPr id="64566" name="Text Box 54">
            <a:extLst>
              <a:ext uri="{FF2B5EF4-FFF2-40B4-BE49-F238E27FC236}">
                <a16:creationId xmlns:a16="http://schemas.microsoft.com/office/drawing/2014/main" id="{5DC4D9E2-8A58-0690-467E-E6726A4A6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781300"/>
            <a:ext cx="2016125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sym typeface="Wingdings" panose="05000000000000000000" pitchFamily="2" charset="2"/>
              </a:rPr>
              <a:t></a:t>
            </a:r>
            <a:r>
              <a:rPr kumimoji="1" lang="en-US" altLang="zh-CN" sz="1600" b="1">
                <a:solidFill>
                  <a:srgbClr val="000066"/>
                </a:solidFill>
                <a:sym typeface="Wingdings" panose="05000000000000000000" pitchFamily="2" charset="2"/>
              </a:rPr>
              <a:t>  </a:t>
            </a:r>
            <a:r>
              <a:rPr kumimoji="1" lang="en-US" altLang="zh-CN" sz="1600" b="1">
                <a:solidFill>
                  <a:srgbClr val="000066"/>
                </a:solidFill>
              </a:rPr>
              <a:t>Require sufficient human resources.</a:t>
            </a:r>
          </a:p>
        </p:txBody>
      </p:sp>
      <p:sp>
        <p:nvSpPr>
          <p:cNvPr id="64567" name="Text Box 55">
            <a:extLst>
              <a:ext uri="{FF2B5EF4-FFF2-40B4-BE49-F238E27FC236}">
                <a16:creationId xmlns:a16="http://schemas.microsoft.com/office/drawing/2014/main" id="{6452750D-DF54-C9D2-6044-965CDF994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789363"/>
            <a:ext cx="2808287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sym typeface="Wingdings" panose="05000000000000000000" pitchFamily="2" charset="2"/>
              </a:rPr>
              <a:t></a:t>
            </a:r>
            <a:r>
              <a:rPr kumimoji="1"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kumimoji="1" lang="en-US" altLang="zh-CN" sz="1600" b="1">
                <a:solidFill>
                  <a:srgbClr val="000066"/>
                </a:solidFill>
              </a:rPr>
              <a:t>Require commitment to the rapid-fire activities from both developers and customers.</a:t>
            </a:r>
          </a:p>
        </p:txBody>
      </p:sp>
      <p:sp>
        <p:nvSpPr>
          <p:cNvPr id="64568" name="Text Box 56">
            <a:extLst>
              <a:ext uri="{FF2B5EF4-FFF2-40B4-BE49-F238E27FC236}">
                <a16:creationId xmlns:a16="http://schemas.microsoft.com/office/drawing/2014/main" id="{A6DDFD2D-2E9C-69A9-3313-EC3BE861B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4797425"/>
            <a:ext cx="3025775" cy="8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  </a:t>
            </a:r>
            <a:r>
              <a:rPr kumimoji="1" lang="en-US" altLang="zh-CN" sz="1600" b="1">
                <a:solidFill>
                  <a:srgbClr val="000066"/>
                </a:solidFill>
              </a:rPr>
              <a:t>If a system cannot be properly modularized, RAD may not work.</a:t>
            </a:r>
          </a:p>
        </p:txBody>
      </p:sp>
      <p:sp>
        <p:nvSpPr>
          <p:cNvPr id="64569" name="Text Box 57">
            <a:extLst>
              <a:ext uri="{FF2B5EF4-FFF2-40B4-BE49-F238E27FC236}">
                <a16:creationId xmlns:a16="http://schemas.microsoft.com/office/drawing/2014/main" id="{311785CB-1C88-DBDF-9C01-951A076E6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1557338"/>
            <a:ext cx="2701925" cy="80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  </a:t>
            </a:r>
            <a:r>
              <a:rPr kumimoji="1" lang="en-US" altLang="zh-CN" sz="1600" b="1">
                <a:solidFill>
                  <a:srgbClr val="000066"/>
                </a:solidFill>
              </a:rPr>
              <a:t>If tuning interfaces is needed, RAD may not work.</a:t>
            </a:r>
          </a:p>
        </p:txBody>
      </p:sp>
      <p:sp>
        <p:nvSpPr>
          <p:cNvPr id="64570" name="Text Box 58">
            <a:extLst>
              <a:ext uri="{FF2B5EF4-FFF2-40B4-BE49-F238E27FC236}">
                <a16:creationId xmlns:a16="http://schemas.microsoft.com/office/drawing/2014/main" id="{5FD629BD-C2CF-807E-38AD-E522ABFB4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2420938"/>
            <a:ext cx="2125662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 </a:t>
            </a:r>
            <a:r>
              <a:rPr kumimoji="1" lang="en-US" altLang="zh-CN" sz="1600" b="1">
                <a:solidFill>
                  <a:srgbClr val="000066"/>
                </a:solidFill>
              </a:rPr>
              <a:t>RAD is not appropriate when technical risks are high.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6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45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45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45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45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45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66" grpId="0" autoUpdateAnimBg="0"/>
      <p:bldP spid="64567" grpId="0" autoUpdateAnimBg="0"/>
      <p:bldP spid="64568" grpId="0" autoUpdateAnimBg="0"/>
      <p:bldP spid="64569" grpId="0" autoUpdateAnimBg="0"/>
      <p:bldP spid="6457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96" name="Group 460">
            <a:extLst>
              <a:ext uri="{FF2B5EF4-FFF2-40B4-BE49-F238E27FC236}">
                <a16:creationId xmlns:a16="http://schemas.microsoft.com/office/drawing/2014/main" id="{56353721-8682-9923-E027-6FC8582053E2}"/>
              </a:ext>
            </a:extLst>
          </p:cNvPr>
          <p:cNvGrpSpPr>
            <a:grpSpLocks/>
          </p:cNvGrpSpPr>
          <p:nvPr/>
        </p:nvGrpSpPr>
        <p:grpSpPr bwMode="auto">
          <a:xfrm>
            <a:off x="1368425" y="2132013"/>
            <a:ext cx="4464050" cy="3671887"/>
            <a:chOff x="1429" y="1071"/>
            <a:chExt cx="2812" cy="2313"/>
          </a:xfrm>
        </p:grpSpPr>
        <p:sp>
          <p:nvSpPr>
            <p:cNvPr id="65984" name="AutoShape 448">
              <a:extLst>
                <a:ext uri="{FF2B5EF4-FFF2-40B4-BE49-F238E27FC236}">
                  <a16:creationId xmlns:a16="http://schemas.microsoft.com/office/drawing/2014/main" id="{1D3813FE-7C61-EC7F-57F1-04C6CD566F2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1565" y="1071"/>
              <a:ext cx="2676" cy="2313"/>
            </a:xfrm>
            <a:custGeom>
              <a:avLst/>
              <a:gdLst>
                <a:gd name="G0" fmla="+- -67963 0 0"/>
                <a:gd name="G1" fmla="+- -5910328 0 0"/>
                <a:gd name="G2" fmla="+- -67963 0 -5910328"/>
                <a:gd name="G3" fmla="+- 10800 0 0"/>
                <a:gd name="G4" fmla="+- 0 0 -6796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459 0 0"/>
                <a:gd name="G9" fmla="+- 0 0 -5910328"/>
                <a:gd name="G10" fmla="+- 7459 0 2700"/>
                <a:gd name="G11" fmla="cos G10 -67963"/>
                <a:gd name="G12" fmla="sin G10 -67963"/>
                <a:gd name="G13" fmla="cos 13500 -67963"/>
                <a:gd name="G14" fmla="sin 13500 -67963"/>
                <a:gd name="G15" fmla="+- G11 10800 0"/>
                <a:gd name="G16" fmla="+- G12 10800 0"/>
                <a:gd name="G17" fmla="+- G13 10800 0"/>
                <a:gd name="G18" fmla="+- G14 10800 0"/>
                <a:gd name="G19" fmla="*/ 7459 1 2"/>
                <a:gd name="G20" fmla="+- G19 5400 0"/>
                <a:gd name="G21" fmla="cos G20 -67963"/>
                <a:gd name="G22" fmla="sin G20 -67963"/>
                <a:gd name="G23" fmla="+- G21 10800 0"/>
                <a:gd name="G24" fmla="+- G12 G23 G22"/>
                <a:gd name="G25" fmla="+- G22 G23 G11"/>
                <a:gd name="G26" fmla="cos 10800 -67963"/>
                <a:gd name="G27" fmla="sin 10800 -67963"/>
                <a:gd name="G28" fmla="cos 7459 -67963"/>
                <a:gd name="G29" fmla="sin 7459 -6796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10328"/>
                <a:gd name="G36" fmla="sin G34 -5910328"/>
                <a:gd name="G37" fmla="+/ -5910328 -6796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459 G39"/>
                <a:gd name="G43" fmla="sin 745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8354 w 21600"/>
                <a:gd name="T5" fmla="*/ 3082 h 21600"/>
                <a:gd name="T6" fmla="*/ 10770 w 21600"/>
                <a:gd name="T7" fmla="*/ 1670 h 21600"/>
                <a:gd name="T8" fmla="*/ 16017 w 21600"/>
                <a:gd name="T9" fmla="*/ 5469 h 21600"/>
                <a:gd name="T10" fmla="*/ 24297 w 21600"/>
                <a:gd name="T11" fmla="*/ 10555 h 21600"/>
                <a:gd name="T12" fmla="*/ 20007 w 21600"/>
                <a:gd name="T13" fmla="*/ 15004 h 21600"/>
                <a:gd name="T14" fmla="*/ 15558 w 21600"/>
                <a:gd name="T15" fmla="*/ 107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257" y="10665"/>
                  </a:moveTo>
                  <a:cubicBezTo>
                    <a:pt x="18184" y="6598"/>
                    <a:pt x="14866" y="3341"/>
                    <a:pt x="10800" y="3341"/>
                  </a:cubicBezTo>
                  <a:cubicBezTo>
                    <a:pt x="10791" y="3341"/>
                    <a:pt x="10783" y="3341"/>
                    <a:pt x="10775" y="3341"/>
                  </a:cubicBezTo>
                  <a:lnTo>
                    <a:pt x="10765" y="0"/>
                  </a:lnTo>
                  <a:cubicBezTo>
                    <a:pt x="10776" y="0"/>
                    <a:pt x="10788" y="0"/>
                    <a:pt x="10800" y="0"/>
                  </a:cubicBezTo>
                  <a:cubicBezTo>
                    <a:pt x="16688" y="0"/>
                    <a:pt x="21491" y="4717"/>
                    <a:pt x="21598" y="10604"/>
                  </a:cubicBezTo>
                  <a:lnTo>
                    <a:pt x="24297" y="10555"/>
                  </a:lnTo>
                  <a:lnTo>
                    <a:pt x="20007" y="15004"/>
                  </a:lnTo>
                  <a:lnTo>
                    <a:pt x="15558" y="10713"/>
                  </a:lnTo>
                  <a:lnTo>
                    <a:pt x="18257" y="10665"/>
                  </a:lnTo>
                  <a:close/>
                </a:path>
              </a:pathLst>
            </a:custGeom>
            <a:solidFill>
              <a:srgbClr val="0000FF"/>
            </a:solidFill>
            <a:ln w="254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982" name="Rectangle 446">
              <a:extLst>
                <a:ext uri="{FF2B5EF4-FFF2-40B4-BE49-F238E27FC236}">
                  <a16:creationId xmlns:a16="http://schemas.microsoft.com/office/drawing/2014/main" id="{B268AAB4-CE54-6DEC-3241-74C362AA3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432"/>
              <a:ext cx="862" cy="5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zh-CN" altLang="zh-CN" b="1"/>
            </a:p>
          </p:txBody>
        </p:sp>
        <p:sp>
          <p:nvSpPr>
            <p:cNvPr id="65983" name="Text Box 447">
              <a:extLst>
                <a:ext uri="{FF2B5EF4-FFF2-40B4-BE49-F238E27FC236}">
                  <a16:creationId xmlns:a16="http://schemas.microsoft.com/office/drawing/2014/main" id="{63B7A723-F612-7EC9-8F74-53FE09FEE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478"/>
              <a:ext cx="817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/>
                <a:t>Deployment</a:t>
              </a:r>
            </a:p>
            <a:p>
              <a:r>
                <a:rPr lang="en-US" altLang="zh-CN" sz="1400" b="1"/>
                <a:t>  Delivery</a:t>
              </a:r>
            </a:p>
            <a:p>
              <a:r>
                <a:rPr lang="en-US" altLang="zh-CN" sz="1400" b="1"/>
                <a:t>  &amp; Feedback</a:t>
              </a:r>
              <a:endParaRPr lang="en-US" altLang="zh-CN" sz="1200"/>
            </a:p>
          </p:txBody>
        </p:sp>
      </p:grpSp>
      <p:grpSp>
        <p:nvGrpSpPr>
          <p:cNvPr id="65986" name="Group 450">
            <a:extLst>
              <a:ext uri="{FF2B5EF4-FFF2-40B4-BE49-F238E27FC236}">
                <a16:creationId xmlns:a16="http://schemas.microsoft.com/office/drawing/2014/main" id="{68743804-BD2A-287A-A340-E7BD150F05F3}"/>
              </a:ext>
            </a:extLst>
          </p:cNvPr>
          <p:cNvGrpSpPr>
            <a:grpSpLocks/>
          </p:cNvGrpSpPr>
          <p:nvPr/>
        </p:nvGrpSpPr>
        <p:grpSpPr bwMode="auto">
          <a:xfrm>
            <a:off x="1871663" y="1557338"/>
            <a:ext cx="3671887" cy="4248150"/>
            <a:chOff x="1746" y="709"/>
            <a:chExt cx="2313" cy="2676"/>
          </a:xfrm>
        </p:grpSpPr>
        <p:sp>
          <p:nvSpPr>
            <p:cNvPr id="65978" name="AutoShape 442">
              <a:extLst>
                <a:ext uri="{FF2B5EF4-FFF2-40B4-BE49-F238E27FC236}">
                  <a16:creationId xmlns:a16="http://schemas.microsoft.com/office/drawing/2014/main" id="{7876C598-8FF1-5FBB-4EB3-13BED5671D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65" y="890"/>
              <a:ext cx="2676" cy="2313"/>
            </a:xfrm>
            <a:custGeom>
              <a:avLst/>
              <a:gdLst>
                <a:gd name="G0" fmla="+- -67963 0 0"/>
                <a:gd name="G1" fmla="+- -5910328 0 0"/>
                <a:gd name="G2" fmla="+- -67963 0 -5910328"/>
                <a:gd name="G3" fmla="+- 10800 0 0"/>
                <a:gd name="G4" fmla="+- 0 0 -6796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459 0 0"/>
                <a:gd name="G9" fmla="+- 0 0 -5910328"/>
                <a:gd name="G10" fmla="+- 7459 0 2700"/>
                <a:gd name="G11" fmla="cos G10 -67963"/>
                <a:gd name="G12" fmla="sin G10 -67963"/>
                <a:gd name="G13" fmla="cos 13500 -67963"/>
                <a:gd name="G14" fmla="sin 13500 -67963"/>
                <a:gd name="G15" fmla="+- G11 10800 0"/>
                <a:gd name="G16" fmla="+- G12 10800 0"/>
                <a:gd name="G17" fmla="+- G13 10800 0"/>
                <a:gd name="G18" fmla="+- G14 10800 0"/>
                <a:gd name="G19" fmla="*/ 7459 1 2"/>
                <a:gd name="G20" fmla="+- G19 5400 0"/>
                <a:gd name="G21" fmla="cos G20 -67963"/>
                <a:gd name="G22" fmla="sin G20 -67963"/>
                <a:gd name="G23" fmla="+- G21 10800 0"/>
                <a:gd name="G24" fmla="+- G12 G23 G22"/>
                <a:gd name="G25" fmla="+- G22 G23 G11"/>
                <a:gd name="G26" fmla="cos 10800 -67963"/>
                <a:gd name="G27" fmla="sin 10800 -67963"/>
                <a:gd name="G28" fmla="cos 7459 -67963"/>
                <a:gd name="G29" fmla="sin 7459 -6796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10328"/>
                <a:gd name="G36" fmla="sin G34 -5910328"/>
                <a:gd name="G37" fmla="+/ -5910328 -6796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459 G39"/>
                <a:gd name="G43" fmla="sin 745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8354 w 21600"/>
                <a:gd name="T5" fmla="*/ 3082 h 21600"/>
                <a:gd name="T6" fmla="*/ 10770 w 21600"/>
                <a:gd name="T7" fmla="*/ 1670 h 21600"/>
                <a:gd name="T8" fmla="*/ 16017 w 21600"/>
                <a:gd name="T9" fmla="*/ 5469 h 21600"/>
                <a:gd name="T10" fmla="*/ 24297 w 21600"/>
                <a:gd name="T11" fmla="*/ 10555 h 21600"/>
                <a:gd name="T12" fmla="*/ 20007 w 21600"/>
                <a:gd name="T13" fmla="*/ 15004 h 21600"/>
                <a:gd name="T14" fmla="*/ 15558 w 21600"/>
                <a:gd name="T15" fmla="*/ 107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257" y="10665"/>
                  </a:moveTo>
                  <a:cubicBezTo>
                    <a:pt x="18184" y="6598"/>
                    <a:pt x="14866" y="3341"/>
                    <a:pt x="10800" y="3341"/>
                  </a:cubicBezTo>
                  <a:cubicBezTo>
                    <a:pt x="10791" y="3341"/>
                    <a:pt x="10783" y="3341"/>
                    <a:pt x="10775" y="3341"/>
                  </a:cubicBezTo>
                  <a:lnTo>
                    <a:pt x="10765" y="0"/>
                  </a:lnTo>
                  <a:cubicBezTo>
                    <a:pt x="10776" y="0"/>
                    <a:pt x="10788" y="0"/>
                    <a:pt x="10800" y="0"/>
                  </a:cubicBezTo>
                  <a:cubicBezTo>
                    <a:pt x="16688" y="0"/>
                    <a:pt x="21491" y="4717"/>
                    <a:pt x="21598" y="10604"/>
                  </a:cubicBezTo>
                  <a:lnTo>
                    <a:pt x="24297" y="10555"/>
                  </a:lnTo>
                  <a:lnTo>
                    <a:pt x="20007" y="15004"/>
                  </a:lnTo>
                  <a:lnTo>
                    <a:pt x="15558" y="10713"/>
                  </a:lnTo>
                  <a:lnTo>
                    <a:pt x="18257" y="10665"/>
                  </a:lnTo>
                  <a:close/>
                </a:path>
              </a:pathLst>
            </a:custGeom>
            <a:solidFill>
              <a:srgbClr val="0000FF"/>
            </a:solidFill>
            <a:ln w="254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979" name="Rectangle 443">
              <a:extLst>
                <a:ext uri="{FF2B5EF4-FFF2-40B4-BE49-F238E27FC236}">
                  <a16:creationId xmlns:a16="http://schemas.microsoft.com/office/drawing/2014/main" id="{AD839DCA-0F3B-5A02-E4B8-9B737B742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704"/>
              <a:ext cx="862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zh-CN" altLang="zh-CN" b="1"/>
            </a:p>
          </p:txBody>
        </p:sp>
        <p:sp>
          <p:nvSpPr>
            <p:cNvPr id="65980" name="Text Box 444">
              <a:extLst>
                <a:ext uri="{FF2B5EF4-FFF2-40B4-BE49-F238E27FC236}">
                  <a16:creationId xmlns:a16="http://schemas.microsoft.com/office/drawing/2014/main" id="{DCAB513C-503A-6AEC-471B-5FB762CCF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7" y="2750"/>
              <a:ext cx="81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/>
                <a:t>Construction of prototype</a:t>
              </a:r>
              <a:endParaRPr lang="en-US" altLang="zh-CN" sz="1200"/>
            </a:p>
          </p:txBody>
        </p:sp>
      </p:grpSp>
      <p:sp>
        <p:nvSpPr>
          <p:cNvPr id="65538" name="Rectangle 2">
            <a:extLst>
              <a:ext uri="{FF2B5EF4-FFF2-40B4-BE49-F238E27FC236}">
                <a16:creationId xmlns:a16="http://schemas.microsoft.com/office/drawing/2014/main" id="{CB55E1C0-A1E2-A64D-5844-292B92B0D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4.1.3  Evolutionary Process Models</a:t>
            </a: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4FEAF96C-FBFE-3FD5-6AE8-4BB8D1FC8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955675"/>
            <a:ext cx="2592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400" b="1">
                <a:solidFill>
                  <a:srgbClr val="000066"/>
                </a:solidFill>
              </a:rPr>
              <a:t> Prototyping</a:t>
            </a:r>
          </a:p>
        </p:txBody>
      </p:sp>
      <p:grpSp>
        <p:nvGrpSpPr>
          <p:cNvPr id="65981" name="Group 445">
            <a:extLst>
              <a:ext uri="{FF2B5EF4-FFF2-40B4-BE49-F238E27FC236}">
                <a16:creationId xmlns:a16="http://schemas.microsoft.com/office/drawing/2014/main" id="{9F8D1A18-F6A8-DB32-EA2C-9573F71D2BA5}"/>
              </a:ext>
            </a:extLst>
          </p:cNvPr>
          <p:cNvGrpSpPr>
            <a:grpSpLocks/>
          </p:cNvGrpSpPr>
          <p:nvPr/>
        </p:nvGrpSpPr>
        <p:grpSpPr bwMode="auto">
          <a:xfrm>
            <a:off x="1368425" y="1844675"/>
            <a:ext cx="4608513" cy="3671888"/>
            <a:chOff x="1429" y="890"/>
            <a:chExt cx="2903" cy="2313"/>
          </a:xfrm>
        </p:grpSpPr>
        <p:sp>
          <p:nvSpPr>
            <p:cNvPr id="65963" name="AutoShape 427">
              <a:extLst>
                <a:ext uri="{FF2B5EF4-FFF2-40B4-BE49-F238E27FC236}">
                  <a16:creationId xmlns:a16="http://schemas.microsoft.com/office/drawing/2014/main" id="{DA6E5082-3DBB-FACF-3850-E7950457F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890"/>
              <a:ext cx="2676" cy="2313"/>
            </a:xfrm>
            <a:custGeom>
              <a:avLst/>
              <a:gdLst>
                <a:gd name="G0" fmla="+- -67963 0 0"/>
                <a:gd name="G1" fmla="+- -5910328 0 0"/>
                <a:gd name="G2" fmla="+- -67963 0 -5910328"/>
                <a:gd name="G3" fmla="+- 10800 0 0"/>
                <a:gd name="G4" fmla="+- 0 0 -6796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459 0 0"/>
                <a:gd name="G9" fmla="+- 0 0 -5910328"/>
                <a:gd name="G10" fmla="+- 7459 0 2700"/>
                <a:gd name="G11" fmla="cos G10 -67963"/>
                <a:gd name="G12" fmla="sin G10 -67963"/>
                <a:gd name="G13" fmla="cos 13500 -67963"/>
                <a:gd name="G14" fmla="sin 13500 -67963"/>
                <a:gd name="G15" fmla="+- G11 10800 0"/>
                <a:gd name="G16" fmla="+- G12 10800 0"/>
                <a:gd name="G17" fmla="+- G13 10800 0"/>
                <a:gd name="G18" fmla="+- G14 10800 0"/>
                <a:gd name="G19" fmla="*/ 7459 1 2"/>
                <a:gd name="G20" fmla="+- G19 5400 0"/>
                <a:gd name="G21" fmla="cos G20 -67963"/>
                <a:gd name="G22" fmla="sin G20 -67963"/>
                <a:gd name="G23" fmla="+- G21 10800 0"/>
                <a:gd name="G24" fmla="+- G12 G23 G22"/>
                <a:gd name="G25" fmla="+- G22 G23 G11"/>
                <a:gd name="G26" fmla="cos 10800 -67963"/>
                <a:gd name="G27" fmla="sin 10800 -67963"/>
                <a:gd name="G28" fmla="cos 7459 -67963"/>
                <a:gd name="G29" fmla="sin 7459 -6796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10328"/>
                <a:gd name="G36" fmla="sin G34 -5910328"/>
                <a:gd name="G37" fmla="+/ -5910328 -6796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459 G39"/>
                <a:gd name="G43" fmla="sin 745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8354 w 21600"/>
                <a:gd name="T5" fmla="*/ 3082 h 21600"/>
                <a:gd name="T6" fmla="*/ 10770 w 21600"/>
                <a:gd name="T7" fmla="*/ 1670 h 21600"/>
                <a:gd name="T8" fmla="*/ 16017 w 21600"/>
                <a:gd name="T9" fmla="*/ 5469 h 21600"/>
                <a:gd name="T10" fmla="*/ 24297 w 21600"/>
                <a:gd name="T11" fmla="*/ 10555 h 21600"/>
                <a:gd name="T12" fmla="*/ 20007 w 21600"/>
                <a:gd name="T13" fmla="*/ 15004 h 21600"/>
                <a:gd name="T14" fmla="*/ 15558 w 21600"/>
                <a:gd name="T15" fmla="*/ 107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257" y="10665"/>
                  </a:moveTo>
                  <a:cubicBezTo>
                    <a:pt x="18184" y="6598"/>
                    <a:pt x="14866" y="3341"/>
                    <a:pt x="10800" y="3341"/>
                  </a:cubicBezTo>
                  <a:cubicBezTo>
                    <a:pt x="10791" y="3341"/>
                    <a:pt x="10783" y="3341"/>
                    <a:pt x="10775" y="3341"/>
                  </a:cubicBezTo>
                  <a:lnTo>
                    <a:pt x="10765" y="0"/>
                  </a:lnTo>
                  <a:cubicBezTo>
                    <a:pt x="10776" y="0"/>
                    <a:pt x="10788" y="0"/>
                    <a:pt x="10800" y="0"/>
                  </a:cubicBezTo>
                  <a:cubicBezTo>
                    <a:pt x="16688" y="0"/>
                    <a:pt x="21491" y="4717"/>
                    <a:pt x="21598" y="10604"/>
                  </a:cubicBezTo>
                  <a:lnTo>
                    <a:pt x="24297" y="10555"/>
                  </a:lnTo>
                  <a:lnTo>
                    <a:pt x="20007" y="15004"/>
                  </a:lnTo>
                  <a:lnTo>
                    <a:pt x="15558" y="10713"/>
                  </a:lnTo>
                  <a:lnTo>
                    <a:pt x="18257" y="10665"/>
                  </a:lnTo>
                  <a:close/>
                </a:path>
              </a:pathLst>
            </a:custGeom>
            <a:solidFill>
              <a:srgbClr val="0000FF"/>
            </a:solidFill>
            <a:ln w="254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973" name="Rectangle 437">
              <a:extLst>
                <a:ext uri="{FF2B5EF4-FFF2-40B4-BE49-F238E27FC236}">
                  <a16:creationId xmlns:a16="http://schemas.microsoft.com/office/drawing/2014/main" id="{315C3FE0-C470-251B-47A3-B49686648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026"/>
              <a:ext cx="681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zh-CN" altLang="zh-CN" b="1"/>
            </a:p>
          </p:txBody>
        </p:sp>
        <p:sp>
          <p:nvSpPr>
            <p:cNvPr id="65974" name="Text Box 438">
              <a:extLst>
                <a:ext uri="{FF2B5EF4-FFF2-40B4-BE49-F238E27FC236}">
                  <a16:creationId xmlns:a16="http://schemas.microsoft.com/office/drawing/2014/main" id="{4A584C76-3FD4-7134-2CF4-920DE4E8D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106"/>
              <a:ext cx="7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/>
                <a:t>Quick Plan</a:t>
              </a:r>
              <a:endParaRPr lang="en-US" altLang="zh-CN" sz="1200"/>
            </a:p>
          </p:txBody>
        </p:sp>
        <p:sp>
          <p:nvSpPr>
            <p:cNvPr id="65976" name="Rectangle 440">
              <a:extLst>
                <a:ext uri="{FF2B5EF4-FFF2-40B4-BE49-F238E27FC236}">
                  <a16:creationId xmlns:a16="http://schemas.microsoft.com/office/drawing/2014/main" id="{180486E4-5D12-BF56-B315-49562F66F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480"/>
              <a:ext cx="817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zh-CN" altLang="zh-CN" b="1"/>
            </a:p>
          </p:txBody>
        </p:sp>
        <p:sp>
          <p:nvSpPr>
            <p:cNvPr id="65977" name="Text Box 441">
              <a:extLst>
                <a:ext uri="{FF2B5EF4-FFF2-40B4-BE49-F238E27FC236}">
                  <a16:creationId xmlns:a16="http://schemas.microsoft.com/office/drawing/2014/main" id="{D33ADE87-DD9B-0291-989C-A444C7D35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525"/>
              <a:ext cx="81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/>
                <a:t>Modeling</a:t>
              </a:r>
            </a:p>
            <a:p>
              <a:r>
                <a:rPr lang="en-US" altLang="zh-CN" sz="1400" b="1"/>
                <a:t>Quick design</a:t>
              </a:r>
              <a:endParaRPr lang="en-US" altLang="zh-CN" sz="1200"/>
            </a:p>
          </p:txBody>
        </p:sp>
      </p:grpSp>
      <p:grpSp>
        <p:nvGrpSpPr>
          <p:cNvPr id="65975" name="Group 439">
            <a:extLst>
              <a:ext uri="{FF2B5EF4-FFF2-40B4-BE49-F238E27FC236}">
                <a16:creationId xmlns:a16="http://schemas.microsoft.com/office/drawing/2014/main" id="{F2BDF649-F139-0883-59A0-CFF8E36715B0}"/>
              </a:ext>
            </a:extLst>
          </p:cNvPr>
          <p:cNvGrpSpPr>
            <a:grpSpLocks/>
          </p:cNvGrpSpPr>
          <p:nvPr/>
        </p:nvGrpSpPr>
        <p:grpSpPr bwMode="auto">
          <a:xfrm>
            <a:off x="1511300" y="1844675"/>
            <a:ext cx="3816350" cy="4248150"/>
            <a:chOff x="1519" y="890"/>
            <a:chExt cx="2404" cy="2676"/>
          </a:xfrm>
        </p:grpSpPr>
        <p:sp>
          <p:nvSpPr>
            <p:cNvPr id="65964" name="AutoShape 428">
              <a:extLst>
                <a:ext uri="{FF2B5EF4-FFF2-40B4-BE49-F238E27FC236}">
                  <a16:creationId xmlns:a16="http://schemas.microsoft.com/office/drawing/2014/main" id="{B96ADB00-2A15-DEAB-D02E-0DDDC51D01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429" y="1071"/>
              <a:ext cx="2676" cy="2313"/>
            </a:xfrm>
            <a:custGeom>
              <a:avLst/>
              <a:gdLst>
                <a:gd name="G0" fmla="+- -67963 0 0"/>
                <a:gd name="G1" fmla="+- -5910328 0 0"/>
                <a:gd name="G2" fmla="+- -67963 0 -5910328"/>
                <a:gd name="G3" fmla="+- 10800 0 0"/>
                <a:gd name="G4" fmla="+- 0 0 -6796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459 0 0"/>
                <a:gd name="G9" fmla="+- 0 0 -5910328"/>
                <a:gd name="G10" fmla="+- 7459 0 2700"/>
                <a:gd name="G11" fmla="cos G10 -67963"/>
                <a:gd name="G12" fmla="sin G10 -67963"/>
                <a:gd name="G13" fmla="cos 13500 -67963"/>
                <a:gd name="G14" fmla="sin 13500 -67963"/>
                <a:gd name="G15" fmla="+- G11 10800 0"/>
                <a:gd name="G16" fmla="+- G12 10800 0"/>
                <a:gd name="G17" fmla="+- G13 10800 0"/>
                <a:gd name="G18" fmla="+- G14 10800 0"/>
                <a:gd name="G19" fmla="*/ 7459 1 2"/>
                <a:gd name="G20" fmla="+- G19 5400 0"/>
                <a:gd name="G21" fmla="cos G20 -67963"/>
                <a:gd name="G22" fmla="sin G20 -67963"/>
                <a:gd name="G23" fmla="+- G21 10800 0"/>
                <a:gd name="G24" fmla="+- G12 G23 G22"/>
                <a:gd name="G25" fmla="+- G22 G23 G11"/>
                <a:gd name="G26" fmla="cos 10800 -67963"/>
                <a:gd name="G27" fmla="sin 10800 -67963"/>
                <a:gd name="G28" fmla="cos 7459 -67963"/>
                <a:gd name="G29" fmla="sin 7459 -6796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10328"/>
                <a:gd name="G36" fmla="sin G34 -5910328"/>
                <a:gd name="G37" fmla="+/ -5910328 -6796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459 G39"/>
                <a:gd name="G43" fmla="sin 745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8354 w 21600"/>
                <a:gd name="T5" fmla="*/ 3082 h 21600"/>
                <a:gd name="T6" fmla="*/ 10770 w 21600"/>
                <a:gd name="T7" fmla="*/ 1670 h 21600"/>
                <a:gd name="T8" fmla="*/ 16017 w 21600"/>
                <a:gd name="T9" fmla="*/ 5469 h 21600"/>
                <a:gd name="T10" fmla="*/ 24297 w 21600"/>
                <a:gd name="T11" fmla="*/ 10555 h 21600"/>
                <a:gd name="T12" fmla="*/ 20007 w 21600"/>
                <a:gd name="T13" fmla="*/ 15004 h 21600"/>
                <a:gd name="T14" fmla="*/ 15558 w 21600"/>
                <a:gd name="T15" fmla="*/ 107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257" y="10665"/>
                  </a:moveTo>
                  <a:cubicBezTo>
                    <a:pt x="18184" y="6598"/>
                    <a:pt x="14866" y="3341"/>
                    <a:pt x="10800" y="3341"/>
                  </a:cubicBezTo>
                  <a:cubicBezTo>
                    <a:pt x="10791" y="3341"/>
                    <a:pt x="10783" y="3341"/>
                    <a:pt x="10775" y="3341"/>
                  </a:cubicBezTo>
                  <a:lnTo>
                    <a:pt x="10765" y="0"/>
                  </a:lnTo>
                  <a:cubicBezTo>
                    <a:pt x="10776" y="0"/>
                    <a:pt x="10788" y="0"/>
                    <a:pt x="10800" y="0"/>
                  </a:cubicBezTo>
                  <a:cubicBezTo>
                    <a:pt x="16688" y="0"/>
                    <a:pt x="21491" y="4717"/>
                    <a:pt x="21598" y="10604"/>
                  </a:cubicBezTo>
                  <a:lnTo>
                    <a:pt x="24297" y="10555"/>
                  </a:lnTo>
                  <a:lnTo>
                    <a:pt x="20007" y="15004"/>
                  </a:lnTo>
                  <a:lnTo>
                    <a:pt x="15558" y="10713"/>
                  </a:lnTo>
                  <a:lnTo>
                    <a:pt x="18257" y="10665"/>
                  </a:lnTo>
                  <a:close/>
                </a:path>
              </a:pathLst>
            </a:custGeom>
            <a:solidFill>
              <a:srgbClr val="0000FF"/>
            </a:solidFill>
            <a:ln w="254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967" name="Rectangle 431">
              <a:extLst>
                <a:ext uri="{FF2B5EF4-FFF2-40B4-BE49-F238E27FC236}">
                  <a16:creationId xmlns:a16="http://schemas.microsoft.com/office/drawing/2014/main" id="{D82D9160-69FD-9488-D95C-4CCC2E669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117"/>
              <a:ext cx="953" cy="5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zh-CN" altLang="zh-CN" b="1"/>
            </a:p>
          </p:txBody>
        </p:sp>
        <p:sp>
          <p:nvSpPr>
            <p:cNvPr id="65968" name="Text Box 432">
              <a:extLst>
                <a:ext uri="{FF2B5EF4-FFF2-40B4-BE49-F238E27FC236}">
                  <a16:creationId xmlns:a16="http://schemas.microsoft.com/office/drawing/2014/main" id="{220FF2A3-4689-E503-CB88-6C68AC309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1288"/>
              <a:ext cx="9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/>
                <a:t>Communication</a:t>
              </a:r>
              <a:endParaRPr lang="en-US" altLang="zh-CN" sz="1200"/>
            </a:p>
          </p:txBody>
        </p:sp>
      </p:grpSp>
      <p:grpSp>
        <p:nvGrpSpPr>
          <p:cNvPr id="65995" name="Group 459">
            <a:extLst>
              <a:ext uri="{FF2B5EF4-FFF2-40B4-BE49-F238E27FC236}">
                <a16:creationId xmlns:a16="http://schemas.microsoft.com/office/drawing/2014/main" id="{2165A8BA-4C8E-BEAA-E5BE-77DDF65AECBF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3284538"/>
            <a:ext cx="1727200" cy="720725"/>
            <a:chOff x="204" y="1253"/>
            <a:chExt cx="1088" cy="454"/>
          </a:xfrm>
        </p:grpSpPr>
        <p:sp>
          <p:nvSpPr>
            <p:cNvPr id="65988" name="AutoShape 452">
              <a:extLst>
                <a:ext uri="{FF2B5EF4-FFF2-40B4-BE49-F238E27FC236}">
                  <a16:creationId xmlns:a16="http://schemas.microsoft.com/office/drawing/2014/main" id="{17446C8B-AFF1-23CD-93CF-5F5A1097C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1253"/>
              <a:ext cx="1088" cy="45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989" name="Line 453">
              <a:extLst>
                <a:ext uri="{FF2B5EF4-FFF2-40B4-BE49-F238E27FC236}">
                  <a16:creationId xmlns:a16="http://schemas.microsoft.com/office/drawing/2014/main" id="{D9A5A9A4-A198-7AF1-FB9C-5C6F9A0C4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1707"/>
              <a:ext cx="363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991" name="Line 455">
              <a:extLst>
                <a:ext uri="{FF2B5EF4-FFF2-40B4-BE49-F238E27FC236}">
                  <a16:creationId xmlns:a16="http://schemas.microsoft.com/office/drawing/2014/main" id="{043BD334-2D7B-71F6-B484-C820C9688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" y="1253"/>
              <a:ext cx="544" cy="454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992" name="Line 456">
              <a:extLst>
                <a:ext uri="{FF2B5EF4-FFF2-40B4-BE49-F238E27FC236}">
                  <a16:creationId xmlns:a16="http://schemas.microsoft.com/office/drawing/2014/main" id="{234B889E-E4DA-2B08-FDDF-62DCE2CBED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8" y="1253"/>
              <a:ext cx="544" cy="453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990" name="Line 454">
              <a:extLst>
                <a:ext uri="{FF2B5EF4-FFF2-40B4-BE49-F238E27FC236}">
                  <a16:creationId xmlns:a16="http://schemas.microsoft.com/office/drawing/2014/main" id="{1AB8B5F0-4406-4F59-AEFC-3834901203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5" y="1706"/>
              <a:ext cx="317" cy="1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997" name="Rectangle 461">
            <a:extLst>
              <a:ext uri="{FF2B5EF4-FFF2-40B4-BE49-F238E27FC236}">
                <a16:creationId xmlns:a16="http://schemas.microsoft.com/office/drawing/2014/main" id="{E40668F6-BE32-5BDA-7237-725B206D4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1687513"/>
            <a:ext cx="2089150" cy="264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66700" indent="-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30000"/>
              </a:spcAft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rgbClr val="000066"/>
                </a:solidFill>
              </a:rPr>
              <a:t>Good first step when customer has a legitimate need, but is clueless about the details</a:t>
            </a:r>
          </a:p>
          <a:p>
            <a:pPr>
              <a:spcAft>
                <a:spcPct val="30000"/>
              </a:spcAft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rgbClr val="000066"/>
                </a:solidFill>
              </a:rPr>
              <a:t>The prototype must be thrown away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6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/>
      <p:bldP spid="659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0BFE9395-C6C3-5B3E-4023-9E19B4A70B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-26988"/>
            <a:ext cx="7859712" cy="850901"/>
          </a:xfrm>
        </p:spPr>
        <p:txBody>
          <a:bodyPr/>
          <a:lstStyle/>
          <a:p>
            <a:r>
              <a:rPr lang="en-US" altLang="zh-CN" sz="2400"/>
              <a:t>4.1.3  Evolutionary Process Models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EDC5FF32-A664-6418-2CD1-E77FF0D8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692150"/>
            <a:ext cx="3240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400" b="1">
                <a:solidFill>
                  <a:srgbClr val="000066"/>
                </a:solidFill>
              </a:rPr>
              <a:t> The Spiral Model</a:t>
            </a:r>
          </a:p>
        </p:txBody>
      </p:sp>
      <p:sp>
        <p:nvSpPr>
          <p:cNvPr id="66565" name="Line 5">
            <a:extLst>
              <a:ext uri="{FF2B5EF4-FFF2-40B4-BE49-F238E27FC236}">
                <a16:creationId xmlns:a16="http://schemas.microsoft.com/office/drawing/2014/main" id="{DFD44909-276E-EE90-16FC-47135FBD2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375" y="3614738"/>
            <a:ext cx="81946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566" name="Group 6">
            <a:extLst>
              <a:ext uri="{FF2B5EF4-FFF2-40B4-BE49-F238E27FC236}">
                <a16:creationId xmlns:a16="http://schemas.microsoft.com/office/drawing/2014/main" id="{ECF0C544-CA34-139E-9143-D9904050474E}"/>
              </a:ext>
            </a:extLst>
          </p:cNvPr>
          <p:cNvGrpSpPr>
            <a:grpSpLocks/>
          </p:cNvGrpSpPr>
          <p:nvPr/>
        </p:nvGrpSpPr>
        <p:grpSpPr bwMode="auto">
          <a:xfrm>
            <a:off x="71438" y="3300413"/>
            <a:ext cx="2073275" cy="614362"/>
            <a:chOff x="48" y="1595"/>
            <a:chExt cx="1306" cy="387"/>
          </a:xfrm>
        </p:grpSpPr>
        <p:sp>
          <p:nvSpPr>
            <p:cNvPr id="66567" name="Text Box 7">
              <a:extLst>
                <a:ext uri="{FF2B5EF4-FFF2-40B4-BE49-F238E27FC236}">
                  <a16:creationId xmlns:a16="http://schemas.microsoft.com/office/drawing/2014/main" id="{EE32AAD1-4C45-28B8-F15A-778D673C7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674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400" b="1">
                  <a:latin typeface="Times New Roman" panose="02020603050405020304" pitchFamily="18" charset="0"/>
                </a:rPr>
                <a:t>Review</a:t>
              </a:r>
            </a:p>
          </p:txBody>
        </p:sp>
        <p:sp>
          <p:nvSpPr>
            <p:cNvPr id="66568" name="Text Box 8">
              <a:extLst>
                <a:ext uri="{FF2B5EF4-FFF2-40B4-BE49-F238E27FC236}">
                  <a16:creationId xmlns:a16="http://schemas.microsoft.com/office/drawing/2014/main" id="{E3917D3B-E0D2-5574-49C9-7D8EF69CA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" y="1595"/>
              <a:ext cx="9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latin typeface="Times New Roman" panose="02020603050405020304" pitchFamily="18" charset="0"/>
                </a:rPr>
                <a:t>Commitment</a:t>
              </a:r>
            </a:p>
          </p:txBody>
        </p:sp>
        <p:sp>
          <p:nvSpPr>
            <p:cNvPr id="66569" name="Text Box 9">
              <a:extLst>
                <a:ext uri="{FF2B5EF4-FFF2-40B4-BE49-F238E27FC236}">
                  <a16:creationId xmlns:a16="http://schemas.microsoft.com/office/drawing/2014/main" id="{A111207B-B4E3-4CC9-8981-824CB8B34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" y="1790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latin typeface="Times New Roman" panose="02020603050405020304" pitchFamily="18" charset="0"/>
                </a:rPr>
                <a:t>Partition</a:t>
              </a:r>
            </a:p>
          </p:txBody>
        </p:sp>
      </p:grpSp>
      <p:sp>
        <p:nvSpPr>
          <p:cNvPr id="66570" name="Line 10">
            <a:extLst>
              <a:ext uri="{FF2B5EF4-FFF2-40B4-BE49-F238E27FC236}">
                <a16:creationId xmlns:a16="http://schemas.microsoft.com/office/drawing/2014/main" id="{5E65FC06-3224-6196-AC24-2D207BF0D9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79838" y="1196975"/>
            <a:ext cx="0" cy="55435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1" name="Text Box 11">
            <a:extLst>
              <a:ext uri="{FF2B5EF4-FFF2-40B4-BE49-F238E27FC236}">
                <a16:creationId xmlns:a16="http://schemas.microsoft.com/office/drawing/2014/main" id="{B56EE882-388A-89E9-00E3-536911FE4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138" y="2970213"/>
            <a:ext cx="609600" cy="60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1400" b="1">
                <a:latin typeface="Times New Roman" panose="02020603050405020304" pitchFamily="18" charset="0"/>
              </a:rPr>
              <a:t>Risk analy-sis</a:t>
            </a:r>
          </a:p>
        </p:txBody>
      </p:sp>
      <p:sp>
        <p:nvSpPr>
          <p:cNvPr id="66572" name="Text Box 12">
            <a:extLst>
              <a:ext uri="{FF2B5EF4-FFF2-40B4-BE49-F238E27FC236}">
                <a16:creationId xmlns:a16="http://schemas.microsoft.com/office/drawing/2014/main" id="{27647A57-4D9C-10EC-FF5B-1F27672A0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4838" y="3157538"/>
            <a:ext cx="12192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1400" b="1">
                <a:latin typeface="Times New Roman" panose="02020603050405020304" pitchFamily="18" charset="0"/>
              </a:rPr>
              <a:t>Prototype </a:t>
            </a:r>
            <a:r>
              <a:rPr kumimoji="1" lang="en-US" altLang="zh-CN" sz="1400" b="1" baseline="-25000">
                <a:latin typeface="Times New Roman" panose="02020603050405020304" pitchFamily="18" charset="0"/>
              </a:rPr>
              <a:t>1</a:t>
            </a:r>
            <a:endParaRPr kumimoji="1"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66573" name="Text Box 13">
            <a:extLst>
              <a:ext uri="{FF2B5EF4-FFF2-40B4-BE49-F238E27FC236}">
                <a16:creationId xmlns:a16="http://schemas.microsoft.com/office/drawing/2014/main" id="{88A3556F-FB53-CFF1-C35D-E4CFF6137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2638" y="3578225"/>
            <a:ext cx="31242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1400" b="1">
                <a:latin typeface="Times New Roman" panose="02020603050405020304" pitchFamily="18" charset="0"/>
              </a:rPr>
              <a:t>Simulations, models, benchmarks</a:t>
            </a:r>
          </a:p>
        </p:txBody>
      </p:sp>
      <p:sp>
        <p:nvSpPr>
          <p:cNvPr id="66574" name="Text Box 14">
            <a:extLst>
              <a:ext uri="{FF2B5EF4-FFF2-40B4-BE49-F238E27FC236}">
                <a16:creationId xmlns:a16="http://schemas.microsoft.com/office/drawing/2014/main" id="{3A4DC075-CBF4-B338-796F-07533C079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638" y="3614738"/>
            <a:ext cx="1371600" cy="60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400" b="1">
                <a:latin typeface="Times New Roman" panose="02020603050405020304" pitchFamily="18" charset="0"/>
              </a:rPr>
              <a:t>Requirements plan, life-cycle plan</a:t>
            </a:r>
          </a:p>
        </p:txBody>
      </p:sp>
      <p:sp>
        <p:nvSpPr>
          <p:cNvPr id="66575" name="Line 15">
            <a:extLst>
              <a:ext uri="{FF2B5EF4-FFF2-40B4-BE49-F238E27FC236}">
                <a16:creationId xmlns:a16="http://schemas.microsoft.com/office/drawing/2014/main" id="{3A4BC1DC-373A-668E-22B3-5576C1AD70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2924175"/>
            <a:ext cx="19050" cy="69056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6" name="Text Box 16">
            <a:extLst>
              <a:ext uri="{FF2B5EF4-FFF2-40B4-BE49-F238E27FC236}">
                <a16:creationId xmlns:a16="http://schemas.microsoft.com/office/drawing/2014/main" id="{846C71F0-47CE-58D9-ECD7-E3181E158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3843338"/>
            <a:ext cx="1143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400" b="1">
                <a:latin typeface="Times New Roman" panose="02020603050405020304" pitchFamily="18" charset="0"/>
              </a:rPr>
              <a:t>Concept of operation</a:t>
            </a:r>
          </a:p>
        </p:txBody>
      </p:sp>
      <p:sp>
        <p:nvSpPr>
          <p:cNvPr id="66577" name="Line 17">
            <a:extLst>
              <a:ext uri="{FF2B5EF4-FFF2-40B4-BE49-F238E27FC236}">
                <a16:creationId xmlns:a16="http://schemas.microsoft.com/office/drawing/2014/main" id="{FD258973-60F1-796B-B026-D3CABA24D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2375" y="3614738"/>
            <a:ext cx="502920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8" name="Text Box 18">
            <a:extLst>
              <a:ext uri="{FF2B5EF4-FFF2-40B4-BE49-F238E27FC236}">
                <a16:creationId xmlns:a16="http://schemas.microsoft.com/office/drawing/2014/main" id="{8FAACFBA-CEDB-AEB1-6D85-05654E6C5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8" y="3192463"/>
            <a:ext cx="12192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1400" b="1">
                <a:latin typeface="Times New Roman" panose="02020603050405020304" pitchFamily="18" charset="0"/>
              </a:rPr>
              <a:t>Prototype </a:t>
            </a:r>
            <a:r>
              <a:rPr kumimoji="1" lang="en-US" altLang="zh-CN" sz="1400" b="1" baseline="-25000">
                <a:latin typeface="Times New Roman" panose="02020603050405020304" pitchFamily="18" charset="0"/>
              </a:rPr>
              <a:t>2</a:t>
            </a:r>
            <a:endParaRPr kumimoji="1"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66579" name="Text Box 19">
            <a:extLst>
              <a:ext uri="{FF2B5EF4-FFF2-40B4-BE49-F238E27FC236}">
                <a16:creationId xmlns:a16="http://schemas.microsoft.com/office/drawing/2014/main" id="{9BA7687E-72B1-5DCA-BC4C-630D56AE6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2636838"/>
            <a:ext cx="914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1400" b="1">
                <a:latin typeface="Times New Roman" panose="02020603050405020304" pitchFamily="18" charset="0"/>
              </a:rPr>
              <a:t>Risk analysis</a:t>
            </a:r>
          </a:p>
        </p:txBody>
      </p:sp>
      <p:sp>
        <p:nvSpPr>
          <p:cNvPr id="66580" name="Freeform 20">
            <a:extLst>
              <a:ext uri="{FF2B5EF4-FFF2-40B4-BE49-F238E27FC236}">
                <a16:creationId xmlns:a16="http://schemas.microsoft.com/office/drawing/2014/main" id="{58474D62-1006-C6C5-CD0C-CD82B87E3FB6}"/>
              </a:ext>
            </a:extLst>
          </p:cNvPr>
          <p:cNvSpPr>
            <a:spLocks/>
          </p:cNvSpPr>
          <p:nvPr/>
        </p:nvSpPr>
        <p:spPr bwMode="auto">
          <a:xfrm>
            <a:off x="2370138" y="3625850"/>
            <a:ext cx="1371600" cy="811213"/>
          </a:xfrm>
          <a:custGeom>
            <a:avLst/>
            <a:gdLst>
              <a:gd name="T0" fmla="*/ 0 w 864"/>
              <a:gd name="T1" fmla="*/ 0 h 576"/>
              <a:gd name="T2" fmla="*/ 48 w 864"/>
              <a:gd name="T3" fmla="*/ 288 h 576"/>
              <a:gd name="T4" fmla="*/ 288 w 864"/>
              <a:gd name="T5" fmla="*/ 480 h 576"/>
              <a:gd name="T6" fmla="*/ 864 w 864"/>
              <a:gd name="T7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4" h="576">
                <a:moveTo>
                  <a:pt x="0" y="0"/>
                </a:moveTo>
                <a:cubicBezTo>
                  <a:pt x="0" y="104"/>
                  <a:pt x="0" y="208"/>
                  <a:pt x="48" y="288"/>
                </a:cubicBezTo>
                <a:cubicBezTo>
                  <a:pt x="96" y="368"/>
                  <a:pt x="152" y="432"/>
                  <a:pt x="288" y="480"/>
                </a:cubicBezTo>
                <a:cubicBezTo>
                  <a:pt x="424" y="528"/>
                  <a:pt x="644" y="552"/>
                  <a:pt x="864" y="57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1" name="Freeform 21">
            <a:extLst>
              <a:ext uri="{FF2B5EF4-FFF2-40B4-BE49-F238E27FC236}">
                <a16:creationId xmlns:a16="http://schemas.microsoft.com/office/drawing/2014/main" id="{19FA363E-9AB9-26FB-A2FF-0D241C9F7707}"/>
              </a:ext>
            </a:extLst>
          </p:cNvPr>
          <p:cNvSpPr>
            <a:spLocks/>
          </p:cNvSpPr>
          <p:nvPr/>
        </p:nvSpPr>
        <p:spPr bwMode="auto">
          <a:xfrm>
            <a:off x="3729038" y="2492375"/>
            <a:ext cx="2895600" cy="1117600"/>
          </a:xfrm>
          <a:custGeom>
            <a:avLst/>
            <a:gdLst>
              <a:gd name="T0" fmla="*/ 0 w 1888"/>
              <a:gd name="T1" fmla="*/ 56 h 872"/>
              <a:gd name="T2" fmla="*/ 480 w 1888"/>
              <a:gd name="T3" fmla="*/ 8 h 872"/>
              <a:gd name="T4" fmla="*/ 1152 w 1888"/>
              <a:gd name="T5" fmla="*/ 104 h 872"/>
              <a:gd name="T6" fmla="*/ 1536 w 1888"/>
              <a:gd name="T7" fmla="*/ 296 h 872"/>
              <a:gd name="T8" fmla="*/ 1776 w 1888"/>
              <a:gd name="T9" fmla="*/ 536 h 872"/>
              <a:gd name="T10" fmla="*/ 1872 w 1888"/>
              <a:gd name="T11" fmla="*/ 776 h 872"/>
              <a:gd name="T12" fmla="*/ 1872 w 1888"/>
              <a:gd name="T13" fmla="*/ 872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8" h="872">
                <a:moveTo>
                  <a:pt x="0" y="56"/>
                </a:moveTo>
                <a:cubicBezTo>
                  <a:pt x="144" y="28"/>
                  <a:pt x="288" y="0"/>
                  <a:pt x="480" y="8"/>
                </a:cubicBezTo>
                <a:cubicBezTo>
                  <a:pt x="672" y="16"/>
                  <a:pt x="976" y="56"/>
                  <a:pt x="1152" y="104"/>
                </a:cubicBezTo>
                <a:cubicBezTo>
                  <a:pt x="1328" y="152"/>
                  <a:pt x="1432" y="224"/>
                  <a:pt x="1536" y="296"/>
                </a:cubicBezTo>
                <a:cubicBezTo>
                  <a:pt x="1640" y="368"/>
                  <a:pt x="1720" y="456"/>
                  <a:pt x="1776" y="536"/>
                </a:cubicBezTo>
                <a:cubicBezTo>
                  <a:pt x="1832" y="616"/>
                  <a:pt x="1856" y="720"/>
                  <a:pt x="1872" y="776"/>
                </a:cubicBezTo>
                <a:cubicBezTo>
                  <a:pt x="1888" y="832"/>
                  <a:pt x="1880" y="852"/>
                  <a:pt x="1872" y="87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2" name="Text Box 22">
            <a:extLst>
              <a:ext uri="{FF2B5EF4-FFF2-40B4-BE49-F238E27FC236}">
                <a16:creationId xmlns:a16="http://schemas.microsoft.com/office/drawing/2014/main" id="{C80FDBD6-2F66-E94F-75C1-7FC8E8715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650" y="4183063"/>
            <a:ext cx="12192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algn="ctr">
              <a:lnSpc>
                <a:spcPct val="70000"/>
              </a:lnSpc>
            </a:pPr>
            <a:r>
              <a:rPr kumimoji="1" lang="en-US" altLang="zh-CN" sz="1400" b="1">
                <a:latin typeface="Times New Roman" panose="02020603050405020304" pitchFamily="18" charset="0"/>
              </a:rPr>
              <a:t>Software requirements</a:t>
            </a:r>
          </a:p>
        </p:txBody>
      </p:sp>
      <p:sp>
        <p:nvSpPr>
          <p:cNvPr id="66583" name="Text Box 23">
            <a:extLst>
              <a:ext uri="{FF2B5EF4-FFF2-40B4-BE49-F238E27FC236}">
                <a16:creationId xmlns:a16="http://schemas.microsoft.com/office/drawing/2014/main" id="{207311FF-7D3D-062F-637E-190F4871D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4581525"/>
            <a:ext cx="13716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1400" b="1">
                <a:latin typeface="Times New Roman" panose="02020603050405020304" pitchFamily="18" charset="0"/>
              </a:rPr>
              <a:t>Requirements validation</a:t>
            </a:r>
          </a:p>
        </p:txBody>
      </p:sp>
      <p:sp>
        <p:nvSpPr>
          <p:cNvPr id="66584" name="Arc 24">
            <a:extLst>
              <a:ext uri="{FF2B5EF4-FFF2-40B4-BE49-F238E27FC236}">
                <a16:creationId xmlns:a16="http://schemas.microsoft.com/office/drawing/2014/main" id="{D648D841-8472-C459-10F4-121809D5C29A}"/>
              </a:ext>
            </a:extLst>
          </p:cNvPr>
          <p:cNvSpPr>
            <a:spLocks/>
          </p:cNvSpPr>
          <p:nvPr/>
        </p:nvSpPr>
        <p:spPr bwMode="auto">
          <a:xfrm rot="-5400000" flipH="1" flipV="1">
            <a:off x="4468813" y="3038475"/>
            <a:ext cx="1381125" cy="2854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97"/>
              <a:gd name="T1" fmla="*/ 0 h 21600"/>
              <a:gd name="T2" fmla="*/ 21597 w 21597"/>
              <a:gd name="T3" fmla="*/ 21256 h 21600"/>
              <a:gd name="T4" fmla="*/ 0 w 2159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7" h="21600" fill="none" extrusionOk="0">
                <a:moveTo>
                  <a:pt x="0" y="0"/>
                </a:moveTo>
                <a:cubicBezTo>
                  <a:pt x="11795" y="0"/>
                  <a:pt x="21409" y="9462"/>
                  <a:pt x="21597" y="21255"/>
                </a:cubicBezTo>
              </a:path>
              <a:path w="21597" h="21600" stroke="0" extrusionOk="0">
                <a:moveTo>
                  <a:pt x="0" y="0"/>
                </a:moveTo>
                <a:cubicBezTo>
                  <a:pt x="11795" y="0"/>
                  <a:pt x="21409" y="9462"/>
                  <a:pt x="21597" y="21255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5" name="Text Box 25">
            <a:extLst>
              <a:ext uri="{FF2B5EF4-FFF2-40B4-BE49-F238E27FC236}">
                <a16:creationId xmlns:a16="http://schemas.microsoft.com/office/drawing/2014/main" id="{D30997AD-F908-412F-4E1B-BF38A5FFB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638" y="4437063"/>
            <a:ext cx="9906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400" b="1">
                <a:latin typeface="Times New Roman" panose="02020603050405020304" pitchFamily="18" charset="0"/>
              </a:rPr>
              <a:t>Develop-ment plan</a:t>
            </a:r>
          </a:p>
        </p:txBody>
      </p:sp>
      <p:sp>
        <p:nvSpPr>
          <p:cNvPr id="66586" name="Arc 26">
            <a:extLst>
              <a:ext uri="{FF2B5EF4-FFF2-40B4-BE49-F238E27FC236}">
                <a16:creationId xmlns:a16="http://schemas.microsoft.com/office/drawing/2014/main" id="{2FE58173-548A-9623-115E-E5E9B297EC42}"/>
              </a:ext>
            </a:extLst>
          </p:cNvPr>
          <p:cNvSpPr>
            <a:spLocks/>
          </p:cNvSpPr>
          <p:nvPr/>
        </p:nvSpPr>
        <p:spPr bwMode="auto">
          <a:xfrm flipH="1" flipV="1">
            <a:off x="2239963" y="3611563"/>
            <a:ext cx="1524000" cy="15446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845"/>
              <a:gd name="T2" fmla="*/ 21599 w 21600"/>
              <a:gd name="T3" fmla="*/ 21845 h 21845"/>
              <a:gd name="T4" fmla="*/ 0 w 21600"/>
              <a:gd name="T5" fmla="*/ 21600 h 2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845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681"/>
                  <a:pt x="21599" y="21763"/>
                  <a:pt x="21598" y="21844"/>
                </a:cubicBezTo>
              </a:path>
              <a:path w="21600" h="21845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681"/>
                  <a:pt x="21599" y="21763"/>
                  <a:pt x="21598" y="21844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7" name="Arc 27">
            <a:extLst>
              <a:ext uri="{FF2B5EF4-FFF2-40B4-BE49-F238E27FC236}">
                <a16:creationId xmlns:a16="http://schemas.microsoft.com/office/drawing/2014/main" id="{76269F46-321A-4B2F-484F-A6B8BD1E683A}"/>
              </a:ext>
            </a:extLst>
          </p:cNvPr>
          <p:cNvSpPr>
            <a:spLocks/>
          </p:cNvSpPr>
          <p:nvPr/>
        </p:nvSpPr>
        <p:spPr bwMode="auto">
          <a:xfrm flipV="1">
            <a:off x="3770313" y="3581400"/>
            <a:ext cx="1770062" cy="8556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8" name="Arc 28">
            <a:extLst>
              <a:ext uri="{FF2B5EF4-FFF2-40B4-BE49-F238E27FC236}">
                <a16:creationId xmlns:a16="http://schemas.microsoft.com/office/drawing/2014/main" id="{1BD80F6A-6569-5EE4-C94E-6DF98EAB47D5}"/>
              </a:ext>
            </a:extLst>
          </p:cNvPr>
          <p:cNvSpPr>
            <a:spLocks/>
          </p:cNvSpPr>
          <p:nvPr/>
        </p:nvSpPr>
        <p:spPr bwMode="auto">
          <a:xfrm>
            <a:off x="3770313" y="2924175"/>
            <a:ext cx="1752600" cy="666750"/>
          </a:xfrm>
          <a:custGeom>
            <a:avLst/>
            <a:gdLst>
              <a:gd name="G0" fmla="+- 3230 0 0"/>
              <a:gd name="G1" fmla="+- 21600 0 0"/>
              <a:gd name="G2" fmla="+- 21600 0 0"/>
              <a:gd name="T0" fmla="*/ 0 w 24830"/>
              <a:gd name="T1" fmla="*/ 243 h 21600"/>
              <a:gd name="T2" fmla="*/ 24830 w 24830"/>
              <a:gd name="T3" fmla="*/ 21600 h 21600"/>
              <a:gd name="T4" fmla="*/ 3230 w 2483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30" h="21600" fill="none" extrusionOk="0">
                <a:moveTo>
                  <a:pt x="-1" y="242"/>
                </a:moveTo>
                <a:cubicBezTo>
                  <a:pt x="1069" y="81"/>
                  <a:pt x="2148" y="0"/>
                  <a:pt x="3230" y="0"/>
                </a:cubicBezTo>
                <a:cubicBezTo>
                  <a:pt x="15159" y="0"/>
                  <a:pt x="24830" y="9670"/>
                  <a:pt x="24830" y="21600"/>
                </a:cubicBezTo>
              </a:path>
              <a:path w="24830" h="21600" stroke="0" extrusionOk="0">
                <a:moveTo>
                  <a:pt x="-1" y="242"/>
                </a:moveTo>
                <a:cubicBezTo>
                  <a:pt x="1069" y="81"/>
                  <a:pt x="2148" y="0"/>
                  <a:pt x="3230" y="0"/>
                </a:cubicBezTo>
                <a:cubicBezTo>
                  <a:pt x="15159" y="0"/>
                  <a:pt x="24830" y="9670"/>
                  <a:pt x="24830" y="21600"/>
                </a:cubicBezTo>
                <a:lnTo>
                  <a:pt x="323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9" name="Arc 29">
            <a:extLst>
              <a:ext uri="{FF2B5EF4-FFF2-40B4-BE49-F238E27FC236}">
                <a16:creationId xmlns:a16="http://schemas.microsoft.com/office/drawing/2014/main" id="{BE31B983-2EF5-0A1E-EF79-CFACB5554B6B}"/>
              </a:ext>
            </a:extLst>
          </p:cNvPr>
          <p:cNvSpPr>
            <a:spLocks/>
          </p:cNvSpPr>
          <p:nvPr/>
        </p:nvSpPr>
        <p:spPr bwMode="auto">
          <a:xfrm flipH="1">
            <a:off x="2662238" y="2924175"/>
            <a:ext cx="1443037" cy="700088"/>
          </a:xfrm>
          <a:custGeom>
            <a:avLst/>
            <a:gdLst>
              <a:gd name="G0" fmla="+- 0 0 0"/>
              <a:gd name="G1" fmla="+- 20963 0 0"/>
              <a:gd name="G2" fmla="+- 21600 0 0"/>
              <a:gd name="T0" fmla="*/ 5206 w 21600"/>
              <a:gd name="T1" fmla="*/ 0 h 20963"/>
              <a:gd name="T2" fmla="*/ 21600 w 21600"/>
              <a:gd name="T3" fmla="*/ 20963 h 20963"/>
              <a:gd name="T4" fmla="*/ 0 w 21600"/>
              <a:gd name="T5" fmla="*/ 20963 h 20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963" fill="none" extrusionOk="0">
                <a:moveTo>
                  <a:pt x="5206" y="-1"/>
                </a:moveTo>
                <a:cubicBezTo>
                  <a:pt x="14837" y="2391"/>
                  <a:pt x="21600" y="11038"/>
                  <a:pt x="21600" y="20963"/>
                </a:cubicBezTo>
              </a:path>
              <a:path w="21600" h="20963" stroke="0" extrusionOk="0">
                <a:moveTo>
                  <a:pt x="5206" y="-1"/>
                </a:moveTo>
                <a:cubicBezTo>
                  <a:pt x="14837" y="2391"/>
                  <a:pt x="21600" y="11038"/>
                  <a:pt x="21600" y="20963"/>
                </a:cubicBezTo>
                <a:lnTo>
                  <a:pt x="0" y="20963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0" name="Arc 30">
            <a:extLst>
              <a:ext uri="{FF2B5EF4-FFF2-40B4-BE49-F238E27FC236}">
                <a16:creationId xmlns:a16="http://schemas.microsoft.com/office/drawing/2014/main" id="{78CE87A2-9AC4-42ED-65C7-F6763F3142EF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2741613" y="2181225"/>
            <a:ext cx="1062037" cy="18272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0984"/>
              <a:gd name="T1" fmla="*/ 0 h 21600"/>
              <a:gd name="T2" fmla="*/ 20984 w 20984"/>
              <a:gd name="T3" fmla="*/ 16476 h 21600"/>
              <a:gd name="T4" fmla="*/ 0 w 2098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984" h="21600" fill="none" extrusionOk="0">
                <a:moveTo>
                  <a:pt x="0" y="0"/>
                </a:moveTo>
                <a:cubicBezTo>
                  <a:pt x="9955" y="0"/>
                  <a:pt x="18621" y="6804"/>
                  <a:pt x="20983" y="16476"/>
                </a:cubicBezTo>
              </a:path>
              <a:path w="20984" h="21600" stroke="0" extrusionOk="0">
                <a:moveTo>
                  <a:pt x="0" y="0"/>
                </a:moveTo>
                <a:cubicBezTo>
                  <a:pt x="9955" y="0"/>
                  <a:pt x="18621" y="6804"/>
                  <a:pt x="20983" y="16476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1" name="Text Box 31">
            <a:extLst>
              <a:ext uri="{FF2B5EF4-FFF2-40B4-BE49-F238E27FC236}">
                <a16:creationId xmlns:a16="http://schemas.microsoft.com/office/drawing/2014/main" id="{B48FE276-8DB1-3D09-D46A-4B7C72AF7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38" y="2420938"/>
            <a:ext cx="914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1400" b="1">
                <a:latin typeface="Times New Roman" panose="02020603050405020304" pitchFamily="18" charset="0"/>
              </a:rPr>
              <a:t>Risk analysis</a:t>
            </a:r>
          </a:p>
        </p:txBody>
      </p:sp>
      <p:sp>
        <p:nvSpPr>
          <p:cNvPr id="66592" name="Text Box 32">
            <a:extLst>
              <a:ext uri="{FF2B5EF4-FFF2-40B4-BE49-F238E27FC236}">
                <a16:creationId xmlns:a16="http://schemas.microsoft.com/office/drawing/2014/main" id="{F2DC4275-9CC4-CFA1-BC89-19DBDF44B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638" y="3206750"/>
            <a:ext cx="12192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1400" b="1">
                <a:latin typeface="Times New Roman" panose="02020603050405020304" pitchFamily="18" charset="0"/>
              </a:rPr>
              <a:t>Prototype </a:t>
            </a:r>
            <a:r>
              <a:rPr kumimoji="1" lang="en-US" altLang="zh-CN" sz="1400" b="1" baseline="-25000">
                <a:latin typeface="Times New Roman" panose="02020603050405020304" pitchFamily="18" charset="0"/>
              </a:rPr>
              <a:t>3</a:t>
            </a:r>
            <a:endParaRPr kumimoji="1"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66593" name="Arc 33">
            <a:extLst>
              <a:ext uri="{FF2B5EF4-FFF2-40B4-BE49-F238E27FC236}">
                <a16:creationId xmlns:a16="http://schemas.microsoft.com/office/drawing/2014/main" id="{620BA8E5-303D-CE33-D338-30B052E760C9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2614613" y="1957388"/>
            <a:ext cx="1276350" cy="205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0984"/>
              <a:gd name="T1" fmla="*/ 0 h 21600"/>
              <a:gd name="T2" fmla="*/ 20984 w 20984"/>
              <a:gd name="T3" fmla="*/ 16476 h 21600"/>
              <a:gd name="T4" fmla="*/ 0 w 2098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984" h="21600" fill="none" extrusionOk="0">
                <a:moveTo>
                  <a:pt x="0" y="0"/>
                </a:moveTo>
                <a:cubicBezTo>
                  <a:pt x="9955" y="0"/>
                  <a:pt x="18621" y="6804"/>
                  <a:pt x="20983" y="16476"/>
                </a:cubicBezTo>
              </a:path>
              <a:path w="20984" h="21600" stroke="0" extrusionOk="0">
                <a:moveTo>
                  <a:pt x="0" y="0"/>
                </a:moveTo>
                <a:cubicBezTo>
                  <a:pt x="9955" y="0"/>
                  <a:pt x="18621" y="6804"/>
                  <a:pt x="20983" y="16476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4" name="Arc 34">
            <a:extLst>
              <a:ext uri="{FF2B5EF4-FFF2-40B4-BE49-F238E27FC236}">
                <a16:creationId xmlns:a16="http://schemas.microsoft.com/office/drawing/2014/main" id="{6DFC047E-6A71-6F49-5CFE-5C456F44759C}"/>
              </a:ext>
            </a:extLst>
          </p:cNvPr>
          <p:cNvSpPr>
            <a:spLocks/>
          </p:cNvSpPr>
          <p:nvPr/>
        </p:nvSpPr>
        <p:spPr bwMode="auto">
          <a:xfrm>
            <a:off x="3770313" y="2205038"/>
            <a:ext cx="3922712" cy="1389062"/>
          </a:xfrm>
          <a:custGeom>
            <a:avLst/>
            <a:gdLst>
              <a:gd name="G0" fmla="+- 8730 0 0"/>
              <a:gd name="G1" fmla="+- 21600 0 0"/>
              <a:gd name="G2" fmla="+- 21600 0 0"/>
              <a:gd name="T0" fmla="*/ 0 w 30330"/>
              <a:gd name="T1" fmla="*/ 1843 h 21600"/>
              <a:gd name="T2" fmla="*/ 30330 w 30330"/>
              <a:gd name="T3" fmla="*/ 21600 h 21600"/>
              <a:gd name="T4" fmla="*/ 8730 w 3033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330" h="21600" fill="none" extrusionOk="0">
                <a:moveTo>
                  <a:pt x="-1" y="1842"/>
                </a:moveTo>
                <a:cubicBezTo>
                  <a:pt x="2749" y="627"/>
                  <a:pt x="5723" y="0"/>
                  <a:pt x="8730" y="0"/>
                </a:cubicBezTo>
                <a:cubicBezTo>
                  <a:pt x="20659" y="0"/>
                  <a:pt x="30330" y="9670"/>
                  <a:pt x="30330" y="21600"/>
                </a:cubicBezTo>
              </a:path>
              <a:path w="30330" h="21600" stroke="0" extrusionOk="0">
                <a:moveTo>
                  <a:pt x="-1" y="1842"/>
                </a:moveTo>
                <a:cubicBezTo>
                  <a:pt x="2749" y="627"/>
                  <a:pt x="5723" y="0"/>
                  <a:pt x="8730" y="0"/>
                </a:cubicBezTo>
                <a:cubicBezTo>
                  <a:pt x="20659" y="0"/>
                  <a:pt x="30330" y="9670"/>
                  <a:pt x="30330" y="21600"/>
                </a:cubicBezTo>
                <a:lnTo>
                  <a:pt x="873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5" name="Text Box 35">
            <a:extLst>
              <a:ext uri="{FF2B5EF4-FFF2-40B4-BE49-F238E27FC236}">
                <a16:creationId xmlns:a16="http://schemas.microsoft.com/office/drawing/2014/main" id="{F455781A-8372-C8A5-DE67-0B6DA13D0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200" y="4311650"/>
            <a:ext cx="914400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1400" b="1">
                <a:latin typeface="Times New Roman" panose="02020603050405020304" pitchFamily="18" charset="0"/>
              </a:rPr>
              <a:t>Software product design</a:t>
            </a:r>
          </a:p>
        </p:txBody>
      </p:sp>
      <p:sp>
        <p:nvSpPr>
          <p:cNvPr id="66596" name="Text Box 36">
            <a:extLst>
              <a:ext uri="{FF2B5EF4-FFF2-40B4-BE49-F238E27FC236}">
                <a16:creationId xmlns:a16="http://schemas.microsoft.com/office/drawing/2014/main" id="{7D43405B-01A7-97E4-804C-1C1C77E26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5300663"/>
            <a:ext cx="17526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1400" b="1">
                <a:latin typeface="Times New Roman" panose="02020603050405020304" pitchFamily="18" charset="0"/>
              </a:rPr>
              <a:t>Design validation and verification</a:t>
            </a:r>
          </a:p>
        </p:txBody>
      </p:sp>
      <p:sp>
        <p:nvSpPr>
          <p:cNvPr id="66597" name="Arc 37">
            <a:extLst>
              <a:ext uri="{FF2B5EF4-FFF2-40B4-BE49-F238E27FC236}">
                <a16:creationId xmlns:a16="http://schemas.microsoft.com/office/drawing/2014/main" id="{4A77130A-D834-D2A2-D3FA-D6FEDCABC2D5}"/>
              </a:ext>
            </a:extLst>
          </p:cNvPr>
          <p:cNvSpPr>
            <a:spLocks/>
          </p:cNvSpPr>
          <p:nvPr/>
        </p:nvSpPr>
        <p:spPr bwMode="auto">
          <a:xfrm flipV="1">
            <a:off x="3779838" y="3892550"/>
            <a:ext cx="3911600" cy="2055813"/>
          </a:xfrm>
          <a:custGeom>
            <a:avLst/>
            <a:gdLst>
              <a:gd name="G0" fmla="+- 144 0 0"/>
              <a:gd name="G1" fmla="+- 21600 0 0"/>
              <a:gd name="G2" fmla="+- 21600 0 0"/>
              <a:gd name="T0" fmla="*/ 0 w 21744"/>
              <a:gd name="T1" fmla="*/ 0 h 21600"/>
              <a:gd name="T2" fmla="*/ 21744 w 21744"/>
              <a:gd name="T3" fmla="*/ 21600 h 21600"/>
              <a:gd name="T4" fmla="*/ 144 w 2174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44" h="21600" fill="none" extrusionOk="0">
                <a:moveTo>
                  <a:pt x="0" y="0"/>
                </a:moveTo>
                <a:cubicBezTo>
                  <a:pt x="48" y="0"/>
                  <a:pt x="96" y="0"/>
                  <a:pt x="144" y="0"/>
                </a:cubicBezTo>
                <a:cubicBezTo>
                  <a:pt x="12073" y="0"/>
                  <a:pt x="21744" y="9670"/>
                  <a:pt x="21744" y="21600"/>
                </a:cubicBezTo>
              </a:path>
              <a:path w="21744" h="21600" stroke="0" extrusionOk="0">
                <a:moveTo>
                  <a:pt x="0" y="0"/>
                </a:moveTo>
                <a:cubicBezTo>
                  <a:pt x="48" y="0"/>
                  <a:pt x="96" y="0"/>
                  <a:pt x="144" y="0"/>
                </a:cubicBezTo>
                <a:cubicBezTo>
                  <a:pt x="12073" y="0"/>
                  <a:pt x="21744" y="9670"/>
                  <a:pt x="21744" y="21600"/>
                </a:cubicBezTo>
                <a:lnTo>
                  <a:pt x="144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8" name="Text Box 38">
            <a:extLst>
              <a:ext uri="{FF2B5EF4-FFF2-40B4-BE49-F238E27FC236}">
                <a16:creationId xmlns:a16="http://schemas.microsoft.com/office/drawing/2014/main" id="{EE191915-06E1-B0A7-2A01-C168FAE00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5156200"/>
            <a:ext cx="1143000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algn="r">
              <a:lnSpc>
                <a:spcPct val="80000"/>
              </a:lnSpc>
            </a:pPr>
            <a:r>
              <a:rPr kumimoji="1" lang="en-US" altLang="zh-CN" sz="1400" b="1">
                <a:latin typeface="Times New Roman" panose="02020603050405020304" pitchFamily="18" charset="0"/>
              </a:rPr>
              <a:t>Integration and </a:t>
            </a:r>
          </a:p>
          <a:p>
            <a:pPr algn="r">
              <a:lnSpc>
                <a:spcPct val="80000"/>
              </a:lnSpc>
            </a:pPr>
            <a:r>
              <a:rPr kumimoji="1" lang="en-US" altLang="zh-CN" sz="1400" b="1">
                <a:latin typeface="Times New Roman" panose="02020603050405020304" pitchFamily="18" charset="0"/>
              </a:rPr>
              <a:t>test plan</a:t>
            </a:r>
          </a:p>
        </p:txBody>
      </p:sp>
      <p:sp>
        <p:nvSpPr>
          <p:cNvPr id="66599" name="Arc 39">
            <a:extLst>
              <a:ext uri="{FF2B5EF4-FFF2-40B4-BE49-F238E27FC236}">
                <a16:creationId xmlns:a16="http://schemas.microsoft.com/office/drawing/2014/main" id="{B474FE62-6290-0D43-DDAB-ACD80ADC1B28}"/>
              </a:ext>
            </a:extLst>
          </p:cNvPr>
          <p:cNvSpPr>
            <a:spLocks/>
          </p:cNvSpPr>
          <p:nvPr/>
        </p:nvSpPr>
        <p:spPr bwMode="auto">
          <a:xfrm flipH="1" flipV="1">
            <a:off x="2089150" y="3621088"/>
            <a:ext cx="1676400" cy="23272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845"/>
              <a:gd name="T2" fmla="*/ 21599 w 21600"/>
              <a:gd name="T3" fmla="*/ 21845 h 21845"/>
              <a:gd name="T4" fmla="*/ 0 w 21600"/>
              <a:gd name="T5" fmla="*/ 21600 h 2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845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681"/>
                  <a:pt x="21599" y="21763"/>
                  <a:pt x="21598" y="21844"/>
                </a:cubicBezTo>
              </a:path>
              <a:path w="21600" h="21845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681"/>
                  <a:pt x="21599" y="21763"/>
                  <a:pt x="21598" y="21844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0" name="Arc 40">
            <a:extLst>
              <a:ext uri="{FF2B5EF4-FFF2-40B4-BE49-F238E27FC236}">
                <a16:creationId xmlns:a16="http://schemas.microsoft.com/office/drawing/2014/main" id="{A91BFB55-3851-7EB7-D664-78DB68329051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2290762" y="1787526"/>
            <a:ext cx="1654175" cy="205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256"/>
              <a:gd name="T1" fmla="*/ 0 h 21600"/>
              <a:gd name="T2" fmla="*/ 21256 w 21256"/>
              <a:gd name="T3" fmla="*/ 17759 h 21600"/>
              <a:gd name="T4" fmla="*/ 0 w 2125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256" h="21600" fill="none" extrusionOk="0">
                <a:moveTo>
                  <a:pt x="0" y="0"/>
                </a:moveTo>
                <a:cubicBezTo>
                  <a:pt x="10447" y="0"/>
                  <a:pt x="19397" y="7477"/>
                  <a:pt x="21255" y="17759"/>
                </a:cubicBezTo>
              </a:path>
              <a:path w="21256" h="21600" stroke="0" extrusionOk="0">
                <a:moveTo>
                  <a:pt x="0" y="0"/>
                </a:moveTo>
                <a:cubicBezTo>
                  <a:pt x="10447" y="0"/>
                  <a:pt x="19397" y="7477"/>
                  <a:pt x="21255" y="17759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1" name="Text Box 41">
            <a:extLst>
              <a:ext uri="{FF2B5EF4-FFF2-40B4-BE49-F238E27FC236}">
                <a16:creationId xmlns:a16="http://schemas.microsoft.com/office/drawing/2014/main" id="{CCDCCDDF-130D-74EF-33F5-C4C8FCD5A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3238" y="2132013"/>
            <a:ext cx="914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1400" b="1">
                <a:latin typeface="Times New Roman" panose="02020603050405020304" pitchFamily="18" charset="0"/>
              </a:rPr>
              <a:t>Risk analysis</a:t>
            </a:r>
          </a:p>
        </p:txBody>
      </p:sp>
      <p:sp>
        <p:nvSpPr>
          <p:cNvPr id="66602" name="Text Box 42">
            <a:extLst>
              <a:ext uri="{FF2B5EF4-FFF2-40B4-BE49-F238E27FC236}">
                <a16:creationId xmlns:a16="http://schemas.microsoft.com/office/drawing/2014/main" id="{8AB486C4-37F1-BE9B-7F37-677BC15D5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5238" y="3130550"/>
            <a:ext cx="12192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400" b="1">
                <a:latin typeface="Times New Roman" panose="02020603050405020304" pitchFamily="18" charset="0"/>
              </a:rPr>
              <a:t>Operational prototype</a:t>
            </a:r>
          </a:p>
        </p:txBody>
      </p:sp>
      <p:sp>
        <p:nvSpPr>
          <p:cNvPr id="66603" name="Arc 43">
            <a:extLst>
              <a:ext uri="{FF2B5EF4-FFF2-40B4-BE49-F238E27FC236}">
                <a16:creationId xmlns:a16="http://schemas.microsoft.com/office/drawing/2014/main" id="{BBB685F2-8C11-506B-B24E-153A580FCE27}"/>
              </a:ext>
            </a:extLst>
          </p:cNvPr>
          <p:cNvSpPr>
            <a:spLocks/>
          </p:cNvSpPr>
          <p:nvPr/>
        </p:nvSpPr>
        <p:spPr bwMode="auto">
          <a:xfrm>
            <a:off x="3773488" y="1844675"/>
            <a:ext cx="5087937" cy="1765300"/>
          </a:xfrm>
          <a:custGeom>
            <a:avLst/>
            <a:gdLst>
              <a:gd name="G0" fmla="+- 8018 0 0"/>
              <a:gd name="G1" fmla="+- 21600 0 0"/>
              <a:gd name="G2" fmla="+- 21600 0 0"/>
              <a:gd name="T0" fmla="*/ 0 w 29618"/>
              <a:gd name="T1" fmla="*/ 1543 h 21600"/>
              <a:gd name="T2" fmla="*/ 29618 w 29618"/>
              <a:gd name="T3" fmla="*/ 21600 h 21600"/>
              <a:gd name="T4" fmla="*/ 8018 w 2961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618" h="21600" fill="none" extrusionOk="0">
                <a:moveTo>
                  <a:pt x="0" y="1543"/>
                </a:moveTo>
                <a:cubicBezTo>
                  <a:pt x="2550" y="523"/>
                  <a:pt x="5271" y="0"/>
                  <a:pt x="8018" y="0"/>
                </a:cubicBezTo>
                <a:cubicBezTo>
                  <a:pt x="19947" y="0"/>
                  <a:pt x="29618" y="9670"/>
                  <a:pt x="29618" y="21600"/>
                </a:cubicBezTo>
              </a:path>
              <a:path w="29618" h="21600" stroke="0" extrusionOk="0">
                <a:moveTo>
                  <a:pt x="0" y="1543"/>
                </a:moveTo>
                <a:cubicBezTo>
                  <a:pt x="2550" y="523"/>
                  <a:pt x="5271" y="0"/>
                  <a:pt x="8018" y="0"/>
                </a:cubicBezTo>
                <a:cubicBezTo>
                  <a:pt x="19947" y="0"/>
                  <a:pt x="29618" y="9670"/>
                  <a:pt x="29618" y="21600"/>
                </a:cubicBezTo>
                <a:lnTo>
                  <a:pt x="8018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4" name="Line 44">
            <a:extLst>
              <a:ext uri="{FF2B5EF4-FFF2-40B4-BE49-F238E27FC236}">
                <a16:creationId xmlns:a16="http://schemas.microsoft.com/office/drawing/2014/main" id="{6155A295-A943-9A99-08B1-DF58CA0E60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48275" y="2563813"/>
            <a:ext cx="2851150" cy="649287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5" name="Text Box 45">
            <a:extLst>
              <a:ext uri="{FF2B5EF4-FFF2-40B4-BE49-F238E27FC236}">
                <a16:creationId xmlns:a16="http://schemas.microsoft.com/office/drawing/2014/main" id="{C0348A88-5AF6-82D9-6F70-E28D05DE2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7638" y="4121150"/>
            <a:ext cx="8382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>
              <a:lnSpc>
                <a:spcPct val="70000"/>
              </a:lnSpc>
            </a:pPr>
            <a:r>
              <a:rPr kumimoji="1" lang="en-US" altLang="zh-CN" sz="1400" b="1">
                <a:latin typeface="Times New Roman" panose="02020603050405020304" pitchFamily="18" charset="0"/>
              </a:rPr>
              <a:t>Detailed design</a:t>
            </a:r>
          </a:p>
        </p:txBody>
      </p:sp>
      <p:sp>
        <p:nvSpPr>
          <p:cNvPr id="66606" name="Text Box 46">
            <a:extLst>
              <a:ext uri="{FF2B5EF4-FFF2-40B4-BE49-F238E27FC236}">
                <a16:creationId xmlns:a16="http://schemas.microsoft.com/office/drawing/2014/main" id="{D0E30315-11E1-0424-7575-376DE423A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4806950"/>
            <a:ext cx="45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/>
          <a:p>
            <a:pPr algn="ctr">
              <a:lnSpc>
                <a:spcPct val="90000"/>
              </a:lnSpc>
            </a:pPr>
            <a:r>
              <a:rPr kumimoji="1" lang="en-US" altLang="zh-CN" sz="1400" b="1">
                <a:latin typeface="Times New Roman" panose="02020603050405020304" pitchFamily="18" charset="0"/>
              </a:rPr>
              <a:t>Unit test</a:t>
            </a:r>
          </a:p>
        </p:txBody>
      </p:sp>
      <p:sp>
        <p:nvSpPr>
          <p:cNvPr id="66607" name="Text Box 47">
            <a:extLst>
              <a:ext uri="{FF2B5EF4-FFF2-40B4-BE49-F238E27FC236}">
                <a16:creationId xmlns:a16="http://schemas.microsoft.com/office/drawing/2014/main" id="{29B96C58-9E07-4C97-C02D-786C7DF66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325" y="4691063"/>
            <a:ext cx="60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/>
          <a:p>
            <a:pPr algn="ctr">
              <a:lnSpc>
                <a:spcPct val="90000"/>
              </a:lnSpc>
            </a:pPr>
            <a:r>
              <a:rPr kumimoji="1" lang="en-US" altLang="zh-CN" sz="1400" b="1"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66608" name="Text Box 48">
            <a:extLst>
              <a:ext uri="{FF2B5EF4-FFF2-40B4-BE49-F238E27FC236}">
                <a16:creationId xmlns:a16="http://schemas.microsoft.com/office/drawing/2014/main" id="{DF11F588-AE52-BEED-E5AC-DD107E77C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1113" y="5456238"/>
            <a:ext cx="12192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>
              <a:lnSpc>
                <a:spcPct val="70000"/>
              </a:lnSpc>
            </a:pPr>
            <a:r>
              <a:rPr kumimoji="1" lang="en-US" altLang="zh-CN" sz="1400" b="1">
                <a:latin typeface="Times New Roman" panose="02020603050405020304" pitchFamily="18" charset="0"/>
              </a:rPr>
              <a:t>Integration and test</a:t>
            </a:r>
          </a:p>
        </p:txBody>
      </p:sp>
      <p:sp>
        <p:nvSpPr>
          <p:cNvPr id="66609" name="Text Box 49">
            <a:extLst>
              <a:ext uri="{FF2B5EF4-FFF2-40B4-BE49-F238E27FC236}">
                <a16:creationId xmlns:a16="http://schemas.microsoft.com/office/drawing/2014/main" id="{0B9C5D60-BEFF-77A5-A0E3-72B08B137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7963" y="5873750"/>
            <a:ext cx="12192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>
              <a:lnSpc>
                <a:spcPct val="70000"/>
              </a:lnSpc>
            </a:pPr>
            <a:r>
              <a:rPr kumimoji="1" lang="en-US" altLang="zh-CN" sz="1400" b="1">
                <a:latin typeface="Times New Roman" panose="02020603050405020304" pitchFamily="18" charset="0"/>
              </a:rPr>
              <a:t>Acceptance</a:t>
            </a:r>
          </a:p>
          <a:p>
            <a:pPr>
              <a:lnSpc>
                <a:spcPct val="70000"/>
              </a:lnSpc>
            </a:pPr>
            <a:r>
              <a:rPr kumimoji="1" lang="en-US" altLang="zh-CN" sz="1400" b="1">
                <a:latin typeface="Times New Roman" panose="02020603050405020304" pitchFamily="18" charset="0"/>
              </a:rPr>
              <a:t>test</a:t>
            </a:r>
          </a:p>
        </p:txBody>
      </p:sp>
      <p:sp>
        <p:nvSpPr>
          <p:cNvPr id="66610" name="Text Box 50">
            <a:extLst>
              <a:ext uri="{FF2B5EF4-FFF2-40B4-BE49-F238E27FC236}">
                <a16:creationId xmlns:a16="http://schemas.microsoft.com/office/drawing/2014/main" id="{DC9913D5-3431-0D34-029E-23017C8AC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950" y="6143625"/>
            <a:ext cx="14478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>
              <a:lnSpc>
                <a:spcPct val="70000"/>
              </a:lnSpc>
            </a:pPr>
            <a:r>
              <a:rPr kumimoji="1" lang="en-US" altLang="zh-CN" sz="1400" b="1">
                <a:latin typeface="Times New Roman" panose="02020603050405020304" pitchFamily="18" charset="0"/>
              </a:rPr>
              <a:t>Implementation</a:t>
            </a:r>
          </a:p>
        </p:txBody>
      </p:sp>
      <p:sp>
        <p:nvSpPr>
          <p:cNvPr id="66611" name="Arc 51">
            <a:extLst>
              <a:ext uri="{FF2B5EF4-FFF2-40B4-BE49-F238E27FC236}">
                <a16:creationId xmlns:a16="http://schemas.microsoft.com/office/drawing/2014/main" id="{CA6CDB9F-B964-0DAB-3E4B-DD865BE0BC95}"/>
              </a:ext>
            </a:extLst>
          </p:cNvPr>
          <p:cNvSpPr>
            <a:spLocks/>
          </p:cNvSpPr>
          <p:nvPr/>
        </p:nvSpPr>
        <p:spPr bwMode="auto">
          <a:xfrm flipV="1">
            <a:off x="3770313" y="3587750"/>
            <a:ext cx="5089525" cy="2936875"/>
          </a:xfrm>
          <a:custGeom>
            <a:avLst/>
            <a:gdLst>
              <a:gd name="G0" fmla="+- 144 0 0"/>
              <a:gd name="G1" fmla="+- 21600 0 0"/>
              <a:gd name="G2" fmla="+- 21600 0 0"/>
              <a:gd name="T0" fmla="*/ 0 w 21744"/>
              <a:gd name="T1" fmla="*/ 0 h 21600"/>
              <a:gd name="T2" fmla="*/ 21744 w 21744"/>
              <a:gd name="T3" fmla="*/ 21600 h 21600"/>
              <a:gd name="T4" fmla="*/ 144 w 2174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44" h="21600" fill="none" extrusionOk="0">
                <a:moveTo>
                  <a:pt x="0" y="0"/>
                </a:moveTo>
                <a:cubicBezTo>
                  <a:pt x="48" y="0"/>
                  <a:pt x="96" y="0"/>
                  <a:pt x="144" y="0"/>
                </a:cubicBezTo>
                <a:cubicBezTo>
                  <a:pt x="12073" y="0"/>
                  <a:pt x="21744" y="9670"/>
                  <a:pt x="21744" y="21600"/>
                </a:cubicBezTo>
              </a:path>
              <a:path w="21744" h="21600" stroke="0" extrusionOk="0">
                <a:moveTo>
                  <a:pt x="0" y="0"/>
                </a:moveTo>
                <a:cubicBezTo>
                  <a:pt x="48" y="0"/>
                  <a:pt x="96" y="0"/>
                  <a:pt x="144" y="0"/>
                </a:cubicBezTo>
                <a:cubicBezTo>
                  <a:pt x="12073" y="0"/>
                  <a:pt x="21744" y="9670"/>
                  <a:pt x="21744" y="21600"/>
                </a:cubicBezTo>
                <a:lnTo>
                  <a:pt x="144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12" name="Line 52">
            <a:extLst>
              <a:ext uri="{FF2B5EF4-FFF2-40B4-BE49-F238E27FC236}">
                <a16:creationId xmlns:a16="http://schemas.microsoft.com/office/drawing/2014/main" id="{3D7D50F8-ACAE-2005-4CC0-75C581135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2838" y="4578350"/>
            <a:ext cx="1069975" cy="317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13" name="Line 53">
            <a:extLst>
              <a:ext uri="{FF2B5EF4-FFF2-40B4-BE49-F238E27FC236}">
                <a16:creationId xmlns:a16="http://schemas.microsoft.com/office/drawing/2014/main" id="{ABD4AAD6-8994-8199-AE58-9985E237D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3838" y="4578350"/>
            <a:ext cx="41275" cy="72231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14" name="Line 54">
            <a:extLst>
              <a:ext uri="{FF2B5EF4-FFF2-40B4-BE49-F238E27FC236}">
                <a16:creationId xmlns:a16="http://schemas.microsoft.com/office/drawing/2014/main" id="{857CEC07-29AB-E82D-F614-DBF9AC5ACC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6638" y="4724400"/>
            <a:ext cx="0" cy="9493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15" name="Line 55">
            <a:extLst>
              <a:ext uri="{FF2B5EF4-FFF2-40B4-BE49-F238E27FC236}">
                <a16:creationId xmlns:a16="http://schemas.microsoft.com/office/drawing/2014/main" id="{427D860D-D070-2133-5B5D-BFC64AC87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9838" y="5516563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16" name="Line 56">
            <a:extLst>
              <a:ext uri="{FF2B5EF4-FFF2-40B4-BE49-F238E27FC236}">
                <a16:creationId xmlns:a16="http://schemas.microsoft.com/office/drawing/2014/main" id="{D670CCC1-5786-79D7-09A6-0C0C916A29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038" y="5805488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17" name="Text Box 57">
            <a:extLst>
              <a:ext uri="{FF2B5EF4-FFF2-40B4-BE49-F238E27FC236}">
                <a16:creationId xmlns:a16="http://schemas.microsoft.com/office/drawing/2014/main" id="{01D92B24-8170-3695-895F-0473620DE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5732463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/>
              <a:t>Plan next phases</a:t>
            </a:r>
          </a:p>
        </p:txBody>
      </p:sp>
      <p:sp>
        <p:nvSpPr>
          <p:cNvPr id="66618" name="Text Box 58">
            <a:extLst>
              <a:ext uri="{FF2B5EF4-FFF2-40B4-BE49-F238E27FC236}">
                <a16:creationId xmlns:a16="http://schemas.microsoft.com/office/drawing/2014/main" id="{04FF4D65-E355-9EF6-3AB0-2E98E993B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0988" y="6021388"/>
            <a:ext cx="1828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400" b="1"/>
              <a:t>Develop, verify next-level product</a:t>
            </a:r>
          </a:p>
        </p:txBody>
      </p:sp>
      <p:sp>
        <p:nvSpPr>
          <p:cNvPr id="66619" name="Text Box 59">
            <a:extLst>
              <a:ext uri="{FF2B5EF4-FFF2-40B4-BE49-F238E27FC236}">
                <a16:creationId xmlns:a16="http://schemas.microsoft.com/office/drawing/2014/main" id="{A4C1EEF1-557D-393C-86F0-3F4495A6A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813" y="2054225"/>
            <a:ext cx="13716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400" b="1"/>
              <a:t>Determine objectives, alternatives, constrains</a:t>
            </a:r>
          </a:p>
        </p:txBody>
      </p:sp>
      <p:sp>
        <p:nvSpPr>
          <p:cNvPr id="66620" name="Text Box 60">
            <a:extLst>
              <a:ext uri="{FF2B5EF4-FFF2-40B4-BE49-F238E27FC236}">
                <a16:creationId xmlns:a16="http://schemas.microsoft.com/office/drawing/2014/main" id="{5CE5167C-8233-9072-3E2F-62D49D30C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2238" y="1471613"/>
            <a:ext cx="2286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400" b="1"/>
              <a:t>Evaluate alternatives, identify, resolve risks</a:t>
            </a:r>
          </a:p>
        </p:txBody>
      </p:sp>
      <p:sp>
        <p:nvSpPr>
          <p:cNvPr id="66621" name="Text Box 61">
            <a:extLst>
              <a:ext uri="{FF2B5EF4-FFF2-40B4-BE49-F238E27FC236}">
                <a16:creationId xmlns:a16="http://schemas.microsoft.com/office/drawing/2014/main" id="{03BD2627-B0AA-318C-AD18-D33AE0B84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0" y="1323975"/>
            <a:ext cx="1752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CN" sz="1400" b="1">
                <a:latin typeface="Times New Roman" panose="02020603050405020304" pitchFamily="18" charset="0"/>
              </a:rPr>
              <a:t>Cumulative cost</a:t>
            </a:r>
          </a:p>
        </p:txBody>
      </p:sp>
      <p:sp>
        <p:nvSpPr>
          <p:cNvPr id="66622" name="Text Box 62">
            <a:extLst>
              <a:ext uri="{FF2B5EF4-FFF2-40B4-BE49-F238E27FC236}">
                <a16:creationId xmlns:a16="http://schemas.microsoft.com/office/drawing/2014/main" id="{D8F48033-BA91-A763-F62C-69B33AFD8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238" y="1395413"/>
            <a:ext cx="228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400" b="1">
                <a:latin typeface="Times New Roman" panose="02020603050405020304" pitchFamily="18" charset="0"/>
              </a:rPr>
              <a:t>Progress through steps</a:t>
            </a:r>
          </a:p>
        </p:txBody>
      </p:sp>
      <p:sp>
        <p:nvSpPr>
          <p:cNvPr id="66623" name="Arc 63">
            <a:extLst>
              <a:ext uri="{FF2B5EF4-FFF2-40B4-BE49-F238E27FC236}">
                <a16:creationId xmlns:a16="http://schemas.microsoft.com/office/drawing/2014/main" id="{BEADE625-2CA7-7249-7466-46475255F817}"/>
              </a:ext>
            </a:extLst>
          </p:cNvPr>
          <p:cNvSpPr>
            <a:spLocks/>
          </p:cNvSpPr>
          <p:nvPr/>
        </p:nvSpPr>
        <p:spPr bwMode="auto">
          <a:xfrm flipH="1">
            <a:off x="3371850" y="1700213"/>
            <a:ext cx="939800" cy="469900"/>
          </a:xfrm>
          <a:custGeom>
            <a:avLst/>
            <a:gdLst>
              <a:gd name="G0" fmla="+- 0 0 0"/>
              <a:gd name="G1" fmla="+- 21545 0 0"/>
              <a:gd name="G2" fmla="+- 21600 0 0"/>
              <a:gd name="T0" fmla="*/ 1541 w 17809"/>
              <a:gd name="T1" fmla="*/ 0 h 21545"/>
              <a:gd name="T2" fmla="*/ 17809 w 17809"/>
              <a:gd name="T3" fmla="*/ 9322 h 21545"/>
              <a:gd name="T4" fmla="*/ 0 w 17809"/>
              <a:gd name="T5" fmla="*/ 21545 h 21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809" h="21545" fill="none" extrusionOk="0">
                <a:moveTo>
                  <a:pt x="1540" y="0"/>
                </a:moveTo>
                <a:cubicBezTo>
                  <a:pt x="8099" y="469"/>
                  <a:pt x="14087" y="3900"/>
                  <a:pt x="17808" y="9322"/>
                </a:cubicBezTo>
              </a:path>
              <a:path w="17809" h="21545" stroke="0" extrusionOk="0">
                <a:moveTo>
                  <a:pt x="1540" y="0"/>
                </a:moveTo>
                <a:cubicBezTo>
                  <a:pt x="8099" y="469"/>
                  <a:pt x="14087" y="3900"/>
                  <a:pt x="17808" y="9322"/>
                </a:cubicBezTo>
                <a:lnTo>
                  <a:pt x="0" y="21545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arrow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6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6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666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6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666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6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666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666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5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4" dur="500"/>
                                        <p:tgtEl>
                                          <p:spTgt spid="665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9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5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9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4" dur="500"/>
                                        <p:tgtEl>
                                          <p:spTgt spid="665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9" dur="500"/>
                                        <p:tgtEl>
                                          <p:spTgt spid="6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665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65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2" dur="500"/>
                                        <p:tgtEl>
                                          <p:spTgt spid="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65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65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5" dur="500"/>
                                        <p:tgtEl>
                                          <p:spTgt spid="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65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4" dur="500"/>
                                        <p:tgtEl>
                                          <p:spTgt spid="666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9" dur="500"/>
                                        <p:tgtEl>
                                          <p:spTgt spid="6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666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7" dur="500"/>
                                        <p:tgtEl>
                                          <p:spTgt spid="6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666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6" dur="500"/>
                                        <p:tgtEl>
                                          <p:spTgt spid="6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666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6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666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6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666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6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666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6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666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6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66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  <p:bldP spid="66571" grpId="0" autoUpdateAnimBg="0"/>
      <p:bldP spid="66572" grpId="0" autoUpdateAnimBg="0"/>
      <p:bldP spid="66573" grpId="0" autoUpdateAnimBg="0"/>
      <p:bldP spid="66574" grpId="0" autoUpdateAnimBg="0"/>
      <p:bldP spid="66576" grpId="0" autoUpdateAnimBg="0"/>
      <p:bldP spid="66578" grpId="0" autoUpdateAnimBg="0"/>
      <p:bldP spid="66579" grpId="0" autoUpdateAnimBg="0"/>
      <p:bldP spid="66582" grpId="0" autoUpdateAnimBg="0"/>
      <p:bldP spid="66583" grpId="0" autoUpdateAnimBg="0"/>
      <p:bldP spid="66585" grpId="0" autoUpdateAnimBg="0"/>
      <p:bldP spid="66591" grpId="0" autoUpdateAnimBg="0"/>
      <p:bldP spid="66592" grpId="0" autoUpdateAnimBg="0"/>
      <p:bldP spid="66595" grpId="0" autoUpdateAnimBg="0"/>
      <p:bldP spid="66596" grpId="0" autoUpdateAnimBg="0"/>
      <p:bldP spid="66598" grpId="0" autoUpdateAnimBg="0"/>
      <p:bldP spid="66601" grpId="0" autoUpdateAnimBg="0"/>
      <p:bldP spid="66602" grpId="0" autoUpdateAnimBg="0"/>
      <p:bldP spid="66605" grpId="0" autoUpdateAnimBg="0"/>
      <p:bldP spid="66606" grpId="0" autoUpdateAnimBg="0"/>
      <p:bldP spid="66607" grpId="0" autoUpdateAnimBg="0"/>
      <p:bldP spid="66608" grpId="0" autoUpdateAnimBg="0"/>
      <p:bldP spid="66609" grpId="0" autoUpdateAnimBg="0"/>
      <p:bldP spid="66610" grpId="0" autoUpdateAnimBg="0"/>
      <p:bldP spid="66617" grpId="0" autoUpdateAnimBg="0"/>
      <p:bldP spid="66618" grpId="0" autoUpdateAnimBg="0"/>
      <p:bldP spid="66619" grpId="0" autoUpdateAnimBg="0"/>
      <p:bldP spid="66620" grpId="0" autoUpdateAnimBg="0"/>
      <p:bldP spid="66621" grpId="0" autoUpdateAnimBg="0"/>
      <p:bldP spid="6662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BC08968B-14EC-26B2-11BB-9ACBA976A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4.1.4  Evolutionary Process Models</a:t>
            </a: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DF301076-A7EB-E445-C2E0-C3D347BA2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098550"/>
            <a:ext cx="7343775" cy="233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20000"/>
              </a:spcAft>
              <a:buFontTx/>
              <a:buChar char="•"/>
            </a:pPr>
            <a:r>
              <a:rPr lang="en-US" altLang="zh-CN" sz="2400" b="1">
                <a:solidFill>
                  <a:srgbClr val="000066"/>
                </a:solidFill>
              </a:rPr>
              <a:t> The Concurrent Development Model</a:t>
            </a: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kumimoji="1" lang="en-US" altLang="zh-CN" sz="2000">
                <a:solidFill>
                  <a:srgbClr val="000066"/>
                </a:solidFill>
              </a:rPr>
              <a:t>Defines a series of events that will trigger </a:t>
            </a:r>
            <a:r>
              <a:rPr kumimoji="1" lang="en-US" altLang="zh-CN" sz="2000">
                <a:solidFill>
                  <a:srgbClr val="0000FF"/>
                </a:solidFill>
              </a:rPr>
              <a:t>transitions from state to state</a:t>
            </a:r>
            <a:r>
              <a:rPr kumimoji="1" lang="en-US" altLang="zh-CN" sz="2000">
                <a:solidFill>
                  <a:srgbClr val="000066"/>
                </a:solidFill>
              </a:rPr>
              <a:t> for each of the activities, actions or tasks.</a:t>
            </a: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kumimoji="1" lang="en-US" altLang="zh-CN" sz="2000">
                <a:solidFill>
                  <a:srgbClr val="000066"/>
                </a:solidFill>
              </a:rPr>
              <a:t>Especially good for </a:t>
            </a:r>
            <a:r>
              <a:rPr kumimoji="1" lang="en-US" altLang="zh-CN" sz="2000">
                <a:solidFill>
                  <a:srgbClr val="0000FF"/>
                </a:solidFill>
              </a:rPr>
              <a:t>client/server</a:t>
            </a:r>
            <a:r>
              <a:rPr kumimoji="1" lang="en-US" altLang="zh-CN" sz="2000">
                <a:solidFill>
                  <a:srgbClr val="000066"/>
                </a:solidFill>
              </a:rPr>
              <a:t> applications.</a:t>
            </a: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kumimoji="1" lang="en-US" altLang="zh-CN" sz="2000">
                <a:solidFill>
                  <a:srgbClr val="000066"/>
                </a:solidFill>
              </a:rPr>
              <a:t>Defines a </a:t>
            </a:r>
            <a:r>
              <a:rPr kumimoji="1" lang="en-US" altLang="zh-CN" sz="2000">
                <a:solidFill>
                  <a:srgbClr val="0000FF"/>
                </a:solidFill>
              </a:rPr>
              <a:t>network of activities</a:t>
            </a:r>
            <a:r>
              <a:rPr kumimoji="1" lang="en-US" altLang="zh-CN" sz="2000">
                <a:solidFill>
                  <a:srgbClr val="000066"/>
                </a:solidFill>
              </a:rPr>
              <a:t> instead of linear sequence of events.</a:t>
            </a:r>
            <a:endParaRPr lang="en-US" altLang="zh-CN" sz="2000">
              <a:solidFill>
                <a:srgbClr val="000066"/>
              </a:solidFill>
            </a:endParaRPr>
          </a:p>
        </p:txBody>
      </p:sp>
      <p:grpSp>
        <p:nvGrpSpPr>
          <p:cNvPr id="69324" name="Group 716">
            <a:extLst>
              <a:ext uri="{FF2B5EF4-FFF2-40B4-BE49-F238E27FC236}">
                <a16:creationId xmlns:a16="http://schemas.microsoft.com/office/drawing/2014/main" id="{4F23A84F-18BA-AA2E-7F4D-EE684AFE96A7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3754438"/>
            <a:ext cx="6769100" cy="2122487"/>
            <a:chOff x="748" y="2365"/>
            <a:chExt cx="4264" cy="1337"/>
          </a:xfrm>
        </p:grpSpPr>
        <p:sp>
          <p:nvSpPr>
            <p:cNvPr id="69320" name="AutoShape 712">
              <a:extLst>
                <a:ext uri="{FF2B5EF4-FFF2-40B4-BE49-F238E27FC236}">
                  <a16:creationId xmlns:a16="http://schemas.microsoft.com/office/drawing/2014/main" id="{51F34C9B-B82B-30DB-9152-BE5A4D60B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294"/>
              <a:ext cx="272" cy="408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321" name="Rectangle 713">
              <a:extLst>
                <a:ext uri="{FF2B5EF4-FFF2-40B4-BE49-F238E27FC236}">
                  <a16:creationId xmlns:a16="http://schemas.microsoft.com/office/drawing/2014/main" id="{3A3B333E-7340-2420-E97B-337BA5A905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29947">
              <a:off x="748" y="3203"/>
              <a:ext cx="4264" cy="9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322" name="Text Box 714">
              <a:extLst>
                <a:ext uri="{FF2B5EF4-FFF2-40B4-BE49-F238E27FC236}">
                  <a16:creationId xmlns:a16="http://schemas.microsoft.com/office/drawing/2014/main" id="{DCE67BFA-2EB9-9E30-AF23-CA823748B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365"/>
              <a:ext cx="2132" cy="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altLang="zh-CN" b="1">
                  <a:solidFill>
                    <a:srgbClr val="000066"/>
                  </a:solidFill>
                </a:rPr>
                <a:t>Flexibility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>
                  <a:solidFill>
                    <a:srgbClr val="000066"/>
                  </a:solidFill>
                </a:rPr>
                <a:t>Extensibility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>
                  <a:solidFill>
                    <a:srgbClr val="000066"/>
                  </a:solidFill>
                </a:rPr>
                <a:t>Speed of development</a:t>
              </a:r>
            </a:p>
          </p:txBody>
        </p:sp>
        <p:sp>
          <p:nvSpPr>
            <p:cNvPr id="69323" name="Text Box 715">
              <a:extLst>
                <a:ext uri="{FF2B5EF4-FFF2-40B4-BE49-F238E27FC236}">
                  <a16:creationId xmlns:a16="http://schemas.microsoft.com/office/drawing/2014/main" id="{C38A6D1E-18DA-F113-675E-7203A0C2E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2795"/>
              <a:ext cx="108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10000"/>
                </a:spcBef>
              </a:pPr>
              <a:r>
                <a:rPr lang="en-US" altLang="zh-CN" sz="2400" b="1">
                  <a:solidFill>
                    <a:srgbClr val="000066"/>
                  </a:solidFill>
                </a:rPr>
                <a:t>High Quality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912</Words>
  <Application>Microsoft Office PowerPoint</Application>
  <PresentationFormat>全屏显示(4:3)</PresentationFormat>
  <Paragraphs>247</Paragraphs>
  <Slides>14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Palatino</vt:lpstr>
      <vt:lpstr>Times New Roman</vt:lpstr>
      <vt:lpstr>Wingdings</vt:lpstr>
      <vt:lpstr>默认设计模板</vt:lpstr>
      <vt:lpstr>Microsoft 公式 3.0</vt:lpstr>
      <vt:lpstr>Ch.4  Process Models</vt:lpstr>
      <vt:lpstr>4.1  Prescriptive Models</vt:lpstr>
      <vt:lpstr>4.1.1 The  Waterfall Model</vt:lpstr>
      <vt:lpstr>PowerPoint 演示文稿</vt:lpstr>
      <vt:lpstr>4.1.2  Incremental Process Models</vt:lpstr>
      <vt:lpstr>4.1.2  Incremental Process Models</vt:lpstr>
      <vt:lpstr>4.1.3  Evolutionary Process Models</vt:lpstr>
      <vt:lpstr>4.1.3  Evolutionary Process Models</vt:lpstr>
      <vt:lpstr>4.1.4  Evolutionary Process Models</vt:lpstr>
      <vt:lpstr>4.2  Specialized Process Models</vt:lpstr>
      <vt:lpstr>4.3  The Unified Process</vt:lpstr>
      <vt:lpstr>4.3  The Unified Process</vt:lpstr>
      <vt:lpstr>4.4  Personal and Team Process Models</vt:lpstr>
      <vt:lpstr>4.4  Personal and Team Process Models</vt:lpstr>
    </vt:vector>
  </TitlesOfParts>
  <Company>Zhejiang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Lin Huaizhong</dc:creator>
  <cp:lastModifiedBy>0 memset</cp:lastModifiedBy>
  <cp:revision>86</cp:revision>
  <dcterms:created xsi:type="dcterms:W3CDTF">2007-07-09T05:40:59Z</dcterms:created>
  <dcterms:modified xsi:type="dcterms:W3CDTF">2025-02-24T17:05:57Z</dcterms:modified>
</cp:coreProperties>
</file>