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419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00FF"/>
    <a:srgbClr val="99CCFF"/>
    <a:srgbClr val="CCFFFF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4660"/>
  </p:normalViewPr>
  <p:slideViewPr>
    <p:cSldViewPr>
      <p:cViewPr varScale="1">
        <p:scale>
          <a:sx n="108" d="100"/>
          <a:sy n="108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527293B-2264-3F3A-A1FA-583E810BC4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045BD7-45FE-783A-09AC-EFDA247089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204751-6E79-49D9-AA36-92B4904D8B41}" type="datetimeFigureOut">
              <a:rPr lang="zh-CN" altLang="en-US"/>
              <a:pPr>
                <a:defRPr/>
              </a:pPr>
              <a:t>2025/2/24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359BCE6-577B-0699-E812-A159C4F0E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4ADE58AF-CF2F-C82A-00A1-31D72DD75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8765AA-0359-2C4E-37AC-E157F8FC91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0FDE3-746C-EEC8-EF0E-004AD7580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CB7C31-02C9-4FD9-B004-E0F96A7B909C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55D750BE-CDD6-A6C3-3018-BB36E7265B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8403999C-5C4D-0F61-86A0-0D2629F968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3A92210F-27B4-A7BC-E697-791A501A4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BFD2FE-D06F-48BC-8A56-E62BEA738FB1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0DE692EA-522F-78C9-9AE5-166504A155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C5B0E9F6-40E5-7388-3257-CC47F1937B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191B7198-2DDF-7777-D5DC-26B3F2D2C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C949F6-73CE-4719-898D-61AD0D50C33E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F7381DBD-D04C-43A6-9197-00A6B759B2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54485014-7482-8215-1C8B-0F594F1014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D0BBBF7-74F2-C107-D9B1-B6B11B440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AE060D-1EF6-4D71-B427-F1FAC5F89040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FA144902-7E8D-4235-321E-603F4D9826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0B016711-9961-CC3B-2104-8EFF5EF370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D5B1E402-1637-47AC-FDFC-3A7C8D02E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9191ECF-616A-4C10-88EB-ED0821A977A4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8905DD4D-E778-D970-49D5-0400E7FE64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7690DCC-A36E-5D07-9C1B-29F789565D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6866217C-5877-9923-86BF-DC3D2A997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50E6472-4509-41CE-8DAF-4B7E3D9A726F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6C678822-B4E5-F4DD-6EF3-DC9D865049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98B4E7DB-4FCD-4897-ECEC-F9724E6510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D0479D5-01E5-6F9C-20C7-7F8DEA84C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F91B25-7D40-44CD-A83F-1637B5AF3433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69E58B67-0B76-83CC-72BA-D115575101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090DC72D-3551-0092-75F5-84C62A5646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E2A8E96B-9292-C5E5-0787-C474EF0E5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9CAC68-9C66-470C-901E-02EE48EDE8AD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D9E756C0-6B2A-CBEA-E47A-1E7283A999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64E418D-F794-5F2C-F8CF-68BD6519E2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226E834F-ECD4-35D8-726E-BC4492BE5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12F648-F2AD-4AFF-874B-9E93CF0024C5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F826E354-2BA8-1856-20E8-F08917E8B8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2E3818CF-2F96-3DDB-3EB6-D0F8CF56A8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77AB601D-9541-ED3E-31B8-222C2CEA7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FE1BCC-3AB2-448A-9209-61AB241E5410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34818CA5-7A23-B211-6788-5FB640D60D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E5E3568-67AD-7241-9EF1-459DA48158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B78F8A2F-F0E9-37B1-34B2-3E1ADE392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DF0281-4BF2-4625-A40F-CD1583C2CDC5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248B96A8-66CD-B7D9-B89C-CEB1C6CC76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49D624E1-B72C-237F-82EE-6A04B5E68D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C005713-004C-E2E3-F87F-675EFEB9E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1D1C84-4EE9-4322-A1AA-7401CA0CE504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91A8D208-8741-F3B5-75AA-FE3DAEAC01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1B75643E-DDAA-520C-058C-B7D6C9691A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9C6538D-70EA-C901-0943-3794F08DE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C5DD42-1897-4DA9-86F2-C1214F0B77B1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0E1A535D-7F24-F72F-2386-23BD6B0C38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738BD6D-4BC9-45AD-7305-9D0FB4B21E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D77FAEDA-08BA-480E-1978-39E19E350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3F2AE6-21C0-4892-BF52-51D72DB9C4FF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7367E269-B83F-16F9-87EC-D69B6503F1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08630208-6E0E-C365-DF51-2F4D550A88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186935A1-2B55-33AA-0596-985E9B807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6E4289-436F-452E-BC71-44FBF2DBB53F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FB919DE7-4D57-3506-6BF7-7FF82D272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F5AB2B6B-0870-63C5-15BC-BED68DD5E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832EAF53-2D42-30B0-8278-84545B6E7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16E17A-A57E-49BB-9321-448012CBAE55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5308C843-40E0-11CD-0BA1-CB89D37725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62F248D-EFEF-648F-A323-A2412EF715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0E4ED7E0-9BFF-BEF5-D0FC-5FD5FF439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A3CF32-49AC-4D13-B22F-0DC916D8459B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EE133B8F-4EEC-5AAD-E8F1-21E7CD4A53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A30AEC46-555C-62CD-6A04-B862C1DA44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6C676F26-4035-18AC-BA6A-79C13A53A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F3F464-79E1-4613-9D4F-5FB1D628B747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92F8DC-B3F5-B9CD-5837-B8EFEF1847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13A048-E3CB-7CC9-CE5F-8D2880D195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71F40C-74C7-0CE9-C72A-F00A4CE0B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A7AB0-084A-4E76-B397-AD1EE119D7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92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DA0CAE-8F0F-27F3-7F9C-51E4967D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EC647A-16E1-64D6-9DE8-F3ED10FEC6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3C6433-F913-94DD-4BAD-07B8236D6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172F22-66B3-4841-B051-321CDAFFAF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3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E5BAE1-2A68-9E2E-0AD6-1C14C06D8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8AF26B-4CFB-8141-FA1B-AF1F060C84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7043D3-2A99-2BED-6C48-15489793AC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49290-6C07-4080-A99B-80B7BFCC9E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48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092277-0FF4-DFEA-6810-1823E9375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41B15-DA68-3013-B4F9-E6BD558B0D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2E0ED2-34DB-77CF-8EFB-868A1F3D4D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9050B-F087-4FEC-836B-A5B7E06E94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46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D3A968-4996-A3B4-A894-1DE4879B70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E9A9AA-8794-0343-856D-3F84DF8B6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4A9A78-F0DB-9993-DDF2-D36BFFF80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3423C4-8387-4F09-A7AA-E0D9ECB60B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20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39C28-3DFF-16B3-5FAE-8828599F84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544B5-A057-D773-CE75-B403E7C2E0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809C1-7103-3D0C-9412-EF52EC1817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8DABA8-8325-4180-962E-3F18D7DD0A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611FB6-0C96-647E-8BC5-75C682F14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F3E36EA-97E5-6ACB-F0E4-DB45AFCFE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AEF69F-93A4-D404-F817-3CB9CC21B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39B7C-C6C7-49A3-A871-00DB30C0C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05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DFBEBA5-FBFD-C67C-B00E-6AC5F94C1F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7606EB-6557-70E0-B6E7-401222A4CE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98EEC3-15B9-8B98-9125-7AD3DD43E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C6ECD-8778-427D-80A9-D48D965EAB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11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40F29E6-D8C9-9AC3-5AED-ECA0AE2121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4176DF5-E783-EE19-58E5-CED98742F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A0F8A15-4D88-2A10-ECA0-A8A251001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209A8-F505-4304-AD78-B1331AC3C1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6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7CE226-686F-2B1E-DB6A-B979B613CF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05418-4829-6FA5-3080-352B71676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FD886-DE6B-C38F-B430-E5B4EA9CC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1178AA-A3C5-4541-AB9D-FC2952A004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56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855F4-A107-03FA-A20F-95C39FC62E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F304B-38E5-6D84-0F4E-BF7016FBC6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3FF7E-A58F-8E12-F84A-B1C833A698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4AF04-A79D-47C6-B73A-8D198764C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79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C26149D4-6DF2-A1B2-0303-A39941589B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A8A9800-E346-2794-404A-B8C8C6643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F844A71-DE48-A8BF-233A-7ACFD7C8E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2ECD2B-7B98-64B8-E529-843E5F49C7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4A22AD-45F9-7599-5962-3202E0DCF5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5926778-83F5-78E3-E907-5159D98CE0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BDB8D59-C99C-480A-8500-FDAC4C6B4D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dm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771ED0F-4928-6BA5-641D-BBC901D0E3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Ch.5  Agile Development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0AF02FDB-580E-54E4-F71C-AF54F2466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53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800">
                <a:latin typeface="Helvetica" panose="020B0604020202020204" pitchFamily="34" charset="0"/>
              </a:rPr>
              <a:t>XP Design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Follows the </a:t>
            </a:r>
            <a:r>
              <a:rPr kumimoji="1" lang="en-US" altLang="zh-CN" sz="1600" b="1" i="1">
                <a:latin typeface="Helvetica" panose="020B0604020202020204" pitchFamily="34" charset="0"/>
              </a:rPr>
              <a:t>KIS principle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Encourage the use of </a:t>
            </a:r>
            <a:r>
              <a:rPr kumimoji="1" lang="en-US" altLang="zh-CN" sz="1600" b="1" i="1">
                <a:latin typeface="Helvetica" panose="020B0604020202020204" pitchFamily="34" charset="0"/>
              </a:rPr>
              <a:t>CRC cards </a:t>
            </a: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(see Chapter 8)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For difficult design problems, suggests the creation of “</a:t>
            </a:r>
            <a:r>
              <a:rPr kumimoji="1" lang="en-US" altLang="zh-CN" sz="1600" b="1" i="1">
                <a:latin typeface="Helvetica" panose="020B0604020202020204" pitchFamily="34" charset="0"/>
              </a:rPr>
              <a:t>spike solutions</a:t>
            </a: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”—a design prototype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Encourages “</a:t>
            </a:r>
            <a:r>
              <a:rPr kumimoji="1" lang="en-US" altLang="zh-CN" sz="1600" b="1" i="1">
                <a:latin typeface="Helvetica" panose="020B0604020202020204" pitchFamily="34" charset="0"/>
              </a:rPr>
              <a:t>refactoring</a:t>
            </a: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”—an iterative refinement of the internal program design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XP Coding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Recommends the </a:t>
            </a:r>
            <a:r>
              <a:rPr kumimoji="1" lang="en-US" altLang="zh-CN" sz="1600" b="1" i="1">
                <a:latin typeface="Helvetica" panose="020B0604020202020204" pitchFamily="34" charset="0"/>
              </a:rPr>
              <a:t>construction of a unit test </a:t>
            </a: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for a store before coding commences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Encourages “</a:t>
            </a:r>
            <a:r>
              <a:rPr kumimoji="1" lang="en-US" altLang="zh-CN" sz="1600" b="1" i="1">
                <a:latin typeface="Helvetica" panose="020B0604020202020204" pitchFamily="34" charset="0"/>
              </a:rPr>
              <a:t>pair programming</a:t>
            </a: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”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XP Testing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All </a:t>
            </a:r>
            <a:r>
              <a:rPr kumimoji="1" lang="en-US" altLang="zh-CN" sz="1600" b="1" i="1">
                <a:latin typeface="Helvetica" panose="020B0604020202020204" pitchFamily="34" charset="0"/>
              </a:rPr>
              <a:t>unit tests are executed daily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“</a:t>
            </a:r>
            <a:r>
              <a:rPr kumimoji="1" lang="en-US" altLang="zh-CN" sz="1600" b="1" i="1">
                <a:latin typeface="Helvetica" panose="020B0604020202020204" pitchFamily="34" charset="0"/>
              </a:rPr>
              <a:t>Acceptance tests</a:t>
            </a:r>
            <a:r>
              <a:rPr lang="en-US" altLang="zh-CN" sz="1600">
                <a:solidFill>
                  <a:srgbClr val="0033CC"/>
                </a:solidFill>
                <a:latin typeface="Helvetica" panose="020B0604020202020204" pitchFamily="34" charset="0"/>
              </a:rPr>
              <a:t>” are defined by the customer and executed to assess customer visible functionality</a:t>
            </a: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C49E7831-1103-7E82-E1B5-B0BEF5F4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9745B3-5C34-4830-A795-BB331734C60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565EDC-A5EF-192A-35DC-F4E3AF2B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Extreme Programming (XP)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59D4AFBB-943B-A022-4584-86C0F3A8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756400-FAA7-411E-B3FC-12C7FCBC752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CE2D502-D2FC-29B7-E4AE-D029C068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Extreme Programming (XP)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9B4CE-3C08-8D96-B708-DB7C05B63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473200"/>
            <a:ext cx="5113337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47189B63-C599-F1C2-8E6F-8F4ACE39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06550"/>
            <a:ext cx="7645400" cy="398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IXP has greater inclusion od management, expanded customer roles, and upgraded technical practices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IXP incorporates six new practices: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Readiness assessment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Project community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Project chartering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Test driven management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Retrospectives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Continuous learning</a:t>
            </a:r>
          </a:p>
        </p:txBody>
      </p:sp>
      <p:sp>
        <p:nvSpPr>
          <p:cNvPr id="24579" name="灯片编号占位符 1">
            <a:extLst>
              <a:ext uri="{FF2B5EF4-FFF2-40B4-BE49-F238E27FC236}">
                <a16:creationId xmlns:a16="http://schemas.microsoft.com/office/drawing/2014/main" id="{B1B9EFF1-9660-FFA4-118B-2106C5EB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E2DB5B-1E48-484B-9B62-61E3A88E7E2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2D621D-6C73-8C98-31B4-2617F5EE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Industrial XP (IXP)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5735B6B9-CDA9-462C-ED75-844AF1268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66863"/>
            <a:ext cx="7645400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Originally proposed by Schwaber and Beedle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Scrum—distinguishing features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Development work is partitioned into “</a:t>
            </a:r>
            <a:r>
              <a:rPr kumimoji="1" lang="en-US" altLang="zh-CN" sz="2000" b="1" i="1">
                <a:latin typeface="Helvetica" panose="020B0604020202020204" pitchFamily="34" charset="0"/>
              </a:rPr>
              <a:t>packets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”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kumimoji="1" lang="en-US" altLang="zh-CN" sz="2000" b="1" i="1">
                <a:latin typeface="Helvetica" panose="020B0604020202020204" pitchFamily="34" charset="0"/>
              </a:rPr>
              <a:t>Testing and documentation are on-going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as the product is constructed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Work occurs in “</a:t>
            </a:r>
            <a:r>
              <a:rPr kumimoji="1" lang="en-US" altLang="zh-CN" sz="2000" b="1" i="1">
                <a:latin typeface="Helvetica" panose="020B0604020202020204" pitchFamily="34" charset="0"/>
              </a:rPr>
              <a:t>sprints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” and is derived from a “</a:t>
            </a:r>
            <a:r>
              <a:rPr kumimoji="1" lang="en-US" altLang="zh-CN" sz="2000" b="1" i="1">
                <a:latin typeface="Helvetica" panose="020B0604020202020204" pitchFamily="34" charset="0"/>
              </a:rPr>
              <a:t>backlog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” of existing requirements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kumimoji="1" lang="en-US" altLang="zh-CN" sz="2000" b="1" i="1">
                <a:latin typeface="Helvetica" panose="020B0604020202020204" pitchFamily="34" charset="0"/>
              </a:rPr>
              <a:t>Meetings are very short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and sometimes conducted without chairs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“</a:t>
            </a:r>
            <a:r>
              <a:rPr kumimoji="1" lang="en-US" altLang="zh-CN" sz="2000" b="1" i="1">
                <a:latin typeface="Helvetica" panose="020B0604020202020204" pitchFamily="34" charset="0"/>
              </a:rPr>
              <a:t>demos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” are delivered to the customer with the time-box allocated</a:t>
            </a:r>
          </a:p>
        </p:txBody>
      </p:sp>
      <p:sp>
        <p:nvSpPr>
          <p:cNvPr id="26627" name="灯片编号占位符 1">
            <a:extLst>
              <a:ext uri="{FF2B5EF4-FFF2-40B4-BE49-F238E27FC236}">
                <a16:creationId xmlns:a16="http://schemas.microsoft.com/office/drawing/2014/main" id="{B402D33C-AB2F-83C3-802D-2B80EDA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0A9B29-0D6E-43A5-A555-EC5DCBD2A85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98D13E-5EB0-04BD-39AE-BB112BD9F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Scrum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2849AFD9-9FED-551E-6A7F-5921E3D6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14A6D-C0F6-46B7-80FD-548F6987C593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26CF10-17AA-4F15-9FED-FEAD216A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Scrum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662A3-2094-765F-786D-357C8563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384300"/>
            <a:ext cx="5616575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C9092B0D-48EA-7DAD-9721-08D606525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861300" cy="46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57300" indent="-3429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14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717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Promoted by the DSDM Consortium (</a:t>
            </a:r>
            <a:r>
              <a:rPr kumimoji="1" lang="en-US" altLang="zh-CN">
                <a:latin typeface="Helvetica" panose="020B0604020202020204" pitchFamily="34" charset="0"/>
                <a:hlinkClick r:id="rId3"/>
              </a:rPr>
              <a:t>www.dsdm.org</a:t>
            </a:r>
            <a:r>
              <a:rPr kumimoji="1" lang="en-US" altLang="zh-CN">
                <a:latin typeface="Helvetica" panose="020B0604020202020204" pitchFamily="34" charset="0"/>
              </a:rPr>
              <a:t>)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DSDM—distinguishing features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Similar in most respects to XP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Nine guiding principles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800">
                <a:latin typeface="Helvetica" panose="020B0604020202020204" pitchFamily="34" charset="0"/>
              </a:rPr>
              <a:t>Active user involvement is imperative. 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800">
                <a:latin typeface="Helvetica" panose="020B0604020202020204" pitchFamily="34" charset="0"/>
              </a:rPr>
              <a:t>DSDM teams must be empowered to make decisions.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800">
                <a:latin typeface="Helvetica" panose="020B0604020202020204" pitchFamily="34" charset="0"/>
              </a:rPr>
              <a:t>The focus is on frequent delivery of products. 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800">
                <a:latin typeface="Helvetica" panose="020B0604020202020204" pitchFamily="34" charset="0"/>
              </a:rPr>
              <a:t>Fitness for business purpose is the essential criterion for acceptance of deliverables.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800">
                <a:latin typeface="Helvetica" panose="020B0604020202020204" pitchFamily="34" charset="0"/>
              </a:rPr>
              <a:t>Iterative and incremental development is necessary to converge on an accurate business solution.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800">
                <a:latin typeface="Helvetica" panose="020B0604020202020204" pitchFamily="34" charset="0"/>
              </a:rPr>
              <a:t>All changes during development are reversible.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800">
                <a:latin typeface="Helvetica" panose="020B0604020202020204" pitchFamily="34" charset="0"/>
              </a:rPr>
              <a:t>Requirements are baselined at a high level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800">
                <a:latin typeface="Helvetica" panose="020B0604020202020204" pitchFamily="34" charset="0"/>
              </a:rPr>
              <a:t>Testing is integrated throughout the life-cycle.</a:t>
            </a:r>
          </a:p>
        </p:txBody>
      </p:sp>
      <p:sp>
        <p:nvSpPr>
          <p:cNvPr id="30723" name="灯片编号占位符 1">
            <a:extLst>
              <a:ext uri="{FF2B5EF4-FFF2-40B4-BE49-F238E27FC236}">
                <a16:creationId xmlns:a16="http://schemas.microsoft.com/office/drawing/2014/main" id="{34641FDD-AD89-7E5A-8C43-DCC50D87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E2710E-1BF0-4DB1-AABD-DAFABDF22E3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922755-7AF1-120E-5F55-0CA23B292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Dynamic Systems Development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88C8EA8C-CFDA-55C2-FA86-213F06E8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39F45F-07A4-4B52-8FBE-76ADC23D250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D4B77B-CBFC-F691-BBC2-33D8F3D9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Dynamic Systems Development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47BA0-AF70-1B61-E1AF-9050A0C1C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557338"/>
            <a:ext cx="5842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1EE491-3B5A-AB15-DA18-A76029A37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824538"/>
            <a:ext cx="4519612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b="1" kern="0" dirty="0">
                <a:solidFill>
                  <a:srgbClr val="000000"/>
                </a:solidFill>
              </a:rPr>
              <a:t>DSDM Life Cycle (with permission of the DSDM consortium)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03E279A-C095-85C0-40E0-2F016685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68475"/>
            <a:ext cx="7861300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57300" indent="-3429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14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717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Originally proposed by Scott Ambler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Suggests a set of agile modeling principles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Model with a purpose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Use multiple models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Travel light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Content is more important than representation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Know the models and the tools you use to create them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Adapt locally</a:t>
            </a: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66776E2A-67A8-066E-1FD1-D6F5BEB6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C80BA-4D62-4B22-95D3-9837C80106D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E84FA6-8EC5-C867-3D95-104FFE1CF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Agile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8538464-2E08-3D85-305A-648D9FC8B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68475"/>
            <a:ext cx="7861300" cy="280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57300" indent="-3429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14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717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Each AUP iteration addresses these activities: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Modeling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Implementation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Testing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Deployment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Configuration and project management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Environment management</a:t>
            </a:r>
          </a:p>
        </p:txBody>
      </p:sp>
      <p:sp>
        <p:nvSpPr>
          <p:cNvPr id="36867" name="灯片编号占位符 1">
            <a:extLst>
              <a:ext uri="{FF2B5EF4-FFF2-40B4-BE49-F238E27FC236}">
                <a16:creationId xmlns:a16="http://schemas.microsoft.com/office/drawing/2014/main" id="{D63E5D82-0110-5A49-6947-B0E639C1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DFDE8-1FF6-4997-8949-7E205A50041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45AB28-744C-55B1-D2EC-E755361A1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Agile Unified 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F2BBE11E-2D22-42F8-96E2-451DD968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90700"/>
            <a:ext cx="76454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“We are uncovering better ways of developing software by doing it and helping others do it.  Through this work we have come to value: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Individuals and interactions over processes and tools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Working software over comprehensive documentation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Customer collaboration over contract negotiation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Responding to change over following a plan 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That is, while there is value in the items on the right, we value the items on the left more.”</a:t>
            </a:r>
          </a:p>
          <a:p>
            <a:pPr lvl="1" algn="r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endParaRPr lang="en-US" altLang="zh-CN" sz="2000">
              <a:solidFill>
                <a:srgbClr val="0033CC"/>
              </a:solidFill>
              <a:latin typeface="Helvetica" panose="020B0604020202020204" pitchFamily="34" charset="0"/>
            </a:endParaRPr>
          </a:p>
          <a:p>
            <a:pPr lvl="1" algn="r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Kent Beck et al</a:t>
            </a:r>
          </a:p>
        </p:txBody>
      </p:sp>
      <p:sp>
        <p:nvSpPr>
          <p:cNvPr id="4099" name="灯片编号占位符 1">
            <a:extLst>
              <a:ext uri="{FF2B5EF4-FFF2-40B4-BE49-F238E27FC236}">
                <a16:creationId xmlns:a16="http://schemas.microsoft.com/office/drawing/2014/main" id="{21A70855-0501-75D9-E0E6-749D3A40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DBC87-61C3-4512-AFBF-32360433731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E24CB4-F5AF-BCB4-ADBC-BC346D36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The Manifesto for </a:t>
            </a:r>
            <a:b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</a:b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Agile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8A93EA5-5082-DA47-74A6-EAA4074D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90700"/>
            <a:ext cx="76454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Effective (rapid and adaptive) response to change</a:t>
            </a:r>
          </a:p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Effective communication among all stakeholders</a:t>
            </a:r>
          </a:p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Drawing the customer onto the team</a:t>
            </a:r>
          </a:p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Organizing a team so that it is in control of the work performed</a:t>
            </a:r>
          </a:p>
          <a:p>
            <a:pPr marL="0" indent="0">
              <a:buFontTx/>
              <a:buNone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Yielding …</a:t>
            </a:r>
          </a:p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Rapid, incremental delivery of software</a:t>
            </a:r>
          </a:p>
        </p:txBody>
      </p:sp>
      <p:sp>
        <p:nvSpPr>
          <p:cNvPr id="6147" name="灯片编号占位符 1">
            <a:extLst>
              <a:ext uri="{FF2B5EF4-FFF2-40B4-BE49-F238E27FC236}">
                <a16:creationId xmlns:a16="http://schemas.microsoft.com/office/drawing/2014/main" id="{72096C94-3D58-5D01-DC6D-C121CFDF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A7B8B-A37A-42E7-8634-3FCF0968D4B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3562A1D-0D15-6504-5CA5-46F76D9D3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What is “Agility”?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2D4692CB-BD4E-6E2F-680D-2A1A39D8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8B3DAA-41D6-45C1-A4F4-8DE120645BA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EE5BF7-FCEB-1DE5-52D4-AFDF7042D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Agility and the Cost of Change</a:t>
            </a:r>
          </a:p>
        </p:txBody>
      </p:sp>
      <p:pic>
        <p:nvPicPr>
          <p:cNvPr id="5" name="Picture 5" descr="Figure 3">
            <a:extLst>
              <a:ext uri="{FF2B5EF4-FFF2-40B4-BE49-F238E27FC236}">
                <a16:creationId xmlns:a16="http://schemas.microsoft.com/office/drawing/2014/main" id="{700B98B8-72E7-8CFB-8F05-616ED8FE6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844675"/>
            <a:ext cx="5754688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2C61D674-80EA-248B-4BA4-F55044DE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22450"/>
            <a:ext cx="7645400" cy="30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Is driven by customer descriptions of what is required (scenarios)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Recognizes that plans are short-lived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Develops software iteratively with a heavy emphasis on construction activities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Delivers multiple ‘software increments’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Adapts as changes occur</a:t>
            </a:r>
          </a:p>
        </p:txBody>
      </p:sp>
      <p:sp>
        <p:nvSpPr>
          <p:cNvPr id="10243" name="灯片编号占位符 1">
            <a:extLst>
              <a:ext uri="{FF2B5EF4-FFF2-40B4-BE49-F238E27FC236}">
                <a16:creationId xmlns:a16="http://schemas.microsoft.com/office/drawing/2014/main" id="{171C9EB1-8933-BC3A-7A65-42226181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4475C-68DD-4BE1-BC85-745744E71CB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8B3AB6-33D9-4BE3-ABF8-E1B15B80B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An Agile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567D761-DC90-A5D8-C371-9A31AE14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28775"/>
            <a:ext cx="76454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/>
            </a:pPr>
            <a:r>
              <a:rPr kumimoji="1" lang="en-US" altLang="zh-CN" sz="1800">
                <a:latin typeface="Helvetica" panose="020B0604020202020204" pitchFamily="34" charset="0"/>
              </a:rPr>
              <a:t>Our highest priority is to satisfy the customer through early and continuous delivery of valuable software.</a:t>
            </a:r>
          </a:p>
          <a:p>
            <a:pPr>
              <a:buFontTx/>
              <a:buAutoNum type="arabicPeriod"/>
            </a:pPr>
            <a:r>
              <a:rPr kumimoji="1" lang="en-US" altLang="zh-CN" sz="1800">
                <a:latin typeface="Helvetica" panose="020B0604020202020204" pitchFamily="34" charset="0"/>
              </a:rPr>
              <a:t>Welcome changing requirements, even late in development. Agile processes harness change for the customer's competitive advantage. </a:t>
            </a:r>
          </a:p>
          <a:p>
            <a:pPr>
              <a:buFontTx/>
              <a:buAutoNum type="arabicPeriod"/>
            </a:pPr>
            <a:r>
              <a:rPr kumimoji="1" lang="en-US" altLang="zh-CN" sz="1800">
                <a:latin typeface="Helvetica" panose="020B0604020202020204" pitchFamily="34" charset="0"/>
              </a:rPr>
              <a:t>Deliver working software frequently, from a couple of weeks to a couple of months, with a preference to the shorter timescale. </a:t>
            </a:r>
          </a:p>
          <a:p>
            <a:pPr>
              <a:buFontTx/>
              <a:buAutoNum type="arabicPeriod"/>
            </a:pPr>
            <a:r>
              <a:rPr kumimoji="1" lang="en-US" altLang="zh-CN" sz="1800">
                <a:latin typeface="Helvetica" panose="020B0604020202020204" pitchFamily="34" charset="0"/>
              </a:rPr>
              <a:t>Business people and developers must work together daily throughout the project.  </a:t>
            </a:r>
          </a:p>
          <a:p>
            <a:pPr>
              <a:buFontTx/>
              <a:buAutoNum type="arabicPeriod"/>
            </a:pPr>
            <a:r>
              <a:rPr kumimoji="1" lang="en-US" altLang="zh-CN" sz="1800">
                <a:latin typeface="Helvetica" panose="020B0604020202020204" pitchFamily="34" charset="0"/>
              </a:rPr>
              <a:t>Build projects around motivated individuals. Give them the environment and support they need, and trust them to get the job done. </a:t>
            </a:r>
          </a:p>
          <a:p>
            <a:pPr>
              <a:buFontTx/>
              <a:buAutoNum type="arabicPeriod"/>
            </a:pPr>
            <a:r>
              <a:rPr kumimoji="1" lang="en-US" altLang="zh-CN" sz="1800">
                <a:latin typeface="Helvetica" panose="020B0604020202020204" pitchFamily="34" charset="0"/>
              </a:rPr>
              <a:t>The most efficient and effective method of conveying information to and within a development team is face–to–face conversation.</a:t>
            </a:r>
          </a:p>
        </p:txBody>
      </p:sp>
      <p:sp>
        <p:nvSpPr>
          <p:cNvPr id="12291" name="灯片编号占位符 1">
            <a:extLst>
              <a:ext uri="{FF2B5EF4-FFF2-40B4-BE49-F238E27FC236}">
                <a16:creationId xmlns:a16="http://schemas.microsoft.com/office/drawing/2014/main" id="{422438EE-0A6A-40B5-B128-4ADB5C2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B859A2-0624-4FEC-8FED-EAA63C4711A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691773-6723-0C01-EFD1-1262C031F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Agility Principles -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F0F0D743-12E7-9B60-270B-160908BE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52600"/>
            <a:ext cx="764540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arabicPeriod" startAt="7"/>
            </a:pPr>
            <a:r>
              <a:rPr kumimoji="1" lang="en-US" altLang="zh-CN" sz="1800">
                <a:latin typeface="Helvetica" panose="020B0604020202020204" pitchFamily="34" charset="0"/>
              </a:rPr>
              <a:t>Working software is the primary measure of progress. </a:t>
            </a:r>
          </a:p>
          <a:p>
            <a:pPr>
              <a:buFontTx/>
              <a:buAutoNum type="arabicPeriod" startAt="7"/>
            </a:pPr>
            <a:r>
              <a:rPr kumimoji="1" lang="en-US" altLang="zh-CN" sz="1800">
                <a:latin typeface="Helvetica" panose="020B0604020202020204" pitchFamily="34" charset="0"/>
              </a:rPr>
              <a:t>Agile processes promote sustainable development. The sponsors, developers, and users should be able to maintain a constant pace indefinitely.  </a:t>
            </a:r>
          </a:p>
          <a:p>
            <a:pPr>
              <a:buFontTx/>
              <a:buAutoNum type="arabicPeriod" startAt="7"/>
            </a:pPr>
            <a:r>
              <a:rPr kumimoji="1" lang="en-US" altLang="zh-CN" sz="1800">
                <a:latin typeface="Helvetica" panose="020B0604020202020204" pitchFamily="34" charset="0"/>
              </a:rPr>
              <a:t>Continuous attention to technical excellence and good design enhances agility.  </a:t>
            </a:r>
          </a:p>
          <a:p>
            <a:pPr>
              <a:buFontTx/>
              <a:buAutoNum type="arabicPeriod" startAt="7"/>
            </a:pPr>
            <a:r>
              <a:rPr kumimoji="1" lang="en-US" altLang="zh-CN" sz="1800">
                <a:latin typeface="Helvetica" panose="020B0604020202020204" pitchFamily="34" charset="0"/>
              </a:rPr>
              <a:t>Simplicity – the art of maximizing the amount of work not done – is essential.  </a:t>
            </a:r>
          </a:p>
          <a:p>
            <a:pPr>
              <a:buFontTx/>
              <a:buAutoNum type="arabicPeriod" startAt="7"/>
            </a:pPr>
            <a:r>
              <a:rPr kumimoji="1" lang="en-US" altLang="zh-CN" sz="1800">
                <a:latin typeface="Helvetica" panose="020B0604020202020204" pitchFamily="34" charset="0"/>
              </a:rPr>
              <a:t>The best architectures, requirements, and designs emerge from self–organizing teams. </a:t>
            </a:r>
          </a:p>
          <a:p>
            <a:pPr>
              <a:buFontTx/>
              <a:buAutoNum type="arabicPeriod" startAt="7"/>
            </a:pPr>
            <a:r>
              <a:rPr kumimoji="1" lang="en-US" altLang="zh-CN" sz="1800">
                <a:latin typeface="Helvetica" panose="020B0604020202020204" pitchFamily="34" charset="0"/>
              </a:rPr>
              <a:t>At regular intervals, the team reflects on how to become more effective, then tunes and adjusts its behavior accordingly.</a:t>
            </a:r>
          </a:p>
        </p:txBody>
      </p:sp>
      <p:sp>
        <p:nvSpPr>
          <p:cNvPr id="14339" name="灯片编号占位符 1">
            <a:extLst>
              <a:ext uri="{FF2B5EF4-FFF2-40B4-BE49-F238E27FC236}">
                <a16:creationId xmlns:a16="http://schemas.microsoft.com/office/drawing/2014/main" id="{9DD7AA8B-D602-00FC-22EB-335FF053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B421A2-05FA-4968-9A74-529080353C8D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F6314D-8400-59A4-2E68-A3BD2741A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Agility Principles -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F78A0031-7686-64CA-FB34-0E392219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66863"/>
            <a:ext cx="7645400" cy="438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the process molds to the needs of the people and team, not the other way around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key traits must exist among the people on an agile team and the team itself: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Competence.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Common focus.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Collaboration.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Decision-making ability.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Fuzzy problem-solving ability.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Mutual trust and respect.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Self-organization.</a:t>
            </a:r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746C2F87-109E-8AC3-A0CC-F25D2B4C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A3DE65-D484-495A-B779-EC38985584A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4327B23-FB20-A2EB-4BEB-8B97E1DD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Human Factors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B62D429-D6D7-92C4-F865-5CE0B892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66863"/>
            <a:ext cx="7645400" cy="357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The most widely used agile process, originally proposed by Kent Beck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XP Planning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Begins with the creation of “</a:t>
            </a:r>
            <a:r>
              <a:rPr kumimoji="1" lang="en-US" altLang="zh-CN" sz="2000" b="1" i="1">
                <a:latin typeface="Helvetica" panose="020B0604020202020204" pitchFamily="34" charset="0"/>
              </a:rPr>
              <a:t>user stories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”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Agile team assesses each story and assigns a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cost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Stories are grouped to for a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deliverable increment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 </a:t>
            </a:r>
            <a:r>
              <a:rPr kumimoji="1" lang="en-US" altLang="zh-CN" sz="2000" b="1" i="1">
                <a:latin typeface="Helvetica" panose="020B0604020202020204" pitchFamily="34" charset="0"/>
              </a:rPr>
              <a:t>commitment 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is made on delivery date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After the first increment “</a:t>
            </a:r>
            <a:r>
              <a:rPr kumimoji="1" lang="en-US" altLang="zh-CN" sz="2000" b="1" i="1">
                <a:latin typeface="Helvetica" panose="020B0604020202020204" pitchFamily="34" charset="0"/>
              </a:rPr>
              <a:t>project velocity</a:t>
            </a: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” is used to help define subsequent delivery dates for other increments</a:t>
            </a:r>
          </a:p>
        </p:txBody>
      </p:sp>
      <p:sp>
        <p:nvSpPr>
          <p:cNvPr id="18435" name="灯片编号占位符 1">
            <a:extLst>
              <a:ext uri="{FF2B5EF4-FFF2-40B4-BE49-F238E27FC236}">
                <a16:creationId xmlns:a16="http://schemas.microsoft.com/office/drawing/2014/main" id="{BCE3F8A4-3D05-D269-D051-2DE618EE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7CFB-BAF0-49A5-8D34-324D24198F1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D7D28D-E684-B1C5-51AD-4A46418F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Extreme Programming (XP)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949</Words>
  <Application>Microsoft Office PowerPoint</Application>
  <PresentationFormat>全屏显示(4:3)</PresentationFormat>
  <Paragraphs>153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宋体</vt:lpstr>
      <vt:lpstr>Calibri</vt:lpstr>
      <vt:lpstr>Helvetica</vt:lpstr>
      <vt:lpstr>MS PGothic</vt:lpstr>
      <vt:lpstr>默认设计模板</vt:lpstr>
      <vt:lpstr>Ch.5  Agile Development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173</cp:revision>
  <dcterms:created xsi:type="dcterms:W3CDTF">2007-07-09T05:40:59Z</dcterms:created>
  <dcterms:modified xsi:type="dcterms:W3CDTF">2025-02-24T13:31:30Z</dcterms:modified>
</cp:coreProperties>
</file>