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9CCFF"/>
    <a:srgbClr val="CCFFFF"/>
    <a:srgbClr val="0066CC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D992BB-B128-CC8A-8316-344E68B3E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AEB394-B240-1C9E-76E0-E5320E74E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6531BB-95E3-5416-DA0C-5C9E00D014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DD5EA-FD57-47C1-8B6C-305E7A122F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98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553B79-490E-0E66-6934-54402BE7C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245380-4808-AE6B-7C68-6FFD0B17B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A1D96A-9F13-03A2-33A6-28C2C2686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B1718-811A-4562-955D-3F2E6A7D9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90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018CF-364E-B57E-B597-22DD4514CF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412317-85A0-C2F0-F820-1D730919BA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2D06CD-D739-4645-5BC1-2E91E7FB0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C54C8-B772-43D6-B741-3DB650879F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45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984CE1-74A1-5098-F314-A4EC20080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EB9298-08A0-87E4-41A8-69DB916F62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2EBA77-6A92-A57D-474A-6F055F0FF9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89AEA-74E1-44BA-A007-07CFB1D708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28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05094-A8ED-3416-09A0-8D1BE0E08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EA06A2-9B5F-B463-072A-317BF6B00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401FEB-C174-8DE2-4442-0643EB938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94DEC-137D-4E98-97F5-DB2FC546EC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0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8B8F3-2E41-F6FF-F349-8B8032820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4D6081-DC43-D910-12E4-3DF65A093D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D35CE2-372D-A0C3-61E9-9150EE872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A440C-5558-4891-AA09-5D034FBC1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5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D85B89-EC4E-EF71-459D-621B9FF93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0E6016-3D9F-6942-6FB2-F33537619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7C7EE4-A184-36E2-6755-352D62000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49DC1-C5B3-4C50-B7AA-BCC806D310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2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2F4D23-E1D2-0CC2-D664-F3EC747AFE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33D341-918E-7113-99C3-A3A4D4A8D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E77047-8717-E99A-37E0-B683DA440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891C2-F466-4969-817D-FD15B25076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4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33D67DF-CC54-B5D4-FD38-10935AD5E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F887AF-C37B-3FFE-3117-78A2ADB7F8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1748803-6876-82D3-386E-2DD475EA6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595AE-B78E-4B09-B4DD-0C33E4B173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66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9C2E8-2696-2044-BD02-E5B00F590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D8A6A-BE79-6E6E-F299-FEC966AC3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D9E8C-13EF-2326-D9F6-0ED919549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BF611-9F02-46DD-AB57-75E0549352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4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25D9B-95BE-DD59-E235-5B7831DBA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E8535-1348-CD5A-D130-050906BDA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A91E3-BC81-E22F-B407-76FC09243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A6157-CE62-4D35-870E-2CED894E9C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395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0757F381-CDC3-87E1-DE9B-B5019BBF44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5E5DCB77-533B-A92D-F5AA-CE0B7307D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2603C6B-9667-4432-79FB-AD70DC1C0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338798B-85F2-0C50-0EB8-D04E542B2C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EF9FE71-DFBE-FBA9-9DB0-07BF4F21AC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96EB58B-BDCA-04BC-A135-022891FB04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955F54-5FD4-4269-A5BC-603E087E27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CD24F-D0DD-C8E6-A93A-870F729355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Ch.6  Human Aspects of Software Engineering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9F9728D9-7249-573D-65C9-7A12C49C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A88B642-1775-47E9-AEAB-CC68FEA12301}" type="slidenum">
              <a:rPr lang="en-US" altLang="zh-CN"/>
              <a:pPr algn="ctr" eaLnBrk="1" hangingPunct="1"/>
              <a:t>10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06E24C-3626-FF63-1797-341EC1CC0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6.7   Software Engineering using the Cloud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50F1C57-B001-C389-97CA-87115DDF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dirty="0">
                <a:latin typeface="Arial" charset="0"/>
                <a:ea typeface="宋体" charset="-122"/>
              </a:rPr>
              <a:t>Benefits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8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5A0128-C89D-8B65-946F-F34723BE8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57313"/>
            <a:ext cx="7715250" cy="2071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Provides access to all software engineering work products </a:t>
            </a:r>
          </a:p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Removes device dependencies and available every where</a:t>
            </a:r>
          </a:p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Provides avenues for distributing and testing software </a:t>
            </a:r>
          </a:p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Allows software engineering information developed by one member to be available to all team members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2B5F59-0524-6EEF-F5BC-3D2B4C152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44805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800" dirty="0">
                <a:latin typeface="Arial" charset="0"/>
                <a:ea typeface="宋体" charset="-122"/>
              </a:rPr>
              <a:t>Concerns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sz="28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8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576D5A1-F846-4D48-EC2C-80CF7862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992563"/>
            <a:ext cx="7715250" cy="20716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Dispersing cloud services outside the control of the software team may present reliability and security risks</a:t>
            </a:r>
          </a:p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Potential for interoperability problems becomes high with large number of services distributed on the cloud</a:t>
            </a:r>
          </a:p>
          <a:p>
            <a:pPr marL="342900" lvl="1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latin typeface="+mn-lt"/>
                <a:ea typeface="+mn-ea"/>
              </a:rPr>
              <a:t>Cloud services stress usability and performance which often conflicts with security, privacy, and reliability </a:t>
            </a:r>
          </a:p>
        </p:txBody>
      </p:sp>
      <p:pic>
        <p:nvPicPr>
          <p:cNvPr id="11272" name="Picture 2">
            <a:extLst>
              <a:ext uri="{FF2B5EF4-FFF2-40B4-BE49-F238E27FC236}">
                <a16:creationId xmlns:a16="http://schemas.microsoft.com/office/drawing/2014/main" id="{F0F7206C-5EE3-88B0-D574-3D83984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0"/>
            <a:ext cx="123348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08191965-8937-A6CA-2690-685EB32F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9A26976-271D-479B-BAE7-0E623D05A877}" type="slidenum">
              <a:rPr lang="en-US" altLang="zh-CN"/>
              <a:pPr algn="ctr" eaLnBrk="1" hangingPunct="1"/>
              <a:t>11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03E943-BCCD-66CB-6B80-75442866B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6.8  Collaboration Tools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D9D21D-F6F7-A950-0B50-E090F4A6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57313"/>
            <a:ext cx="8286750" cy="3714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Namespace</a:t>
            </a:r>
            <a:r>
              <a:rPr lang="en-US" altLang="zh-CN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000" dirty="0">
                <a:latin typeface="Arial" charset="0"/>
                <a:ea typeface="宋体" charset="-122"/>
              </a:rPr>
              <a:t>that allows secure, private storage or work products</a:t>
            </a:r>
          </a:p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Calendar </a:t>
            </a:r>
            <a:r>
              <a:rPr lang="en-US" altLang="zh-CN" sz="2000" dirty="0">
                <a:latin typeface="Arial" charset="0"/>
                <a:ea typeface="宋体" charset="-122"/>
              </a:rPr>
              <a:t>for coordinating project events</a:t>
            </a:r>
          </a:p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Templates</a:t>
            </a:r>
            <a:r>
              <a:rPr lang="en-US" altLang="zh-CN" sz="2000" dirty="0">
                <a:latin typeface="Arial" charset="0"/>
                <a:ea typeface="宋体" charset="-122"/>
              </a:rPr>
              <a:t> that allow team members to create artifacts that have common look and feel</a:t>
            </a:r>
          </a:p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Metrics support </a:t>
            </a:r>
            <a:r>
              <a:rPr lang="en-US" altLang="zh-CN" sz="2000" dirty="0">
                <a:latin typeface="Arial" charset="0"/>
                <a:ea typeface="宋体" charset="-122"/>
              </a:rPr>
              <a:t>to allow quantitative assessment of each team member’s contributions </a:t>
            </a:r>
          </a:p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Communication analysis </a:t>
            </a:r>
            <a:r>
              <a:rPr lang="en-US" altLang="zh-CN" sz="2000" dirty="0">
                <a:latin typeface="Arial" charset="0"/>
                <a:ea typeface="宋体" charset="-122"/>
              </a:rPr>
              <a:t>to track messages and isolates patterns that may imply issues to resolve</a:t>
            </a:r>
          </a:p>
          <a:p>
            <a:pPr marL="342900" lvl="1" indent="-342900" eaLnBrk="0" hangingPunc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-122"/>
              </a:rPr>
              <a:t>Artifact clustering </a:t>
            </a:r>
            <a:r>
              <a:rPr lang="en-US" altLang="zh-CN" sz="2000" dirty="0">
                <a:latin typeface="Arial" charset="0"/>
                <a:ea typeface="宋体" charset="-122"/>
              </a:rPr>
              <a:t>showing work product dependencies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E4DE631-90ED-0BDD-3639-D3262EE06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91789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sz="2400" dirty="0">
                <a:latin typeface="Arial" charset="0"/>
                <a:ea typeface="宋体" charset="-122"/>
              </a:rPr>
              <a:t>Services of collaborative development environments(CDEs)</a:t>
            </a: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4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FD6B5F99-12FE-4FD7-5E04-AB34B6B0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45FF9A1-EF42-4226-A982-56C446529EBC}" type="slidenum">
              <a:rPr lang="en-US" altLang="zh-CN"/>
              <a:pPr algn="ctr" eaLnBrk="1" hangingPunct="1"/>
              <a:t>12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B43C23-8A51-6B48-962E-D39E5E12F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6.9   Global Teams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68716D0-3F1F-8F91-3C2E-784EECFCA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91789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Team Decisions Making Complications</a:t>
            </a:r>
            <a:endParaRPr lang="en-US" sz="28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8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8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8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9C9E3F-FEF5-1D09-8A12-AA9D99BF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2875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Problem complexity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Uncertainty and risk associated with the decision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Work associated with decision has unintended effect on another project object (law of unintended consequences)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Different views of the problem lead to different conclusions about the way forward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Global software teams face additional challenges associated with collaboration, coordination, and coordination difficulties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160BDC1A-E8BF-A960-40D6-570186D2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1C9775D-077E-408F-87B6-C731F2E055CA}" type="slidenum">
              <a:rPr lang="en-US" altLang="zh-CN"/>
              <a:pPr algn="ctr" eaLnBrk="1" hangingPunct="1"/>
              <a:t>13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3984E1-FBB6-C332-07A7-2047527F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6.9   Global Teams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E8907-E0CA-5EAA-2148-A3B3B52EF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91789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dirty="0">
                <a:latin typeface="Arial" charset="0"/>
                <a:ea typeface="宋体" charset="-122"/>
              </a:rPr>
              <a:t>Factors Affecting Global Software Development Team</a:t>
            </a:r>
            <a:endParaRPr lang="en-US" sz="24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400" dirty="0">
              <a:latin typeface="Arial" charset="0"/>
              <a:ea typeface="宋体" charset="-122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pic>
        <p:nvPicPr>
          <p:cNvPr id="6" name="Picture 1" descr=":::::Users:rogerpressman:Desktop:Figure6-2r.jpg">
            <a:extLst>
              <a:ext uri="{FF2B5EF4-FFF2-40B4-BE49-F238E27FC236}">
                <a16:creationId xmlns:a16="http://schemas.microsoft.com/office/drawing/2014/main" id="{C65937A6-F845-219D-76E1-9AB337BE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 bwMode="auto">
          <a:xfrm>
            <a:off x="928662" y="1214422"/>
            <a:ext cx="678661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>
            <a:extLst>
              <a:ext uri="{FF2B5EF4-FFF2-40B4-BE49-F238E27FC236}">
                <a16:creationId xmlns:a16="http://schemas.microsoft.com/office/drawing/2014/main" id="{EC0D99F2-D6E2-35AC-73E1-A24EC3F7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7F19A09-041D-469C-9FBC-02C7F4A4CEC4}" type="slidenum">
              <a:rPr lang="en-US" altLang="zh-CN"/>
              <a:pPr algn="ctr" eaLnBrk="1" hangingPunct="1"/>
              <a:t>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AF847F-75DB-557F-84BC-8ED3005B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0663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6.1  Characteristics Of A Software Engineer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795E1BF-A4FC-886E-24C7-05CB49FA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Traits of Successful Software Engineers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FE18E7-E829-E90E-19C7-10BE51CE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714500"/>
            <a:ext cx="61706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Sense of individual responsibility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Acutely aware of the needs of team members and stakeholders 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Brutally honest about design flaws and offers constructive criticism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Resilient under pressure 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Heightened sense of fairness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Attention to detail 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Pragmatic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pic>
        <p:nvPicPr>
          <p:cNvPr id="3078" name="Picture 3" descr="C:\Users\Apple\AppData\Local\Microsoft\Windows\Temporary Internet Files\Content.IE5\2SCX7FOZ\MP900448598[1].jpg">
            <a:extLst>
              <a:ext uri="{FF2B5EF4-FFF2-40B4-BE49-F238E27FC236}">
                <a16:creationId xmlns:a16="http://schemas.microsoft.com/office/drawing/2014/main" id="{D8D29D98-DA57-71CE-7890-CB8D5243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785938"/>
            <a:ext cx="1762125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7974D7-D746-F777-1DC5-F809A927A057}"/>
              </a:ext>
            </a:extLst>
          </p:cNvPr>
          <p:cNvSpPr/>
          <p:nvPr/>
        </p:nvSpPr>
        <p:spPr>
          <a:xfrm>
            <a:off x="642910" y="3214686"/>
            <a:ext cx="1571636" cy="500066"/>
          </a:xfrm>
          <a:prstGeom prst="rect">
            <a:avLst/>
          </a:prstGeom>
          <a:solidFill>
            <a:schemeClr val="bg1"/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2" name="TextBox 14">
            <a:extLst>
              <a:ext uri="{FF2B5EF4-FFF2-40B4-BE49-F238E27FC236}">
                <a16:creationId xmlns:a16="http://schemas.microsoft.com/office/drawing/2014/main" id="{21DFBB7E-533F-0EBE-3611-C457A366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25800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  <a:latin typeface="Bradley Hand ITC" panose="03070402050302030203" pitchFamily="66" charset="0"/>
              </a:rPr>
              <a:t>Superprofessional</a:t>
            </a:r>
          </a:p>
          <a:p>
            <a:pPr algn="ctr" eaLnBrk="1" hangingPunct="1"/>
            <a:r>
              <a:rPr lang="en-US" altLang="zh-CN" sz="1400" b="1">
                <a:solidFill>
                  <a:srgbClr val="FF0000"/>
                </a:solidFill>
                <a:latin typeface="Bradley Hand ITC" panose="03070402050302030203" pitchFamily="66" charset="0"/>
              </a:rPr>
              <a:t>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9">
            <a:extLst>
              <a:ext uri="{FF2B5EF4-FFF2-40B4-BE49-F238E27FC236}">
                <a16:creationId xmlns:a16="http://schemas.microsoft.com/office/drawing/2014/main" id="{76D4D5B5-D497-A732-4C01-A0FC0737BA3A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2071688"/>
            <a:ext cx="4643437" cy="4445000"/>
            <a:chOff x="3071802" y="1500174"/>
            <a:chExt cx="4643470" cy="444500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1B09D39-57E7-C273-0B71-87C60D5FB3DF}"/>
                </a:ext>
              </a:extLst>
            </p:cNvPr>
            <p:cNvSpPr/>
            <p:nvPr/>
          </p:nvSpPr>
          <p:spPr>
            <a:xfrm>
              <a:off x="3143240" y="2616187"/>
              <a:ext cx="2214579" cy="2286001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0" name="TextBox 31">
              <a:extLst>
                <a:ext uri="{FF2B5EF4-FFF2-40B4-BE49-F238E27FC236}">
                  <a16:creationId xmlns:a16="http://schemas.microsoft.com/office/drawing/2014/main" id="{7A915BF1-E969-84B2-8545-8CD37BA5A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2545462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Business milieu</a:t>
              </a:r>
              <a:endParaRPr lang="zh-CN" altLang="en-US"/>
            </a:p>
          </p:txBody>
        </p:sp>
        <p:sp>
          <p:nvSpPr>
            <p:cNvPr id="4121" name="TextBox 32">
              <a:extLst>
                <a:ext uri="{FF2B5EF4-FFF2-40B4-BE49-F238E27FC236}">
                  <a16:creationId xmlns:a16="http://schemas.microsoft.com/office/drawing/2014/main" id="{F6B1CF31-7E33-1ABA-C2A3-FE41036F8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018393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Company</a:t>
              </a:r>
              <a:endParaRPr lang="zh-CN" altLang="en-US"/>
            </a:p>
          </p:txBody>
        </p:sp>
        <p:sp>
          <p:nvSpPr>
            <p:cNvPr id="4122" name="TextBox 33">
              <a:extLst>
                <a:ext uri="{FF2B5EF4-FFF2-40B4-BE49-F238E27FC236}">
                  <a16:creationId xmlns:a16="http://schemas.microsoft.com/office/drawing/2014/main" id="{66F35656-BB01-9D52-C4D7-5F48DC1DC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488296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Project</a:t>
              </a:r>
              <a:endParaRPr lang="zh-CN" altLang="en-US"/>
            </a:p>
          </p:txBody>
        </p:sp>
        <p:sp>
          <p:nvSpPr>
            <p:cNvPr id="4123" name="TextBox 34">
              <a:extLst>
                <a:ext uri="{FF2B5EF4-FFF2-40B4-BE49-F238E27FC236}">
                  <a16:creationId xmlns:a16="http://schemas.microsoft.com/office/drawing/2014/main" id="{43B116C7-467B-757D-24CD-9C0A27DF7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962080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team</a:t>
              </a:r>
              <a:endParaRPr lang="zh-CN" altLang="en-US"/>
            </a:p>
          </p:txBody>
        </p:sp>
        <p:sp>
          <p:nvSpPr>
            <p:cNvPr id="4124" name="TextBox 35">
              <a:extLst>
                <a:ext uri="{FF2B5EF4-FFF2-40B4-BE49-F238E27FC236}">
                  <a16:creationId xmlns:a16="http://schemas.microsoft.com/office/drawing/2014/main" id="{D41BE120-CE4B-FDA8-5452-D6C6F115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4425428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individual</a:t>
              </a:r>
              <a:endParaRPr lang="zh-CN" altLang="en-US"/>
            </a:p>
          </p:txBody>
        </p:sp>
        <p:sp>
          <p:nvSpPr>
            <p:cNvPr id="37" name="上箭头 36">
              <a:extLst>
                <a:ext uri="{FF2B5EF4-FFF2-40B4-BE49-F238E27FC236}">
                  <a16:creationId xmlns:a16="http://schemas.microsoft.com/office/drawing/2014/main" id="{157DF3F7-D887-EEA4-C0E3-E2CE1448DE59}"/>
                </a:ext>
              </a:extLst>
            </p:cNvPr>
            <p:cNvSpPr/>
            <p:nvPr/>
          </p:nvSpPr>
          <p:spPr>
            <a:xfrm>
              <a:off x="4027484" y="1830374"/>
              <a:ext cx="285752" cy="7143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上箭头 37">
              <a:extLst>
                <a:ext uri="{FF2B5EF4-FFF2-40B4-BE49-F238E27FC236}">
                  <a16:creationId xmlns:a16="http://schemas.microsoft.com/office/drawing/2014/main" id="{B62F5FDE-4D59-7974-E91D-DA96EE9B4EC0}"/>
                </a:ext>
              </a:extLst>
            </p:cNvPr>
            <p:cNvSpPr/>
            <p:nvPr/>
          </p:nvSpPr>
          <p:spPr>
            <a:xfrm flipV="1">
              <a:off x="4027484" y="4902188"/>
              <a:ext cx="285752" cy="7143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7" name="TextBox 38">
              <a:extLst>
                <a:ext uri="{FF2B5EF4-FFF2-40B4-BE49-F238E27FC236}">
                  <a16:creationId xmlns:a16="http://schemas.microsoft.com/office/drawing/2014/main" id="{3526543D-FBC7-8CB2-4622-D8221140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570" y="1500174"/>
              <a:ext cx="1428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Software</a:t>
              </a:r>
              <a:endParaRPr lang="zh-CN" altLang="en-US"/>
            </a:p>
          </p:txBody>
        </p:sp>
        <p:sp>
          <p:nvSpPr>
            <p:cNvPr id="4128" name="TextBox 39">
              <a:extLst>
                <a:ext uri="{FF2B5EF4-FFF2-40B4-BE49-F238E27FC236}">
                  <a16:creationId xmlns:a16="http://schemas.microsoft.com/office/drawing/2014/main" id="{7C6E1632-1F12-7874-85C8-64B8F433A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274" y="5575844"/>
              <a:ext cx="1428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Problem</a:t>
              </a:r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CE73356-F752-94C3-4861-D5684A2A57D4}"/>
                </a:ext>
              </a:extLst>
            </p:cNvPr>
            <p:cNvSpPr/>
            <p:nvPr/>
          </p:nvSpPr>
          <p:spPr>
            <a:xfrm>
              <a:off x="5072066" y="2473311"/>
              <a:ext cx="2643206" cy="9286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Organizational behavior</a:t>
              </a:r>
              <a:endParaRPr lang="zh-CN" altLang="en-US" b="1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F3D05E5-A3C8-2DD2-577C-B39951D65720}"/>
                </a:ext>
              </a:extLst>
            </p:cNvPr>
            <p:cNvSpPr/>
            <p:nvPr/>
          </p:nvSpPr>
          <p:spPr>
            <a:xfrm>
              <a:off x="5072066" y="3473437"/>
              <a:ext cx="2643206" cy="89376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Group dynamics</a:t>
              </a:r>
              <a:endParaRPr lang="zh-CN" altLang="en-US" b="1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C4C22E5-ABB2-5BEB-02E7-CD48D058C061}"/>
                </a:ext>
              </a:extLst>
            </p:cNvPr>
            <p:cNvSpPr/>
            <p:nvPr/>
          </p:nvSpPr>
          <p:spPr>
            <a:xfrm>
              <a:off x="5072066" y="4406887"/>
              <a:ext cx="2643206" cy="9286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Cognition and motivation</a:t>
              </a:r>
              <a:endParaRPr lang="zh-CN" altLang="en-US" b="1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290529AC-1D9D-BC5D-8E4B-6BCC8D6F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0663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6.2  The Psychology Of Software Engineering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27E8779-FD7D-34D0-34EF-4076130BC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Behavioral Model for Software Engineering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grpSp>
        <p:nvGrpSpPr>
          <p:cNvPr id="3" name="组合 26">
            <a:extLst>
              <a:ext uri="{FF2B5EF4-FFF2-40B4-BE49-F238E27FC236}">
                <a16:creationId xmlns:a16="http://schemas.microsoft.com/office/drawing/2014/main" id="{78716B63-2553-0351-DB3D-88C28482EC2E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1500188"/>
            <a:ext cx="4643438" cy="4445000"/>
            <a:chOff x="3071802" y="1500174"/>
            <a:chExt cx="4643470" cy="444500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F6A825B-6180-E9ED-0088-FD9430689EDF}"/>
                </a:ext>
              </a:extLst>
            </p:cNvPr>
            <p:cNvSpPr/>
            <p:nvPr/>
          </p:nvSpPr>
          <p:spPr>
            <a:xfrm>
              <a:off x="3143240" y="2616187"/>
              <a:ext cx="2214577" cy="2286001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07" name="TextBox 8">
              <a:extLst>
                <a:ext uri="{FF2B5EF4-FFF2-40B4-BE49-F238E27FC236}">
                  <a16:creationId xmlns:a16="http://schemas.microsoft.com/office/drawing/2014/main" id="{96D1566F-8C20-FAF9-D7B5-1EA2BDE0B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2545462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Business milieu</a:t>
              </a:r>
              <a:endParaRPr lang="zh-CN" altLang="en-US"/>
            </a:p>
          </p:txBody>
        </p:sp>
        <p:sp>
          <p:nvSpPr>
            <p:cNvPr id="4108" name="TextBox 9">
              <a:extLst>
                <a:ext uri="{FF2B5EF4-FFF2-40B4-BE49-F238E27FC236}">
                  <a16:creationId xmlns:a16="http://schemas.microsoft.com/office/drawing/2014/main" id="{059F78BA-D67D-961F-D97D-CF0A338A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018393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Company</a:t>
              </a:r>
              <a:endParaRPr lang="zh-CN" altLang="en-US"/>
            </a:p>
          </p:txBody>
        </p:sp>
        <p:sp>
          <p:nvSpPr>
            <p:cNvPr id="4109" name="TextBox 10">
              <a:extLst>
                <a:ext uri="{FF2B5EF4-FFF2-40B4-BE49-F238E27FC236}">
                  <a16:creationId xmlns:a16="http://schemas.microsoft.com/office/drawing/2014/main" id="{E3A75B9D-27BF-E383-3DF8-93FF05F29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488296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Project</a:t>
              </a:r>
              <a:endParaRPr lang="zh-CN" altLang="en-US"/>
            </a:p>
          </p:txBody>
        </p:sp>
        <p:sp>
          <p:nvSpPr>
            <p:cNvPr id="4110" name="TextBox 11">
              <a:extLst>
                <a:ext uri="{FF2B5EF4-FFF2-40B4-BE49-F238E27FC236}">
                  <a16:creationId xmlns:a16="http://schemas.microsoft.com/office/drawing/2014/main" id="{A0F4111D-B858-DB30-FDCF-3417364A8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3962080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team</a:t>
              </a:r>
              <a:endParaRPr lang="zh-CN" altLang="en-US"/>
            </a:p>
          </p:txBody>
        </p:sp>
        <p:sp>
          <p:nvSpPr>
            <p:cNvPr id="4111" name="TextBox 12">
              <a:extLst>
                <a:ext uri="{FF2B5EF4-FFF2-40B4-BE49-F238E27FC236}">
                  <a16:creationId xmlns:a16="http://schemas.microsoft.com/office/drawing/2014/main" id="{0BB2CC64-D825-8C32-A1C5-743F5BF9D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02" y="4425428"/>
              <a:ext cx="2214578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ts val="1200"/>
                </a:spcBef>
                <a:spcAft>
                  <a:spcPts val="1200"/>
                </a:spcAft>
              </a:pPr>
              <a:r>
                <a:rPr lang="en-US" altLang="zh-CN"/>
                <a:t>individual</a:t>
              </a:r>
              <a:endParaRPr lang="zh-CN" altLang="en-US"/>
            </a:p>
          </p:txBody>
        </p:sp>
        <p:sp>
          <p:nvSpPr>
            <p:cNvPr id="18" name="上箭头 17">
              <a:extLst>
                <a:ext uri="{FF2B5EF4-FFF2-40B4-BE49-F238E27FC236}">
                  <a16:creationId xmlns:a16="http://schemas.microsoft.com/office/drawing/2014/main" id="{8BDF2A31-9B04-AC18-FC93-DBAB92B3AC2A}"/>
                </a:ext>
              </a:extLst>
            </p:cNvPr>
            <p:cNvSpPr/>
            <p:nvPr/>
          </p:nvSpPr>
          <p:spPr>
            <a:xfrm>
              <a:off x="4027484" y="1830374"/>
              <a:ext cx="285752" cy="7143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上箭头 18">
              <a:extLst>
                <a:ext uri="{FF2B5EF4-FFF2-40B4-BE49-F238E27FC236}">
                  <a16:creationId xmlns:a16="http://schemas.microsoft.com/office/drawing/2014/main" id="{426866BE-8D4F-3706-0949-F27F0CE8D69F}"/>
                </a:ext>
              </a:extLst>
            </p:cNvPr>
            <p:cNvSpPr/>
            <p:nvPr/>
          </p:nvSpPr>
          <p:spPr>
            <a:xfrm flipV="1">
              <a:off x="4027484" y="4902188"/>
              <a:ext cx="285752" cy="71437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4" name="TextBox 19">
              <a:extLst>
                <a:ext uri="{FF2B5EF4-FFF2-40B4-BE49-F238E27FC236}">
                  <a16:creationId xmlns:a16="http://schemas.microsoft.com/office/drawing/2014/main" id="{16A52582-41E9-72ED-3E8A-0D8E44F2B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570" y="1500174"/>
              <a:ext cx="1428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Software</a:t>
              </a:r>
              <a:endParaRPr lang="zh-CN" altLang="en-US"/>
            </a:p>
          </p:txBody>
        </p:sp>
        <p:sp>
          <p:nvSpPr>
            <p:cNvPr id="4115" name="TextBox 20">
              <a:extLst>
                <a:ext uri="{FF2B5EF4-FFF2-40B4-BE49-F238E27FC236}">
                  <a16:creationId xmlns:a16="http://schemas.microsoft.com/office/drawing/2014/main" id="{1AB6F8DD-B15F-204C-9928-809F467F8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274" y="5575844"/>
              <a:ext cx="14287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Problem</a:t>
              </a: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4114E2C-1535-5D52-3F58-2B427553F9F9}"/>
                </a:ext>
              </a:extLst>
            </p:cNvPr>
            <p:cNvSpPr/>
            <p:nvPr/>
          </p:nvSpPr>
          <p:spPr>
            <a:xfrm>
              <a:off x="5072066" y="2473311"/>
              <a:ext cx="2643206" cy="9286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Organizational behavior</a:t>
              </a:r>
              <a:endParaRPr lang="zh-CN" altLang="en-US" b="1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8BD4D1-744F-5F9A-1908-E2731F54DF28}"/>
                </a:ext>
              </a:extLst>
            </p:cNvPr>
            <p:cNvSpPr/>
            <p:nvPr/>
          </p:nvSpPr>
          <p:spPr>
            <a:xfrm>
              <a:off x="5072066" y="3473437"/>
              <a:ext cx="2643206" cy="89376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Group dynamics</a:t>
              </a:r>
              <a:endParaRPr lang="zh-CN" altLang="en-US" b="1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F2E6E2F-6846-8D8F-BE0C-F0AD37550A19}"/>
                </a:ext>
              </a:extLst>
            </p:cNvPr>
            <p:cNvSpPr/>
            <p:nvPr/>
          </p:nvSpPr>
          <p:spPr>
            <a:xfrm>
              <a:off x="5072066" y="4406887"/>
              <a:ext cx="2643206" cy="92868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dirty="0"/>
                <a:t>Cognition and motivation</a:t>
              </a:r>
              <a:endParaRPr lang="zh-CN" altLang="en-US" b="1" dirty="0"/>
            </a:p>
          </p:txBody>
        </p:sp>
      </p:grpSp>
      <p:grpSp>
        <p:nvGrpSpPr>
          <p:cNvPr id="4" name="组合 27">
            <a:extLst>
              <a:ext uri="{FF2B5EF4-FFF2-40B4-BE49-F238E27FC236}">
                <a16:creationId xmlns:a16="http://schemas.microsoft.com/office/drawing/2014/main" id="{387EE30B-6044-1794-39E2-1C7507CD49E4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071813"/>
            <a:ext cx="2214562" cy="2214562"/>
            <a:chOff x="500034" y="2474024"/>
            <a:chExt cx="2214578" cy="2214578"/>
          </a:xfrm>
        </p:grpSpPr>
        <p:sp>
          <p:nvSpPr>
            <p:cNvPr id="25" name="矩形标注 24">
              <a:extLst>
                <a:ext uri="{FF2B5EF4-FFF2-40B4-BE49-F238E27FC236}">
                  <a16:creationId xmlns:a16="http://schemas.microsoft.com/office/drawing/2014/main" id="{8DE51652-D30B-A1F8-16AB-575A4DA320F2}"/>
                </a:ext>
              </a:extLst>
            </p:cNvPr>
            <p:cNvSpPr/>
            <p:nvPr/>
          </p:nvSpPr>
          <p:spPr>
            <a:xfrm>
              <a:off x="500034" y="2474024"/>
              <a:ext cx="2214578" cy="2214578"/>
            </a:xfrm>
            <a:prstGeom prst="wedgeRectCallout">
              <a:avLst>
                <a:gd name="adj1" fmla="val 82138"/>
                <a:gd name="adj2" fmla="val 26869"/>
              </a:avLst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EEBA70BE-F00A-3488-5CD3-9F33E4E4A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2701038"/>
              <a:ext cx="2009790" cy="1800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Wingdings" pitchFamily="2" charset="2"/>
                <a:buChar char="Ø"/>
                <a:defRPr/>
              </a:pPr>
              <a:r>
                <a:rPr lang="en-US" altLang="zh-CN" kern="0" dirty="0">
                  <a:solidFill>
                    <a:srgbClr val="0000FF"/>
                  </a:solidFill>
                  <a:latin typeface="Palatino" charset="0"/>
                  <a:ea typeface="+mn-ea"/>
                </a:rPr>
                <a:t>Ambassador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Wingdings" pitchFamily="2" charset="2"/>
                <a:buChar char="Ø"/>
                <a:defRPr/>
              </a:pPr>
              <a:r>
                <a:rPr lang="en-US" altLang="zh-CN" kern="0" dirty="0">
                  <a:solidFill>
                    <a:srgbClr val="0000FF"/>
                  </a:solidFill>
                  <a:latin typeface="Palatino" charset="0"/>
                  <a:ea typeface="+mn-ea"/>
                </a:rPr>
                <a:t>Scout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Wingdings" pitchFamily="2" charset="2"/>
                <a:buChar char="Ø"/>
                <a:defRPr/>
              </a:pPr>
              <a:r>
                <a:rPr lang="en-US" altLang="zh-CN" kern="0" dirty="0">
                  <a:solidFill>
                    <a:srgbClr val="0000FF"/>
                  </a:solidFill>
                  <a:latin typeface="Palatino" charset="0"/>
                  <a:ea typeface="+mn-ea"/>
                </a:rPr>
                <a:t>Guard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Wingdings" pitchFamily="2" charset="2"/>
                <a:buChar char="Ø"/>
                <a:defRPr/>
              </a:pPr>
              <a:r>
                <a:rPr lang="en-US" altLang="zh-CN" kern="0" dirty="0">
                  <a:solidFill>
                    <a:srgbClr val="0000FF"/>
                  </a:solidFill>
                  <a:latin typeface="Palatino" charset="0"/>
                  <a:ea typeface="+mn-ea"/>
                </a:rPr>
                <a:t>Sentry </a:t>
              </a:r>
            </a:p>
            <a:p>
              <a:pPr marL="342900" indent="-342900"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Wingdings" pitchFamily="2" charset="2"/>
                <a:buChar char="Ø"/>
                <a:defRPr/>
              </a:pPr>
              <a:r>
                <a:rPr lang="en-US" altLang="zh-CN" kern="0" dirty="0">
                  <a:solidFill>
                    <a:srgbClr val="0000FF"/>
                  </a:solidFill>
                  <a:latin typeface="Palatino" charset="0"/>
                  <a:ea typeface="+mn-ea"/>
                </a:rPr>
                <a:t>Coordinator</a:t>
              </a: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575C1210-8CC9-06F7-4590-DC494618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571625"/>
            <a:ext cx="8229600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Boundary Spanning Team Roles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35D12BA9-7F1A-17F7-D066-55CA0FBC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6FED1C2-2000-4283-9E1F-0E6FC279B5DD}" type="slidenum">
              <a:rPr lang="en-US" altLang="zh-CN"/>
              <a:pPr algn="ctr" eaLnBrk="1" hangingPunct="1"/>
              <a:t>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A1C5AD-EC58-307D-3CCB-4F5B064C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6.3  The Software Team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87B0EC2-3B45-44E2-844B-905E44EA6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Effective Software Team Attributes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420FF3-353E-C5C8-DB00-359AD73D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258888"/>
            <a:ext cx="4429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Sense of purpose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Sense of involvement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Sense of trust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kumimoji="1" lang="en-US" altLang="zh-CN" sz="2000" dirty="0">
              <a:latin typeface="+mn-lt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06DFC2-273B-2778-2EDA-3EEC0618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595563"/>
            <a:ext cx="82296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Avoid Team “Toxicity”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BC36CE-6619-E293-9578-FC94ABFE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48000"/>
            <a:ext cx="7643813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solidFill>
                  <a:srgbClr val="0033CC"/>
                </a:solidFill>
                <a:latin typeface="+mn-lt"/>
                <a:ea typeface="宋体" charset="-122"/>
                <a:cs typeface="Times New Roman" pitchFamily="18" charset="0"/>
              </a:rPr>
              <a:t>A frenzied work atmosphere </a:t>
            </a: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in which team members waste energy and lose focus on the objectives of the work to be performed.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solidFill>
                  <a:srgbClr val="0033CC"/>
                </a:solidFill>
                <a:latin typeface="+mn-lt"/>
                <a:ea typeface="宋体" charset="-122"/>
                <a:cs typeface="Times New Roman" pitchFamily="18" charset="0"/>
              </a:rPr>
              <a:t>High frustration </a:t>
            </a: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caused by personal, business, or technological factors that cause friction among team members.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solidFill>
                  <a:srgbClr val="0033CC"/>
                </a:solidFill>
                <a:latin typeface="+mn-lt"/>
                <a:ea typeface="宋体" charset="-122"/>
                <a:cs typeface="Times New Roman" pitchFamily="18" charset="0"/>
              </a:rPr>
              <a:t>“Fragmented or poorly coordinated procedures</a:t>
            </a: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” or a poorly defined or improperly chosen process model affecting accomplishment.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solidFill>
                  <a:srgbClr val="0033CC"/>
                </a:solidFill>
                <a:latin typeface="+mn-lt"/>
                <a:ea typeface="宋体" charset="-122"/>
                <a:cs typeface="Times New Roman" pitchFamily="18" charset="0"/>
              </a:rPr>
              <a:t>Unclear definition </a:t>
            </a: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of roles resulting in a lack of accountability and resultant finger-pointing.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“</a:t>
            </a:r>
            <a:r>
              <a:rPr kumimoji="1" lang="en-US" altLang="zh-CN" dirty="0">
                <a:solidFill>
                  <a:srgbClr val="0033CC"/>
                </a:solidFill>
                <a:latin typeface="+mn-lt"/>
                <a:ea typeface="宋体" charset="-122"/>
                <a:cs typeface="Times New Roman" pitchFamily="18" charset="0"/>
              </a:rPr>
              <a:t>Continuous and repeated exposure to failure</a:t>
            </a:r>
            <a:r>
              <a:rPr kumimoji="1" lang="en-US" altLang="zh-CN" dirty="0">
                <a:latin typeface="+mn-lt"/>
                <a:ea typeface="宋体" charset="-122"/>
                <a:cs typeface="Times New Roman" pitchFamily="18" charset="0"/>
              </a:rPr>
              <a:t>” that leads to a loss of confidence and a lowering of morale.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kumimoji="1" lang="en-US" altLang="zh-CN" dirty="0">
              <a:latin typeface="+mn-lt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E5E2ECB-E889-790C-037F-6FB124FC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1250950"/>
            <a:ext cx="35004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Sense of improvement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Diversity of team member skill sets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kumimoji="1" lang="en-US" altLang="zh-CN" sz="2000" dirty="0">
              <a:latin typeface="+mn-lt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sp>
        <p:nvSpPr>
          <p:cNvPr id="5129" name="AutoShape 5" descr="http://img5.imgtn.bdimg.com/it/u=1724010169,3614168750&amp;fm=23&amp;gp=0.jpg">
            <a:extLst>
              <a:ext uri="{FF2B5EF4-FFF2-40B4-BE49-F238E27FC236}">
                <a16:creationId xmlns:a16="http://schemas.microsoft.com/office/drawing/2014/main" id="{AAE9C811-1932-CE4D-CB2C-9EFC6AF4AE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AutoShape 7" descr="http://img5.imgtn.bdimg.com/it/u=1724010169,3614168750&amp;fm=23&amp;gp=0.jpg">
            <a:extLst>
              <a:ext uri="{FF2B5EF4-FFF2-40B4-BE49-F238E27FC236}">
                <a16:creationId xmlns:a16="http://schemas.microsoft.com/office/drawing/2014/main" id="{91A08099-D8FA-E43C-75C5-23456F6E8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131" name="Picture 8">
            <a:extLst>
              <a:ext uri="{FF2B5EF4-FFF2-40B4-BE49-F238E27FC236}">
                <a16:creationId xmlns:a16="http://schemas.microsoft.com/office/drawing/2014/main" id="{4812E7B4-C175-EC78-C1D3-F6B1654E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6438"/>
            <a:ext cx="785813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9F16B9FB-7DBB-211B-900D-A6D570C4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01690B2-9701-4CA6-BDCE-4519AD12482F}" type="slidenum">
              <a:rPr lang="en-US" altLang="zh-CN"/>
              <a:pPr algn="ctr" eaLnBrk="1" hangingPunct="1"/>
              <a:t>5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75A1B7-FA6F-8E38-0EFD-BA6DFA4AD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6.4  Team Structures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09BD35D-1423-2326-56A1-C0853D08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Factors Affecting Team Structure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CECFE39-994B-56BC-3695-2526FAB32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428750"/>
            <a:ext cx="8215312" cy="381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difficulty of the problem </a:t>
            </a: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to be solved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size of the resultant program(s</a:t>
            </a: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) in lines of code or function points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time that the team will stay together </a:t>
            </a: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(team lifetime)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the degree to which the problem can be modularized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required quality and reliability </a:t>
            </a: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of the system to be built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rigidity of the delivery date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the </a:t>
            </a:r>
            <a:r>
              <a:rPr kumimoji="1" lang="en-US" altLang="zh-CN" sz="2000" dirty="0">
                <a:solidFill>
                  <a:srgbClr val="0000FF"/>
                </a:solidFill>
                <a:latin typeface="+mn-lt"/>
                <a:ea typeface="宋体" charset="-122"/>
                <a:cs typeface="Times New Roman" pitchFamily="18" charset="0"/>
              </a:rPr>
              <a:t>degree of sociability </a:t>
            </a:r>
            <a:r>
              <a:rPr kumimoji="1" lang="en-US" altLang="zh-CN" sz="2000" dirty="0">
                <a:latin typeface="+mn-lt"/>
                <a:ea typeface="宋体" charset="-122"/>
                <a:cs typeface="Times New Roman" pitchFamily="18" charset="0"/>
              </a:rPr>
              <a:t>(communication) required for the project</a:t>
            </a:r>
          </a:p>
          <a:p>
            <a:pPr marL="342900" indent="-342900" eaLnBrk="0" hangingPunct="0">
              <a:spcBef>
                <a:spcPts val="3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endParaRPr kumimoji="1" lang="en-US" altLang="zh-CN" sz="2000" dirty="0">
              <a:latin typeface="+mn-lt"/>
              <a:ea typeface="宋体" charset="-122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CN" sz="2400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33FC142-BF76-7E37-A0CB-86B16C91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933C667-0550-4E6D-87B3-836144BF563A}" type="slidenum">
              <a:rPr lang="en-US" altLang="zh-CN"/>
              <a:pPr algn="ctr" eaLnBrk="1" hangingPunct="1"/>
              <a:t>6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47A22D-39A6-1052-D2EC-B9219A5C7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6.4  Team Structures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FB3C3A2-728F-3B61-5EF4-77EFE27B1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Organizational Paradigms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7C5411-FF81-76DA-C799-73ADA357E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00188"/>
            <a:ext cx="79295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C</a:t>
            </a:r>
            <a:r>
              <a:rPr lang="en-US" altLang="zh-CN" sz="2000" kern="0" dirty="0" err="1">
                <a:solidFill>
                  <a:srgbClr val="0000FF"/>
                </a:solidFill>
                <a:latin typeface="+mn-lt"/>
                <a:ea typeface="+mn-ea"/>
              </a:rPr>
              <a:t>losed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paradigm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—structures a team along  a traditional hierarchy of authority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Random paradigm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—structures a team loosely and depends on individual initiative of the team members 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Open paradigm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—attempts to structure a team in a manner that achieves some of the controls associated with the closed paradigm but also much of the innovation that occurs when using the random paradigm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Synchronous paradigm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—relies on the natural compartmentalization of a problem and organizes team members to work on pieces of the problem with little active communication among themselves</a:t>
            </a:r>
          </a:p>
        </p:txBody>
      </p:sp>
      <p:pic>
        <p:nvPicPr>
          <p:cNvPr id="7174" name="Picture 3">
            <a:extLst>
              <a:ext uri="{FF2B5EF4-FFF2-40B4-BE49-F238E27FC236}">
                <a16:creationId xmlns:a16="http://schemas.microsoft.com/office/drawing/2014/main" id="{BEC7EC89-6F2D-B3B3-6603-2D41CB87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48325"/>
            <a:ext cx="1838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2B46C169-D170-5552-71A0-6B139D7C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C9FF8B6-B8B4-4888-86A8-B528D330B9DA}" type="slidenum">
              <a:rPr lang="en-US" altLang="zh-CN"/>
              <a:pPr algn="ctr" eaLnBrk="1" hangingPunct="1"/>
              <a:t>7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461CF18-4DA3-BE43-CD1A-1AA8A5FF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6.5   Agile Teams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194848F-4418-9458-A922-2B1730EB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Generic Agile Teams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00D0F9E-F96C-0E46-43AF-847BF83C4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500188"/>
            <a:ext cx="757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Stress individual competency coupled with group collaboration as critical success factors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People trump process and politics can trump people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Agile teams as self-organizing and have many structures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altLang="zh-CN" kern="0" dirty="0">
                <a:solidFill>
                  <a:srgbClr val="0070C0"/>
                </a:solidFill>
                <a:latin typeface="+mn-lt"/>
                <a:ea typeface="+mn-ea"/>
              </a:rPr>
              <a:t>An adaptive team structure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altLang="zh-CN" kern="0" dirty="0">
                <a:solidFill>
                  <a:srgbClr val="0070C0"/>
                </a:solidFill>
                <a:latin typeface="+mn-lt"/>
                <a:ea typeface="+mn-ea"/>
              </a:rPr>
              <a:t>Uses elements of Constantine’s random, open, and synchronous structures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altLang="zh-CN" kern="0" dirty="0">
                <a:solidFill>
                  <a:srgbClr val="0070C0"/>
                </a:solidFill>
                <a:latin typeface="+mn-lt"/>
                <a:ea typeface="+mn-ea"/>
              </a:rPr>
              <a:t>Significant autonomy</a:t>
            </a:r>
            <a:endParaRPr lang="en-US" altLang="zh-CN" sz="1600" kern="0" dirty="0">
              <a:solidFill>
                <a:srgbClr val="0070C0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+mn-lt"/>
                <a:ea typeface="+mn-ea"/>
              </a:rPr>
              <a:t>Planning is kept to a minimum and  constrained only by business requirements and organizational standards 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-128" charset="2"/>
              <a:buNone/>
              <a:defRPr/>
            </a:pPr>
            <a:endParaRPr lang="en-US" altLang="zh-CN" sz="2000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48E57E7B-B6A4-6178-3703-E8574066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2E2D028-7812-486B-88F4-E79602069E5F}" type="slidenum">
              <a:rPr lang="en-US" altLang="zh-CN"/>
              <a:pPr algn="ctr" eaLnBrk="1" hangingPunct="1"/>
              <a:t>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85CBCBA-5BFC-F757-9C62-4BCF3C60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6.5   Agile Teams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9723C9E-5587-30C0-A62E-83EEDE358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12800"/>
            <a:ext cx="8229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XP Team Values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altLang="zh-CN" sz="2400" kern="0" dirty="0">
                <a:solidFill>
                  <a:srgbClr val="000066"/>
                </a:solidFill>
                <a:latin typeface="Palatino" charset="0"/>
                <a:ea typeface="宋体" charset="-122"/>
              </a:rPr>
              <a:t>    </a:t>
            </a:r>
            <a:endParaRPr lang="en-US" altLang="zh-CN" sz="2400" i="1" kern="0" dirty="0">
              <a:solidFill>
                <a:srgbClr val="000066"/>
              </a:solidFill>
              <a:latin typeface="Palatino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8D6D30-C40F-E0F5-0264-A38F0D00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500188"/>
            <a:ext cx="7715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Communication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close informal verbal communication among team members and stakeholders and establishing meaning for metaphors as part of continuous feedback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Simplicity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design for immediate needs nor future needs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Feedback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derives from the implemented software, the customer, and other team members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Courage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the discipline to resist pressure to design for unspecified future requirements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Respect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among team members and stakeholders</a:t>
            </a:r>
          </a:p>
        </p:txBody>
      </p:sp>
      <p:pic>
        <p:nvPicPr>
          <p:cNvPr id="9222" name="Picture 6" descr="握手">
            <a:extLst>
              <a:ext uri="{FF2B5EF4-FFF2-40B4-BE49-F238E27FC236}">
                <a16:creationId xmlns:a16="http://schemas.microsoft.com/office/drawing/2014/main" id="{3D9DE71B-A38F-81E7-4335-28DCFD55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5072063"/>
            <a:ext cx="24288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E9D5FA27-65FF-0014-30F0-ACB751C9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36988" y="6245225"/>
            <a:ext cx="2895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5421F5B7-4F25-4129-AFBD-0BBA215AEB5E}" type="slidenum">
              <a:rPr lang="en-US" altLang="zh-CN"/>
              <a:pPr algn="ctr" eaLnBrk="1" hangingPunct="1"/>
              <a:t>9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5A100D-5F4E-D039-457E-707C140F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0"/>
            <a:ext cx="7859712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6.6   Impact of Social Media</a:t>
            </a:r>
            <a:endParaRPr lang="zh-CN" altLang="en-US" sz="24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0152B3-FC03-C674-8F7A-9183EC46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715250" cy="4786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Blogs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can be used share information with team members and customers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 err="1">
                <a:solidFill>
                  <a:srgbClr val="0000FF"/>
                </a:solidFill>
                <a:latin typeface="+mn-lt"/>
                <a:ea typeface="+mn-ea"/>
              </a:rPr>
              <a:t>Microblogs</a:t>
            </a: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allow posting of real-time messages to individuals following the poster </a:t>
            </a:r>
            <a:r>
              <a:rPr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(e.g. Twitter) </a:t>
            </a:r>
            <a:endParaRPr lang="en-US" altLang="zh-CN" kern="0" dirty="0">
              <a:solidFill>
                <a:srgbClr val="000066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Targeted on-line forums 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allow participants to post questions or opinions and collect answers</a:t>
            </a: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Social networking sites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allows connections among software developers for the purpose of sharing information</a:t>
            </a:r>
            <a:r>
              <a:rPr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(e.g. </a:t>
            </a:r>
            <a:r>
              <a:rPr lang="en-US" altLang="zh-CN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Facebook</a:t>
            </a:r>
            <a:r>
              <a:rPr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, LinkedIn) </a:t>
            </a:r>
            <a:endParaRPr lang="en-US" altLang="zh-CN" kern="0" dirty="0">
              <a:solidFill>
                <a:srgbClr val="000066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+mn-lt"/>
                <a:ea typeface="+mn-ea"/>
              </a:rPr>
              <a:t>Social book marking</a:t>
            </a:r>
            <a:r>
              <a:rPr lang="en-US" altLang="zh-CN" kern="0" dirty="0">
                <a:solidFill>
                  <a:srgbClr val="000066"/>
                </a:solidFill>
                <a:latin typeface="+mn-lt"/>
                <a:ea typeface="+mn-ea"/>
              </a:rPr>
              <a:t>– allow developers to keep track of and share web-based resources</a:t>
            </a:r>
            <a:r>
              <a:rPr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 (e.g. Delicious, Stumble, </a:t>
            </a:r>
            <a:r>
              <a:rPr lang="en-US" altLang="zh-CN" kern="0" dirty="0" err="1">
                <a:solidFill>
                  <a:srgbClr val="0000FF"/>
                </a:solidFill>
                <a:latin typeface="Arial" charset="0"/>
                <a:ea typeface="宋体" charset="-122"/>
              </a:rPr>
              <a:t>CiteULike</a:t>
            </a:r>
            <a:r>
              <a:rPr lang="en-US" altLang="zh-CN" kern="0" dirty="0">
                <a:solidFill>
                  <a:srgbClr val="0000FF"/>
                </a:solidFill>
                <a:latin typeface="Arial" charset="0"/>
                <a:ea typeface="宋体" charset="-122"/>
              </a:rPr>
              <a:t>) </a:t>
            </a:r>
            <a:endParaRPr lang="en-US" altLang="zh-CN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13BF9390-CF80-11CB-BB6C-1F1D7396D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7875"/>
            <a:ext cx="103981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>
            <a:extLst>
              <a:ext uri="{FF2B5EF4-FFF2-40B4-BE49-F238E27FC236}">
                <a16:creationId xmlns:a16="http://schemas.microsoft.com/office/drawing/2014/main" id="{63CBA311-AF48-27FD-9AAE-ADFCF46D7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5715000"/>
            <a:ext cx="1189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4">
            <a:extLst>
              <a:ext uri="{FF2B5EF4-FFF2-40B4-BE49-F238E27FC236}">
                <a16:creationId xmlns:a16="http://schemas.microsoft.com/office/drawing/2014/main" id="{639C8ADA-7DAE-0DF3-8B47-F2548533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429250"/>
            <a:ext cx="1485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901</Words>
  <Application>Microsoft Office PowerPoint</Application>
  <PresentationFormat>全屏显示(4:3)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Calibri</vt:lpstr>
      <vt:lpstr>Palatino</vt:lpstr>
      <vt:lpstr>Times New Roman</vt:lpstr>
      <vt:lpstr>Wingdings</vt:lpstr>
      <vt:lpstr>Bradley Hand ITC</vt:lpstr>
      <vt:lpstr>默认设计模板</vt:lpstr>
      <vt:lpstr>Ch.6  Human Aspects of Software Engineering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131</cp:revision>
  <dcterms:created xsi:type="dcterms:W3CDTF">2007-07-09T05:40:59Z</dcterms:created>
  <dcterms:modified xsi:type="dcterms:W3CDTF">2025-02-24T13:31:30Z</dcterms:modified>
</cp:coreProperties>
</file>