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343" r:id="rId3"/>
    <p:sldId id="328" r:id="rId4"/>
    <p:sldId id="342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6" r:id="rId23"/>
    <p:sldId id="363" r:id="rId24"/>
    <p:sldId id="368" r:id="rId25"/>
    <p:sldId id="365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9CCFF"/>
    <a:srgbClr val="CCFFFF"/>
    <a:srgbClr val="0066CC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C26D7B7-1C8D-0265-04A4-11BDE774AB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D40D45-67DE-25B3-244F-2B19310AF6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FF5CD39-C476-498B-8F9C-1E47190C2674}" type="datetimeFigureOut">
              <a:rPr lang="zh-CN" altLang="en-US"/>
              <a:pPr>
                <a:defRPr/>
              </a:pPr>
              <a:t>2025/2/24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77B0121-22B6-13EC-731D-0108188FAD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44FD526-8394-0CE8-00E3-1B93E4ADA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CA65D-8116-83B1-900A-A96B2C2E08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0FEB90-FE10-C1C7-D26A-10E817539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571660-388F-4134-B6AB-3F804F35B472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>
            <a:extLst>
              <a:ext uri="{FF2B5EF4-FFF2-40B4-BE49-F238E27FC236}">
                <a16:creationId xmlns:a16="http://schemas.microsoft.com/office/drawing/2014/main" id="{649D13DF-2315-0136-D582-9BB1903D971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>
            <a:extLst>
              <a:ext uri="{FF2B5EF4-FFF2-40B4-BE49-F238E27FC236}">
                <a16:creationId xmlns:a16="http://schemas.microsoft.com/office/drawing/2014/main" id="{AD039959-F150-4343-B57B-0C92F50BBB1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99AF727D-66AF-56F5-3A7C-D15B944F3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806F39-BB69-4168-8954-78916162A663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FC6433A9-5D51-F8C7-C79B-2017B81FB0F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6685B51D-C19B-F1A4-754D-F08A918733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774F98D4-2856-F2F2-63E1-CC4D146D9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9B4EF-AD87-4756-86DF-CD01C3337395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E2A1D9A-0D1D-EAA8-92A9-A9535FC7508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22C8B554-DFC2-89B3-1434-CE04EA7C61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FC42567A-F064-A388-16B3-13C475D85E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502376-7886-4D90-BCC3-0FE9589D0684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282E85B7-5DB5-24D5-232C-9770F92EAD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E27792AF-00C1-1957-FFFA-119123423E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333534DC-80D4-F4C0-D4B0-8E83B7D92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523BB81-9173-45EA-B96A-9DA2537673EB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D4746-CC8C-DB5D-7E61-267AB57172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2C0ADA-D0B7-4183-95B9-6ABA023BA6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3D0C4A-3F07-5D4A-93A0-96162CABF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B922AA-448A-4760-967B-1C9EE7461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9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AD710C-1D62-210F-C2B7-15113F34ED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A995B0-CEE1-F941-D04D-134D3CC01C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DC1D01-5710-05CB-BCD0-E333D434B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26F8C-95C2-4C97-AC1A-F23C91000E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334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2B199D-7592-5356-49F0-994D53D6D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22C1801-2691-AF67-0041-CC8DEA0F7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B086D5-49EC-310C-0C36-2B5C4DEB56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1A5E7C-722C-4519-BBCC-04CBE4BBB2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854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3D8C67-E7CB-527C-ECFF-77CCC1C00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DF5C60-E8E9-AFE4-7C47-EEB8E4C39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5B0660-CE04-0AF8-7D82-DAFFA0DA12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60A0AF-4351-420D-86CC-29764C34EBE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83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05A317-FDB6-AEA7-6D55-9A49069553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749E6-DF8C-1870-005E-62EBA24A00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A7B4802-C344-9B31-C140-4AC3E2460D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40A867-F23C-4488-AACA-ACD551676F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1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92A3C2-A28C-A331-37D3-CAA0AAE57C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F8A495-52F1-72E6-48CB-ADB2602D7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B00E93-A4E6-AD08-BF69-9BDF47A65B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92053-8646-43B9-832D-40D12E8ADC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32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42AA972-7C3A-E7FE-1B7E-54B8D50DBF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B0AC868-6E7E-EF6F-B2AF-A634857ED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02179D-D79B-3487-E477-224CF27657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5C35E5-9347-40E1-9B82-99954DBF51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4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5A33AEC-C194-A6BC-7AE3-AD4FD3311A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CF7509-0A59-0972-D0AF-6FB67D7FE7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0D0E9F0-FC51-6A4B-FE25-2EF3C03D8D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F5E6C4-1224-4D2A-8E75-0866327F30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B61BA6-4A42-B8AC-8471-B05642445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85983D8-5F3E-73D0-1AA3-E69DC3EBF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CCFFF95-67CA-BFC1-9264-824556D20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2BDE22-9AAA-427C-BA1F-2871B53EAE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749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22091A-F7D0-4E0F-3B80-C87C6CD36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4A8886-B571-334C-3DD7-F5A990124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ED08D8-E79D-8AFE-1590-9F225CE7F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A7FBD5-6D5C-4E72-92D9-2C672C8E5C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874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2D513E-1E31-1DAD-5147-282577103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C5B61-45E5-2135-8C47-C36C2AEFED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82260F-521B-9E94-4FB7-C1DE2225B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F7F4B-2872-49A9-97F2-CD8349A64F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43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7DC2475E-2F5C-B9B9-CC02-D150A3C250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E9EF36DB-25D6-0446-B2BC-C924D458EA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D15DFB2F-9E73-6E27-9E25-6484C48A1B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181408F-44CC-0E06-2546-A7B9D72F9A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9200FBB-992C-B667-9EAB-667817F1B4E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77C61D7-69AB-D7B4-1DC4-A00655D101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FD28875-15F0-4580-8474-C8CE0F71E7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329F3A8-7F94-F4B8-04DA-C40249E4A7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Ch.7  Principles that Guide Practice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33DFB6E-F3F7-D37C-E71F-120AE50CB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Planning Principles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96D3FE6-423E-7067-ABD1-4900D1EDF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#5.  Consider risk as you define the plan.  </a:t>
            </a:r>
            <a:r>
              <a:rPr kumimoji="1" lang="en-US" altLang="zh-CN" sz="1800">
                <a:latin typeface="Helvetica" panose="020B0604020202020204" pitchFamily="34" charset="0"/>
              </a:rPr>
              <a:t>If you have identified risks that have high impact and high probability, contingency planning is necessary.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#6.  Be realistic.  </a:t>
            </a:r>
            <a:r>
              <a:rPr kumimoji="1" lang="en-US" altLang="zh-CN" sz="1800">
                <a:latin typeface="Helvetica" panose="020B0604020202020204" pitchFamily="34" charset="0"/>
              </a:rPr>
              <a:t>People don’t work 100 percent of every day.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#7.  Adjust granularity as you define the plan.  </a:t>
            </a:r>
            <a:r>
              <a:rPr kumimoji="1" lang="en-US" altLang="zh-CN" sz="1800">
                <a:latin typeface="Helvetica" panose="020B0604020202020204" pitchFamily="34" charset="0"/>
              </a:rPr>
              <a:t>Granularity refers to the level of detail that is introduced as a project plan is developed.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#8.  Define how you intend to ensure quality.  </a:t>
            </a:r>
            <a:r>
              <a:rPr kumimoji="1" lang="en-US" altLang="zh-CN" sz="1800">
                <a:latin typeface="Helvetica" panose="020B0604020202020204" pitchFamily="34" charset="0"/>
              </a:rPr>
              <a:t>The plan should identify how the software team intends to ensure quality.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#9.  Describe how you intend to accommodate change.  </a:t>
            </a:r>
            <a:r>
              <a:rPr kumimoji="1" lang="en-US" altLang="zh-CN" sz="1800">
                <a:latin typeface="Helvetica" panose="020B0604020202020204" pitchFamily="34" charset="0"/>
              </a:rPr>
              <a:t>Even the best planning can be obviated by uncontrolled change.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#10.  Track the plan frequently and make adjustments as required. </a:t>
            </a:r>
            <a:r>
              <a:rPr kumimoji="1" lang="en-US" altLang="zh-CN" sz="1800">
                <a:latin typeface="Helvetica" panose="020B0604020202020204" pitchFamily="34" charset="0"/>
              </a:rPr>
              <a:t>Software projects fall behind schedule one day at a time. </a:t>
            </a:r>
          </a:p>
        </p:txBody>
      </p:sp>
      <p:sp>
        <p:nvSpPr>
          <p:cNvPr id="16388" name="灯片编号占位符 1">
            <a:extLst>
              <a:ext uri="{FF2B5EF4-FFF2-40B4-BE49-F238E27FC236}">
                <a16:creationId xmlns:a16="http://schemas.microsoft.com/office/drawing/2014/main" id="{47EBEBC1-EC1F-5D9D-56A3-1CEBB71B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E4FA6-30A9-4013-8ADE-5DC626126B7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4BBDDD7-DD06-51A7-718A-354D7102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Modeling Principles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530FF14-2898-6474-44A6-1EE7AE55E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1" lang="en-US" altLang="zh-CN" sz="18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In software engineering work, two classes of models can be created: 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zh-CN" dirty="0"/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Requirements models (also called analysis models) </a:t>
            </a: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represent the customer requirements by depicting the software in three different domains: the information domain, the functional domain, and the behavioral domain.  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lang="en-US" altLang="zh-CN" sz="2000" dirty="0"/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Design models </a:t>
            </a: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represent</a:t>
            </a: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</a:t>
            </a: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characteristics of the software that help practitioners to construct it effectively: the architecture, the user interface, and component-level detail. </a:t>
            </a:r>
          </a:p>
        </p:txBody>
      </p:sp>
      <p:sp>
        <p:nvSpPr>
          <p:cNvPr id="17412" name="灯片编号占位符 1">
            <a:extLst>
              <a:ext uri="{FF2B5EF4-FFF2-40B4-BE49-F238E27FC236}">
                <a16:creationId xmlns:a16="http://schemas.microsoft.com/office/drawing/2014/main" id="{34354E20-215B-AFC0-074B-55F5FA82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EDA686-4263-49DC-A426-B912BDA8621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8518BE22-34EE-3F61-48EC-FBA9D6D47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Agile Modeling Principles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C33F493-1902-4B48-84C3-1BCF9249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#1.  The primary goal of the software team is to build software not create models.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#2.  Travel light – don’t create more models than you need.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#3.  Strive to produce the simplest model that will describe the problem or the software.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#4.  Build models in a way that makies them amenable to change.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#5.  Be able to state an explicit purpose for each model that is created.</a:t>
            </a:r>
          </a:p>
        </p:txBody>
      </p:sp>
      <p:sp>
        <p:nvSpPr>
          <p:cNvPr id="18436" name="灯片编号占位符 1">
            <a:extLst>
              <a:ext uri="{FF2B5EF4-FFF2-40B4-BE49-F238E27FC236}">
                <a16:creationId xmlns:a16="http://schemas.microsoft.com/office/drawing/2014/main" id="{838C3E95-F758-8357-B2EA-7B7501F8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92D0A5-D38F-47AF-A7CB-EBAEC73A6A0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358F9E13-1B32-7CB0-3AA4-B85E6BF3A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Agile Modeling Principles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79078F-46A3-08F8-7E79-AD72A0A99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1800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#6.  Adapt the models you create to the system at hand.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#7.  Try to build useful models, forget abut building perfect models.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#8. Don’t become dogmatic about model syntax.  Successful communication is key.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#9.  If your instincts tell you a paper  model isn’t right you may have a reason to be concerned.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#10.  Get feedback as soon as you can.</a:t>
            </a:r>
          </a:p>
        </p:txBody>
      </p:sp>
      <p:sp>
        <p:nvSpPr>
          <p:cNvPr id="19460" name="灯片编号占位符 1">
            <a:extLst>
              <a:ext uri="{FF2B5EF4-FFF2-40B4-BE49-F238E27FC236}">
                <a16:creationId xmlns:a16="http://schemas.microsoft.com/office/drawing/2014/main" id="{C7325FF1-7AAD-83E7-2268-B225B432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3174A8-6B78-4E94-A85B-79E7922FCE4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531F83AB-8EE2-D9EC-23A1-8634E4C4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Requirements Modeling Principles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60702A4-92B6-FA62-6C4B-A7A47D7D7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Principle #1.  The information domain of a problem must be represented and understood.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Principle #2.  The functions that the software performs must be defined.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Principle #3.  The behavior of the software (as a consequence of external events) must be represented.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Principle #4.  The models that depict information, function, and behavior must be partitioned in a manner that uncovers detail in a layered (or hierarchical) fashion.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Principle #5.   The analysis task should move from essential information toward implementation detail.</a:t>
            </a:r>
          </a:p>
        </p:txBody>
      </p:sp>
      <p:sp>
        <p:nvSpPr>
          <p:cNvPr id="20484" name="灯片编号占位符 1">
            <a:extLst>
              <a:ext uri="{FF2B5EF4-FFF2-40B4-BE49-F238E27FC236}">
                <a16:creationId xmlns:a16="http://schemas.microsoft.com/office/drawing/2014/main" id="{16C8ECA6-42FA-FCEA-AEF8-A57A146D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BA4834-688C-4DB4-96B8-A15A6DB423B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FD406CC-64EF-E273-41A8-7D2B696EF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Modeling Principles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1ACEA5-47ED-D147-E336-3EFA86DCF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628775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#1.   Design should be traceable to the requirements model.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#2.   Always consider the architecture of the system to be built.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#3.  Design of data is as important as design of processing functions.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#4.  Interfaces (both internal and external) must be designed with care.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#5.  User interface design should be tuned to the needs of the end-user. Stress ease of use.</a:t>
            </a:r>
          </a:p>
        </p:txBody>
      </p:sp>
      <p:sp>
        <p:nvSpPr>
          <p:cNvPr id="21508" name="灯片编号占位符 1">
            <a:extLst>
              <a:ext uri="{FF2B5EF4-FFF2-40B4-BE49-F238E27FC236}">
                <a16:creationId xmlns:a16="http://schemas.microsoft.com/office/drawing/2014/main" id="{9152DD8E-08F4-77A0-B2CD-195E0794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6BEF5B-0A5D-4FFD-9860-8119BDACB1C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45D8F0DB-A5F4-94B2-5661-B18B7942D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Design Modeling Principles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A08332-DD9B-30FE-C90E-3FC5E5135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#6.  Component-level design should be functionally independent.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#7.  Components should be loosely coupled to each other than the environment.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#8.  Design representations (models) should be easily understandable.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#9.   The design should be developed iteratively.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#10.   Creation of a design model does not preclude using an agile approach.</a:t>
            </a:r>
          </a:p>
        </p:txBody>
      </p:sp>
      <p:sp>
        <p:nvSpPr>
          <p:cNvPr id="22532" name="灯片编号占位符 1">
            <a:extLst>
              <a:ext uri="{FF2B5EF4-FFF2-40B4-BE49-F238E27FC236}">
                <a16:creationId xmlns:a16="http://schemas.microsoft.com/office/drawing/2014/main" id="{1B195C3F-0475-40ED-F719-FBC11E80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36018C-8296-45F9-B9CA-19913A6CAB9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80582F7C-250E-A480-F4A1-DC55EAA94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Living Modeling Principles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307F850-81D5-68DC-0EE8-5A02C22CA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7580312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#1.  Stakeholder-centric models should target specific stakeholders and their tasks.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#2.  Models and code should be closely coupled.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#3.  Bidirectional information flow should be established between models and code.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#4.  A common system view should be created.</a:t>
            </a:r>
          </a:p>
        </p:txBody>
      </p:sp>
      <p:sp>
        <p:nvSpPr>
          <p:cNvPr id="23556" name="灯片编号占位符 1">
            <a:extLst>
              <a:ext uri="{FF2B5EF4-FFF2-40B4-BE49-F238E27FC236}">
                <a16:creationId xmlns:a16="http://schemas.microsoft.com/office/drawing/2014/main" id="{034BF8CF-7CC5-C4F2-AC4D-1B55288D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35D72D-3906-48AF-A5FB-FAFE15F8A474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8CE94CC8-E7C5-1F90-7022-C9110F188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Living Modeling Principles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BBC0479-EA7F-4306-3C27-550619810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#5.  Model information should be persistent to allow tracking system changes.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#6.  Information consistency across all model levels must be verified.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#7.  Each model element has assigned stakeholder rights and responsibilities.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endParaRPr kumimoji="1" lang="en-US" altLang="zh-CN" sz="2000">
              <a:latin typeface="Helvetica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#8.  The states of various model elements should be represented.</a:t>
            </a:r>
          </a:p>
        </p:txBody>
      </p:sp>
      <p:sp>
        <p:nvSpPr>
          <p:cNvPr id="24580" name="灯片编号占位符 1">
            <a:extLst>
              <a:ext uri="{FF2B5EF4-FFF2-40B4-BE49-F238E27FC236}">
                <a16:creationId xmlns:a16="http://schemas.microsoft.com/office/drawing/2014/main" id="{8C9FFC71-93A5-6958-F858-0E7B065E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A5D10D-8E99-475F-8901-B71008ECB92F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3DD00912-7010-2B58-5486-D66D314C1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Construction Principles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75B3A0D-D0CB-82DE-27F8-F8693007D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16113"/>
            <a:ext cx="75803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The construction activity encompasses a set of coding and testing tasks that lead to operational software that is ready for delivery to the customer or end-user. </a:t>
            </a:r>
          </a:p>
          <a:p>
            <a:pPr marL="742950" lvl="1" indent="-285750" eaLnBrk="1" hangingPunct="1">
              <a:lnSpc>
                <a:spcPts val="2500"/>
              </a:lnSpc>
              <a:defRPr/>
            </a:pPr>
            <a:endParaRPr lang="en-US" altLang="zh-CN" sz="2000" kern="0" dirty="0">
              <a:latin typeface="Helvetica" panose="020B0604020202020204" pitchFamily="34" charset="0"/>
              <a:ea typeface="+mn-ea"/>
            </a:endParaRP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Coding principles and concepts </a:t>
            </a: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are closely aligned programming style, programming languages, and programming methods.</a:t>
            </a:r>
          </a:p>
          <a:p>
            <a:pPr lvl="1">
              <a:lnSpc>
                <a:spcPct val="80000"/>
              </a:lnSpc>
              <a:buFontTx/>
              <a:buNone/>
              <a:defRPr/>
            </a:pPr>
            <a:endParaRPr kumimoji="1" lang="en-US" altLang="zh-CN" sz="2000" dirty="0">
              <a:latin typeface="Helvetica" panose="020B0604020202020204" pitchFamily="34" charset="0"/>
              <a:ea typeface="+mn-ea"/>
              <a:cs typeface="宋体" charset="0"/>
            </a:endParaRP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kumimoji="1" lang="en-US" altLang="zh-CN" sz="2000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Testing principles and concepts </a:t>
            </a: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lead to the design of tests that systematically uncover different classes of errors and to do so with a minimum amount of time and effort. </a:t>
            </a:r>
          </a:p>
        </p:txBody>
      </p:sp>
      <p:sp>
        <p:nvSpPr>
          <p:cNvPr id="25604" name="灯片编号占位符 1">
            <a:extLst>
              <a:ext uri="{FF2B5EF4-FFF2-40B4-BE49-F238E27FC236}">
                <a16:creationId xmlns:a16="http://schemas.microsoft.com/office/drawing/2014/main" id="{E7D986B3-8DB3-D9F0-5F21-82A375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6A4DDF-F6CB-4EB4-BFB0-305559EBED6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4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9A0009-1192-AC28-8710-642A33DCE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Aft>
                <a:spcPct val="20000"/>
              </a:spcAft>
            </a:pPr>
            <a:r>
              <a:rPr kumimoji="1" lang="en-US" altLang="zh-CN" sz="1800">
                <a:latin typeface="Helvetica" panose="020B0604020202020204" pitchFamily="34" charset="0"/>
              </a:rPr>
              <a:t>You often hear people say that software development knowledge has a 3-year half-life: half of what you need to know today will be obsolete within 3 years. In the domain of technology-related knowledge, that’s probably about right. But there is another kind of software development knowledge—a kind that I think of as "software engineering principles"—that does not have a three-year half-life. These software engineering principles are likely to serve a professional programmer throughout his or her career.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C9D4511-EB36-7CE8-D6C9-9F6F970DC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192713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tx1"/>
                </a:solidFill>
                <a:ea typeface="MS PGothic" panose="020B0600070205080204" pitchFamily="34" charset="-128"/>
              </a:rPr>
              <a:t>Steve McConnell</a:t>
            </a:r>
          </a:p>
        </p:txBody>
      </p:sp>
      <p:sp>
        <p:nvSpPr>
          <p:cNvPr id="5124" name="灯片编号占位符 1">
            <a:extLst>
              <a:ext uri="{FF2B5EF4-FFF2-40B4-BE49-F238E27FC236}">
                <a16:creationId xmlns:a16="http://schemas.microsoft.com/office/drawing/2014/main" id="{4B740900-9452-AD9F-37B9-2F443718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3BD6D4-D8E3-4E75-95D9-09C668B7EDA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F9D2E4-CF00-947D-D72A-683674468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Software Engineering Knowledge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3196F471-578E-FFE0-BF84-A58F4D93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Preparation Principles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CDDEBDD-E678-4881-13E5-7C34D55E5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Before you write one line of code, be sure you: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altLang="zh-CN" b="1" dirty="0"/>
              <a:t> </a:t>
            </a:r>
            <a:endParaRPr lang="en-US" altLang="zh-CN" dirty="0"/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Understand of the problem you’re trying to solve.</a:t>
            </a: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Understand basic design principles and concepts.</a:t>
            </a: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Pick a programming language that meets the needs of the software to be built and the environment in which it will operate.</a:t>
            </a: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Select a programming environment that provides tools that will make your work easier.</a:t>
            </a:r>
          </a:p>
          <a:p>
            <a:pPr marL="742950" lvl="1" indent="-285750" eaLnBrk="1" hangingPunct="1">
              <a:lnSpc>
                <a:spcPts val="2500"/>
              </a:lnSpc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Create a set of unit tests that will be applied once the component you code is completed.</a:t>
            </a:r>
          </a:p>
        </p:txBody>
      </p:sp>
      <p:sp>
        <p:nvSpPr>
          <p:cNvPr id="26628" name="灯片编号占位符 1">
            <a:extLst>
              <a:ext uri="{FF2B5EF4-FFF2-40B4-BE49-F238E27FC236}">
                <a16:creationId xmlns:a16="http://schemas.microsoft.com/office/drawing/2014/main" id="{CA9FD612-37ED-8918-F926-1DD71F29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DE6468-6834-4B73-B992-66C2A481EA36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7BC0A5A8-87B8-B336-C668-FF63CB790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Coding Principles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E842A2F-F305-00D9-24B1-87421A0FB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3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altLang="zh-CN" dirty="0">
                <a:solidFill>
                  <a:srgbClr val="0033CC"/>
                </a:solidFill>
              </a:rPr>
              <a:t> </a:t>
            </a: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As you begin writing code, be sure you: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Constrain your algorithms by following structured programming [Boh00] practice.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Consider the use of pair programming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Select data structures that will meet the needs of the design.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Understand the software architecture and create interfaces that are consistent with it.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Keep conditional logic as simple as possible.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Create nested loops in a way that makes them easily testable.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Select meaningful variable names and follow other local coding standards.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Write code that is self-documenting.</a:t>
            </a:r>
          </a:p>
          <a:p>
            <a:pPr marL="742950" lvl="1" indent="-285750" eaLnBrk="1" hangingPunct="1">
              <a:defRPr/>
            </a:pPr>
            <a:r>
              <a:rPr lang="en-US" altLang="zh-CN" sz="1800" kern="0" dirty="0">
                <a:latin typeface="Helvetica" panose="020B0604020202020204" pitchFamily="34" charset="0"/>
                <a:ea typeface="+mn-ea"/>
              </a:rPr>
              <a:t>Create a visual layout (e.g., indentation and blank lines) that aids understanding.</a:t>
            </a:r>
          </a:p>
        </p:txBody>
      </p:sp>
      <p:sp>
        <p:nvSpPr>
          <p:cNvPr id="27652" name="灯片编号占位符 1">
            <a:extLst>
              <a:ext uri="{FF2B5EF4-FFF2-40B4-BE49-F238E27FC236}">
                <a16:creationId xmlns:a16="http://schemas.microsoft.com/office/drawing/2014/main" id="{CDA23C2D-04AE-B61E-A28E-C54AD3EFB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11191-A193-4306-A60F-28922C687058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CB61C956-AF71-FEC8-2BB4-7091B595F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</a:rPr>
              <a:t>Validation Principles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50AC81D-7856-CD4B-5862-76D86E376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844675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ea typeface="+mn-ea"/>
                <a:cs typeface="宋体" charset="0"/>
              </a:rPr>
              <a:t> After you’ve completed your first coding pass, be sure you:</a:t>
            </a:r>
          </a:p>
          <a:p>
            <a:pPr lvl="1">
              <a:defRPr/>
            </a:pPr>
            <a:endParaRPr lang="en-US" altLang="zh-CN" sz="2000" dirty="0"/>
          </a:p>
          <a:p>
            <a:pPr marL="742950" lvl="1" indent="-285750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Conduct a code walkthrough when appropriate.</a:t>
            </a:r>
          </a:p>
          <a:p>
            <a:pPr marL="742950" lvl="1" indent="-285750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Perform unit tests and correct errors you’ve uncovered.</a:t>
            </a:r>
          </a:p>
          <a:p>
            <a:pPr marL="742950" lvl="1" indent="-285750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  <a:ea typeface="+mn-ea"/>
              </a:rPr>
              <a:t>Refactor the code.</a:t>
            </a:r>
          </a:p>
        </p:txBody>
      </p:sp>
      <p:sp>
        <p:nvSpPr>
          <p:cNvPr id="28676" name="灯片编号占位符 1">
            <a:extLst>
              <a:ext uri="{FF2B5EF4-FFF2-40B4-BE49-F238E27FC236}">
                <a16:creationId xmlns:a16="http://schemas.microsoft.com/office/drawing/2014/main" id="{B86136C2-1661-9F01-CCD2-0C8FB3F9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C30950-C981-43DD-8385-DCB097FB266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12B8E803-DE66-79A3-0931-836031AFC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Testing Principles - I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D389A0-898E-F7B7-64A6-A23AD472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528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cs typeface="宋体" charset="0"/>
              </a:rPr>
              <a:t> Al Davis [Dav95] suggests the following:</a:t>
            </a:r>
          </a:p>
          <a:p>
            <a:pPr lvl="1" eaLnBrk="1" hangingPunct="1">
              <a:defRPr/>
            </a:pPr>
            <a:endParaRPr lang="en-US" altLang="zh-CN" sz="2000" kern="0" dirty="0">
              <a:latin typeface="Helvetica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#1. All tests should be traceable to customer requirements.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#2. Tests should be planned long before testing begins. 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#3. The Pareto principle applies to software testing.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#4. Testing should begin “in the small” and progress toward testing “in the large.”</a:t>
            </a:r>
          </a:p>
        </p:txBody>
      </p:sp>
      <p:sp>
        <p:nvSpPr>
          <p:cNvPr id="29700" name="灯片编号占位符 1">
            <a:extLst>
              <a:ext uri="{FF2B5EF4-FFF2-40B4-BE49-F238E27FC236}">
                <a16:creationId xmlns:a16="http://schemas.microsoft.com/office/drawing/2014/main" id="{7509D01D-3599-D257-ED03-68E24EEA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D1BCAC-151C-4576-8BD1-51D837A64241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A7DD64B1-F030-1343-D0A1-6EF68AB03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Testing Principles - II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17CC6A2-ED4A-F3F5-C6A0-521D8BE75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66528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kumimoji="1" lang="en-US" altLang="zh-CN" i="1" dirty="0">
                <a:solidFill>
                  <a:srgbClr val="3366FF"/>
                </a:solidFill>
                <a:latin typeface="Helvetica" panose="020B0604020202020204" pitchFamily="34" charset="0"/>
                <a:cs typeface="宋体" charset="0"/>
              </a:rPr>
              <a:t> Al Davis [Dav95] suggests the following:</a:t>
            </a:r>
            <a:endParaRPr lang="en-US" altLang="zh-CN" sz="2000" kern="0" dirty="0">
              <a:latin typeface="Helvetica" panose="020B0604020202020204" pitchFamily="34" charset="0"/>
            </a:endParaRPr>
          </a:p>
          <a:p>
            <a:pPr lvl="1" eaLnBrk="1" hangingPunct="1">
              <a:defRPr/>
            </a:pPr>
            <a:endParaRPr lang="en-US" altLang="zh-CN" sz="2000" kern="0" dirty="0">
              <a:latin typeface="Helvetica" panose="020B0604020202020204" pitchFamily="34" charset="0"/>
            </a:endParaRP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#5. Exhaustive testing is not possible.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#6. Testing effort for each system module commensurate to expected fault density.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#7. Static testing can yield high results. 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#8. Track defects and look for patterns in defects uncovered by testing. </a:t>
            </a:r>
          </a:p>
          <a:p>
            <a:pPr lvl="1" eaLnBrk="1" hangingPunct="1">
              <a:defRPr/>
            </a:pPr>
            <a:r>
              <a:rPr lang="en-US" altLang="zh-CN" sz="2000" kern="0" dirty="0">
                <a:latin typeface="Helvetica" panose="020B0604020202020204" pitchFamily="34" charset="0"/>
              </a:rPr>
              <a:t>Principle #9. Include test cases that demonstrate software is behaving correctly. </a:t>
            </a:r>
          </a:p>
        </p:txBody>
      </p:sp>
      <p:sp>
        <p:nvSpPr>
          <p:cNvPr id="30724" name="灯片编号占位符 1">
            <a:extLst>
              <a:ext uri="{FF2B5EF4-FFF2-40B4-BE49-F238E27FC236}">
                <a16:creationId xmlns:a16="http://schemas.microsoft.com/office/drawing/2014/main" id="{350789BA-AD19-04E6-0576-6A381C85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CD784B-561E-446A-B2E4-4C677EF73CC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8AE5AE17-A35A-F3D4-B363-3ABC11A24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Deployment Principles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7A6829B-2B42-56F9-8C8E-7AD6D9197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1800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#1.  Customer expectations for the software must be managed.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#2.  A complete delivery package should be assembled and tested.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#3.   A support regime must be established before the software is delivered.  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#4.  Appropriate instructional materials must be provided to end-users.</a:t>
            </a:r>
          </a:p>
          <a:p>
            <a:pPr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latin typeface="Helvetica" panose="020B0604020202020204" pitchFamily="34" charset="0"/>
              </a:rPr>
              <a:t>Principle #5.  Buggy software should be fixed first, delivered later.</a:t>
            </a:r>
          </a:p>
        </p:txBody>
      </p:sp>
      <p:sp>
        <p:nvSpPr>
          <p:cNvPr id="31748" name="灯片编号占位符 1">
            <a:extLst>
              <a:ext uri="{FF2B5EF4-FFF2-40B4-BE49-F238E27FC236}">
                <a16:creationId xmlns:a16="http://schemas.microsoft.com/office/drawing/2014/main" id="{61A57251-429B-71E6-2C62-E0A8CE07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E543F-E24E-4C54-B8DD-9BFBD5CEFEF0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357D4805-40A6-424A-0149-B67B9515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#1. Be agile. </a:t>
            </a:r>
            <a:r>
              <a:rPr kumimoji="1" lang="en-US" altLang="zh-CN" sz="2000">
                <a:latin typeface="Helvetica" panose="020B0604020202020204" pitchFamily="34" charset="0"/>
              </a:rPr>
              <a:t>Whether the process model you choose is prescriptive or agile, the basic tenets of agile development should govern your approach.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#2. Focus on quality at every step. </a:t>
            </a:r>
            <a:r>
              <a:rPr kumimoji="1" lang="en-US" altLang="zh-CN" sz="2000">
                <a:latin typeface="Helvetica" panose="020B0604020202020204" pitchFamily="34" charset="0"/>
              </a:rPr>
              <a:t>The exit condition for every process activity, action, and task should focus on the quality of the work product that has been produced.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#3. Be ready to adapt. </a:t>
            </a:r>
            <a:r>
              <a:rPr kumimoji="1" lang="en-US" altLang="zh-CN" sz="2000">
                <a:latin typeface="Helvetica" panose="020B0604020202020204" pitchFamily="34" charset="0"/>
              </a:rPr>
              <a:t>Process is not a religious experience and dogma has no place in it. When necessary, adapt your approach to constraints imposed by the problem, the people, and the project itself.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#4. Build an effective team. </a:t>
            </a:r>
            <a:r>
              <a:rPr kumimoji="1" lang="en-US" altLang="zh-CN" sz="2000">
                <a:latin typeface="Helvetica" panose="020B0604020202020204" pitchFamily="34" charset="0"/>
              </a:rPr>
              <a:t>Software engineering process and practice are important, but the bottom line is people. Build a self-organizing team that has mutual trust and respect. </a:t>
            </a:r>
          </a:p>
        </p:txBody>
      </p:sp>
      <p:sp>
        <p:nvSpPr>
          <p:cNvPr id="7171" name="灯片编号占位符 1">
            <a:extLst>
              <a:ext uri="{FF2B5EF4-FFF2-40B4-BE49-F238E27FC236}">
                <a16:creationId xmlns:a16="http://schemas.microsoft.com/office/drawing/2014/main" id="{7C761E86-0ED1-E147-127F-B213692F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0A324E-E514-4843-A8E8-7C23B7C741FD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68A50C-F6AD-EEA2-2FB7-71E2373F3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Principles that Guide Process - I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B275A8AF-1F87-9178-D5BD-C53C32A89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Principles that Guide Process - II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732B3CF-1F66-CBD1-4FCB-A1C5439B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#5. Establish mechanisms for communication and coordination. </a:t>
            </a:r>
            <a:r>
              <a:rPr kumimoji="1" lang="en-US" altLang="zh-CN" sz="2000">
                <a:latin typeface="Helvetica" panose="020B0604020202020204" pitchFamily="34" charset="0"/>
              </a:rPr>
              <a:t>Projects fail because important information falls into the cracks and/or stakeholders fail to coordinate their efforts to create a successful end product.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#6. Manage change. Focus on quality at every step. </a:t>
            </a:r>
            <a:r>
              <a:rPr kumimoji="1" lang="en-US" altLang="zh-CN" sz="2000">
                <a:latin typeface="Helvetica" panose="020B0604020202020204" pitchFamily="34" charset="0"/>
              </a:rPr>
              <a:t>The approach may be either formal or informal, but mechanisms must be established to manage the way changes are requested, assessed, approved and implemented.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#7. Assess risk. </a:t>
            </a:r>
            <a:r>
              <a:rPr kumimoji="1" lang="en-US" altLang="zh-CN" sz="2000">
                <a:latin typeface="Helvetica" panose="020B0604020202020204" pitchFamily="34" charset="0"/>
              </a:rPr>
              <a:t>Lots of things can go wrong as software is being developed. It’s essential that you establish contingency plans.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#8. Create work products that provide value for others. </a:t>
            </a:r>
            <a:r>
              <a:rPr kumimoji="1" lang="en-US" altLang="zh-CN" sz="2000">
                <a:latin typeface="Helvetica" panose="020B0604020202020204" pitchFamily="34" charset="0"/>
              </a:rPr>
              <a:t>Create only those work products that provide value for other process activities, actions or tasks.  </a:t>
            </a:r>
          </a:p>
        </p:txBody>
      </p:sp>
      <p:sp>
        <p:nvSpPr>
          <p:cNvPr id="8196" name="灯片编号占位符 1">
            <a:extLst>
              <a:ext uri="{FF2B5EF4-FFF2-40B4-BE49-F238E27FC236}">
                <a16:creationId xmlns:a16="http://schemas.microsoft.com/office/drawing/2014/main" id="{02ADC184-F9D8-1767-4DDF-A0E3CFA3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6A391F-32AA-40DF-9D90-930D35F9C993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1DF5F422-E718-FC7F-66BC-2A04CED32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Principles that Guide Practice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A585955-0EE0-CAFC-608F-5D39A0599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9891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#1. Divide and conquer. </a:t>
            </a:r>
            <a:r>
              <a:rPr kumimoji="1" lang="en-US" altLang="zh-CN" sz="2000">
                <a:latin typeface="Helvetica" panose="020B0604020202020204" pitchFamily="34" charset="0"/>
              </a:rPr>
              <a:t>Stated in a more technical manner, analysis and design should always emphasize separation of concerns (SoC).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#2.  Understand the use of abstraction. </a:t>
            </a:r>
            <a:r>
              <a:rPr kumimoji="1" lang="en-US" altLang="zh-CN" sz="2000">
                <a:latin typeface="Helvetica" panose="020B0604020202020204" pitchFamily="34" charset="0"/>
              </a:rPr>
              <a:t>At it core, an abstraction is a simplification of some complex element of a system used to communication meaning in a single phrase.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#3.  Strive for consistency. </a:t>
            </a:r>
            <a:r>
              <a:rPr kumimoji="1" lang="en-US" altLang="zh-CN" sz="2000">
                <a:latin typeface="Helvetica" panose="020B0604020202020204" pitchFamily="34" charset="0"/>
              </a:rPr>
              <a:t>A familiar context makes software easier to use.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#4. Focus on the transfer of information. </a:t>
            </a:r>
            <a:r>
              <a:rPr kumimoji="1" lang="en-US" altLang="zh-CN" sz="2000">
                <a:latin typeface="Helvetica" panose="020B0604020202020204" pitchFamily="34" charset="0"/>
              </a:rPr>
              <a:t>Pay special attention to the analysis, design, construction, and testing of interfaces.</a:t>
            </a:r>
          </a:p>
        </p:txBody>
      </p:sp>
      <p:sp>
        <p:nvSpPr>
          <p:cNvPr id="10244" name="灯片编号占位符 1">
            <a:extLst>
              <a:ext uri="{FF2B5EF4-FFF2-40B4-BE49-F238E27FC236}">
                <a16:creationId xmlns:a16="http://schemas.microsoft.com/office/drawing/2014/main" id="{AAE32F0B-64A1-33EA-A2BE-A94A0E8E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6175BC5-EEA9-4DD1-B37C-E40022FAA3F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3EDF1C57-C6CC-26DB-F807-9C7A27366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Principles that Guide Practice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6C2DB7C-9A23-F45C-EF54-82C009958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#5. Build software that exhibits effective modularity. </a:t>
            </a:r>
            <a:r>
              <a:rPr kumimoji="1" lang="en-US" altLang="zh-CN" sz="2000">
                <a:latin typeface="Helvetica" panose="020B0604020202020204" pitchFamily="34" charset="0"/>
              </a:rPr>
              <a:t>Separation of concerns (Principle #1) establishes a philosophy for software. Modularity provides a mechanism for realizing the philosophy.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#6.  Look for patterns.  </a:t>
            </a:r>
            <a:r>
              <a:rPr kumimoji="1" lang="en-US" altLang="zh-CN" sz="2000">
                <a:latin typeface="Helvetica" panose="020B0604020202020204" pitchFamily="34" charset="0"/>
              </a:rPr>
              <a:t>Brad Appleton [App00] suggests that: “The goal of patterns within the software community is to create a body of literature to help software developers resolve recurring problems encountered throughout all of software development.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#7. When possible, represent the problem and its solution from a number of different perspectives.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#8. Remember that someone will maintain the software.</a:t>
            </a:r>
          </a:p>
        </p:txBody>
      </p:sp>
      <p:sp>
        <p:nvSpPr>
          <p:cNvPr id="12292" name="灯片编号占位符 1">
            <a:extLst>
              <a:ext uri="{FF2B5EF4-FFF2-40B4-BE49-F238E27FC236}">
                <a16:creationId xmlns:a16="http://schemas.microsoft.com/office/drawing/2014/main" id="{7D359170-DB42-6D9C-922D-6CB8939F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9C6C53-6EDE-41CE-ABF3-1270C2D0986C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68546B24-185D-0197-A9D5-C226832B6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Communication Principles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F0C61C-AF42-590C-4101-23E8EB04D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#1.  Listen.  </a:t>
            </a:r>
            <a:r>
              <a:rPr kumimoji="1" lang="en-US" altLang="zh-CN" sz="2000">
                <a:latin typeface="Helvetica" panose="020B0604020202020204" pitchFamily="34" charset="0"/>
              </a:rPr>
              <a:t>Try to focus on the speaker’s words, rather than formulating your response to those words.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 2.  Prepare before you communicate.  </a:t>
            </a:r>
            <a:r>
              <a:rPr kumimoji="1" lang="en-US" altLang="zh-CN" sz="2000">
                <a:latin typeface="Helvetica" panose="020B0604020202020204" pitchFamily="34" charset="0"/>
              </a:rPr>
              <a:t>Spend the time to understand the problem before you meet with others.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 3.  Someone should facilitate the activity.  </a:t>
            </a:r>
            <a:r>
              <a:rPr kumimoji="1" lang="en-US" altLang="zh-CN" sz="2000">
                <a:latin typeface="Helvetica" panose="020B0604020202020204" pitchFamily="34" charset="0"/>
              </a:rPr>
              <a:t>Every communication meeting should have a leader (a facilitator) to keep the conversation moving in a productive direction; (2) to mediate any conflict that does occur, and (3) to ensure than other principles are followed.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#4.  Face-to-face communication is best.  </a:t>
            </a:r>
            <a:r>
              <a:rPr kumimoji="1" lang="en-US" altLang="zh-CN" sz="2000">
                <a:latin typeface="Helvetica" panose="020B0604020202020204" pitchFamily="34" charset="0"/>
              </a:rPr>
              <a:t>But it usually works better when some other representation of the relevant information is present.</a:t>
            </a:r>
          </a:p>
        </p:txBody>
      </p:sp>
      <p:sp>
        <p:nvSpPr>
          <p:cNvPr id="13316" name="灯片编号占位符 1">
            <a:extLst>
              <a:ext uri="{FF2B5EF4-FFF2-40B4-BE49-F238E27FC236}">
                <a16:creationId xmlns:a16="http://schemas.microsoft.com/office/drawing/2014/main" id="{A4DDC15F-A94D-0054-B326-591D47FE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CC5A26-D40E-486F-B107-5BE8D466168B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03D04A73-CF33-2005-2E6B-475E32FA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Communication Principles - II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A939097-5727-CD9D-CBA5-377126B0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5.  Take notes and document decisions. </a:t>
            </a:r>
            <a:r>
              <a:rPr kumimoji="1" lang="en-US" altLang="zh-CN" sz="1800">
                <a:latin typeface="Helvetica" panose="020B0604020202020204" pitchFamily="34" charset="0"/>
              </a:rPr>
              <a:t>Someone participating in the communication should serve as a “recorder” and write down all important points and decisions.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6.  Strive for collaboration.  </a:t>
            </a:r>
            <a:r>
              <a:rPr kumimoji="1" lang="en-US" altLang="zh-CN" sz="1800">
                <a:latin typeface="Helvetica" panose="020B0604020202020204" pitchFamily="34" charset="0"/>
              </a:rPr>
              <a:t>Collaboration and consensus occur when the collective knowledge of members of the team is combined …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7.  Stay focused, modularize your discussion. </a:t>
            </a:r>
            <a:r>
              <a:rPr kumimoji="1" lang="en-US" altLang="zh-CN" sz="1800">
                <a:latin typeface="Helvetica" panose="020B0604020202020204" pitchFamily="34" charset="0"/>
              </a:rPr>
              <a:t>The more people involved in any communication, the more likely that discussion will bounce from one topic to the next.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8.  If something is unclear, draw a picture.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9.  (a) Once you agree to something, move on; (b) If you can’t agree to something, move on; (c) If a feature or function is unclear and cannot be clarified at the moment, move on.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1800" i="1">
                <a:solidFill>
                  <a:srgbClr val="3366FF"/>
                </a:solidFill>
                <a:latin typeface="Helvetica" panose="020B0604020202020204" pitchFamily="34" charset="0"/>
              </a:rPr>
              <a:t>Principle # 10.  Negotiation is not a contest or a game. It works best when both parties win.</a:t>
            </a:r>
          </a:p>
        </p:txBody>
      </p:sp>
      <p:sp>
        <p:nvSpPr>
          <p:cNvPr id="14340" name="灯片编号占位符 1">
            <a:extLst>
              <a:ext uri="{FF2B5EF4-FFF2-40B4-BE49-F238E27FC236}">
                <a16:creationId xmlns:a16="http://schemas.microsoft.com/office/drawing/2014/main" id="{3DB8231B-5393-192C-FA24-4348B240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FE0700-0B39-4138-B2C2-1683DCC9B55A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1187902B-C16E-E3AC-0A85-473C7C491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977900"/>
            <a:ext cx="822960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US" altLang="zh-CN" sz="2400" b="1" kern="0" dirty="0">
                <a:solidFill>
                  <a:srgbClr val="000066"/>
                </a:solidFill>
                <a:latin typeface="+mn-lt"/>
                <a:ea typeface="+mn-ea"/>
              </a:rPr>
              <a:t>Planning Principles - I    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0C685EC-0C72-7C80-061F-7BDCA4583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7580312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#1.  Understand the scope of the project.  </a:t>
            </a:r>
            <a:r>
              <a:rPr kumimoji="1" lang="en-US" altLang="zh-CN" sz="2000">
                <a:latin typeface="Helvetica" panose="020B0604020202020204" pitchFamily="34" charset="0"/>
              </a:rPr>
              <a:t>It’s impossible to use a roadmap if you don’t know where you’re going. Scope provides the software team with a destination.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#2.  Involve the customer in the planning activity.  </a:t>
            </a:r>
            <a:r>
              <a:rPr kumimoji="1" lang="en-US" altLang="zh-CN" sz="2000">
                <a:latin typeface="Helvetica" panose="020B0604020202020204" pitchFamily="34" charset="0"/>
              </a:rPr>
              <a:t>The customer defines priorities and establishes project constraints.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#3.  Recognize that planning is iterative.  </a:t>
            </a:r>
            <a:r>
              <a:rPr kumimoji="1" lang="en-US" altLang="zh-CN" sz="2000">
                <a:latin typeface="Helvetica" panose="020B0604020202020204" pitchFamily="34" charset="0"/>
              </a:rPr>
              <a:t>A project plan is never engraved in stone. As work begins, it very likely that things will change.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kumimoji="1" lang="en-US" altLang="zh-CN" sz="2000" i="1">
                <a:solidFill>
                  <a:srgbClr val="3366FF"/>
                </a:solidFill>
                <a:latin typeface="Helvetica" panose="020B0604020202020204" pitchFamily="34" charset="0"/>
              </a:rPr>
              <a:t>Principle #4.  Estimate based on what you know.  </a:t>
            </a:r>
            <a:r>
              <a:rPr kumimoji="1" lang="en-US" altLang="zh-CN" sz="2000">
                <a:latin typeface="Helvetica" panose="020B0604020202020204" pitchFamily="34" charset="0"/>
              </a:rPr>
              <a:t>The intent of estimation is to provide an indication of effort, cost, and task duration, based on the team’s current understanding of the work to be done.</a:t>
            </a:r>
          </a:p>
        </p:txBody>
      </p:sp>
      <p:sp>
        <p:nvSpPr>
          <p:cNvPr id="15364" name="灯片编号占位符 1">
            <a:extLst>
              <a:ext uri="{FF2B5EF4-FFF2-40B4-BE49-F238E27FC236}">
                <a16:creationId xmlns:a16="http://schemas.microsoft.com/office/drawing/2014/main" id="{CAF5BAE1-2B9A-3C64-E9D2-11D2EACF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86EC40-5F02-4735-AEB2-282FBDD4F895}" type="slidenum">
              <a:rPr lang="en-US" altLang="zh-CN" sz="140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2413</Words>
  <Application>Microsoft Office PowerPoint</Application>
  <PresentationFormat>全屏显示(4:3)</PresentationFormat>
  <Paragraphs>180</Paragraphs>
  <Slides>25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宋体</vt:lpstr>
      <vt:lpstr>Calibri</vt:lpstr>
      <vt:lpstr>Helvetica</vt:lpstr>
      <vt:lpstr>MS PGothic</vt:lpstr>
      <vt:lpstr>默认设计模板</vt:lpstr>
      <vt:lpstr>Ch.7  Principles that Guide Practice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148</cp:revision>
  <dcterms:created xsi:type="dcterms:W3CDTF">2007-07-09T05:40:59Z</dcterms:created>
  <dcterms:modified xsi:type="dcterms:W3CDTF">2025-02-24T13:31:31Z</dcterms:modified>
</cp:coreProperties>
</file>