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25" r:id="rId7"/>
    <p:sldId id="311" r:id="rId8"/>
    <p:sldId id="312" r:id="rId9"/>
    <p:sldId id="331" r:id="rId10"/>
    <p:sldId id="313" r:id="rId11"/>
    <p:sldId id="314" r:id="rId12"/>
    <p:sldId id="326" r:id="rId13"/>
    <p:sldId id="327" r:id="rId14"/>
    <p:sldId id="315" r:id="rId15"/>
    <p:sldId id="316" r:id="rId16"/>
    <p:sldId id="317" r:id="rId17"/>
    <p:sldId id="330" r:id="rId18"/>
    <p:sldId id="318" r:id="rId19"/>
    <p:sldId id="319" r:id="rId20"/>
    <p:sldId id="324" r:id="rId21"/>
    <p:sldId id="320" r:id="rId22"/>
    <p:sldId id="329" r:id="rId23"/>
    <p:sldId id="321" r:id="rId24"/>
    <p:sldId id="328" r:id="rId25"/>
    <p:sldId id="322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3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28B488-6933-6DFB-3A4A-D7CEFD43DE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C19BE-CFDD-C2A9-5F30-11401DCC0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2238FA-9AE5-84A7-CB48-CDF2E276F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987268-29AD-4C73-A317-2E51ED3BB5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639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12A5C4-BD63-7FE1-F692-AC1DDDDCD4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94E69F-7D2C-AE55-3E61-F25E621A01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ABFC2B-A678-3B31-9895-139C3159E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CA029-5855-432A-85D9-4808B3B595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9EC53E-09A4-3FF7-F361-7F644AF92C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3CA492-6367-9AD2-9A60-34E3D43E2A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79BD20-9A4F-E429-B721-B3B58B1750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B208B-F3EE-49E1-B820-301927DDFF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77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34BD6-5C9B-6160-398C-F3ED57C303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8D12A7-C5D3-DABA-0F5D-5287BC1B3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A2E323-CFBC-585E-046C-07BD7949D3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C59511-98FA-4CFB-9EEB-1E6795067D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6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74BDF3-5178-AE1A-1E74-43E23EC27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E4765A-DED7-679D-136A-D4DD4E110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88F4CF-1665-096C-EC1A-BA030EF939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ACA22D-46F5-47FA-98EC-26A9C35968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646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EAC31-151A-EC14-0F2C-B09B175028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0441B-A86C-DC6B-0753-FD7CB372F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B19173-195D-0A92-6AC9-C27073E182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889D5-B6C4-4BEC-B110-CCDD7B3C7A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99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0225C2-2C6E-DBEF-D11F-C315EDF750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0BE045E-E6BB-1830-D179-CCDD64E0D0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CDAE46-8EDC-339C-A75D-B918174E8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24D3-C8AF-4856-AE1A-F2E9C2434E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946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858248F-1C1A-14CB-7950-9890FA222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FBA3D7-6006-2943-E3EA-31F11F5347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735295-4AA2-CFA8-AD30-AAF58D98F5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619B7B-9921-46F6-842E-E5594ECBEC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2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1EC1591-03F9-19B0-FCCA-3B9470A62A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E99D929-A0AC-F53A-334F-5A67E9966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CD08B2-170C-2A88-B494-7BFAA41EF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69216C-CCFD-49FB-BDEC-6A1C298EB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502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B490D9-16C4-9C6D-430A-779B1074F0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67690-687E-4873-0104-A2A4DA307E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169F01-8D59-D30C-B5A3-12A1C4ACA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08B11-8E17-4C70-86FE-29B9E1C61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554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14348-DD60-9827-9172-68642ED847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B568C-8AB6-B245-4C2B-AB64A67DC8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109AD-5BD0-BDF3-FA13-5C0A03463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3C5FE-71D5-45E7-9793-67132B8EE0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8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模板图片">
            <a:extLst>
              <a:ext uri="{FF2B5EF4-FFF2-40B4-BE49-F238E27FC236}">
                <a16:creationId xmlns:a16="http://schemas.microsoft.com/office/drawing/2014/main" id="{A89B00FD-E714-B78C-421A-4074CDEBBE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446BF467-C526-40E2-5DB3-B0C2C078A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48E0AB91-3D32-032D-9E80-9947C73A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EFD58A9-DEB9-464E-A485-076FB25AB2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5C0ABC-90E0-A544-89B2-7B6675B25E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FF2A51F-28C4-2F44-9363-7B02E05C5F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229195FF-46F9-4EB4-8DF9-A02067F1E1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D6A8767B-43AE-D2C1-DB5E-4E28209166A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900237"/>
          </a:xfrm>
        </p:spPr>
        <p:txBody>
          <a:bodyPr/>
          <a:lstStyle/>
          <a:p>
            <a:pPr eaLnBrk="1" hangingPunct="1"/>
            <a:r>
              <a:rPr lang="en-US" altLang="zh-CN"/>
              <a:t>Ch.8 Understanding Requirements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32BBD42-526E-D34D-3AAD-4953AE223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188913"/>
            <a:ext cx="6883400" cy="850900"/>
          </a:xfrm>
        </p:spPr>
        <p:txBody>
          <a:bodyPr/>
          <a:lstStyle/>
          <a:p>
            <a:pPr eaLnBrk="1" hangingPunct="1"/>
            <a:r>
              <a:rPr lang="en-US" altLang="zh-CN"/>
              <a:t>Elicitation Work Products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A771E0CB-F4D0-715B-1A0C-991010B07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3" y="908050"/>
            <a:ext cx="8640762" cy="5041900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a statement of need and </a:t>
            </a:r>
            <a:r>
              <a:rPr lang="en-US" altLang="zh-CN" b="1">
                <a:solidFill>
                  <a:srgbClr val="FF0000"/>
                </a:solidFill>
              </a:rPr>
              <a:t>feasibility</a:t>
            </a:r>
            <a:r>
              <a:rPr lang="en-US" altLang="zh-CN" b="1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a bounded statement of </a:t>
            </a:r>
            <a:r>
              <a:rPr lang="en-US" altLang="zh-CN" b="1">
                <a:solidFill>
                  <a:srgbClr val="FF0000"/>
                </a:solidFill>
              </a:rPr>
              <a:t>scope</a:t>
            </a:r>
            <a:r>
              <a:rPr lang="en-US" altLang="zh-CN" b="1">
                <a:solidFill>
                  <a:schemeClr val="tx1"/>
                </a:solidFill>
              </a:rPr>
              <a:t> for the system or product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a list of customers, users, and other stakeholders who participated in requirements elicitation 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a description of the system’s technical environment.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a list of requirements (preferably organized by function) and the domain </a:t>
            </a:r>
            <a:r>
              <a:rPr lang="en-US" altLang="zh-CN" b="1">
                <a:solidFill>
                  <a:srgbClr val="FF0000"/>
                </a:solidFill>
              </a:rPr>
              <a:t>constraints</a:t>
            </a:r>
            <a:r>
              <a:rPr lang="en-US" altLang="zh-CN" b="1">
                <a:solidFill>
                  <a:schemeClr val="tx1"/>
                </a:solidFill>
              </a:rPr>
              <a:t> that apply to each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a set of usage scenarios that provide insight into the use of the system or product under different operating conditions.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</a:pPr>
            <a:r>
              <a:rPr lang="en-US" altLang="zh-CN" b="1">
                <a:solidFill>
                  <a:schemeClr val="tx1"/>
                </a:solidFill>
              </a:rPr>
              <a:t>any </a:t>
            </a:r>
            <a:r>
              <a:rPr lang="en-US" altLang="zh-CN" b="1">
                <a:solidFill>
                  <a:srgbClr val="FF0000"/>
                </a:solidFill>
              </a:rPr>
              <a:t>prototypes</a:t>
            </a:r>
            <a:r>
              <a:rPr lang="en-US" altLang="zh-CN" b="1">
                <a:solidFill>
                  <a:schemeClr val="tx1"/>
                </a:solidFill>
              </a:rPr>
              <a:t> developed to better define requirements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297BBED5-45A6-2D1D-16C6-A3441FAA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7675" y="188913"/>
            <a:ext cx="3321050" cy="792162"/>
          </a:xfrm>
        </p:spPr>
        <p:txBody>
          <a:bodyPr/>
          <a:lstStyle/>
          <a:p>
            <a:pPr eaLnBrk="1" hangingPunct="1"/>
            <a:r>
              <a:rPr lang="en-US" altLang="zh-CN"/>
              <a:t>Use-Cases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47CDD7C-2A98-6797-2F02-2510A74CA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48650" cy="498157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A collection of user scenarios that describe the thread of usage of a system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Each scenario is described from the point-of-view of an </a:t>
            </a:r>
            <a:r>
              <a:rPr lang="en-US" altLang="zh-CN" b="1">
                <a:solidFill>
                  <a:schemeClr val="tx1"/>
                </a:solidFill>
                <a:latin typeface="Palatino" charset="0"/>
              </a:rPr>
              <a:t>“</a:t>
            </a:r>
            <a:r>
              <a:rPr lang="en-US" altLang="zh-CN" b="1">
                <a:solidFill>
                  <a:srgbClr val="FF0000"/>
                </a:solidFill>
              </a:rPr>
              <a:t>actor</a:t>
            </a:r>
            <a:r>
              <a:rPr lang="en-US" altLang="zh-CN" b="1">
                <a:solidFill>
                  <a:schemeClr val="tx1"/>
                </a:solidFill>
                <a:latin typeface="Palatino" charset="0"/>
              </a:rPr>
              <a:t>”—</a:t>
            </a:r>
            <a:r>
              <a:rPr lang="en-US" altLang="zh-CN" b="1">
                <a:solidFill>
                  <a:schemeClr val="tx1"/>
                </a:solidFill>
              </a:rPr>
              <a:t>a person or device that interacts with the software in some way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Each scenario answers the following </a:t>
            </a:r>
            <a:r>
              <a:rPr lang="en-US" altLang="zh-CN" b="1">
                <a:solidFill>
                  <a:srgbClr val="FF0000"/>
                </a:solidFill>
              </a:rPr>
              <a:t>questions: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Who is the primary actor, the secondary actor (s)?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are the actor</a:t>
            </a:r>
            <a:r>
              <a:rPr lang="en-US" altLang="zh-CN" b="1">
                <a:solidFill>
                  <a:schemeClr val="tx1"/>
                </a:solidFill>
                <a:latin typeface="Palatino" charset="0"/>
              </a:rPr>
              <a:t>’</a:t>
            </a:r>
            <a:r>
              <a:rPr lang="en-US" altLang="zh-CN" b="1">
                <a:solidFill>
                  <a:schemeClr val="tx1"/>
                </a:solidFill>
              </a:rPr>
              <a:t>s goals?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preconditions should exist before the story begins?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main tasks or functions are performed by the actor?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9B87FE3E-8C96-473E-D60A-CB31030B9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Use-Cases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4FC5A16E-F42C-41CF-6A8A-A58E755EC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836613"/>
            <a:ext cx="8374063" cy="532765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Each scenario answers the following questions </a:t>
            </a:r>
            <a:r>
              <a:rPr lang="en-US" altLang="zh-CN" b="1">
                <a:solidFill>
                  <a:srgbClr val="FF0000"/>
                </a:solidFill>
              </a:rPr>
              <a:t>(cont.)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extensions might be considered as the story is described?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variations in the actor</a:t>
            </a:r>
            <a:r>
              <a:rPr lang="en-US" altLang="zh-CN" b="1">
                <a:solidFill>
                  <a:schemeClr val="tx1"/>
                </a:solidFill>
                <a:latin typeface="Palatino" charset="0"/>
              </a:rPr>
              <a:t>’</a:t>
            </a:r>
            <a:r>
              <a:rPr lang="en-US" altLang="zh-CN" b="1">
                <a:solidFill>
                  <a:schemeClr val="tx1"/>
                </a:solidFill>
              </a:rPr>
              <a:t>s interaction are possible?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system </a:t>
            </a:r>
            <a:r>
              <a:rPr lang="en-US" altLang="zh-CN" b="1">
                <a:solidFill>
                  <a:srgbClr val="FF0000"/>
                </a:solidFill>
              </a:rPr>
              <a:t>information</a:t>
            </a:r>
            <a:r>
              <a:rPr lang="en-US" altLang="zh-CN" b="1">
                <a:solidFill>
                  <a:schemeClr val="tx1"/>
                </a:solidFill>
              </a:rPr>
              <a:t> will the actor acquire, produce, or change?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Will the actor have to inform the system about changes in the external environment?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information does the actor desire from the system?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Does the actor wish to be informed about unexpected changes?</a:t>
            </a:r>
            <a:endParaRPr lang="en-US" altLang="zh-CN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22C551EE-9B21-32CD-96BA-960A48D25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Example -- SafeHome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233F0C7C-ED21-D404-046B-02AF569623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5603" name="AutoShape 4">
            <a:extLst>
              <a:ext uri="{FF2B5EF4-FFF2-40B4-BE49-F238E27FC236}">
                <a16:creationId xmlns:a16="http://schemas.microsoft.com/office/drawing/2014/main" id="{86CC8908-79FF-1E9E-FED5-D881DCB27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196975"/>
            <a:ext cx="8064500" cy="4383088"/>
          </a:xfrm>
          <a:prstGeom prst="roundRect">
            <a:avLst>
              <a:gd name="adj" fmla="val 7153"/>
            </a:avLst>
          </a:prstGeom>
          <a:gradFill rotWithShape="0">
            <a:gsLst>
              <a:gs pos="0">
                <a:srgbClr val="FFFFFF"/>
              </a:gs>
              <a:gs pos="100000">
                <a:srgbClr val="CCFFCC"/>
              </a:gs>
            </a:gsLst>
            <a:lin ang="5400000" scaled="1"/>
          </a:gradFill>
          <a:ln w="6350">
            <a:solidFill>
              <a:srgbClr val="008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Our research indicates that the market for home security systems is growing at a rate of 40% per year. We would like to enter this market by building a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microprocessor-based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home security system that would protect against and/or recognize a variety of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undesirable situations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such as illegal entry, fire, flooding, and others. The product will use appropriate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sensors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to detect each situation, can be programmed by the homeowner, and will automatically telephone a </a:t>
            </a:r>
            <a:r>
              <a:rPr kumimoji="1" lang="en-US" altLang="zh-CN" b="1" i="1">
                <a:solidFill>
                  <a:srgbClr val="FF0000"/>
                </a:solidFill>
                <a:latin typeface="Times New Roman" panose="02020603050405020304" pitchFamily="18" charset="0"/>
              </a:rPr>
              <a:t>monitoring agency</a:t>
            </a:r>
            <a:r>
              <a:rPr kumimoji="1" lang="en-US" altLang="zh-CN" b="1" i="1">
                <a:solidFill>
                  <a:schemeClr val="tx1"/>
                </a:solidFill>
                <a:latin typeface="Times New Roman" panose="02020603050405020304" pitchFamily="18" charset="0"/>
              </a:rPr>
              <a:t> when a situation is detected.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>
            <a:extLst>
              <a:ext uri="{FF2B5EF4-FFF2-40B4-BE49-F238E27FC236}">
                <a16:creationId xmlns:a16="http://schemas.microsoft.com/office/drawing/2014/main" id="{3DF1E5DE-44F4-8609-AC6C-1155D31A0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859712" cy="719137"/>
          </a:xfrm>
        </p:spPr>
        <p:txBody>
          <a:bodyPr/>
          <a:lstStyle/>
          <a:p>
            <a:pPr eaLnBrk="1" hangingPunct="1"/>
            <a:r>
              <a:rPr lang="en-US" altLang="zh-CN"/>
              <a:t>Use-Case Diagram</a:t>
            </a:r>
          </a:p>
        </p:txBody>
      </p:sp>
      <p:graphicFrame>
        <p:nvGraphicFramePr>
          <p:cNvPr id="26626" name="Object 5">
            <a:extLst>
              <a:ext uri="{FF2B5EF4-FFF2-40B4-BE49-F238E27FC236}">
                <a16:creationId xmlns:a16="http://schemas.microsoft.com/office/drawing/2014/main" id="{40A6B34A-0B58-7CB2-064D-619AD96DBA9F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484438" y="4398963"/>
          <a:ext cx="3254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0" imgH="0" progId="Visio.Drawing.11">
                  <p:embed/>
                </p:oleObj>
              </mc:Choice>
              <mc:Fallback>
                <p:oleObj name="Visio" r:id="rId2" imgW="0" imgH="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398963"/>
                        <a:ext cx="32543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7">
            <a:extLst>
              <a:ext uri="{FF2B5EF4-FFF2-40B4-BE49-F238E27FC236}">
                <a16:creationId xmlns:a16="http://schemas.microsoft.com/office/drawing/2014/main" id="{EDDBFDCF-072C-D9AF-FCF7-9B821B1F74CB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84438" y="1700213"/>
          <a:ext cx="32543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0" imgH="0" progId="Visio.Drawing.11">
                  <p:embed/>
                </p:oleObj>
              </mc:Choice>
              <mc:Fallback>
                <p:oleObj name="Visio" r:id="rId4" imgW="0" imgH="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00213"/>
                        <a:ext cx="325437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Oval 9">
            <a:extLst>
              <a:ext uri="{FF2B5EF4-FFF2-40B4-BE49-F238E27FC236}">
                <a16:creationId xmlns:a16="http://schemas.microsoft.com/office/drawing/2014/main" id="{0C25951F-EADA-A060-1755-89FFB9ACC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1195388"/>
            <a:ext cx="2089150" cy="7921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Arms/disarms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26629" name="Oval 10">
            <a:extLst>
              <a:ext uri="{FF2B5EF4-FFF2-40B4-BE49-F238E27FC236}">
                <a16:creationId xmlns:a16="http://schemas.microsoft.com/office/drawing/2014/main" id="{C1F0FFD6-3573-C023-EA47-753BA7EC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2132013"/>
            <a:ext cx="2089150" cy="863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Accesses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Via internet</a:t>
            </a:r>
          </a:p>
        </p:txBody>
      </p:sp>
      <p:sp>
        <p:nvSpPr>
          <p:cNvPr id="26630" name="Oval 11">
            <a:extLst>
              <a:ext uri="{FF2B5EF4-FFF2-40B4-BE49-F238E27FC236}">
                <a16:creationId xmlns:a16="http://schemas.microsoft.com/office/drawing/2014/main" id="{D0765280-CD7A-9159-77DE-BDCE4D8E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3141663"/>
            <a:ext cx="2089150" cy="7191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Responds to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Alarm event</a:t>
            </a:r>
          </a:p>
        </p:txBody>
      </p:sp>
      <p:sp>
        <p:nvSpPr>
          <p:cNvPr id="26631" name="Oval 12">
            <a:extLst>
              <a:ext uri="{FF2B5EF4-FFF2-40B4-BE49-F238E27FC236}">
                <a16:creationId xmlns:a16="http://schemas.microsoft.com/office/drawing/2014/main" id="{378D0863-E6DF-0531-93FF-7731D7B87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4005263"/>
            <a:ext cx="2089150" cy="9350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Encounters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An error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condition</a:t>
            </a:r>
          </a:p>
        </p:txBody>
      </p:sp>
      <p:sp>
        <p:nvSpPr>
          <p:cNvPr id="26632" name="Oval 13">
            <a:extLst>
              <a:ext uri="{FF2B5EF4-FFF2-40B4-BE49-F238E27FC236}">
                <a16:creationId xmlns:a16="http://schemas.microsoft.com/office/drawing/2014/main" id="{3C6A3F54-6F00-F658-B9AA-5387DA4D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913" y="5084763"/>
            <a:ext cx="2160587" cy="1295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Reconfigures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Sensors and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Related 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26633" name="Rectangle 14">
            <a:extLst>
              <a:ext uri="{FF2B5EF4-FFF2-40B4-BE49-F238E27FC236}">
                <a16:creationId xmlns:a16="http://schemas.microsoft.com/office/drawing/2014/main" id="{387CD6CF-0B49-FF0D-F020-DF83C6A51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1050925"/>
            <a:ext cx="2663825" cy="547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6634" name="Rectangle 15">
            <a:extLst>
              <a:ext uri="{FF2B5EF4-FFF2-40B4-BE49-F238E27FC236}">
                <a16:creationId xmlns:a16="http://schemas.microsoft.com/office/drawing/2014/main" id="{998A3679-DC0F-BB39-D160-5F8B5C75A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2708275"/>
            <a:ext cx="1081087" cy="504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26635" name="Line 16">
            <a:extLst>
              <a:ext uri="{FF2B5EF4-FFF2-40B4-BE49-F238E27FC236}">
                <a16:creationId xmlns:a16="http://schemas.microsoft.com/office/drawing/2014/main" id="{FDCD8E0C-24EF-E97A-0FB8-7A9E70022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3213" y="1628775"/>
            <a:ext cx="649287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7">
            <a:extLst>
              <a:ext uri="{FF2B5EF4-FFF2-40B4-BE49-F238E27FC236}">
                <a16:creationId xmlns:a16="http://schemas.microsoft.com/office/drawing/2014/main" id="{24C4DCF1-C80A-1501-0C80-93C771C73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205038"/>
            <a:ext cx="7921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8">
            <a:extLst>
              <a:ext uri="{FF2B5EF4-FFF2-40B4-BE49-F238E27FC236}">
                <a16:creationId xmlns:a16="http://schemas.microsoft.com/office/drawing/2014/main" id="{EEFD897F-04AE-E7CF-875B-127631F1F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276475"/>
            <a:ext cx="792162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9">
            <a:extLst>
              <a:ext uri="{FF2B5EF4-FFF2-40B4-BE49-F238E27FC236}">
                <a16:creationId xmlns:a16="http://schemas.microsoft.com/office/drawing/2014/main" id="{8540E2A3-2C4F-7CB0-683C-E933DC5EA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2349500"/>
            <a:ext cx="865187" cy="187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21">
            <a:extLst>
              <a:ext uri="{FF2B5EF4-FFF2-40B4-BE49-F238E27FC236}">
                <a16:creationId xmlns:a16="http://schemas.microsoft.com/office/drawing/2014/main" id="{78454F7C-A5F7-26E9-1E43-05AB371E1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4797425"/>
            <a:ext cx="865187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22">
            <a:extLst>
              <a:ext uri="{FF2B5EF4-FFF2-40B4-BE49-F238E27FC236}">
                <a16:creationId xmlns:a16="http://schemas.microsoft.com/office/drawing/2014/main" id="{0DBE53D3-908B-B999-A74C-45C16B146F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8625" y="2924175"/>
            <a:ext cx="935038" cy="433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23">
            <a:extLst>
              <a:ext uri="{FF2B5EF4-FFF2-40B4-BE49-F238E27FC236}">
                <a16:creationId xmlns:a16="http://schemas.microsoft.com/office/drawing/2014/main" id="{89E440D6-7F81-38AF-E1A8-4D5FADCB45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2997200"/>
            <a:ext cx="1008063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24">
            <a:extLst>
              <a:ext uri="{FF2B5EF4-FFF2-40B4-BE49-F238E27FC236}">
                <a16:creationId xmlns:a16="http://schemas.microsoft.com/office/drawing/2014/main" id="{B9BCA43F-0692-4174-7441-0102DBA97A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600" y="3141663"/>
            <a:ext cx="1008063" cy="215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Text Box 25">
            <a:extLst>
              <a:ext uri="{FF2B5EF4-FFF2-40B4-BE49-F238E27FC236}">
                <a16:creationId xmlns:a16="http://schemas.microsoft.com/office/drawing/2014/main" id="{B2448A2B-28F4-12A3-3F77-3F88A9D2F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425" y="2486025"/>
            <a:ext cx="1492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Homeowner</a:t>
            </a:r>
          </a:p>
        </p:txBody>
      </p:sp>
      <p:sp>
        <p:nvSpPr>
          <p:cNvPr id="26644" name="Text Box 26">
            <a:extLst>
              <a:ext uri="{FF2B5EF4-FFF2-40B4-BE49-F238E27FC236}">
                <a16:creationId xmlns:a16="http://schemas.microsoft.com/office/drawing/2014/main" id="{2E61611E-BC60-7C0F-824F-B9298264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5176838"/>
            <a:ext cx="168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System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Administrator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A618D2A-7B42-7D55-DBDD-DCD70C601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4563" y="188913"/>
            <a:ext cx="7624762" cy="850900"/>
          </a:xfrm>
        </p:spPr>
        <p:txBody>
          <a:bodyPr/>
          <a:lstStyle/>
          <a:p>
            <a:pPr eaLnBrk="1" hangingPunct="1"/>
            <a:r>
              <a:rPr lang="en-US" altLang="zh-CN"/>
              <a:t>Building the Analysis Model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8E3BBD4A-FB66-77A5-CDFB-18DC911EB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135938" cy="5040312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Elements of the analysis model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Scenario-based elements</a:t>
            </a:r>
          </a:p>
          <a:p>
            <a:pPr lvl="2" eaLnBrk="1" hangingPunct="1"/>
            <a:r>
              <a:rPr lang="en-US" altLang="zh-CN" sz="2400" b="1">
                <a:solidFill>
                  <a:schemeClr val="tx1"/>
                </a:solidFill>
              </a:rPr>
              <a:t>Use-case and user-case diagram</a:t>
            </a:r>
          </a:p>
          <a:p>
            <a:pPr lvl="2" eaLnBrk="1" hangingPunct="1"/>
            <a:r>
              <a:rPr lang="en-US" altLang="zh-CN" sz="2400" b="1">
                <a:solidFill>
                  <a:schemeClr val="tx1"/>
                </a:solidFill>
              </a:rPr>
              <a:t>Sequence of activities within certain context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Class-based elements</a:t>
            </a:r>
          </a:p>
          <a:p>
            <a:pPr lvl="2" eaLnBrk="1" hangingPunct="1"/>
            <a:r>
              <a:rPr lang="en-US" altLang="zh-CN" sz="2400" b="1">
                <a:solidFill>
                  <a:schemeClr val="tx1"/>
                </a:solidFill>
              </a:rPr>
              <a:t>Class diagram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Behavioral elements</a:t>
            </a:r>
          </a:p>
          <a:p>
            <a:pPr lvl="2" eaLnBrk="1" hangingPunct="1"/>
            <a:r>
              <a:rPr lang="en-US" altLang="zh-CN" sz="2400" b="1">
                <a:solidFill>
                  <a:schemeClr val="tx1"/>
                </a:solidFill>
              </a:rPr>
              <a:t>State diagram</a:t>
            </a: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Flow-oriented elements</a:t>
            </a:r>
          </a:p>
          <a:p>
            <a:pPr lvl="2" eaLnBrk="1" hangingPunct="1"/>
            <a:r>
              <a:rPr lang="en-US" altLang="zh-CN" sz="2400" b="1">
                <a:solidFill>
                  <a:schemeClr val="tx1"/>
                </a:solidFill>
              </a:rPr>
              <a:t>Data flow diagram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D0CC8340-EEC6-78FF-D92F-2C66D6A6F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6838" y="188913"/>
            <a:ext cx="4238625" cy="850900"/>
          </a:xfrm>
        </p:spPr>
        <p:txBody>
          <a:bodyPr/>
          <a:lstStyle/>
          <a:p>
            <a:pPr eaLnBrk="1" hangingPunct="1"/>
            <a:r>
              <a:rPr lang="en-US" altLang="zh-CN"/>
              <a:t>Class Diagram</a:t>
            </a:r>
          </a:p>
        </p:txBody>
      </p:sp>
      <p:pic>
        <p:nvPicPr>
          <p:cNvPr id="28674" name="Picture 3">
            <a:extLst>
              <a:ext uri="{FF2B5EF4-FFF2-40B4-BE49-F238E27FC236}">
                <a16:creationId xmlns:a16="http://schemas.microsoft.com/office/drawing/2014/main" id="{3E567764-CBE8-78E0-E0EE-2CA8B0A89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557338"/>
            <a:ext cx="2982913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 Box 4">
            <a:extLst>
              <a:ext uri="{FF2B5EF4-FFF2-40B4-BE49-F238E27FC236}">
                <a16:creationId xmlns:a16="http://schemas.microsoft.com/office/drawing/2014/main" id="{EDEACE96-F32B-FD4F-BF0F-3CAF60288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052513"/>
            <a:ext cx="4589462" cy="420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From the </a:t>
            </a:r>
            <a:r>
              <a:rPr lang="en-US" altLang="zh-CN" sz="2400" b="1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SafeHome</a:t>
            </a:r>
            <a:r>
              <a:rPr lang="en-US" altLang="zh-CN" sz="2400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system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>
            <a:extLst>
              <a:ext uri="{FF2B5EF4-FFF2-40B4-BE49-F238E27FC236}">
                <a16:creationId xmlns:a16="http://schemas.microsoft.com/office/drawing/2014/main" id="{C5A538BA-5D62-B76E-45FF-3EF0CBF72B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0" y="0"/>
            <a:ext cx="4340225" cy="1143000"/>
          </a:xfrm>
        </p:spPr>
        <p:txBody>
          <a:bodyPr/>
          <a:lstStyle/>
          <a:p>
            <a:pPr eaLnBrk="1" hangingPunct="1"/>
            <a:r>
              <a:rPr lang="en-US" altLang="zh-CN"/>
              <a:t>State Diagram</a:t>
            </a:r>
          </a:p>
        </p:txBody>
      </p:sp>
      <p:sp>
        <p:nvSpPr>
          <p:cNvPr id="29698" name="AutoShape 5">
            <a:extLst>
              <a:ext uri="{FF2B5EF4-FFF2-40B4-BE49-F238E27FC236}">
                <a16:creationId xmlns:a16="http://schemas.microsoft.com/office/drawing/2014/main" id="{64794266-EE82-D7AA-614B-1B06CFA69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1989138"/>
            <a:ext cx="2895600" cy="33115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1600">
              <a:solidFill>
                <a:schemeClr val="tx1"/>
              </a:solidFill>
            </a:endParaRPr>
          </a:p>
        </p:txBody>
      </p:sp>
      <p:sp>
        <p:nvSpPr>
          <p:cNvPr id="29699" name="Line 6">
            <a:extLst>
              <a:ext uri="{FF2B5EF4-FFF2-40B4-BE49-F238E27FC236}">
                <a16:creationId xmlns:a16="http://schemas.microsoft.com/office/drawing/2014/main" id="{63AF1B54-39A2-3B71-0E9A-7214FD28A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29384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Line 7">
            <a:extLst>
              <a:ext uri="{FF2B5EF4-FFF2-40B4-BE49-F238E27FC236}">
                <a16:creationId xmlns:a16="http://schemas.microsoft.com/office/drawing/2014/main" id="{D21655E0-678D-7476-F176-B94D63360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763" y="3852863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527F7878-F9E3-9E41-20DB-624188B3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54238"/>
            <a:ext cx="2022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Reading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29702" name="Rectangle 12">
            <a:extLst>
              <a:ext uri="{FF2B5EF4-FFF2-40B4-BE49-F238E27FC236}">
                <a16:creationId xmlns:a16="http://schemas.microsoft.com/office/drawing/2014/main" id="{F15FEB4A-DC27-7F82-ED2D-16EEE748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2924175"/>
            <a:ext cx="39084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System status = “ready”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Display msg = “enter cmd”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Display status = steady</a:t>
            </a:r>
          </a:p>
        </p:txBody>
      </p:sp>
      <p:sp>
        <p:nvSpPr>
          <p:cNvPr id="29703" name="Rectangle 13">
            <a:extLst>
              <a:ext uri="{FF2B5EF4-FFF2-40B4-BE49-F238E27FC236}">
                <a16:creationId xmlns:a16="http://schemas.microsoft.com/office/drawing/2014/main" id="{618B71B4-1EBD-48C3-DECB-81C20138B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825" y="4005263"/>
            <a:ext cx="3908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Entry/subsystems ready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Do: poll user input panel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Do: read user input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Do: interpret user input</a:t>
            </a:r>
          </a:p>
        </p:txBody>
      </p:sp>
      <p:sp>
        <p:nvSpPr>
          <p:cNvPr id="29704" name="Rectangle 14">
            <a:extLst>
              <a:ext uri="{FF2B5EF4-FFF2-40B4-BE49-F238E27FC236}">
                <a16:creationId xmlns:a16="http://schemas.microsoft.com/office/drawing/2014/main" id="{A02E1F98-BB1E-3B8B-72DF-93335434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2730500"/>
            <a:ext cx="18097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State name</a:t>
            </a:r>
          </a:p>
        </p:txBody>
      </p:sp>
      <p:sp>
        <p:nvSpPr>
          <p:cNvPr id="29705" name="Rectangle 15">
            <a:extLst>
              <a:ext uri="{FF2B5EF4-FFF2-40B4-BE49-F238E27FC236}">
                <a16:creationId xmlns:a16="http://schemas.microsoft.com/office/drawing/2014/main" id="{8E26DB5E-60BC-F844-2793-E90947DE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3602038"/>
            <a:ext cx="2251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State variables</a:t>
            </a:r>
          </a:p>
        </p:txBody>
      </p:sp>
      <p:sp>
        <p:nvSpPr>
          <p:cNvPr id="29706" name="Rectangle 16">
            <a:extLst>
              <a:ext uri="{FF2B5EF4-FFF2-40B4-BE49-F238E27FC236}">
                <a16:creationId xmlns:a16="http://schemas.microsoft.com/office/drawing/2014/main" id="{89C37C24-8FC4-81F3-0D28-2253105F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4598988"/>
            <a:ext cx="2200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State activities</a:t>
            </a:r>
          </a:p>
        </p:txBody>
      </p:sp>
      <p:sp>
        <p:nvSpPr>
          <p:cNvPr id="29707" name="Line 17">
            <a:extLst>
              <a:ext uri="{FF2B5EF4-FFF2-40B4-BE49-F238E27FC236}">
                <a16:creationId xmlns:a16="http://schemas.microsoft.com/office/drawing/2014/main" id="{23CAD911-1FCA-39C7-6941-241749C05CE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72025" y="2662238"/>
            <a:ext cx="1176338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8" name="Line 18">
            <a:extLst>
              <a:ext uri="{FF2B5EF4-FFF2-40B4-BE49-F238E27FC236}">
                <a16:creationId xmlns:a16="http://schemas.microsoft.com/office/drawing/2014/main" id="{100E1725-186A-2F00-47B3-596C922C34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2513" y="3500438"/>
            <a:ext cx="1085850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9" name="Line 19">
            <a:extLst>
              <a:ext uri="{FF2B5EF4-FFF2-40B4-BE49-F238E27FC236}">
                <a16:creationId xmlns:a16="http://schemas.microsoft.com/office/drawing/2014/main" id="{C37D0C7E-2155-2C50-FC6A-AA489BB62A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56163" y="4398963"/>
            <a:ext cx="1176337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EDC4C78B-DAFD-00B5-4A82-61BCCD245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933450"/>
            <a:ext cx="6016625" cy="5913438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2EA752E-EEE3-2D87-23BF-60C20D512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0" y="0"/>
            <a:ext cx="4340225" cy="1143000"/>
          </a:xfrm>
        </p:spPr>
        <p:txBody>
          <a:bodyPr/>
          <a:lstStyle/>
          <a:p>
            <a:pPr eaLnBrk="1" hangingPunct="1"/>
            <a:r>
              <a:rPr lang="en-US" altLang="zh-CN"/>
              <a:t>State Diagram</a:t>
            </a:r>
          </a:p>
        </p:txBody>
      </p:sp>
      <p:pic>
        <p:nvPicPr>
          <p:cNvPr id="30723" name="Picture 4">
            <a:extLst>
              <a:ext uri="{FF2B5EF4-FFF2-40B4-BE49-F238E27FC236}">
                <a16:creationId xmlns:a16="http://schemas.microsoft.com/office/drawing/2014/main" id="{E8CE95F6-3FC0-951B-E808-9B180CDBB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836613"/>
            <a:ext cx="4849812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4">
            <a:extLst>
              <a:ext uri="{FF2B5EF4-FFF2-40B4-BE49-F238E27FC236}">
                <a16:creationId xmlns:a16="http://schemas.microsoft.com/office/drawing/2014/main" id="{B21C6514-AE09-F45E-2F74-A359A6047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765175"/>
            <a:ext cx="9109075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Pattern name:</a:t>
            </a:r>
            <a:r>
              <a:rPr lang="en-US" altLang="zh-CN" b="1">
                <a:solidFill>
                  <a:schemeClr val="bg1"/>
                </a:solidFill>
              </a:rPr>
              <a:t>  </a:t>
            </a:r>
            <a:r>
              <a:rPr lang="en-US" altLang="zh-CN" b="1">
                <a:solidFill>
                  <a:schemeClr val="tx1"/>
                </a:solidFill>
              </a:rPr>
              <a:t>A descriptor that captures the essence of the pattern. 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Intent:</a:t>
            </a:r>
            <a:r>
              <a:rPr lang="en-US" altLang="zh-CN" b="1">
                <a:solidFill>
                  <a:schemeClr val="tx1"/>
                </a:solidFill>
              </a:rPr>
              <a:t> Describes what the pattern accomplishes or represents 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Motivation:</a:t>
            </a:r>
            <a:r>
              <a:rPr lang="en-US" altLang="zh-CN" b="1">
                <a:solidFill>
                  <a:schemeClr val="tx1"/>
                </a:solidFill>
              </a:rPr>
              <a:t>  A scenario that illustrates how the pattern can be used to address the problem.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Forces and context:</a:t>
            </a:r>
            <a:r>
              <a:rPr lang="en-US" altLang="zh-CN" b="1">
                <a:solidFill>
                  <a:schemeClr val="tx1"/>
                </a:solidFill>
              </a:rPr>
              <a:t>  A description of external issues (forces) that can affect how the pattern is used and also the external issues that will be resolved when the pattern is applied. 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Solution:</a:t>
            </a:r>
            <a:r>
              <a:rPr lang="en-US" altLang="zh-CN" b="1">
                <a:solidFill>
                  <a:schemeClr val="tx1"/>
                </a:solidFill>
              </a:rPr>
              <a:t>  A description of how the pattern is applied to solve the problem with an emphasis on structural and behavioral issues.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44AB251B-2C4C-A0DA-3FDC-50707734C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0575" y="44450"/>
            <a:ext cx="5021263" cy="809625"/>
          </a:xfrm>
        </p:spPr>
        <p:txBody>
          <a:bodyPr/>
          <a:lstStyle/>
          <a:p>
            <a:pPr eaLnBrk="1" hangingPunct="1"/>
            <a:r>
              <a:rPr lang="en-US" altLang="zh-CN"/>
              <a:t>Analysis Patterns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934582B3-A45E-0F49-C29E-E5209655B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163" y="188913"/>
            <a:ext cx="7673975" cy="850900"/>
          </a:xfrm>
        </p:spPr>
        <p:txBody>
          <a:bodyPr/>
          <a:lstStyle/>
          <a:p>
            <a:pPr eaLnBrk="1" hangingPunct="1"/>
            <a:r>
              <a:rPr lang="en-US" altLang="zh-CN"/>
              <a:t>Requirements Engineering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61C510D8-72F9-38F9-47E1-D700FCCE7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291512" cy="4930775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Inception</a:t>
            </a:r>
            <a:r>
              <a:rPr lang="en-US" altLang="zh-CN" b="1">
                <a:solidFill>
                  <a:schemeClr val="tx1"/>
                </a:solidFill>
              </a:rPr>
              <a:t>—ask a set of questions that establish …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basic understanding of the problem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the people who want a solution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the nature of the solution that is desired, and 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the effectiveness of preliminary communication and collaboration between the customer and the developer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Elicitation</a:t>
            </a:r>
            <a:r>
              <a:rPr lang="en-US" altLang="zh-CN" b="1">
                <a:solidFill>
                  <a:schemeClr val="tx1"/>
                </a:solidFill>
              </a:rPr>
              <a:t>—elicit requirements from all stakeholders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Elaboration</a:t>
            </a:r>
            <a:r>
              <a:rPr lang="en-US" altLang="zh-CN" b="1">
                <a:solidFill>
                  <a:schemeClr val="tx1"/>
                </a:solidFill>
              </a:rPr>
              <a:t>—create an analysis model that identifies data, function and behavioral requirements</a:t>
            </a:r>
          </a:p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Negotiation</a:t>
            </a:r>
            <a:r>
              <a:rPr lang="en-US" altLang="zh-CN" b="1">
                <a:solidFill>
                  <a:schemeClr val="tx1"/>
                </a:solidFill>
              </a:rPr>
              <a:t>—agree on a deliverable system that is realistic for developers and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5">
            <a:extLst>
              <a:ext uri="{FF2B5EF4-FFF2-40B4-BE49-F238E27FC236}">
                <a16:creationId xmlns:a16="http://schemas.microsoft.com/office/drawing/2014/main" id="{999AF7BB-4021-2AA9-66B0-E4897A60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1196975"/>
            <a:ext cx="910907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Consequences:</a:t>
            </a:r>
            <a:r>
              <a:rPr lang="en-US" altLang="zh-CN" b="1">
                <a:solidFill>
                  <a:srgbClr val="F3FF07"/>
                </a:solidFill>
              </a:rPr>
              <a:t>  </a:t>
            </a:r>
            <a:r>
              <a:rPr lang="en-US" altLang="zh-CN" b="1">
                <a:solidFill>
                  <a:schemeClr val="tx1"/>
                </a:solidFill>
              </a:rPr>
              <a:t>Addresses what happens when the pattern is applied and what trade-offs exist during its application.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Design:</a:t>
            </a:r>
            <a:r>
              <a:rPr lang="en-US" altLang="zh-CN" b="1">
                <a:solidFill>
                  <a:srgbClr val="F3FF07"/>
                </a:solidFill>
              </a:rPr>
              <a:t>  </a:t>
            </a:r>
            <a:r>
              <a:rPr lang="en-US" altLang="zh-CN" b="1">
                <a:solidFill>
                  <a:schemeClr val="tx1"/>
                </a:solidFill>
              </a:rPr>
              <a:t>Discusses how the analysis pattern can be achieved through the use of known design patterns.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Known uses:</a:t>
            </a:r>
            <a:r>
              <a:rPr lang="en-US" altLang="zh-CN" b="1">
                <a:solidFill>
                  <a:schemeClr val="tx1"/>
                </a:solidFill>
              </a:rPr>
              <a:t>  Examples of uses within actual systems.</a:t>
            </a:r>
          </a:p>
          <a:p>
            <a:pPr lvl="1">
              <a:lnSpc>
                <a:spcPct val="105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Related patterns:</a:t>
            </a:r>
            <a:r>
              <a:rPr lang="en-US" altLang="zh-CN" b="1">
                <a:solidFill>
                  <a:srgbClr val="F3FF07"/>
                </a:solidFill>
              </a:rPr>
              <a:t>  </a:t>
            </a:r>
            <a:r>
              <a:rPr lang="en-US" altLang="zh-CN" b="1">
                <a:solidFill>
                  <a:schemeClr val="tx1"/>
                </a:solidFill>
              </a:rPr>
              <a:t>One or more analysis patterns that are related to the named pattern because (1) it is commonly used with the named pattern; (2) it is structurally similar to the named pattern; (3) it is a variation of the named pattern.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451233E7-8866-4492-C68B-A1FE9D169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Patterns (cont.)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F8B8DBAB-90D0-7F57-25BE-D73A4B6F5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1088" y="188913"/>
            <a:ext cx="7348537" cy="850900"/>
          </a:xfrm>
        </p:spPr>
        <p:txBody>
          <a:bodyPr/>
          <a:lstStyle/>
          <a:p>
            <a:pPr eaLnBrk="1" hangingPunct="1"/>
            <a:r>
              <a:rPr lang="en-US" altLang="zh-CN"/>
              <a:t>Negotiating Requirements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201E0E6-4A1B-28B6-3A23-F122488F7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rgbClr val="FF0000"/>
                </a:solidFill>
              </a:rPr>
              <a:t>Identify the key stakeholders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These are the people who will be involved in the negotiation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rgbClr val="FF0000"/>
                </a:solidFill>
              </a:rPr>
              <a:t>Determine each of the stakeholders “win conditions”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Win conditions are not always obvious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rgbClr val="FF0000"/>
                </a:solidFill>
              </a:rPr>
              <a:t>Negotiate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Work toward a set of requirements that lead to “win-win”</a:t>
            </a:r>
          </a:p>
        </p:txBody>
      </p:sp>
      <p:sp>
        <p:nvSpPr>
          <p:cNvPr id="71684" name="AutoShape 4">
            <a:extLst>
              <a:ext uri="{FF2B5EF4-FFF2-40B4-BE49-F238E27FC236}">
                <a16:creationId xmlns:a16="http://schemas.microsoft.com/office/drawing/2014/main" id="{C7CA2F3F-B28C-DB8F-CDBE-D5DD7E7C2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628775"/>
            <a:ext cx="5545138" cy="2232025"/>
          </a:xfrm>
          <a:prstGeom prst="cloudCallout">
            <a:avLst>
              <a:gd name="adj1" fmla="val -75509"/>
              <a:gd name="adj2" fmla="val 59602"/>
            </a:avLst>
          </a:pr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5400000" scaled="1"/>
          </a:gra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If different customers/users cannot agree on requirements, the 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risk</a:t>
            </a:r>
            <a:r>
              <a:rPr kumimoji="1"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 of failure is very high.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B742AD98-7532-00BB-D669-742F143A73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488" y="188913"/>
            <a:ext cx="7299325" cy="850900"/>
          </a:xfrm>
        </p:spPr>
        <p:txBody>
          <a:bodyPr/>
          <a:lstStyle/>
          <a:p>
            <a:pPr eaLnBrk="1" hangingPunct="1"/>
            <a:r>
              <a:rPr lang="en-US" altLang="zh-CN"/>
              <a:t>Requirements Monitoring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4E86CAF-C2F5-4F4A-A599-FED863871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8064500" cy="5402262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spcBef>
                <a:spcPct val="35000"/>
              </a:spcBef>
              <a:buFontTx/>
              <a:buNone/>
              <a:defRPr/>
            </a:pPr>
            <a:r>
              <a:rPr lang="en-US" altLang="zh-CN" b="1">
                <a:solidFill>
                  <a:schemeClr val="tx1"/>
                </a:solidFill>
              </a:rPr>
              <a:t>Especially needes in </a:t>
            </a:r>
            <a:r>
              <a:rPr lang="en-US" altLang="zh-CN" b="1">
                <a:solidFill>
                  <a:srgbClr val="FF0000"/>
                </a:solidFill>
              </a:rPr>
              <a:t>incremental</a:t>
            </a:r>
            <a:r>
              <a:rPr lang="en-US" altLang="zh-CN" b="1">
                <a:solidFill>
                  <a:schemeClr val="tx1"/>
                </a:solidFill>
              </a:rPr>
              <a:t> development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en-US" altLang="zh-CN" b="1">
                <a:solidFill>
                  <a:srgbClr val="FF0000"/>
                </a:solidFill>
              </a:rPr>
              <a:t>Distributed debugging </a:t>
            </a:r>
            <a:r>
              <a:rPr lang="en-US" altLang="zh-CN" b="1">
                <a:solidFill>
                  <a:schemeClr val="tx1"/>
                </a:solidFill>
              </a:rPr>
              <a:t>– uncovers errors and determines their cause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en-US" altLang="zh-CN" b="1">
                <a:solidFill>
                  <a:srgbClr val="FF0000"/>
                </a:solidFill>
              </a:rPr>
              <a:t>Run-time verification </a:t>
            </a:r>
            <a:r>
              <a:rPr lang="en-US" altLang="zh-CN" b="1">
                <a:solidFill>
                  <a:schemeClr val="tx1"/>
                </a:solidFill>
              </a:rPr>
              <a:t>– determines whether software matches its specification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en-US" altLang="zh-CN" b="1">
                <a:solidFill>
                  <a:srgbClr val="FF0000"/>
                </a:solidFill>
              </a:rPr>
              <a:t>Run-time validation </a:t>
            </a:r>
            <a:r>
              <a:rPr lang="en-US" altLang="zh-CN" b="1">
                <a:solidFill>
                  <a:schemeClr val="tx1"/>
                </a:solidFill>
              </a:rPr>
              <a:t>– assesses whether evolving software meets user goals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en-US" altLang="zh-CN" b="1">
                <a:solidFill>
                  <a:srgbClr val="FF0000"/>
                </a:solidFill>
              </a:rPr>
              <a:t>Business activity monitoring </a:t>
            </a:r>
            <a:r>
              <a:rPr lang="en-US" altLang="zh-CN" b="1">
                <a:solidFill>
                  <a:schemeClr val="tx1"/>
                </a:solidFill>
              </a:rPr>
              <a:t>– evaluates whether a system satisfies business goals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  <a:defRPr/>
            </a:pPr>
            <a:r>
              <a:rPr lang="en-US" altLang="zh-CN" b="1">
                <a:solidFill>
                  <a:srgbClr val="FF0000"/>
                </a:solidFill>
              </a:rPr>
              <a:t>Evolution and codesign </a:t>
            </a:r>
            <a:r>
              <a:rPr lang="en-US" altLang="zh-CN" b="1">
                <a:solidFill>
                  <a:schemeClr val="tx1"/>
                </a:solidFill>
              </a:rPr>
              <a:t>– provides information to stakeholders as the system evolves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99C71A3F-5BCF-968A-4FF6-CBDD991E2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6488" y="188913"/>
            <a:ext cx="7299325" cy="850900"/>
          </a:xfrm>
        </p:spPr>
        <p:txBody>
          <a:bodyPr/>
          <a:lstStyle/>
          <a:p>
            <a:pPr eaLnBrk="1" hangingPunct="1"/>
            <a:r>
              <a:rPr lang="en-US" altLang="zh-CN"/>
              <a:t>Validating Requirements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2FA0598B-B610-E09C-659E-55206A361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123950"/>
            <a:ext cx="8064500" cy="489743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Is each requirement </a:t>
            </a:r>
            <a:r>
              <a:rPr lang="en-US" altLang="zh-CN" b="1">
                <a:solidFill>
                  <a:srgbClr val="FF0000"/>
                </a:solidFill>
              </a:rPr>
              <a:t>consistent</a:t>
            </a:r>
            <a:r>
              <a:rPr lang="en-US" altLang="zh-CN" b="1">
                <a:solidFill>
                  <a:schemeClr val="tx1"/>
                </a:solidFill>
              </a:rPr>
              <a:t> with the overall objective for the system/product?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Have all requirements been specified at the proper </a:t>
            </a:r>
            <a:r>
              <a:rPr lang="en-US" altLang="zh-CN" b="1">
                <a:solidFill>
                  <a:srgbClr val="FF0000"/>
                </a:solidFill>
              </a:rPr>
              <a:t>level of abstraction</a:t>
            </a:r>
            <a:r>
              <a:rPr lang="en-US" altLang="zh-CN" b="1">
                <a:solidFill>
                  <a:schemeClr val="tx1"/>
                </a:solidFill>
              </a:rPr>
              <a:t>? That is, do some requirements provide a level of technical detail that is inappropriate at this stage?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Is the requirement really necessary or does it represent an add-on feature that may not be essential to the objective of the system?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C5C4FF7F-89AC-8B0D-E4AD-D03DE5338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Validating Requirements (cont.)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5129F525-5F27-0F90-8C75-401F4993D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012112" cy="49291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Is each requirement bounded and </a:t>
            </a:r>
            <a:r>
              <a:rPr lang="en-US" altLang="zh-CN" b="1">
                <a:solidFill>
                  <a:srgbClr val="FF0000"/>
                </a:solidFill>
              </a:rPr>
              <a:t>unambiguous</a:t>
            </a:r>
            <a:r>
              <a:rPr lang="en-US" altLang="zh-CN" b="1">
                <a:solidFill>
                  <a:schemeClr val="tx1"/>
                </a:solidFill>
              </a:rPr>
              <a:t>?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Does each requirement have attribution? That is, is a source (generally, a specific individual) noted for each requirement? 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Do any requirements </a:t>
            </a:r>
            <a:r>
              <a:rPr lang="en-US" altLang="zh-CN" b="1">
                <a:solidFill>
                  <a:srgbClr val="FF0000"/>
                </a:solidFill>
              </a:rPr>
              <a:t>conflict</a:t>
            </a:r>
            <a:r>
              <a:rPr lang="en-US" altLang="zh-CN" b="1">
                <a:solidFill>
                  <a:schemeClr val="tx1"/>
                </a:solidFill>
              </a:rPr>
              <a:t> with other requirements?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Is each requirement </a:t>
            </a:r>
            <a:r>
              <a:rPr lang="en-US" altLang="zh-CN" b="1">
                <a:solidFill>
                  <a:srgbClr val="FF0000"/>
                </a:solidFill>
              </a:rPr>
              <a:t>achievable</a:t>
            </a:r>
            <a:r>
              <a:rPr lang="en-US" altLang="zh-CN" b="1">
                <a:solidFill>
                  <a:schemeClr val="tx1"/>
                </a:solidFill>
              </a:rPr>
              <a:t> in the technical environment that will house the system or product?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Is each requirement </a:t>
            </a:r>
            <a:r>
              <a:rPr lang="en-US" altLang="zh-CN" b="1">
                <a:solidFill>
                  <a:srgbClr val="FF0000"/>
                </a:solidFill>
              </a:rPr>
              <a:t>testable</a:t>
            </a:r>
            <a:r>
              <a:rPr lang="en-US" altLang="zh-CN" b="1">
                <a:solidFill>
                  <a:schemeClr val="tx1"/>
                </a:solidFill>
              </a:rPr>
              <a:t>, once implemented?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45F394F3-400A-D4B9-CE42-717A9F643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6638" y="188913"/>
            <a:ext cx="7439025" cy="850900"/>
          </a:xfrm>
        </p:spPr>
        <p:txBody>
          <a:bodyPr/>
          <a:lstStyle/>
          <a:p>
            <a:pPr eaLnBrk="1" hangingPunct="1"/>
            <a:r>
              <a:rPr lang="en-US" altLang="zh-CN"/>
              <a:t>Validating Requirements (cont.)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5045F5BE-1C98-DAA5-3AA8-B3F2307D2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064500" cy="504031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Does the requirements model properly reflect the information, function and behavior of the system to be built.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Has the requirements model been </a:t>
            </a:r>
            <a:r>
              <a:rPr lang="en-US" altLang="zh-CN" b="1">
                <a:solidFill>
                  <a:schemeClr val="tx1"/>
                </a:solidFill>
                <a:latin typeface="Palatino" charset="0"/>
              </a:rPr>
              <a:t>“</a:t>
            </a:r>
            <a:r>
              <a:rPr lang="en-US" altLang="zh-CN" b="1">
                <a:solidFill>
                  <a:srgbClr val="FF0000"/>
                </a:solidFill>
              </a:rPr>
              <a:t>partitioned</a:t>
            </a:r>
            <a:r>
              <a:rPr lang="en-US" altLang="zh-CN" b="1">
                <a:solidFill>
                  <a:schemeClr val="tx1"/>
                </a:solidFill>
                <a:latin typeface="Palatino" charset="0"/>
              </a:rPr>
              <a:t>”</a:t>
            </a:r>
            <a:r>
              <a:rPr lang="en-US" altLang="zh-CN" b="1">
                <a:solidFill>
                  <a:schemeClr val="tx1"/>
                </a:solidFill>
              </a:rPr>
              <a:t> in a way that exposes progressively more detailed information about the system.</a:t>
            </a:r>
          </a:p>
          <a:p>
            <a:pPr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Have requirements patterns been used to simplify the requirements model. Have all patterns been properly validated? Are all patterns consistent with customer requirements?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581B9A5-41C3-2000-1EC5-0800E8D7D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1013" y="188913"/>
            <a:ext cx="8178800" cy="863600"/>
          </a:xfrm>
        </p:spPr>
        <p:txBody>
          <a:bodyPr/>
          <a:lstStyle/>
          <a:p>
            <a:pPr eaLnBrk="1" hangingPunct="1"/>
            <a:r>
              <a:rPr lang="en-US" altLang="zh-CN"/>
              <a:t>Requirements Engineering (cont.)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B642CD4B-AC21-0176-3A2E-76B9ACCD1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42486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Specification</a:t>
            </a:r>
            <a:r>
              <a:rPr lang="en-US" altLang="zh-CN" b="1">
                <a:solidFill>
                  <a:schemeClr val="tx1"/>
                </a:solidFill>
              </a:rPr>
              <a:t>—can be any one (or more) of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A written document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A set of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A formal mathematical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A collection of user scenarios (use-cases)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A prototype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Validation</a:t>
            </a:r>
            <a:r>
              <a:rPr lang="en-US" altLang="zh-CN" b="1">
                <a:solidFill>
                  <a:schemeClr val="tx1"/>
                </a:solidFill>
              </a:rPr>
              <a:t>—a review mechanism that looks 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errors in content or interpretation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areas where clarification may be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missing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inconsistencies (a major problem when large products or systems are engineered)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b="1">
                <a:solidFill>
                  <a:schemeClr val="tx1"/>
                </a:solidFill>
              </a:rPr>
              <a:t>conflicting or unrealistic (unachievable) requirements.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</a:rPr>
              <a:t>Requirements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20FCD8D6-60A2-04E3-DF35-B419DC1B6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8200" y="188913"/>
            <a:ext cx="2754313" cy="850900"/>
          </a:xfrm>
        </p:spPr>
        <p:txBody>
          <a:bodyPr/>
          <a:lstStyle/>
          <a:p>
            <a:pPr eaLnBrk="1" hangingPunct="1"/>
            <a:r>
              <a:rPr lang="en-US" altLang="zh-CN"/>
              <a:t>Inception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AC2604F5-0DD7-06E4-E259-7B5F70610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064500" cy="4929187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Identify </a:t>
            </a:r>
            <a:r>
              <a:rPr lang="en-US" altLang="zh-CN" b="1">
                <a:solidFill>
                  <a:srgbClr val="FF0000"/>
                </a:solidFill>
              </a:rPr>
              <a:t>stakeholders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“who else do you think I should talk to?”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Recognize multiple points of view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Work toward </a:t>
            </a:r>
            <a:r>
              <a:rPr lang="en-US" altLang="zh-CN" b="1">
                <a:solidFill>
                  <a:srgbClr val="FF0000"/>
                </a:solidFill>
              </a:rPr>
              <a:t>collaboration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The first set of context-free questions</a:t>
            </a:r>
            <a:endParaRPr lang="en-US" altLang="zh-CN" b="1">
              <a:solidFill>
                <a:schemeClr val="tx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Who is behind the request for this work?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Who will use the solution?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What will be the economic benefit of a successful solution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Is there another source for the solution that you need?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9FF93D12-9D5D-9030-3A55-A4B38E26D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2113" y="115888"/>
            <a:ext cx="6188075" cy="850900"/>
          </a:xfrm>
        </p:spPr>
        <p:txBody>
          <a:bodyPr/>
          <a:lstStyle/>
          <a:p>
            <a:pPr eaLnBrk="1" hangingPunct="1"/>
            <a:r>
              <a:rPr lang="en-US" altLang="zh-CN"/>
              <a:t>Eliciting Requirements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2150998A-BE6B-2957-00AF-39E6DA8CE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08050"/>
            <a:ext cx="8424862" cy="51133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meetings are conducted and attended by both software engineers and customers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rules for preparation and participation are established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an </a:t>
            </a:r>
            <a:r>
              <a:rPr lang="en-US" altLang="zh-CN" b="1">
                <a:solidFill>
                  <a:srgbClr val="FF0000"/>
                </a:solidFill>
              </a:rPr>
              <a:t>agenda</a:t>
            </a:r>
            <a:r>
              <a:rPr lang="en-US" altLang="zh-CN" b="1">
                <a:solidFill>
                  <a:schemeClr val="tx1"/>
                </a:solidFill>
              </a:rPr>
              <a:t> is suggested 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a "</a:t>
            </a:r>
            <a:r>
              <a:rPr lang="en-US" altLang="zh-CN" b="1">
                <a:solidFill>
                  <a:srgbClr val="FF0000"/>
                </a:solidFill>
              </a:rPr>
              <a:t>facilitator</a:t>
            </a:r>
            <a:r>
              <a:rPr lang="en-US" altLang="zh-CN" b="1">
                <a:solidFill>
                  <a:schemeClr val="tx1"/>
                </a:solidFill>
              </a:rPr>
              <a:t>" (can </a:t>
            </a:r>
            <a:br>
              <a:rPr lang="en-US" altLang="zh-CN" b="1">
                <a:solidFill>
                  <a:schemeClr val="tx1"/>
                </a:solidFill>
              </a:rPr>
            </a:br>
            <a:r>
              <a:rPr lang="en-US" altLang="zh-CN" b="1">
                <a:solidFill>
                  <a:schemeClr val="tx1"/>
                </a:solidFill>
              </a:rPr>
              <a:t>be a customer, a </a:t>
            </a:r>
            <a:br>
              <a:rPr lang="en-US" altLang="zh-CN" b="1">
                <a:solidFill>
                  <a:schemeClr val="tx1"/>
                </a:solidFill>
              </a:rPr>
            </a:br>
            <a:r>
              <a:rPr lang="en-US" altLang="zh-CN" b="1">
                <a:solidFill>
                  <a:schemeClr val="tx1"/>
                </a:solidFill>
              </a:rPr>
              <a:t>developer, or an</a:t>
            </a:r>
            <a:br>
              <a:rPr lang="en-US" altLang="zh-CN" b="1">
                <a:solidFill>
                  <a:schemeClr val="tx1"/>
                </a:solidFill>
              </a:rPr>
            </a:br>
            <a:r>
              <a:rPr lang="en-US" altLang="zh-CN" b="1">
                <a:solidFill>
                  <a:schemeClr val="tx1"/>
                </a:solidFill>
              </a:rPr>
              <a:t>outsider) controls </a:t>
            </a:r>
            <a:br>
              <a:rPr lang="en-US" altLang="zh-CN" b="1">
                <a:solidFill>
                  <a:schemeClr val="tx1"/>
                </a:solidFill>
              </a:rPr>
            </a:br>
            <a:r>
              <a:rPr lang="en-US" altLang="zh-CN" b="1">
                <a:solidFill>
                  <a:schemeClr val="tx1"/>
                </a:solidFill>
              </a:rPr>
              <a:t>the meeting</a:t>
            </a:r>
          </a:p>
        </p:txBody>
      </p:sp>
      <p:sp>
        <p:nvSpPr>
          <p:cNvPr id="17411" name="Freeform 6">
            <a:extLst>
              <a:ext uri="{FF2B5EF4-FFF2-40B4-BE49-F238E27FC236}">
                <a16:creationId xmlns:a16="http://schemas.microsoft.com/office/drawing/2014/main" id="{44A21B19-AD23-EA43-F943-0124A71F96E8}"/>
              </a:ext>
            </a:extLst>
          </p:cNvPr>
          <p:cNvSpPr>
            <a:spLocks/>
          </p:cNvSpPr>
          <p:nvPr/>
        </p:nvSpPr>
        <p:spPr bwMode="auto">
          <a:xfrm>
            <a:off x="6408738" y="3749675"/>
            <a:ext cx="255587" cy="533400"/>
          </a:xfrm>
          <a:custGeom>
            <a:avLst/>
            <a:gdLst>
              <a:gd name="T0" fmla="*/ 2147483646 w 161"/>
              <a:gd name="T1" fmla="*/ 2147483646 h 336"/>
              <a:gd name="T2" fmla="*/ 0 w 161"/>
              <a:gd name="T3" fmla="*/ 0 h 336"/>
              <a:gd name="T4" fmla="*/ 2147483646 w 161"/>
              <a:gd name="T5" fmla="*/ 2147483646 h 336"/>
              <a:gd name="T6" fmla="*/ 2147483646 w 161"/>
              <a:gd name="T7" fmla="*/ 2147483646 h 336"/>
              <a:gd name="T8" fmla="*/ 2147483646 w 161"/>
              <a:gd name="T9" fmla="*/ 214748364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1"/>
              <a:gd name="T16" fmla="*/ 0 h 336"/>
              <a:gd name="T17" fmla="*/ 161 w 161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1" h="336">
                <a:moveTo>
                  <a:pt x="8" y="285"/>
                </a:moveTo>
                <a:lnTo>
                  <a:pt x="0" y="0"/>
                </a:lnTo>
                <a:lnTo>
                  <a:pt x="160" y="64"/>
                </a:lnTo>
                <a:lnTo>
                  <a:pt x="136" y="335"/>
                </a:lnTo>
                <a:lnTo>
                  <a:pt x="8" y="285"/>
                </a:lnTo>
              </a:path>
            </a:pathLst>
          </a:custGeom>
          <a:solidFill>
            <a:srgbClr val="79001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Freeform 7">
            <a:extLst>
              <a:ext uri="{FF2B5EF4-FFF2-40B4-BE49-F238E27FC236}">
                <a16:creationId xmlns:a16="http://schemas.microsoft.com/office/drawing/2014/main" id="{E4411784-296B-BD6C-C120-A48E7CB20687}"/>
              </a:ext>
            </a:extLst>
          </p:cNvPr>
          <p:cNvSpPr>
            <a:spLocks/>
          </p:cNvSpPr>
          <p:nvPr/>
        </p:nvSpPr>
        <p:spPr bwMode="auto">
          <a:xfrm>
            <a:off x="3995738" y="3784600"/>
            <a:ext cx="4383087" cy="1185863"/>
          </a:xfrm>
          <a:custGeom>
            <a:avLst/>
            <a:gdLst>
              <a:gd name="T0" fmla="*/ 0 w 2761"/>
              <a:gd name="T1" fmla="*/ 0 h 747"/>
              <a:gd name="T2" fmla="*/ 1473200 w 2761"/>
              <a:gd name="T3" fmla="*/ 22225 h 747"/>
              <a:gd name="T4" fmla="*/ 4381500 w 2761"/>
              <a:gd name="T5" fmla="*/ 1184275 h 747"/>
              <a:gd name="T6" fmla="*/ 1651000 w 2761"/>
              <a:gd name="T7" fmla="*/ 1173163 h 747"/>
              <a:gd name="T8" fmla="*/ 0 w 2761"/>
              <a:gd name="T9" fmla="*/ 0 h 7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61" h="747">
                <a:moveTo>
                  <a:pt x="0" y="0"/>
                </a:moveTo>
                <a:lnTo>
                  <a:pt x="928" y="14"/>
                </a:lnTo>
                <a:lnTo>
                  <a:pt x="2760" y="746"/>
                </a:lnTo>
                <a:lnTo>
                  <a:pt x="1040" y="739"/>
                </a:lnTo>
                <a:lnTo>
                  <a:pt x="0" y="0"/>
                </a:lnTo>
              </a:path>
            </a:pathLst>
          </a:custGeom>
          <a:solidFill>
            <a:srgbClr val="BC3700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Rectangle 8">
            <a:extLst>
              <a:ext uri="{FF2B5EF4-FFF2-40B4-BE49-F238E27FC236}">
                <a16:creationId xmlns:a16="http://schemas.microsoft.com/office/drawing/2014/main" id="{E12AB675-1E27-1295-82FB-A5E890C4C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4964113"/>
            <a:ext cx="2705100" cy="168275"/>
          </a:xfrm>
          <a:prstGeom prst="rect">
            <a:avLst/>
          </a:prstGeom>
          <a:solidFill>
            <a:srgbClr val="712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14" name="Freeform 9">
            <a:extLst>
              <a:ext uri="{FF2B5EF4-FFF2-40B4-BE49-F238E27FC236}">
                <a16:creationId xmlns:a16="http://schemas.microsoft.com/office/drawing/2014/main" id="{E41FA70A-46E3-E0B7-329B-73276D51EF81}"/>
              </a:ext>
            </a:extLst>
          </p:cNvPr>
          <p:cNvSpPr>
            <a:spLocks/>
          </p:cNvSpPr>
          <p:nvPr/>
        </p:nvSpPr>
        <p:spPr bwMode="auto">
          <a:xfrm>
            <a:off x="3995738" y="3784600"/>
            <a:ext cx="1652587" cy="1344613"/>
          </a:xfrm>
          <a:custGeom>
            <a:avLst/>
            <a:gdLst>
              <a:gd name="T0" fmla="*/ 2147483646 w 1041"/>
              <a:gd name="T1" fmla="*/ 2147483646 h 847"/>
              <a:gd name="T2" fmla="*/ 0 w 1041"/>
              <a:gd name="T3" fmla="*/ 0 h 847"/>
              <a:gd name="T4" fmla="*/ 0 w 1041"/>
              <a:gd name="T5" fmla="*/ 2147483646 h 847"/>
              <a:gd name="T6" fmla="*/ 2147483646 w 1041"/>
              <a:gd name="T7" fmla="*/ 2147483646 h 847"/>
              <a:gd name="T8" fmla="*/ 2147483646 w 1041"/>
              <a:gd name="T9" fmla="*/ 2147483646 h 8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1"/>
              <a:gd name="T16" fmla="*/ 0 h 847"/>
              <a:gd name="T17" fmla="*/ 1041 w 1041"/>
              <a:gd name="T18" fmla="*/ 847 h 8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1" h="847">
                <a:moveTo>
                  <a:pt x="1040" y="733"/>
                </a:moveTo>
                <a:lnTo>
                  <a:pt x="0" y="0"/>
                </a:lnTo>
                <a:lnTo>
                  <a:pt x="0" y="63"/>
                </a:lnTo>
                <a:lnTo>
                  <a:pt x="1040" y="846"/>
                </a:lnTo>
                <a:lnTo>
                  <a:pt x="1040" y="733"/>
                </a:lnTo>
              </a:path>
            </a:pathLst>
          </a:custGeom>
          <a:solidFill>
            <a:srgbClr val="712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Freeform 10">
            <a:extLst>
              <a:ext uri="{FF2B5EF4-FFF2-40B4-BE49-F238E27FC236}">
                <a16:creationId xmlns:a16="http://schemas.microsoft.com/office/drawing/2014/main" id="{2648AFB6-E976-8B4A-144A-E91564D7BC38}"/>
              </a:ext>
            </a:extLst>
          </p:cNvPr>
          <p:cNvSpPr>
            <a:spLocks/>
          </p:cNvSpPr>
          <p:nvPr/>
        </p:nvSpPr>
        <p:spPr bwMode="auto">
          <a:xfrm>
            <a:off x="3995738" y="3784600"/>
            <a:ext cx="1665287" cy="1355725"/>
          </a:xfrm>
          <a:custGeom>
            <a:avLst/>
            <a:gdLst>
              <a:gd name="T0" fmla="*/ 2147483646 w 1049"/>
              <a:gd name="T1" fmla="*/ 2147483646 h 854"/>
              <a:gd name="T2" fmla="*/ 0 w 1049"/>
              <a:gd name="T3" fmla="*/ 0 h 854"/>
              <a:gd name="T4" fmla="*/ 0 w 1049"/>
              <a:gd name="T5" fmla="*/ 2147483646 h 854"/>
              <a:gd name="T6" fmla="*/ 2147483646 w 1049"/>
              <a:gd name="T7" fmla="*/ 2147483646 h 854"/>
              <a:gd name="T8" fmla="*/ 2147483646 w 1049"/>
              <a:gd name="T9" fmla="*/ 2147483646 h 854"/>
              <a:gd name="T10" fmla="*/ 0 w 1049"/>
              <a:gd name="T11" fmla="*/ 0 h 854"/>
              <a:gd name="T12" fmla="*/ 0 w 1049"/>
              <a:gd name="T13" fmla="*/ 2147483646 h 854"/>
              <a:gd name="T14" fmla="*/ 2147483646 w 1049"/>
              <a:gd name="T15" fmla="*/ 2147483646 h 854"/>
              <a:gd name="T16" fmla="*/ 2147483646 w 1049"/>
              <a:gd name="T17" fmla="*/ 2147483646 h 85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49"/>
              <a:gd name="T28" fmla="*/ 0 h 854"/>
              <a:gd name="T29" fmla="*/ 1049 w 1049"/>
              <a:gd name="T30" fmla="*/ 854 h 85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49" h="854">
                <a:moveTo>
                  <a:pt x="1048" y="739"/>
                </a:moveTo>
                <a:lnTo>
                  <a:pt x="0" y="0"/>
                </a:lnTo>
                <a:lnTo>
                  <a:pt x="0" y="64"/>
                </a:lnTo>
                <a:lnTo>
                  <a:pt x="1048" y="853"/>
                </a:lnTo>
                <a:lnTo>
                  <a:pt x="1048" y="739"/>
                </a:lnTo>
                <a:lnTo>
                  <a:pt x="0" y="0"/>
                </a:lnTo>
                <a:lnTo>
                  <a:pt x="0" y="64"/>
                </a:lnTo>
                <a:lnTo>
                  <a:pt x="1048" y="853"/>
                </a:lnTo>
                <a:lnTo>
                  <a:pt x="1048" y="739"/>
                </a:lnTo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Freeform 11">
            <a:extLst>
              <a:ext uri="{FF2B5EF4-FFF2-40B4-BE49-F238E27FC236}">
                <a16:creationId xmlns:a16="http://schemas.microsoft.com/office/drawing/2014/main" id="{53D460E8-EC85-FC7D-1A2B-C798A2283340}"/>
              </a:ext>
            </a:extLst>
          </p:cNvPr>
          <p:cNvSpPr>
            <a:spLocks/>
          </p:cNvSpPr>
          <p:nvPr/>
        </p:nvSpPr>
        <p:spPr bwMode="auto">
          <a:xfrm>
            <a:off x="4465638" y="4811713"/>
            <a:ext cx="458787" cy="487362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76" y="306"/>
                </a:lnTo>
                <a:lnTo>
                  <a:pt x="288" y="27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Freeform 12">
            <a:extLst>
              <a:ext uri="{FF2B5EF4-FFF2-40B4-BE49-F238E27FC236}">
                <a16:creationId xmlns:a16="http://schemas.microsoft.com/office/drawing/2014/main" id="{81B73D0B-1D87-1538-9767-FC68ADAD4247}"/>
              </a:ext>
            </a:extLst>
          </p:cNvPr>
          <p:cNvSpPr>
            <a:spLocks/>
          </p:cNvSpPr>
          <p:nvPr/>
        </p:nvSpPr>
        <p:spPr bwMode="auto">
          <a:xfrm>
            <a:off x="4452938" y="4800600"/>
            <a:ext cx="458787" cy="487363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76" y="306"/>
                </a:lnTo>
                <a:lnTo>
                  <a:pt x="288" y="2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Freeform 13">
            <a:extLst>
              <a:ext uri="{FF2B5EF4-FFF2-40B4-BE49-F238E27FC236}">
                <a16:creationId xmlns:a16="http://schemas.microsoft.com/office/drawing/2014/main" id="{5F161E85-B907-B112-3DE7-06EA388FB7AD}"/>
              </a:ext>
            </a:extLst>
          </p:cNvPr>
          <p:cNvSpPr>
            <a:spLocks/>
          </p:cNvSpPr>
          <p:nvPr/>
        </p:nvSpPr>
        <p:spPr bwMode="auto">
          <a:xfrm>
            <a:off x="4630738" y="4935538"/>
            <a:ext cx="458787" cy="487362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84" y="306"/>
                </a:lnTo>
                <a:lnTo>
                  <a:pt x="288" y="27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Freeform 14">
            <a:extLst>
              <a:ext uri="{FF2B5EF4-FFF2-40B4-BE49-F238E27FC236}">
                <a16:creationId xmlns:a16="http://schemas.microsoft.com/office/drawing/2014/main" id="{ED5A9861-B1E5-9BC2-7327-7E0AB030F3F5}"/>
              </a:ext>
            </a:extLst>
          </p:cNvPr>
          <p:cNvSpPr>
            <a:spLocks/>
          </p:cNvSpPr>
          <p:nvPr/>
        </p:nvSpPr>
        <p:spPr bwMode="auto">
          <a:xfrm>
            <a:off x="4618038" y="4924425"/>
            <a:ext cx="458787" cy="487363"/>
          </a:xfrm>
          <a:custGeom>
            <a:avLst/>
            <a:gdLst>
              <a:gd name="T0" fmla="*/ 0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2147483646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0" y="50"/>
                </a:moveTo>
                <a:lnTo>
                  <a:pt x="216" y="0"/>
                </a:lnTo>
                <a:lnTo>
                  <a:pt x="184" y="306"/>
                </a:lnTo>
                <a:lnTo>
                  <a:pt x="288" y="2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Freeform 15">
            <a:extLst>
              <a:ext uri="{FF2B5EF4-FFF2-40B4-BE49-F238E27FC236}">
                <a16:creationId xmlns:a16="http://schemas.microsoft.com/office/drawing/2014/main" id="{0F67329B-A9D6-CC02-B669-5CFD7B6D8794}"/>
              </a:ext>
            </a:extLst>
          </p:cNvPr>
          <p:cNvSpPr>
            <a:spLocks/>
          </p:cNvSpPr>
          <p:nvPr/>
        </p:nvSpPr>
        <p:spPr bwMode="auto">
          <a:xfrm>
            <a:off x="4325938" y="4021138"/>
            <a:ext cx="420687" cy="1017587"/>
          </a:xfrm>
          <a:custGeom>
            <a:avLst/>
            <a:gdLst>
              <a:gd name="T0" fmla="*/ 2147483646 w 265"/>
              <a:gd name="T1" fmla="*/ 2147483646 h 641"/>
              <a:gd name="T2" fmla="*/ 0 w 265"/>
              <a:gd name="T3" fmla="*/ 0 h 641"/>
              <a:gd name="T4" fmla="*/ 2147483646 w 265"/>
              <a:gd name="T5" fmla="*/ 2147483646 h 641"/>
              <a:gd name="T6" fmla="*/ 2147483646 w 265"/>
              <a:gd name="T7" fmla="*/ 2147483646 h 641"/>
              <a:gd name="T8" fmla="*/ 2147483646 w 265"/>
              <a:gd name="T9" fmla="*/ 2147483646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641"/>
              <a:gd name="T17" fmla="*/ 265 w 265"/>
              <a:gd name="T18" fmla="*/ 641 h 6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641">
                <a:moveTo>
                  <a:pt x="72" y="526"/>
                </a:moveTo>
                <a:lnTo>
                  <a:pt x="0" y="0"/>
                </a:lnTo>
                <a:lnTo>
                  <a:pt x="264" y="128"/>
                </a:lnTo>
                <a:lnTo>
                  <a:pt x="216" y="640"/>
                </a:lnTo>
                <a:lnTo>
                  <a:pt x="72" y="526"/>
                </a:lnTo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Oval 16">
            <a:extLst>
              <a:ext uri="{FF2B5EF4-FFF2-40B4-BE49-F238E27FC236}">
                <a16:creationId xmlns:a16="http://schemas.microsoft.com/office/drawing/2014/main" id="{A5A0A2FF-1F34-652D-BF03-6BD5DE490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3581400"/>
            <a:ext cx="190500" cy="4730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22" name="Oval 17">
            <a:extLst>
              <a:ext uri="{FF2B5EF4-FFF2-40B4-BE49-F238E27FC236}">
                <a16:creationId xmlns:a16="http://schemas.microsoft.com/office/drawing/2014/main" id="{EB85314B-E4AE-6C62-A1A0-0787789B9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138" y="3582988"/>
            <a:ext cx="190500" cy="471487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23" name="Freeform 18">
            <a:extLst>
              <a:ext uri="{FF2B5EF4-FFF2-40B4-BE49-F238E27FC236}">
                <a16:creationId xmlns:a16="http://schemas.microsoft.com/office/drawing/2014/main" id="{BA394792-5ED0-723E-9C38-63F0F495E7FC}"/>
              </a:ext>
            </a:extLst>
          </p:cNvPr>
          <p:cNvSpPr>
            <a:spLocks/>
          </p:cNvSpPr>
          <p:nvPr/>
        </p:nvSpPr>
        <p:spPr bwMode="auto">
          <a:xfrm>
            <a:off x="4745038" y="4246563"/>
            <a:ext cx="573087" cy="442912"/>
          </a:xfrm>
          <a:custGeom>
            <a:avLst/>
            <a:gdLst>
              <a:gd name="T0" fmla="*/ 0 w 361"/>
              <a:gd name="T1" fmla="*/ 0 h 279"/>
              <a:gd name="T2" fmla="*/ 2147483646 w 361"/>
              <a:gd name="T3" fmla="*/ 2147483646 h 279"/>
              <a:gd name="T4" fmla="*/ 2147483646 w 361"/>
              <a:gd name="T5" fmla="*/ 2147483646 h 279"/>
              <a:gd name="T6" fmla="*/ 0 60000 65536"/>
              <a:gd name="T7" fmla="*/ 0 60000 65536"/>
              <a:gd name="T8" fmla="*/ 0 60000 65536"/>
              <a:gd name="T9" fmla="*/ 0 w 361"/>
              <a:gd name="T10" fmla="*/ 0 h 279"/>
              <a:gd name="T11" fmla="*/ 361 w 361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9">
                <a:moveTo>
                  <a:pt x="0" y="0"/>
                </a:moveTo>
                <a:lnTo>
                  <a:pt x="96" y="228"/>
                </a:lnTo>
                <a:lnTo>
                  <a:pt x="360" y="278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Freeform 19">
            <a:extLst>
              <a:ext uri="{FF2B5EF4-FFF2-40B4-BE49-F238E27FC236}">
                <a16:creationId xmlns:a16="http://schemas.microsoft.com/office/drawing/2014/main" id="{6667688C-D901-AF39-9938-594D39DAE69D}"/>
              </a:ext>
            </a:extLst>
          </p:cNvPr>
          <p:cNvSpPr>
            <a:spLocks/>
          </p:cNvSpPr>
          <p:nvPr/>
        </p:nvSpPr>
        <p:spPr bwMode="auto">
          <a:xfrm>
            <a:off x="4732338" y="4235450"/>
            <a:ext cx="573087" cy="442913"/>
          </a:xfrm>
          <a:custGeom>
            <a:avLst/>
            <a:gdLst>
              <a:gd name="T0" fmla="*/ 0 w 361"/>
              <a:gd name="T1" fmla="*/ 0 h 279"/>
              <a:gd name="T2" fmla="*/ 2147483646 w 361"/>
              <a:gd name="T3" fmla="*/ 2147483646 h 279"/>
              <a:gd name="T4" fmla="*/ 2147483646 w 361"/>
              <a:gd name="T5" fmla="*/ 2147483646 h 279"/>
              <a:gd name="T6" fmla="*/ 0 60000 65536"/>
              <a:gd name="T7" fmla="*/ 0 60000 65536"/>
              <a:gd name="T8" fmla="*/ 0 60000 65536"/>
              <a:gd name="T9" fmla="*/ 0 w 361"/>
              <a:gd name="T10" fmla="*/ 0 h 279"/>
              <a:gd name="T11" fmla="*/ 361 w 361"/>
              <a:gd name="T12" fmla="*/ 279 h 27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9">
                <a:moveTo>
                  <a:pt x="0" y="0"/>
                </a:moveTo>
                <a:lnTo>
                  <a:pt x="96" y="228"/>
                </a:lnTo>
                <a:lnTo>
                  <a:pt x="360" y="278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Freeform 20">
            <a:extLst>
              <a:ext uri="{FF2B5EF4-FFF2-40B4-BE49-F238E27FC236}">
                <a16:creationId xmlns:a16="http://schemas.microsoft.com/office/drawing/2014/main" id="{BB7A77E8-F3AE-EAFE-4A10-96B1388E780D}"/>
              </a:ext>
            </a:extLst>
          </p:cNvPr>
          <p:cNvSpPr>
            <a:spLocks/>
          </p:cNvSpPr>
          <p:nvPr/>
        </p:nvSpPr>
        <p:spPr bwMode="auto">
          <a:xfrm>
            <a:off x="7005638" y="5297488"/>
            <a:ext cx="458787" cy="474662"/>
          </a:xfrm>
          <a:custGeom>
            <a:avLst/>
            <a:gdLst>
              <a:gd name="T0" fmla="*/ 2147483646 w 289"/>
              <a:gd name="T1" fmla="*/ 2147483646 h 299"/>
              <a:gd name="T2" fmla="*/ 2147483646 w 289"/>
              <a:gd name="T3" fmla="*/ 0 h 299"/>
              <a:gd name="T4" fmla="*/ 2147483646 w 289"/>
              <a:gd name="T5" fmla="*/ 2147483646 h 299"/>
              <a:gd name="T6" fmla="*/ 0 w 289"/>
              <a:gd name="T7" fmla="*/ 2147483646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99"/>
              <a:gd name="T14" fmla="*/ 289 w 289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99">
                <a:moveTo>
                  <a:pt x="288" y="43"/>
                </a:moveTo>
                <a:lnTo>
                  <a:pt x="72" y="0"/>
                </a:lnTo>
                <a:lnTo>
                  <a:pt x="112" y="298"/>
                </a:lnTo>
                <a:lnTo>
                  <a:pt x="0" y="2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6" name="Freeform 21">
            <a:extLst>
              <a:ext uri="{FF2B5EF4-FFF2-40B4-BE49-F238E27FC236}">
                <a16:creationId xmlns:a16="http://schemas.microsoft.com/office/drawing/2014/main" id="{4A23075F-4C5D-331A-D555-2908DE10AA7C}"/>
              </a:ext>
            </a:extLst>
          </p:cNvPr>
          <p:cNvSpPr>
            <a:spLocks/>
          </p:cNvSpPr>
          <p:nvPr/>
        </p:nvSpPr>
        <p:spPr bwMode="auto">
          <a:xfrm>
            <a:off x="6992938" y="5286375"/>
            <a:ext cx="458787" cy="474663"/>
          </a:xfrm>
          <a:custGeom>
            <a:avLst/>
            <a:gdLst>
              <a:gd name="T0" fmla="*/ 2147483646 w 289"/>
              <a:gd name="T1" fmla="*/ 2147483646 h 299"/>
              <a:gd name="T2" fmla="*/ 2147483646 w 289"/>
              <a:gd name="T3" fmla="*/ 0 h 299"/>
              <a:gd name="T4" fmla="*/ 2147483646 w 289"/>
              <a:gd name="T5" fmla="*/ 2147483646 h 299"/>
              <a:gd name="T6" fmla="*/ 0 w 289"/>
              <a:gd name="T7" fmla="*/ 2147483646 h 299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299"/>
              <a:gd name="T14" fmla="*/ 289 w 289"/>
              <a:gd name="T15" fmla="*/ 299 h 2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299">
                <a:moveTo>
                  <a:pt x="288" y="43"/>
                </a:moveTo>
                <a:lnTo>
                  <a:pt x="72" y="0"/>
                </a:lnTo>
                <a:lnTo>
                  <a:pt x="112" y="298"/>
                </a:lnTo>
                <a:lnTo>
                  <a:pt x="0" y="27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Freeform 22">
            <a:extLst>
              <a:ext uri="{FF2B5EF4-FFF2-40B4-BE49-F238E27FC236}">
                <a16:creationId xmlns:a16="http://schemas.microsoft.com/office/drawing/2014/main" id="{8572A3C0-22BA-7061-60A5-B56E5BB90386}"/>
              </a:ext>
            </a:extLst>
          </p:cNvPr>
          <p:cNvSpPr>
            <a:spLocks/>
          </p:cNvSpPr>
          <p:nvPr/>
        </p:nvSpPr>
        <p:spPr bwMode="auto">
          <a:xfrm>
            <a:off x="6840538" y="5421313"/>
            <a:ext cx="458787" cy="487362"/>
          </a:xfrm>
          <a:custGeom>
            <a:avLst/>
            <a:gdLst>
              <a:gd name="T0" fmla="*/ 2147483646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0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288" y="50"/>
                </a:moveTo>
                <a:lnTo>
                  <a:pt x="72" y="0"/>
                </a:lnTo>
                <a:lnTo>
                  <a:pt x="104" y="306"/>
                </a:lnTo>
                <a:lnTo>
                  <a:pt x="0" y="27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Freeform 23">
            <a:extLst>
              <a:ext uri="{FF2B5EF4-FFF2-40B4-BE49-F238E27FC236}">
                <a16:creationId xmlns:a16="http://schemas.microsoft.com/office/drawing/2014/main" id="{9AA23822-0A25-EE0E-887A-8255D470A97E}"/>
              </a:ext>
            </a:extLst>
          </p:cNvPr>
          <p:cNvSpPr>
            <a:spLocks/>
          </p:cNvSpPr>
          <p:nvPr/>
        </p:nvSpPr>
        <p:spPr bwMode="auto">
          <a:xfrm>
            <a:off x="6827838" y="5410200"/>
            <a:ext cx="458787" cy="487363"/>
          </a:xfrm>
          <a:custGeom>
            <a:avLst/>
            <a:gdLst>
              <a:gd name="T0" fmla="*/ 2147483646 w 289"/>
              <a:gd name="T1" fmla="*/ 2147483646 h 307"/>
              <a:gd name="T2" fmla="*/ 2147483646 w 289"/>
              <a:gd name="T3" fmla="*/ 0 h 307"/>
              <a:gd name="T4" fmla="*/ 2147483646 w 289"/>
              <a:gd name="T5" fmla="*/ 2147483646 h 307"/>
              <a:gd name="T6" fmla="*/ 0 w 289"/>
              <a:gd name="T7" fmla="*/ 2147483646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7"/>
              <a:gd name="T14" fmla="*/ 289 w 28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7">
                <a:moveTo>
                  <a:pt x="288" y="50"/>
                </a:moveTo>
                <a:lnTo>
                  <a:pt x="72" y="0"/>
                </a:lnTo>
                <a:lnTo>
                  <a:pt x="104" y="306"/>
                </a:lnTo>
                <a:lnTo>
                  <a:pt x="0" y="2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Freeform 24">
            <a:extLst>
              <a:ext uri="{FF2B5EF4-FFF2-40B4-BE49-F238E27FC236}">
                <a16:creationId xmlns:a16="http://schemas.microsoft.com/office/drawing/2014/main" id="{91AA4FEF-D061-18A6-D525-4FF662519C14}"/>
              </a:ext>
            </a:extLst>
          </p:cNvPr>
          <p:cNvSpPr>
            <a:spLocks/>
          </p:cNvSpPr>
          <p:nvPr/>
        </p:nvSpPr>
        <p:spPr bwMode="auto">
          <a:xfrm>
            <a:off x="7183438" y="4506913"/>
            <a:ext cx="420687" cy="1017587"/>
          </a:xfrm>
          <a:custGeom>
            <a:avLst/>
            <a:gdLst>
              <a:gd name="T0" fmla="*/ 2147483646 w 265"/>
              <a:gd name="T1" fmla="*/ 2147483646 h 641"/>
              <a:gd name="T2" fmla="*/ 2147483646 w 265"/>
              <a:gd name="T3" fmla="*/ 0 h 641"/>
              <a:gd name="T4" fmla="*/ 0 w 265"/>
              <a:gd name="T5" fmla="*/ 2147483646 h 641"/>
              <a:gd name="T6" fmla="*/ 2147483646 w 265"/>
              <a:gd name="T7" fmla="*/ 2147483646 h 641"/>
              <a:gd name="T8" fmla="*/ 2147483646 w 265"/>
              <a:gd name="T9" fmla="*/ 2147483646 h 6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5"/>
              <a:gd name="T16" fmla="*/ 0 h 641"/>
              <a:gd name="T17" fmla="*/ 265 w 265"/>
              <a:gd name="T18" fmla="*/ 641 h 6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5" h="641">
                <a:moveTo>
                  <a:pt x="192" y="526"/>
                </a:moveTo>
                <a:lnTo>
                  <a:pt x="264" y="0"/>
                </a:lnTo>
                <a:lnTo>
                  <a:pt x="0" y="128"/>
                </a:lnTo>
                <a:lnTo>
                  <a:pt x="48" y="640"/>
                </a:lnTo>
                <a:lnTo>
                  <a:pt x="192" y="526"/>
                </a:lnTo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Oval 25">
            <a:extLst>
              <a:ext uri="{FF2B5EF4-FFF2-40B4-BE49-F238E27FC236}">
                <a16:creationId xmlns:a16="http://schemas.microsoft.com/office/drawing/2014/main" id="{6FF2A085-A334-E1F4-E5A9-B5758B564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6938" y="4157663"/>
            <a:ext cx="190500" cy="471487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31" name="Freeform 26">
            <a:extLst>
              <a:ext uri="{FF2B5EF4-FFF2-40B4-BE49-F238E27FC236}">
                <a16:creationId xmlns:a16="http://schemas.microsoft.com/office/drawing/2014/main" id="{69E70F24-584D-EE75-0FB4-C4928F655762}"/>
              </a:ext>
            </a:extLst>
          </p:cNvPr>
          <p:cNvSpPr>
            <a:spLocks/>
          </p:cNvSpPr>
          <p:nvPr/>
        </p:nvSpPr>
        <p:spPr bwMode="auto">
          <a:xfrm>
            <a:off x="6611938" y="4732338"/>
            <a:ext cx="573087" cy="430212"/>
          </a:xfrm>
          <a:custGeom>
            <a:avLst/>
            <a:gdLst>
              <a:gd name="T0" fmla="*/ 2147483646 w 361"/>
              <a:gd name="T1" fmla="*/ 0 h 271"/>
              <a:gd name="T2" fmla="*/ 2147483646 w 361"/>
              <a:gd name="T3" fmla="*/ 2147483646 h 271"/>
              <a:gd name="T4" fmla="*/ 0 w 361"/>
              <a:gd name="T5" fmla="*/ 2147483646 h 271"/>
              <a:gd name="T6" fmla="*/ 0 60000 65536"/>
              <a:gd name="T7" fmla="*/ 0 60000 65536"/>
              <a:gd name="T8" fmla="*/ 0 60000 65536"/>
              <a:gd name="T9" fmla="*/ 0 w 361"/>
              <a:gd name="T10" fmla="*/ 0 h 271"/>
              <a:gd name="T11" fmla="*/ 361 w 36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1">
                <a:moveTo>
                  <a:pt x="360" y="0"/>
                </a:moveTo>
                <a:lnTo>
                  <a:pt x="264" y="227"/>
                </a:lnTo>
                <a:lnTo>
                  <a:pt x="0" y="27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Freeform 27">
            <a:extLst>
              <a:ext uri="{FF2B5EF4-FFF2-40B4-BE49-F238E27FC236}">
                <a16:creationId xmlns:a16="http://schemas.microsoft.com/office/drawing/2014/main" id="{20396753-A8AE-A187-546C-2BCF8FEDEAE1}"/>
              </a:ext>
            </a:extLst>
          </p:cNvPr>
          <p:cNvSpPr>
            <a:spLocks/>
          </p:cNvSpPr>
          <p:nvPr/>
        </p:nvSpPr>
        <p:spPr bwMode="auto">
          <a:xfrm>
            <a:off x="6599238" y="4721225"/>
            <a:ext cx="573087" cy="430213"/>
          </a:xfrm>
          <a:custGeom>
            <a:avLst/>
            <a:gdLst>
              <a:gd name="T0" fmla="*/ 2147483646 w 361"/>
              <a:gd name="T1" fmla="*/ 0 h 271"/>
              <a:gd name="T2" fmla="*/ 2147483646 w 361"/>
              <a:gd name="T3" fmla="*/ 2147483646 h 271"/>
              <a:gd name="T4" fmla="*/ 0 w 361"/>
              <a:gd name="T5" fmla="*/ 2147483646 h 271"/>
              <a:gd name="T6" fmla="*/ 0 60000 65536"/>
              <a:gd name="T7" fmla="*/ 0 60000 65536"/>
              <a:gd name="T8" fmla="*/ 0 60000 65536"/>
              <a:gd name="T9" fmla="*/ 0 w 361"/>
              <a:gd name="T10" fmla="*/ 0 h 271"/>
              <a:gd name="T11" fmla="*/ 361 w 361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1" h="271">
                <a:moveTo>
                  <a:pt x="360" y="0"/>
                </a:moveTo>
                <a:lnTo>
                  <a:pt x="264" y="227"/>
                </a:lnTo>
                <a:lnTo>
                  <a:pt x="0" y="2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Freeform 28">
            <a:extLst>
              <a:ext uri="{FF2B5EF4-FFF2-40B4-BE49-F238E27FC236}">
                <a16:creationId xmlns:a16="http://schemas.microsoft.com/office/drawing/2014/main" id="{E0C45591-3F26-DB11-8262-70B55F989F97}"/>
              </a:ext>
            </a:extLst>
          </p:cNvPr>
          <p:cNvSpPr>
            <a:spLocks/>
          </p:cNvSpPr>
          <p:nvPr/>
        </p:nvSpPr>
        <p:spPr bwMode="auto">
          <a:xfrm>
            <a:off x="4719638" y="3433763"/>
            <a:ext cx="255587" cy="465137"/>
          </a:xfrm>
          <a:custGeom>
            <a:avLst/>
            <a:gdLst>
              <a:gd name="T0" fmla="*/ 2147483646 w 161"/>
              <a:gd name="T1" fmla="*/ 0 h 293"/>
              <a:gd name="T2" fmla="*/ 0 w 161"/>
              <a:gd name="T3" fmla="*/ 2147483646 h 293"/>
              <a:gd name="T4" fmla="*/ 2147483646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16" y="0"/>
                </a:moveTo>
                <a:lnTo>
                  <a:pt x="0" y="128"/>
                </a:lnTo>
                <a:lnTo>
                  <a:pt x="160" y="292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Freeform 29">
            <a:extLst>
              <a:ext uri="{FF2B5EF4-FFF2-40B4-BE49-F238E27FC236}">
                <a16:creationId xmlns:a16="http://schemas.microsoft.com/office/drawing/2014/main" id="{86915F59-6A20-180F-1BE6-78920AF5D188}"/>
              </a:ext>
            </a:extLst>
          </p:cNvPr>
          <p:cNvSpPr>
            <a:spLocks/>
          </p:cNvSpPr>
          <p:nvPr/>
        </p:nvSpPr>
        <p:spPr bwMode="auto">
          <a:xfrm>
            <a:off x="5126038" y="3411538"/>
            <a:ext cx="52387" cy="430212"/>
          </a:xfrm>
          <a:custGeom>
            <a:avLst/>
            <a:gdLst>
              <a:gd name="T0" fmla="*/ 0 w 33"/>
              <a:gd name="T1" fmla="*/ 0 h 271"/>
              <a:gd name="T2" fmla="*/ 2147483646 w 33"/>
              <a:gd name="T3" fmla="*/ 2147483646 h 271"/>
              <a:gd name="T4" fmla="*/ 2147483646 w 33"/>
              <a:gd name="T5" fmla="*/ 2147483646 h 271"/>
              <a:gd name="T6" fmla="*/ 0 60000 65536"/>
              <a:gd name="T7" fmla="*/ 0 60000 65536"/>
              <a:gd name="T8" fmla="*/ 0 60000 65536"/>
              <a:gd name="T9" fmla="*/ 0 w 33"/>
              <a:gd name="T10" fmla="*/ 0 h 271"/>
              <a:gd name="T11" fmla="*/ 33 w 33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271">
                <a:moveTo>
                  <a:pt x="0" y="0"/>
                </a:moveTo>
                <a:lnTo>
                  <a:pt x="32" y="163"/>
                </a:lnTo>
                <a:lnTo>
                  <a:pt x="32" y="27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Oval 30">
            <a:extLst>
              <a:ext uri="{FF2B5EF4-FFF2-40B4-BE49-F238E27FC236}">
                <a16:creationId xmlns:a16="http://schemas.microsoft.com/office/drawing/2014/main" id="{9CC004BA-EC89-A70E-9BEF-B00BE0531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027363"/>
            <a:ext cx="190500" cy="315912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36" name="Oval 31">
            <a:extLst>
              <a:ext uri="{FF2B5EF4-FFF2-40B4-BE49-F238E27FC236}">
                <a16:creationId xmlns:a16="http://schemas.microsoft.com/office/drawing/2014/main" id="{B5BD9051-EA6A-DD74-084D-DB3FF5E46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838" y="3028950"/>
            <a:ext cx="190500" cy="314325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37" name="Oval 32">
            <a:extLst>
              <a:ext uri="{FF2B5EF4-FFF2-40B4-BE49-F238E27FC236}">
                <a16:creationId xmlns:a16="http://schemas.microsoft.com/office/drawing/2014/main" id="{2D3761AD-7978-0E82-7FA0-728F7C8A4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378200"/>
            <a:ext cx="127000" cy="42862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38" name="Oval 33">
            <a:extLst>
              <a:ext uri="{FF2B5EF4-FFF2-40B4-BE49-F238E27FC236}">
                <a16:creationId xmlns:a16="http://schemas.microsoft.com/office/drawing/2014/main" id="{36C37796-6641-D557-28B8-01B1B4AC4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379788"/>
            <a:ext cx="127000" cy="425450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39" name="Freeform 34">
            <a:extLst>
              <a:ext uri="{FF2B5EF4-FFF2-40B4-BE49-F238E27FC236}">
                <a16:creationId xmlns:a16="http://schemas.microsoft.com/office/drawing/2014/main" id="{2E6FEAA7-1BFF-3F2D-7C06-32BA2F841BFA}"/>
              </a:ext>
            </a:extLst>
          </p:cNvPr>
          <p:cNvSpPr>
            <a:spLocks/>
          </p:cNvSpPr>
          <p:nvPr/>
        </p:nvSpPr>
        <p:spPr bwMode="auto">
          <a:xfrm>
            <a:off x="6408738" y="3897313"/>
            <a:ext cx="319087" cy="487362"/>
          </a:xfrm>
          <a:custGeom>
            <a:avLst/>
            <a:gdLst>
              <a:gd name="T0" fmla="*/ 2147483646 w 201"/>
              <a:gd name="T1" fmla="*/ 0 h 307"/>
              <a:gd name="T2" fmla="*/ 2147483646 w 201"/>
              <a:gd name="T3" fmla="*/ 2147483646 h 307"/>
              <a:gd name="T4" fmla="*/ 0 w 201"/>
              <a:gd name="T5" fmla="*/ 2147483646 h 307"/>
              <a:gd name="T6" fmla="*/ 0 60000 65536"/>
              <a:gd name="T7" fmla="*/ 0 60000 65536"/>
              <a:gd name="T8" fmla="*/ 0 60000 65536"/>
              <a:gd name="T9" fmla="*/ 0 w 201"/>
              <a:gd name="T10" fmla="*/ 0 h 307"/>
              <a:gd name="T11" fmla="*/ 201 w 20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307">
                <a:moveTo>
                  <a:pt x="200" y="0"/>
                </a:moveTo>
                <a:lnTo>
                  <a:pt x="144" y="157"/>
                </a:lnTo>
                <a:lnTo>
                  <a:pt x="0" y="30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Freeform 35">
            <a:extLst>
              <a:ext uri="{FF2B5EF4-FFF2-40B4-BE49-F238E27FC236}">
                <a16:creationId xmlns:a16="http://schemas.microsoft.com/office/drawing/2014/main" id="{5442F45B-8C01-F19B-DFF1-D21EDF598C27}"/>
              </a:ext>
            </a:extLst>
          </p:cNvPr>
          <p:cNvSpPr>
            <a:spLocks/>
          </p:cNvSpPr>
          <p:nvPr/>
        </p:nvSpPr>
        <p:spPr bwMode="auto">
          <a:xfrm>
            <a:off x="6370638" y="3886200"/>
            <a:ext cx="319087" cy="487363"/>
          </a:xfrm>
          <a:custGeom>
            <a:avLst/>
            <a:gdLst>
              <a:gd name="T0" fmla="*/ 2147483646 w 201"/>
              <a:gd name="T1" fmla="*/ 0 h 307"/>
              <a:gd name="T2" fmla="*/ 2147483646 w 201"/>
              <a:gd name="T3" fmla="*/ 2147483646 h 307"/>
              <a:gd name="T4" fmla="*/ 0 w 201"/>
              <a:gd name="T5" fmla="*/ 2147483646 h 307"/>
              <a:gd name="T6" fmla="*/ 0 60000 65536"/>
              <a:gd name="T7" fmla="*/ 0 60000 65536"/>
              <a:gd name="T8" fmla="*/ 0 60000 65536"/>
              <a:gd name="T9" fmla="*/ 0 w 201"/>
              <a:gd name="T10" fmla="*/ 0 h 307"/>
              <a:gd name="T11" fmla="*/ 201 w 201"/>
              <a:gd name="T12" fmla="*/ 307 h 3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" h="307">
                <a:moveTo>
                  <a:pt x="200" y="0"/>
                </a:moveTo>
                <a:lnTo>
                  <a:pt x="144" y="157"/>
                </a:lnTo>
                <a:lnTo>
                  <a:pt x="0" y="30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Freeform 36">
            <a:extLst>
              <a:ext uri="{FF2B5EF4-FFF2-40B4-BE49-F238E27FC236}">
                <a16:creationId xmlns:a16="http://schemas.microsoft.com/office/drawing/2014/main" id="{6D62E311-2BFC-6E7F-49D8-9557C9F2DA68}"/>
              </a:ext>
            </a:extLst>
          </p:cNvPr>
          <p:cNvSpPr>
            <a:spLocks/>
          </p:cNvSpPr>
          <p:nvPr/>
        </p:nvSpPr>
        <p:spPr bwMode="auto">
          <a:xfrm>
            <a:off x="6319838" y="3795713"/>
            <a:ext cx="115887" cy="509587"/>
          </a:xfrm>
          <a:custGeom>
            <a:avLst/>
            <a:gdLst>
              <a:gd name="T0" fmla="*/ 2147483646 w 73"/>
              <a:gd name="T1" fmla="*/ 0 h 321"/>
              <a:gd name="T2" fmla="*/ 2147483646 w 73"/>
              <a:gd name="T3" fmla="*/ 2147483646 h 321"/>
              <a:gd name="T4" fmla="*/ 0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72" y="0"/>
                </a:moveTo>
                <a:lnTo>
                  <a:pt x="16" y="142"/>
                </a:lnTo>
                <a:lnTo>
                  <a:pt x="0" y="32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Freeform 37">
            <a:extLst>
              <a:ext uri="{FF2B5EF4-FFF2-40B4-BE49-F238E27FC236}">
                <a16:creationId xmlns:a16="http://schemas.microsoft.com/office/drawing/2014/main" id="{A81ABE95-9A26-C245-281E-46AED89F15CC}"/>
              </a:ext>
            </a:extLst>
          </p:cNvPr>
          <p:cNvSpPr>
            <a:spLocks/>
          </p:cNvSpPr>
          <p:nvPr/>
        </p:nvSpPr>
        <p:spPr bwMode="auto">
          <a:xfrm>
            <a:off x="6307138" y="3784600"/>
            <a:ext cx="115887" cy="509588"/>
          </a:xfrm>
          <a:custGeom>
            <a:avLst/>
            <a:gdLst>
              <a:gd name="T0" fmla="*/ 2147483646 w 73"/>
              <a:gd name="T1" fmla="*/ 0 h 321"/>
              <a:gd name="T2" fmla="*/ 2147483646 w 73"/>
              <a:gd name="T3" fmla="*/ 2147483646 h 321"/>
              <a:gd name="T4" fmla="*/ 0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72" y="0"/>
                </a:moveTo>
                <a:lnTo>
                  <a:pt x="16" y="142"/>
                </a:lnTo>
                <a:lnTo>
                  <a:pt x="0" y="32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Oval 38">
            <a:extLst>
              <a:ext uri="{FF2B5EF4-FFF2-40B4-BE49-F238E27FC236}">
                <a16:creationId xmlns:a16="http://schemas.microsoft.com/office/drawing/2014/main" id="{4592E340-FAFE-02DB-A2FF-A1AC6CDA4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3238" y="2903538"/>
            <a:ext cx="101600" cy="3508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44" name="Oval 39">
            <a:extLst>
              <a:ext uri="{FF2B5EF4-FFF2-40B4-BE49-F238E27FC236}">
                <a16:creationId xmlns:a16="http://schemas.microsoft.com/office/drawing/2014/main" id="{09BAAC77-F018-337A-0068-77A731978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2916238"/>
            <a:ext cx="101600" cy="347662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45" name="Freeform 40">
            <a:extLst>
              <a:ext uri="{FF2B5EF4-FFF2-40B4-BE49-F238E27FC236}">
                <a16:creationId xmlns:a16="http://schemas.microsoft.com/office/drawing/2014/main" id="{0A77B543-3C89-7DF0-21C7-DF43059BBA5F}"/>
              </a:ext>
            </a:extLst>
          </p:cNvPr>
          <p:cNvSpPr>
            <a:spLocks/>
          </p:cNvSpPr>
          <p:nvPr/>
        </p:nvSpPr>
        <p:spPr bwMode="auto">
          <a:xfrm>
            <a:off x="5862638" y="3309938"/>
            <a:ext cx="115887" cy="509587"/>
          </a:xfrm>
          <a:custGeom>
            <a:avLst/>
            <a:gdLst>
              <a:gd name="T0" fmla="*/ 0 w 73"/>
              <a:gd name="T1" fmla="*/ 0 h 321"/>
              <a:gd name="T2" fmla="*/ 2147483646 w 73"/>
              <a:gd name="T3" fmla="*/ 2147483646 h 321"/>
              <a:gd name="T4" fmla="*/ 2147483646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0" y="0"/>
                </a:moveTo>
                <a:lnTo>
                  <a:pt x="72" y="206"/>
                </a:lnTo>
                <a:lnTo>
                  <a:pt x="16" y="32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6" name="Freeform 41">
            <a:extLst>
              <a:ext uri="{FF2B5EF4-FFF2-40B4-BE49-F238E27FC236}">
                <a16:creationId xmlns:a16="http://schemas.microsoft.com/office/drawing/2014/main" id="{A8792A73-7A03-B333-F08C-6EA9C4FE6FE5}"/>
              </a:ext>
            </a:extLst>
          </p:cNvPr>
          <p:cNvSpPr>
            <a:spLocks/>
          </p:cNvSpPr>
          <p:nvPr/>
        </p:nvSpPr>
        <p:spPr bwMode="auto">
          <a:xfrm>
            <a:off x="5837238" y="3309938"/>
            <a:ext cx="115887" cy="509587"/>
          </a:xfrm>
          <a:custGeom>
            <a:avLst/>
            <a:gdLst>
              <a:gd name="T0" fmla="*/ 0 w 73"/>
              <a:gd name="T1" fmla="*/ 0 h 321"/>
              <a:gd name="T2" fmla="*/ 2147483646 w 73"/>
              <a:gd name="T3" fmla="*/ 2147483646 h 321"/>
              <a:gd name="T4" fmla="*/ 2147483646 w 73"/>
              <a:gd name="T5" fmla="*/ 2147483646 h 321"/>
              <a:gd name="T6" fmla="*/ 0 60000 65536"/>
              <a:gd name="T7" fmla="*/ 0 60000 65536"/>
              <a:gd name="T8" fmla="*/ 0 60000 65536"/>
              <a:gd name="T9" fmla="*/ 0 w 73"/>
              <a:gd name="T10" fmla="*/ 0 h 321"/>
              <a:gd name="T11" fmla="*/ 73 w 73"/>
              <a:gd name="T12" fmla="*/ 321 h 3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3" h="321">
                <a:moveTo>
                  <a:pt x="0" y="0"/>
                </a:moveTo>
                <a:lnTo>
                  <a:pt x="72" y="206"/>
                </a:lnTo>
                <a:lnTo>
                  <a:pt x="16" y="32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7" name="Freeform 42">
            <a:extLst>
              <a:ext uri="{FF2B5EF4-FFF2-40B4-BE49-F238E27FC236}">
                <a16:creationId xmlns:a16="http://schemas.microsoft.com/office/drawing/2014/main" id="{47802320-B84E-BB34-39A8-9814125FE1A8}"/>
              </a:ext>
            </a:extLst>
          </p:cNvPr>
          <p:cNvSpPr>
            <a:spLocks/>
          </p:cNvSpPr>
          <p:nvPr/>
        </p:nvSpPr>
        <p:spPr bwMode="auto">
          <a:xfrm>
            <a:off x="5291138" y="3254375"/>
            <a:ext cx="230187" cy="531813"/>
          </a:xfrm>
          <a:custGeom>
            <a:avLst/>
            <a:gdLst>
              <a:gd name="T0" fmla="*/ 2147483646 w 145"/>
              <a:gd name="T1" fmla="*/ 0 h 335"/>
              <a:gd name="T2" fmla="*/ 2147483646 w 145"/>
              <a:gd name="T3" fmla="*/ 2147483646 h 335"/>
              <a:gd name="T4" fmla="*/ 0 w 145"/>
              <a:gd name="T5" fmla="*/ 2147483646 h 335"/>
              <a:gd name="T6" fmla="*/ 0 60000 65536"/>
              <a:gd name="T7" fmla="*/ 0 60000 65536"/>
              <a:gd name="T8" fmla="*/ 0 60000 65536"/>
              <a:gd name="T9" fmla="*/ 0 w 145"/>
              <a:gd name="T10" fmla="*/ 0 h 335"/>
              <a:gd name="T11" fmla="*/ 145 w 145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35">
                <a:moveTo>
                  <a:pt x="144" y="0"/>
                </a:moveTo>
                <a:lnTo>
                  <a:pt x="88" y="163"/>
                </a:lnTo>
                <a:lnTo>
                  <a:pt x="0" y="33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Freeform 43">
            <a:extLst>
              <a:ext uri="{FF2B5EF4-FFF2-40B4-BE49-F238E27FC236}">
                <a16:creationId xmlns:a16="http://schemas.microsoft.com/office/drawing/2014/main" id="{4031089A-3EAA-590D-70F0-66CA560BE20E}"/>
              </a:ext>
            </a:extLst>
          </p:cNvPr>
          <p:cNvSpPr>
            <a:spLocks/>
          </p:cNvSpPr>
          <p:nvPr/>
        </p:nvSpPr>
        <p:spPr bwMode="auto">
          <a:xfrm>
            <a:off x="5291138" y="3254375"/>
            <a:ext cx="230187" cy="531813"/>
          </a:xfrm>
          <a:custGeom>
            <a:avLst/>
            <a:gdLst>
              <a:gd name="T0" fmla="*/ 2147483646 w 145"/>
              <a:gd name="T1" fmla="*/ 0 h 335"/>
              <a:gd name="T2" fmla="*/ 2147483646 w 145"/>
              <a:gd name="T3" fmla="*/ 2147483646 h 335"/>
              <a:gd name="T4" fmla="*/ 0 w 145"/>
              <a:gd name="T5" fmla="*/ 2147483646 h 335"/>
              <a:gd name="T6" fmla="*/ 0 60000 65536"/>
              <a:gd name="T7" fmla="*/ 0 60000 65536"/>
              <a:gd name="T8" fmla="*/ 0 60000 65536"/>
              <a:gd name="T9" fmla="*/ 0 w 145"/>
              <a:gd name="T10" fmla="*/ 0 h 335"/>
              <a:gd name="T11" fmla="*/ 145 w 145"/>
              <a:gd name="T12" fmla="*/ 335 h 3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35">
                <a:moveTo>
                  <a:pt x="144" y="0"/>
                </a:moveTo>
                <a:lnTo>
                  <a:pt x="88" y="163"/>
                </a:lnTo>
                <a:lnTo>
                  <a:pt x="0" y="334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9" name="Oval 44">
            <a:extLst>
              <a:ext uri="{FF2B5EF4-FFF2-40B4-BE49-F238E27FC236}">
                <a16:creationId xmlns:a16="http://schemas.microsoft.com/office/drawing/2014/main" id="{E5087202-1F03-B684-CA56-F137D356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2565400"/>
            <a:ext cx="190500" cy="37147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50" name="Oval 45">
            <a:extLst>
              <a:ext uri="{FF2B5EF4-FFF2-40B4-BE49-F238E27FC236}">
                <a16:creationId xmlns:a16="http://schemas.microsoft.com/office/drawing/2014/main" id="{927E7499-280D-FFF1-2FCE-6D8DE8BD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0438" y="2566988"/>
            <a:ext cx="190500" cy="369887"/>
          </a:xfrm>
          <a:prstGeom prst="ellipse">
            <a:avLst/>
          </a:prstGeom>
          <a:solidFill>
            <a:schemeClr val="hlink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451" name="Freeform 46">
            <a:extLst>
              <a:ext uri="{FF2B5EF4-FFF2-40B4-BE49-F238E27FC236}">
                <a16:creationId xmlns:a16="http://schemas.microsoft.com/office/drawing/2014/main" id="{94311BAC-74DF-7346-FC3D-3629726B807F}"/>
              </a:ext>
            </a:extLst>
          </p:cNvPr>
          <p:cNvSpPr>
            <a:spLocks/>
          </p:cNvSpPr>
          <p:nvPr/>
        </p:nvSpPr>
        <p:spPr bwMode="auto">
          <a:xfrm>
            <a:off x="7310438" y="2936875"/>
            <a:ext cx="280987" cy="712788"/>
          </a:xfrm>
          <a:custGeom>
            <a:avLst/>
            <a:gdLst>
              <a:gd name="T0" fmla="*/ 0 w 177"/>
              <a:gd name="T1" fmla="*/ 2147483646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2147483646 w 177"/>
              <a:gd name="T7" fmla="*/ 2147483646 h 449"/>
              <a:gd name="T8" fmla="*/ 0 w 177"/>
              <a:gd name="T9" fmla="*/ 0 h 449"/>
              <a:gd name="T10" fmla="*/ 0 w 177"/>
              <a:gd name="T11" fmla="*/ 2147483646 h 44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"/>
              <a:gd name="T19" fmla="*/ 0 h 449"/>
              <a:gd name="T20" fmla="*/ 177 w 177"/>
              <a:gd name="T21" fmla="*/ 449 h 44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" h="449">
                <a:moveTo>
                  <a:pt x="0" y="14"/>
                </a:moveTo>
                <a:lnTo>
                  <a:pt x="176" y="64"/>
                </a:lnTo>
                <a:lnTo>
                  <a:pt x="144" y="448"/>
                </a:lnTo>
                <a:lnTo>
                  <a:pt x="16" y="398"/>
                </a:lnTo>
                <a:lnTo>
                  <a:pt x="0" y="0"/>
                </a:lnTo>
                <a:lnTo>
                  <a:pt x="0" y="14"/>
                </a:lnTo>
              </a:path>
            </a:pathLst>
          </a:custGeom>
          <a:solidFill>
            <a:srgbClr val="FFFFFF"/>
          </a:solidFill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52" name="Freeform 47">
            <a:extLst>
              <a:ext uri="{FF2B5EF4-FFF2-40B4-BE49-F238E27FC236}">
                <a16:creationId xmlns:a16="http://schemas.microsoft.com/office/drawing/2014/main" id="{D90B3087-5E14-E446-1237-F5C27E48ADAC}"/>
              </a:ext>
            </a:extLst>
          </p:cNvPr>
          <p:cNvSpPr>
            <a:spLocks/>
          </p:cNvSpPr>
          <p:nvPr/>
        </p:nvSpPr>
        <p:spPr bwMode="auto">
          <a:xfrm>
            <a:off x="7297738" y="2925763"/>
            <a:ext cx="280987" cy="712787"/>
          </a:xfrm>
          <a:custGeom>
            <a:avLst/>
            <a:gdLst>
              <a:gd name="T0" fmla="*/ 0 w 177"/>
              <a:gd name="T1" fmla="*/ 2147483646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2147483646 w 177"/>
              <a:gd name="T7" fmla="*/ 2147483646 h 449"/>
              <a:gd name="T8" fmla="*/ 0 w 177"/>
              <a:gd name="T9" fmla="*/ 0 h 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449"/>
              <a:gd name="T17" fmla="*/ 177 w 177"/>
              <a:gd name="T18" fmla="*/ 449 h 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449">
                <a:moveTo>
                  <a:pt x="0" y="14"/>
                </a:moveTo>
                <a:lnTo>
                  <a:pt x="176" y="64"/>
                </a:lnTo>
                <a:lnTo>
                  <a:pt x="144" y="448"/>
                </a:lnTo>
                <a:lnTo>
                  <a:pt x="16" y="39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3" name="Freeform 48">
            <a:extLst>
              <a:ext uri="{FF2B5EF4-FFF2-40B4-BE49-F238E27FC236}">
                <a16:creationId xmlns:a16="http://schemas.microsoft.com/office/drawing/2014/main" id="{76171D5E-66F4-2725-8D63-6DF8A80E57F7}"/>
              </a:ext>
            </a:extLst>
          </p:cNvPr>
          <p:cNvSpPr>
            <a:spLocks/>
          </p:cNvSpPr>
          <p:nvPr/>
        </p:nvSpPr>
        <p:spPr bwMode="auto">
          <a:xfrm>
            <a:off x="7475538" y="3038475"/>
            <a:ext cx="255587" cy="465138"/>
          </a:xfrm>
          <a:custGeom>
            <a:avLst/>
            <a:gdLst>
              <a:gd name="T0" fmla="*/ 2147483646 w 161"/>
              <a:gd name="T1" fmla="*/ 0 h 293"/>
              <a:gd name="T2" fmla="*/ 2147483646 w 161"/>
              <a:gd name="T3" fmla="*/ 2147483646 h 293"/>
              <a:gd name="T4" fmla="*/ 0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72" y="0"/>
                </a:moveTo>
                <a:lnTo>
                  <a:pt x="160" y="142"/>
                </a:lnTo>
                <a:lnTo>
                  <a:pt x="0" y="292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4" name="Freeform 49">
            <a:extLst>
              <a:ext uri="{FF2B5EF4-FFF2-40B4-BE49-F238E27FC236}">
                <a16:creationId xmlns:a16="http://schemas.microsoft.com/office/drawing/2014/main" id="{EEC9B336-5D0C-84D9-7968-C094937FCD00}"/>
              </a:ext>
            </a:extLst>
          </p:cNvPr>
          <p:cNvSpPr>
            <a:spLocks/>
          </p:cNvSpPr>
          <p:nvPr/>
        </p:nvSpPr>
        <p:spPr bwMode="auto">
          <a:xfrm>
            <a:off x="7462838" y="3027363"/>
            <a:ext cx="255587" cy="465137"/>
          </a:xfrm>
          <a:custGeom>
            <a:avLst/>
            <a:gdLst>
              <a:gd name="T0" fmla="*/ 2147483646 w 161"/>
              <a:gd name="T1" fmla="*/ 0 h 293"/>
              <a:gd name="T2" fmla="*/ 2147483646 w 161"/>
              <a:gd name="T3" fmla="*/ 2147483646 h 293"/>
              <a:gd name="T4" fmla="*/ 0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72" y="0"/>
                </a:moveTo>
                <a:lnTo>
                  <a:pt x="160" y="142"/>
                </a:lnTo>
                <a:lnTo>
                  <a:pt x="0" y="2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5" name="Freeform 50">
            <a:extLst>
              <a:ext uri="{FF2B5EF4-FFF2-40B4-BE49-F238E27FC236}">
                <a16:creationId xmlns:a16="http://schemas.microsoft.com/office/drawing/2014/main" id="{01A48BFB-A892-B793-C8B8-AA7BEBA673E2}"/>
              </a:ext>
            </a:extLst>
          </p:cNvPr>
          <p:cNvSpPr>
            <a:spLocks/>
          </p:cNvSpPr>
          <p:nvPr/>
        </p:nvSpPr>
        <p:spPr bwMode="auto">
          <a:xfrm>
            <a:off x="7081838" y="2936875"/>
            <a:ext cx="230187" cy="566738"/>
          </a:xfrm>
          <a:custGeom>
            <a:avLst/>
            <a:gdLst>
              <a:gd name="T0" fmla="*/ 2147483646 w 145"/>
              <a:gd name="T1" fmla="*/ 0 h 357"/>
              <a:gd name="T2" fmla="*/ 2147483646 w 145"/>
              <a:gd name="T3" fmla="*/ 2147483646 h 357"/>
              <a:gd name="T4" fmla="*/ 0 w 145"/>
              <a:gd name="T5" fmla="*/ 2147483646 h 357"/>
              <a:gd name="T6" fmla="*/ 0 60000 65536"/>
              <a:gd name="T7" fmla="*/ 0 60000 65536"/>
              <a:gd name="T8" fmla="*/ 0 60000 65536"/>
              <a:gd name="T9" fmla="*/ 0 w 145"/>
              <a:gd name="T10" fmla="*/ 0 h 357"/>
              <a:gd name="T11" fmla="*/ 145 w 145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57">
                <a:moveTo>
                  <a:pt x="144" y="0"/>
                </a:moveTo>
                <a:lnTo>
                  <a:pt x="120" y="228"/>
                </a:lnTo>
                <a:lnTo>
                  <a:pt x="0" y="356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6" name="Freeform 51">
            <a:extLst>
              <a:ext uri="{FF2B5EF4-FFF2-40B4-BE49-F238E27FC236}">
                <a16:creationId xmlns:a16="http://schemas.microsoft.com/office/drawing/2014/main" id="{18C9FA16-115E-D983-6306-0A11BFF12643}"/>
              </a:ext>
            </a:extLst>
          </p:cNvPr>
          <p:cNvSpPr>
            <a:spLocks/>
          </p:cNvSpPr>
          <p:nvPr/>
        </p:nvSpPr>
        <p:spPr bwMode="auto">
          <a:xfrm>
            <a:off x="7069138" y="2925763"/>
            <a:ext cx="230187" cy="566737"/>
          </a:xfrm>
          <a:custGeom>
            <a:avLst/>
            <a:gdLst>
              <a:gd name="T0" fmla="*/ 2147483646 w 145"/>
              <a:gd name="T1" fmla="*/ 0 h 357"/>
              <a:gd name="T2" fmla="*/ 2147483646 w 145"/>
              <a:gd name="T3" fmla="*/ 2147483646 h 357"/>
              <a:gd name="T4" fmla="*/ 0 w 145"/>
              <a:gd name="T5" fmla="*/ 2147483646 h 357"/>
              <a:gd name="T6" fmla="*/ 0 60000 65536"/>
              <a:gd name="T7" fmla="*/ 0 60000 65536"/>
              <a:gd name="T8" fmla="*/ 0 60000 65536"/>
              <a:gd name="T9" fmla="*/ 0 w 145"/>
              <a:gd name="T10" fmla="*/ 0 h 357"/>
              <a:gd name="T11" fmla="*/ 145 w 145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" h="357">
                <a:moveTo>
                  <a:pt x="144" y="0"/>
                </a:moveTo>
                <a:lnTo>
                  <a:pt x="120" y="228"/>
                </a:lnTo>
                <a:lnTo>
                  <a:pt x="0" y="35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7" name="Freeform 52">
            <a:extLst>
              <a:ext uri="{FF2B5EF4-FFF2-40B4-BE49-F238E27FC236}">
                <a16:creationId xmlns:a16="http://schemas.microsoft.com/office/drawing/2014/main" id="{03F8184E-DBF9-3897-8900-C7A0ECA53781}"/>
              </a:ext>
            </a:extLst>
          </p:cNvPr>
          <p:cNvSpPr>
            <a:spLocks/>
          </p:cNvSpPr>
          <p:nvPr/>
        </p:nvSpPr>
        <p:spPr bwMode="auto">
          <a:xfrm>
            <a:off x="7475538" y="3648075"/>
            <a:ext cx="204787" cy="588963"/>
          </a:xfrm>
          <a:custGeom>
            <a:avLst/>
            <a:gdLst>
              <a:gd name="T0" fmla="*/ 2147483646 w 129"/>
              <a:gd name="T1" fmla="*/ 0 h 371"/>
              <a:gd name="T2" fmla="*/ 0 w 129"/>
              <a:gd name="T3" fmla="*/ 2147483646 h 371"/>
              <a:gd name="T4" fmla="*/ 2147483646 w 129"/>
              <a:gd name="T5" fmla="*/ 2147483646 h 371"/>
              <a:gd name="T6" fmla="*/ 2147483646 w 129"/>
              <a:gd name="T7" fmla="*/ 2147483646 h 371"/>
              <a:gd name="T8" fmla="*/ 0 60000 65536"/>
              <a:gd name="T9" fmla="*/ 0 60000 65536"/>
              <a:gd name="T10" fmla="*/ 0 60000 65536"/>
              <a:gd name="T11" fmla="*/ 0 60000 65536"/>
              <a:gd name="T12" fmla="*/ 0 w 129"/>
              <a:gd name="T13" fmla="*/ 0 h 371"/>
              <a:gd name="T14" fmla="*/ 129 w 129"/>
              <a:gd name="T15" fmla="*/ 371 h 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" h="371">
                <a:moveTo>
                  <a:pt x="40" y="0"/>
                </a:moveTo>
                <a:lnTo>
                  <a:pt x="0" y="128"/>
                </a:lnTo>
                <a:lnTo>
                  <a:pt x="128" y="356"/>
                </a:lnTo>
                <a:lnTo>
                  <a:pt x="72" y="37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8" name="Freeform 53">
            <a:extLst>
              <a:ext uri="{FF2B5EF4-FFF2-40B4-BE49-F238E27FC236}">
                <a16:creationId xmlns:a16="http://schemas.microsoft.com/office/drawing/2014/main" id="{22B08903-7C12-1768-8F3E-6AE6943418D1}"/>
              </a:ext>
            </a:extLst>
          </p:cNvPr>
          <p:cNvSpPr>
            <a:spLocks/>
          </p:cNvSpPr>
          <p:nvPr/>
        </p:nvSpPr>
        <p:spPr bwMode="auto">
          <a:xfrm>
            <a:off x="7462838" y="3636963"/>
            <a:ext cx="204787" cy="588962"/>
          </a:xfrm>
          <a:custGeom>
            <a:avLst/>
            <a:gdLst>
              <a:gd name="T0" fmla="*/ 2147483646 w 129"/>
              <a:gd name="T1" fmla="*/ 0 h 371"/>
              <a:gd name="T2" fmla="*/ 0 w 129"/>
              <a:gd name="T3" fmla="*/ 2147483646 h 371"/>
              <a:gd name="T4" fmla="*/ 2147483646 w 129"/>
              <a:gd name="T5" fmla="*/ 2147483646 h 371"/>
              <a:gd name="T6" fmla="*/ 2147483646 w 129"/>
              <a:gd name="T7" fmla="*/ 2147483646 h 371"/>
              <a:gd name="T8" fmla="*/ 0 60000 65536"/>
              <a:gd name="T9" fmla="*/ 0 60000 65536"/>
              <a:gd name="T10" fmla="*/ 0 60000 65536"/>
              <a:gd name="T11" fmla="*/ 0 60000 65536"/>
              <a:gd name="T12" fmla="*/ 0 w 129"/>
              <a:gd name="T13" fmla="*/ 0 h 371"/>
              <a:gd name="T14" fmla="*/ 129 w 129"/>
              <a:gd name="T15" fmla="*/ 371 h 37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" h="371">
                <a:moveTo>
                  <a:pt x="40" y="0"/>
                </a:moveTo>
                <a:lnTo>
                  <a:pt x="0" y="128"/>
                </a:lnTo>
                <a:lnTo>
                  <a:pt x="128" y="356"/>
                </a:lnTo>
                <a:lnTo>
                  <a:pt x="72" y="3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59" name="Freeform 54">
            <a:extLst>
              <a:ext uri="{FF2B5EF4-FFF2-40B4-BE49-F238E27FC236}">
                <a16:creationId xmlns:a16="http://schemas.microsoft.com/office/drawing/2014/main" id="{1BD141E8-5CE4-7B56-A7E6-90EB436063B8}"/>
              </a:ext>
            </a:extLst>
          </p:cNvPr>
          <p:cNvSpPr>
            <a:spLocks/>
          </p:cNvSpPr>
          <p:nvPr/>
        </p:nvSpPr>
        <p:spPr bwMode="auto">
          <a:xfrm>
            <a:off x="7310438" y="3570288"/>
            <a:ext cx="458787" cy="485775"/>
          </a:xfrm>
          <a:custGeom>
            <a:avLst/>
            <a:gdLst>
              <a:gd name="T0" fmla="*/ 0 w 289"/>
              <a:gd name="T1" fmla="*/ 0 h 306"/>
              <a:gd name="T2" fmla="*/ 2147483646 w 289"/>
              <a:gd name="T3" fmla="*/ 2147483646 h 306"/>
              <a:gd name="T4" fmla="*/ 2147483646 w 289"/>
              <a:gd name="T5" fmla="*/ 2147483646 h 306"/>
              <a:gd name="T6" fmla="*/ 2147483646 w 289"/>
              <a:gd name="T7" fmla="*/ 2147483646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6"/>
              <a:gd name="T14" fmla="*/ 289 w 289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6">
                <a:moveTo>
                  <a:pt x="0" y="0"/>
                </a:moveTo>
                <a:lnTo>
                  <a:pt x="16" y="163"/>
                </a:lnTo>
                <a:lnTo>
                  <a:pt x="288" y="277"/>
                </a:lnTo>
                <a:lnTo>
                  <a:pt x="264" y="305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0" name="Freeform 55">
            <a:extLst>
              <a:ext uri="{FF2B5EF4-FFF2-40B4-BE49-F238E27FC236}">
                <a16:creationId xmlns:a16="http://schemas.microsoft.com/office/drawing/2014/main" id="{4415BFC3-7D5A-0E17-A621-267F2C8995CF}"/>
              </a:ext>
            </a:extLst>
          </p:cNvPr>
          <p:cNvSpPr>
            <a:spLocks/>
          </p:cNvSpPr>
          <p:nvPr/>
        </p:nvSpPr>
        <p:spPr bwMode="auto">
          <a:xfrm>
            <a:off x="7297738" y="3559175"/>
            <a:ext cx="458787" cy="485775"/>
          </a:xfrm>
          <a:custGeom>
            <a:avLst/>
            <a:gdLst>
              <a:gd name="T0" fmla="*/ 0 w 289"/>
              <a:gd name="T1" fmla="*/ 0 h 306"/>
              <a:gd name="T2" fmla="*/ 2147483646 w 289"/>
              <a:gd name="T3" fmla="*/ 2147483646 h 306"/>
              <a:gd name="T4" fmla="*/ 2147483646 w 289"/>
              <a:gd name="T5" fmla="*/ 2147483646 h 306"/>
              <a:gd name="T6" fmla="*/ 2147483646 w 289"/>
              <a:gd name="T7" fmla="*/ 2147483646 h 306"/>
              <a:gd name="T8" fmla="*/ 0 60000 65536"/>
              <a:gd name="T9" fmla="*/ 0 60000 65536"/>
              <a:gd name="T10" fmla="*/ 0 60000 65536"/>
              <a:gd name="T11" fmla="*/ 0 60000 65536"/>
              <a:gd name="T12" fmla="*/ 0 w 289"/>
              <a:gd name="T13" fmla="*/ 0 h 306"/>
              <a:gd name="T14" fmla="*/ 289 w 289"/>
              <a:gd name="T15" fmla="*/ 306 h 30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9" h="306">
                <a:moveTo>
                  <a:pt x="0" y="0"/>
                </a:moveTo>
                <a:lnTo>
                  <a:pt x="16" y="163"/>
                </a:lnTo>
                <a:lnTo>
                  <a:pt x="288" y="277"/>
                </a:lnTo>
                <a:lnTo>
                  <a:pt x="264" y="305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1" name="Freeform 56">
            <a:extLst>
              <a:ext uri="{FF2B5EF4-FFF2-40B4-BE49-F238E27FC236}">
                <a16:creationId xmlns:a16="http://schemas.microsoft.com/office/drawing/2014/main" id="{070630E7-11A9-3932-42D2-4D2D335448A6}"/>
              </a:ext>
            </a:extLst>
          </p:cNvPr>
          <p:cNvSpPr>
            <a:spLocks/>
          </p:cNvSpPr>
          <p:nvPr/>
        </p:nvSpPr>
        <p:spPr bwMode="auto">
          <a:xfrm>
            <a:off x="7310438" y="2936875"/>
            <a:ext cx="280987" cy="712788"/>
          </a:xfrm>
          <a:custGeom>
            <a:avLst/>
            <a:gdLst>
              <a:gd name="T0" fmla="*/ 0 w 177"/>
              <a:gd name="T1" fmla="*/ 0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0 w 177"/>
              <a:gd name="T7" fmla="*/ 2147483646 h 449"/>
              <a:gd name="T8" fmla="*/ 0 w 177"/>
              <a:gd name="T9" fmla="*/ 0 h 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449"/>
              <a:gd name="T17" fmla="*/ 177 w 177"/>
              <a:gd name="T18" fmla="*/ 449 h 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449">
                <a:moveTo>
                  <a:pt x="0" y="0"/>
                </a:moveTo>
                <a:lnTo>
                  <a:pt x="176" y="64"/>
                </a:lnTo>
                <a:lnTo>
                  <a:pt x="144" y="448"/>
                </a:lnTo>
                <a:lnTo>
                  <a:pt x="0" y="398"/>
                </a:lnTo>
                <a:lnTo>
                  <a:pt x="0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2" name="Freeform 57">
            <a:extLst>
              <a:ext uri="{FF2B5EF4-FFF2-40B4-BE49-F238E27FC236}">
                <a16:creationId xmlns:a16="http://schemas.microsoft.com/office/drawing/2014/main" id="{3ADEE8EA-1A16-F3F4-B6E3-9CE46410A31B}"/>
              </a:ext>
            </a:extLst>
          </p:cNvPr>
          <p:cNvSpPr>
            <a:spLocks/>
          </p:cNvSpPr>
          <p:nvPr/>
        </p:nvSpPr>
        <p:spPr bwMode="auto">
          <a:xfrm>
            <a:off x="7297738" y="2925763"/>
            <a:ext cx="280987" cy="712787"/>
          </a:xfrm>
          <a:custGeom>
            <a:avLst/>
            <a:gdLst>
              <a:gd name="T0" fmla="*/ 0 w 177"/>
              <a:gd name="T1" fmla="*/ 0 h 449"/>
              <a:gd name="T2" fmla="*/ 2147483646 w 177"/>
              <a:gd name="T3" fmla="*/ 2147483646 h 449"/>
              <a:gd name="T4" fmla="*/ 2147483646 w 177"/>
              <a:gd name="T5" fmla="*/ 2147483646 h 449"/>
              <a:gd name="T6" fmla="*/ 0 w 177"/>
              <a:gd name="T7" fmla="*/ 2147483646 h 449"/>
              <a:gd name="T8" fmla="*/ 0 w 177"/>
              <a:gd name="T9" fmla="*/ 0 h 4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7"/>
              <a:gd name="T16" fmla="*/ 0 h 449"/>
              <a:gd name="T17" fmla="*/ 177 w 177"/>
              <a:gd name="T18" fmla="*/ 449 h 4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7" h="449">
                <a:moveTo>
                  <a:pt x="0" y="0"/>
                </a:moveTo>
                <a:lnTo>
                  <a:pt x="176" y="64"/>
                </a:lnTo>
                <a:lnTo>
                  <a:pt x="144" y="448"/>
                </a:lnTo>
                <a:lnTo>
                  <a:pt x="0" y="398"/>
                </a:lnTo>
                <a:lnTo>
                  <a:pt x="0" y="0"/>
                </a:lnTo>
              </a:path>
            </a:pathLst>
          </a:custGeom>
          <a:solidFill>
            <a:schemeClr val="tx2"/>
          </a:solidFill>
          <a:ln w="25400" cap="rnd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63" name="Line 58">
            <a:extLst>
              <a:ext uri="{FF2B5EF4-FFF2-40B4-BE49-F238E27FC236}">
                <a16:creationId xmlns:a16="http://schemas.microsoft.com/office/drawing/2014/main" id="{14CA515A-F520-08F6-2281-0128E5CCD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038" y="2916238"/>
            <a:ext cx="0" cy="7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4" name="Freeform 59">
            <a:extLst>
              <a:ext uri="{FF2B5EF4-FFF2-40B4-BE49-F238E27FC236}">
                <a16:creationId xmlns:a16="http://schemas.microsoft.com/office/drawing/2014/main" id="{775EBF49-40A7-E39F-9CE1-F1280D869739}"/>
              </a:ext>
            </a:extLst>
          </p:cNvPr>
          <p:cNvSpPr>
            <a:spLocks/>
          </p:cNvSpPr>
          <p:nvPr/>
        </p:nvSpPr>
        <p:spPr bwMode="auto">
          <a:xfrm>
            <a:off x="4745038" y="3378200"/>
            <a:ext cx="344487" cy="419100"/>
          </a:xfrm>
          <a:custGeom>
            <a:avLst/>
            <a:gdLst>
              <a:gd name="T0" fmla="*/ 2147483646 w 217"/>
              <a:gd name="T1" fmla="*/ 2147483646 h 264"/>
              <a:gd name="T2" fmla="*/ 0 w 217"/>
              <a:gd name="T3" fmla="*/ 0 h 264"/>
              <a:gd name="T4" fmla="*/ 2147483646 w 217"/>
              <a:gd name="T5" fmla="*/ 0 h 264"/>
              <a:gd name="T6" fmla="*/ 2147483646 w 217"/>
              <a:gd name="T7" fmla="*/ 2147483646 h 264"/>
              <a:gd name="T8" fmla="*/ 2147483646 w 217"/>
              <a:gd name="T9" fmla="*/ 2147483646 h 2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7"/>
              <a:gd name="T16" fmla="*/ 0 h 264"/>
              <a:gd name="T17" fmla="*/ 217 w 217"/>
              <a:gd name="T18" fmla="*/ 264 h 2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7" h="264">
                <a:moveTo>
                  <a:pt x="64" y="263"/>
                </a:moveTo>
                <a:lnTo>
                  <a:pt x="0" y="0"/>
                </a:lnTo>
                <a:lnTo>
                  <a:pt x="216" y="0"/>
                </a:lnTo>
                <a:lnTo>
                  <a:pt x="208" y="263"/>
                </a:lnTo>
                <a:lnTo>
                  <a:pt x="64" y="263"/>
                </a:lnTo>
              </a:path>
            </a:pathLst>
          </a:custGeom>
          <a:solidFill>
            <a:srgbClr val="79001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5" name="Freeform 60">
            <a:extLst>
              <a:ext uri="{FF2B5EF4-FFF2-40B4-BE49-F238E27FC236}">
                <a16:creationId xmlns:a16="http://schemas.microsoft.com/office/drawing/2014/main" id="{FCC39773-BB9E-ED02-B50A-C9961D1891FC}"/>
              </a:ext>
            </a:extLst>
          </p:cNvPr>
          <p:cNvSpPr>
            <a:spLocks/>
          </p:cNvSpPr>
          <p:nvPr/>
        </p:nvSpPr>
        <p:spPr bwMode="auto">
          <a:xfrm>
            <a:off x="4706938" y="3422650"/>
            <a:ext cx="255587" cy="465138"/>
          </a:xfrm>
          <a:custGeom>
            <a:avLst/>
            <a:gdLst>
              <a:gd name="T0" fmla="*/ 2147483646 w 161"/>
              <a:gd name="T1" fmla="*/ 0 h 293"/>
              <a:gd name="T2" fmla="*/ 0 w 161"/>
              <a:gd name="T3" fmla="*/ 2147483646 h 293"/>
              <a:gd name="T4" fmla="*/ 2147483646 w 161"/>
              <a:gd name="T5" fmla="*/ 2147483646 h 293"/>
              <a:gd name="T6" fmla="*/ 0 60000 65536"/>
              <a:gd name="T7" fmla="*/ 0 60000 65536"/>
              <a:gd name="T8" fmla="*/ 0 60000 65536"/>
              <a:gd name="T9" fmla="*/ 0 w 161"/>
              <a:gd name="T10" fmla="*/ 0 h 293"/>
              <a:gd name="T11" fmla="*/ 161 w 161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" h="293">
                <a:moveTo>
                  <a:pt x="16" y="0"/>
                </a:moveTo>
                <a:lnTo>
                  <a:pt x="0" y="128"/>
                </a:lnTo>
                <a:lnTo>
                  <a:pt x="160" y="29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6" name="Freeform 61">
            <a:extLst>
              <a:ext uri="{FF2B5EF4-FFF2-40B4-BE49-F238E27FC236}">
                <a16:creationId xmlns:a16="http://schemas.microsoft.com/office/drawing/2014/main" id="{9724B01B-4890-A351-502A-E1509A43123E}"/>
              </a:ext>
            </a:extLst>
          </p:cNvPr>
          <p:cNvSpPr>
            <a:spLocks/>
          </p:cNvSpPr>
          <p:nvPr/>
        </p:nvSpPr>
        <p:spPr bwMode="auto">
          <a:xfrm>
            <a:off x="5113338" y="3400425"/>
            <a:ext cx="52387" cy="430213"/>
          </a:xfrm>
          <a:custGeom>
            <a:avLst/>
            <a:gdLst>
              <a:gd name="T0" fmla="*/ 0 w 33"/>
              <a:gd name="T1" fmla="*/ 0 h 271"/>
              <a:gd name="T2" fmla="*/ 2147483646 w 33"/>
              <a:gd name="T3" fmla="*/ 2147483646 h 271"/>
              <a:gd name="T4" fmla="*/ 2147483646 w 33"/>
              <a:gd name="T5" fmla="*/ 2147483646 h 271"/>
              <a:gd name="T6" fmla="*/ 0 60000 65536"/>
              <a:gd name="T7" fmla="*/ 0 60000 65536"/>
              <a:gd name="T8" fmla="*/ 0 60000 65536"/>
              <a:gd name="T9" fmla="*/ 0 w 33"/>
              <a:gd name="T10" fmla="*/ 0 h 271"/>
              <a:gd name="T11" fmla="*/ 33 w 33"/>
              <a:gd name="T12" fmla="*/ 271 h 27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" h="271">
                <a:moveTo>
                  <a:pt x="0" y="0"/>
                </a:moveTo>
                <a:lnTo>
                  <a:pt x="32" y="163"/>
                </a:lnTo>
                <a:lnTo>
                  <a:pt x="32" y="27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7" name="Freeform 62">
            <a:extLst>
              <a:ext uri="{FF2B5EF4-FFF2-40B4-BE49-F238E27FC236}">
                <a16:creationId xmlns:a16="http://schemas.microsoft.com/office/drawing/2014/main" id="{4E643F1D-DA3D-E667-9D79-9DD5ACC812EA}"/>
              </a:ext>
            </a:extLst>
          </p:cNvPr>
          <p:cNvSpPr>
            <a:spLocks/>
          </p:cNvSpPr>
          <p:nvPr/>
        </p:nvSpPr>
        <p:spPr bwMode="auto">
          <a:xfrm>
            <a:off x="5507038" y="3219450"/>
            <a:ext cx="306387" cy="712788"/>
          </a:xfrm>
          <a:custGeom>
            <a:avLst/>
            <a:gdLst>
              <a:gd name="T0" fmla="*/ 2147483646 w 193"/>
              <a:gd name="T1" fmla="*/ 0 h 449"/>
              <a:gd name="T2" fmla="*/ 2147483646 w 193"/>
              <a:gd name="T3" fmla="*/ 2147483646 h 449"/>
              <a:gd name="T4" fmla="*/ 2147483646 w 193"/>
              <a:gd name="T5" fmla="*/ 2147483646 h 449"/>
              <a:gd name="T6" fmla="*/ 2147483646 w 193"/>
              <a:gd name="T7" fmla="*/ 2147483646 h 449"/>
              <a:gd name="T8" fmla="*/ 2147483646 w 193"/>
              <a:gd name="T9" fmla="*/ 2147483646 h 449"/>
              <a:gd name="T10" fmla="*/ 2147483646 w 193"/>
              <a:gd name="T11" fmla="*/ 2147483646 h 449"/>
              <a:gd name="T12" fmla="*/ 2147483646 w 193"/>
              <a:gd name="T13" fmla="*/ 2147483646 h 449"/>
              <a:gd name="T14" fmla="*/ 2147483646 w 193"/>
              <a:gd name="T15" fmla="*/ 2147483646 h 449"/>
              <a:gd name="T16" fmla="*/ 2147483646 w 193"/>
              <a:gd name="T17" fmla="*/ 2147483646 h 449"/>
              <a:gd name="T18" fmla="*/ 2147483646 w 193"/>
              <a:gd name="T19" fmla="*/ 2147483646 h 449"/>
              <a:gd name="T20" fmla="*/ 2147483646 w 193"/>
              <a:gd name="T21" fmla="*/ 2147483646 h 449"/>
              <a:gd name="T22" fmla="*/ 2147483646 w 193"/>
              <a:gd name="T23" fmla="*/ 2147483646 h 449"/>
              <a:gd name="T24" fmla="*/ 2147483646 w 193"/>
              <a:gd name="T25" fmla="*/ 2147483646 h 449"/>
              <a:gd name="T26" fmla="*/ 2147483646 w 193"/>
              <a:gd name="T27" fmla="*/ 2147483646 h 449"/>
              <a:gd name="T28" fmla="*/ 2147483646 w 193"/>
              <a:gd name="T29" fmla="*/ 2147483646 h 449"/>
              <a:gd name="T30" fmla="*/ 2147483646 w 193"/>
              <a:gd name="T31" fmla="*/ 2147483646 h 449"/>
              <a:gd name="T32" fmla="*/ 2147483646 w 193"/>
              <a:gd name="T33" fmla="*/ 2147483646 h 449"/>
              <a:gd name="T34" fmla="*/ 2147483646 w 193"/>
              <a:gd name="T35" fmla="*/ 2147483646 h 449"/>
              <a:gd name="T36" fmla="*/ 2147483646 w 193"/>
              <a:gd name="T37" fmla="*/ 2147483646 h 449"/>
              <a:gd name="T38" fmla="*/ 2147483646 w 193"/>
              <a:gd name="T39" fmla="*/ 2147483646 h 449"/>
              <a:gd name="T40" fmla="*/ 2147483646 w 193"/>
              <a:gd name="T41" fmla="*/ 2147483646 h 449"/>
              <a:gd name="T42" fmla="*/ 2147483646 w 193"/>
              <a:gd name="T43" fmla="*/ 2147483646 h 449"/>
              <a:gd name="T44" fmla="*/ 2147483646 w 193"/>
              <a:gd name="T45" fmla="*/ 2147483646 h 449"/>
              <a:gd name="T46" fmla="*/ 2147483646 w 193"/>
              <a:gd name="T47" fmla="*/ 2147483646 h 449"/>
              <a:gd name="T48" fmla="*/ 2147483646 w 193"/>
              <a:gd name="T49" fmla="*/ 2147483646 h 449"/>
              <a:gd name="T50" fmla="*/ 2147483646 w 193"/>
              <a:gd name="T51" fmla="*/ 2147483646 h 449"/>
              <a:gd name="T52" fmla="*/ 2147483646 w 193"/>
              <a:gd name="T53" fmla="*/ 2147483646 h 449"/>
              <a:gd name="T54" fmla="*/ 2147483646 w 193"/>
              <a:gd name="T55" fmla="*/ 2147483646 h 449"/>
              <a:gd name="T56" fmla="*/ 2147483646 w 193"/>
              <a:gd name="T57" fmla="*/ 2147483646 h 449"/>
              <a:gd name="T58" fmla="*/ 2147483646 w 193"/>
              <a:gd name="T59" fmla="*/ 2147483646 h 449"/>
              <a:gd name="T60" fmla="*/ 2147483646 w 193"/>
              <a:gd name="T61" fmla="*/ 2147483646 h 449"/>
              <a:gd name="T62" fmla="*/ 2147483646 w 193"/>
              <a:gd name="T63" fmla="*/ 2147483646 h 449"/>
              <a:gd name="T64" fmla="*/ 2147483646 w 193"/>
              <a:gd name="T65" fmla="*/ 2147483646 h 449"/>
              <a:gd name="T66" fmla="*/ 2147483646 w 193"/>
              <a:gd name="T67" fmla="*/ 2147483646 h 449"/>
              <a:gd name="T68" fmla="*/ 2147483646 w 193"/>
              <a:gd name="T69" fmla="*/ 2147483646 h 449"/>
              <a:gd name="T70" fmla="*/ 2147483646 w 193"/>
              <a:gd name="T71" fmla="*/ 2147483646 h 449"/>
              <a:gd name="T72" fmla="*/ 2147483646 w 193"/>
              <a:gd name="T73" fmla="*/ 2147483646 h 449"/>
              <a:gd name="T74" fmla="*/ 2147483646 w 193"/>
              <a:gd name="T75" fmla="*/ 2147483646 h 449"/>
              <a:gd name="T76" fmla="*/ 2147483646 w 193"/>
              <a:gd name="T77" fmla="*/ 2147483646 h 449"/>
              <a:gd name="T78" fmla="*/ 2147483646 w 193"/>
              <a:gd name="T79" fmla="*/ 2147483646 h 449"/>
              <a:gd name="T80" fmla="*/ 0 w 193"/>
              <a:gd name="T81" fmla="*/ 2147483646 h 449"/>
              <a:gd name="T82" fmla="*/ 2147483646 w 193"/>
              <a:gd name="T83" fmla="*/ 0 h 44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93"/>
              <a:gd name="T127" fmla="*/ 0 h 449"/>
              <a:gd name="T128" fmla="*/ 193 w 193"/>
              <a:gd name="T129" fmla="*/ 449 h 449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93" h="449">
                <a:moveTo>
                  <a:pt x="16" y="0"/>
                </a:moveTo>
                <a:lnTo>
                  <a:pt x="32" y="7"/>
                </a:lnTo>
                <a:lnTo>
                  <a:pt x="48" y="14"/>
                </a:lnTo>
                <a:lnTo>
                  <a:pt x="64" y="14"/>
                </a:lnTo>
                <a:lnTo>
                  <a:pt x="80" y="21"/>
                </a:lnTo>
                <a:lnTo>
                  <a:pt x="96" y="28"/>
                </a:lnTo>
                <a:lnTo>
                  <a:pt x="112" y="28"/>
                </a:lnTo>
                <a:lnTo>
                  <a:pt x="128" y="36"/>
                </a:lnTo>
                <a:lnTo>
                  <a:pt x="144" y="43"/>
                </a:lnTo>
                <a:lnTo>
                  <a:pt x="160" y="50"/>
                </a:lnTo>
                <a:lnTo>
                  <a:pt x="176" y="50"/>
                </a:lnTo>
                <a:lnTo>
                  <a:pt x="192" y="57"/>
                </a:lnTo>
                <a:lnTo>
                  <a:pt x="192" y="71"/>
                </a:lnTo>
                <a:lnTo>
                  <a:pt x="192" y="85"/>
                </a:lnTo>
                <a:lnTo>
                  <a:pt x="192" y="100"/>
                </a:lnTo>
                <a:lnTo>
                  <a:pt x="192" y="114"/>
                </a:lnTo>
                <a:lnTo>
                  <a:pt x="192" y="128"/>
                </a:lnTo>
                <a:lnTo>
                  <a:pt x="192" y="142"/>
                </a:lnTo>
                <a:lnTo>
                  <a:pt x="192" y="156"/>
                </a:lnTo>
                <a:lnTo>
                  <a:pt x="192" y="171"/>
                </a:lnTo>
                <a:lnTo>
                  <a:pt x="192" y="185"/>
                </a:lnTo>
                <a:lnTo>
                  <a:pt x="192" y="199"/>
                </a:lnTo>
                <a:lnTo>
                  <a:pt x="192" y="213"/>
                </a:lnTo>
                <a:lnTo>
                  <a:pt x="192" y="228"/>
                </a:lnTo>
                <a:lnTo>
                  <a:pt x="192" y="242"/>
                </a:lnTo>
                <a:lnTo>
                  <a:pt x="192" y="256"/>
                </a:lnTo>
                <a:lnTo>
                  <a:pt x="192" y="277"/>
                </a:lnTo>
                <a:lnTo>
                  <a:pt x="192" y="292"/>
                </a:lnTo>
                <a:lnTo>
                  <a:pt x="192" y="306"/>
                </a:lnTo>
                <a:lnTo>
                  <a:pt x="192" y="320"/>
                </a:lnTo>
                <a:lnTo>
                  <a:pt x="192" y="334"/>
                </a:lnTo>
                <a:lnTo>
                  <a:pt x="192" y="348"/>
                </a:lnTo>
                <a:lnTo>
                  <a:pt x="192" y="363"/>
                </a:lnTo>
                <a:lnTo>
                  <a:pt x="192" y="377"/>
                </a:lnTo>
                <a:lnTo>
                  <a:pt x="192" y="391"/>
                </a:lnTo>
                <a:lnTo>
                  <a:pt x="192" y="405"/>
                </a:lnTo>
                <a:lnTo>
                  <a:pt x="184" y="420"/>
                </a:lnTo>
                <a:lnTo>
                  <a:pt x="184" y="434"/>
                </a:lnTo>
                <a:lnTo>
                  <a:pt x="184" y="448"/>
                </a:lnTo>
                <a:lnTo>
                  <a:pt x="0" y="370"/>
                </a:lnTo>
                <a:lnTo>
                  <a:pt x="16" y="0"/>
                </a:lnTo>
              </a:path>
            </a:pathLst>
          </a:custGeom>
          <a:solidFill>
            <a:srgbClr val="79001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68" name="Freeform 63">
            <a:extLst>
              <a:ext uri="{FF2B5EF4-FFF2-40B4-BE49-F238E27FC236}">
                <a16:creationId xmlns:a16="http://schemas.microsoft.com/office/drawing/2014/main" id="{F17BED1F-33C6-7446-A406-3D6B07777087}"/>
              </a:ext>
            </a:extLst>
          </p:cNvPr>
          <p:cNvSpPr>
            <a:spLocks/>
          </p:cNvSpPr>
          <p:nvPr/>
        </p:nvSpPr>
        <p:spPr bwMode="auto">
          <a:xfrm>
            <a:off x="5037138" y="3930650"/>
            <a:ext cx="534987" cy="295275"/>
          </a:xfrm>
          <a:custGeom>
            <a:avLst/>
            <a:gdLst>
              <a:gd name="T0" fmla="*/ 2147483646 w 337"/>
              <a:gd name="T1" fmla="*/ 0 h 186"/>
              <a:gd name="T2" fmla="*/ 2147483646 w 337"/>
              <a:gd name="T3" fmla="*/ 2147483646 h 186"/>
              <a:gd name="T4" fmla="*/ 2147483646 w 337"/>
              <a:gd name="T5" fmla="*/ 2147483646 h 186"/>
              <a:gd name="T6" fmla="*/ 0 w 337"/>
              <a:gd name="T7" fmla="*/ 2147483646 h 186"/>
              <a:gd name="T8" fmla="*/ 2147483646 w 337"/>
              <a:gd name="T9" fmla="*/ 0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37"/>
              <a:gd name="T16" fmla="*/ 0 h 186"/>
              <a:gd name="T17" fmla="*/ 337 w 337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37" h="186">
                <a:moveTo>
                  <a:pt x="136" y="0"/>
                </a:moveTo>
                <a:lnTo>
                  <a:pt x="336" y="149"/>
                </a:lnTo>
                <a:lnTo>
                  <a:pt x="72" y="185"/>
                </a:lnTo>
                <a:lnTo>
                  <a:pt x="0" y="21"/>
                </a:lnTo>
                <a:lnTo>
                  <a:pt x="136" y="0"/>
                </a:lnTo>
              </a:path>
            </a:pathLst>
          </a:custGeom>
          <a:solidFill>
            <a:schemeClr val="tx1"/>
          </a:solidFill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20ECA72D-2314-0378-ACBD-548291398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Eliciting Requirements (cont.)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0F76271C-6EFA-D9C4-F91B-15E5EA27FF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a "</a:t>
            </a:r>
            <a:r>
              <a:rPr lang="en-US" altLang="zh-CN" b="1">
                <a:solidFill>
                  <a:srgbClr val="FF0000"/>
                </a:solidFill>
              </a:rPr>
              <a:t>definition mechanism</a:t>
            </a:r>
            <a:r>
              <a:rPr lang="en-US" altLang="zh-CN" b="1">
                <a:solidFill>
                  <a:schemeClr val="tx1"/>
                </a:solidFill>
              </a:rPr>
              <a:t>" (can be work sheets, flip charts, or wall stickers or an electronic bulletin board, chat room or virtual forum) is used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the</a:t>
            </a:r>
            <a:r>
              <a:rPr lang="en-US" altLang="zh-CN" b="1">
                <a:solidFill>
                  <a:srgbClr val="FF0000"/>
                </a:solidFill>
              </a:rPr>
              <a:t> goal</a:t>
            </a:r>
            <a:r>
              <a:rPr lang="en-US" altLang="zh-CN" b="1">
                <a:solidFill>
                  <a:schemeClr val="tx1"/>
                </a:solidFill>
              </a:rPr>
              <a:t> is 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to identify the problem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propose elements of the solution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negotiate different approaches, and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 specify a preliminary set of solution requirements</a:t>
            </a:r>
            <a:endParaRPr lang="en-US" altLang="zh-CN"/>
          </a:p>
        </p:txBody>
      </p:sp>
      <p:sp>
        <p:nvSpPr>
          <p:cNvPr id="77828" name="AutoShape 4">
            <a:extLst>
              <a:ext uri="{FF2B5EF4-FFF2-40B4-BE49-F238E27FC236}">
                <a16:creationId xmlns:a16="http://schemas.microsoft.com/office/drawing/2014/main" id="{0F2F4672-E5B0-6EF4-7791-8F6DD8FE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33600"/>
            <a:ext cx="7848600" cy="30956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</a:rPr>
              <a:t>The hardest single part of building a software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kumimoji="1" lang="en-US" altLang="zh-CN" b="1">
                <a:solidFill>
                  <a:schemeClr val="tx1"/>
                </a:solidFill>
              </a:rPr>
              <a:t>system is deciding </a:t>
            </a:r>
            <a:r>
              <a:rPr kumimoji="1" lang="en-US" altLang="zh-CN" b="1">
                <a:solidFill>
                  <a:srgbClr val="FF0000"/>
                </a:solidFill>
              </a:rPr>
              <a:t>what</a:t>
            </a:r>
            <a:r>
              <a:rPr kumimoji="1" lang="en-US" altLang="zh-CN" b="1">
                <a:solidFill>
                  <a:schemeClr val="hlink"/>
                </a:solidFill>
              </a:rPr>
              <a:t> </a:t>
            </a:r>
            <a:r>
              <a:rPr kumimoji="1" lang="en-US" altLang="zh-CN" b="1">
                <a:solidFill>
                  <a:schemeClr val="tx1"/>
                </a:solidFill>
              </a:rPr>
              <a:t>to build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kumimoji="1" lang="en-US" altLang="zh-CN" b="1">
                <a:solidFill>
                  <a:schemeClr val="tx1"/>
                </a:solidFill>
              </a:rPr>
              <a:t> Problem of </a:t>
            </a:r>
            <a:r>
              <a:rPr kumimoji="1" lang="en-US" altLang="zh-CN" b="1">
                <a:solidFill>
                  <a:srgbClr val="FF0000"/>
                </a:solidFill>
              </a:rPr>
              <a:t>scope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kumimoji="1" lang="en-US" altLang="zh-CN" b="1">
                <a:solidFill>
                  <a:schemeClr val="tx1"/>
                </a:solidFill>
              </a:rPr>
              <a:t> Problem of </a:t>
            </a:r>
            <a:r>
              <a:rPr kumimoji="1" lang="en-US" altLang="zh-CN" b="1">
                <a:solidFill>
                  <a:srgbClr val="FF0000"/>
                </a:solidFill>
              </a:rPr>
              <a:t>understanding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kumimoji="1" lang="en-US" altLang="zh-CN" b="1">
                <a:solidFill>
                  <a:schemeClr val="tx1"/>
                </a:solidFill>
              </a:rPr>
              <a:t> Problem of </a:t>
            </a:r>
            <a:r>
              <a:rPr kumimoji="1" lang="en-US" altLang="zh-CN" b="1">
                <a:solidFill>
                  <a:srgbClr val="FF0000"/>
                </a:solidFill>
              </a:rPr>
              <a:t>volatility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CB746B55-FD20-E3F9-A337-1A99C9387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15888"/>
            <a:ext cx="7859712" cy="719137"/>
          </a:xfrm>
        </p:spPr>
        <p:txBody>
          <a:bodyPr/>
          <a:lstStyle/>
          <a:p>
            <a:pPr eaLnBrk="1" hangingPunct="1"/>
            <a:r>
              <a:rPr lang="en-US" altLang="zh-CN"/>
              <a:t>Eliciting Requirements</a:t>
            </a:r>
          </a:p>
        </p:txBody>
      </p:sp>
      <p:graphicFrame>
        <p:nvGraphicFramePr>
          <p:cNvPr id="19458" name="Object 12">
            <a:extLst>
              <a:ext uri="{FF2B5EF4-FFF2-40B4-BE49-F238E27FC236}">
                <a16:creationId xmlns:a16="http://schemas.microsoft.com/office/drawing/2014/main" id="{C7A82A9F-3087-071E-5D3D-4206DA2C5874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95288" y="765175"/>
          <a:ext cx="784860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0" imgH="0" progId="Visio.Drawing.11">
                  <p:embed/>
                </p:oleObj>
              </mc:Choice>
              <mc:Fallback>
                <p:oleObj name="Visio" r:id="rId2" imgW="0" imgH="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765175"/>
                        <a:ext cx="7848600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14">
            <a:extLst>
              <a:ext uri="{FF2B5EF4-FFF2-40B4-BE49-F238E27FC236}">
                <a16:creationId xmlns:a16="http://schemas.microsoft.com/office/drawing/2014/main" id="{AA188C97-C33F-6CAB-69E3-736E8F3CD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3092450"/>
            <a:ext cx="2152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hlink"/>
                </a:solidFill>
              </a:rPr>
              <a:t>Formal prioritization</a:t>
            </a:r>
          </a:p>
        </p:txBody>
      </p:sp>
      <p:sp>
        <p:nvSpPr>
          <p:cNvPr id="19460" name="Text Box 15">
            <a:extLst>
              <a:ext uri="{FF2B5EF4-FFF2-40B4-BE49-F238E27FC236}">
                <a16:creationId xmlns:a16="http://schemas.microsoft.com/office/drawing/2014/main" id="{052AA20B-0470-CD5C-BD31-EBE6C00BC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163" y="3400425"/>
            <a:ext cx="544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9461" name="Text Box 16">
            <a:extLst>
              <a:ext uri="{FF2B5EF4-FFF2-40B4-BE49-F238E27FC236}">
                <a16:creationId xmlns:a16="http://schemas.microsoft.com/office/drawing/2014/main" id="{B30060B6-7B0A-DCCC-E805-AA3D70F0B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738" y="3379788"/>
            <a:ext cx="454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chemeClr val="tx1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F84C54F6-9A94-7D82-7ADF-14E133866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099300" cy="792162"/>
          </a:xfrm>
        </p:spPr>
        <p:txBody>
          <a:bodyPr/>
          <a:lstStyle/>
          <a:p>
            <a:pPr eaLnBrk="1" hangingPunct="1"/>
            <a:r>
              <a:rPr lang="en-US" altLang="zh-CN"/>
              <a:t>Quality Function Deployment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9E855B51-2736-EBCF-F60C-AE37774F3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064500" cy="5183187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Function deployment</a:t>
            </a:r>
            <a:r>
              <a:rPr lang="en-US" altLang="zh-CN" b="1">
                <a:solidFill>
                  <a:schemeClr val="tx1"/>
                </a:solidFill>
              </a:rPr>
              <a:t> determines the “value” (as perceived by the customer) of each function required of the system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Information deployment</a:t>
            </a:r>
            <a:r>
              <a:rPr lang="en-US" altLang="zh-CN" b="1">
                <a:solidFill>
                  <a:schemeClr val="tx1"/>
                </a:solidFill>
              </a:rPr>
              <a:t> identifies data objects and events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Task deployment</a:t>
            </a:r>
            <a:r>
              <a:rPr lang="en-US" altLang="zh-CN" b="1">
                <a:solidFill>
                  <a:schemeClr val="tx1"/>
                </a:solidFill>
              </a:rPr>
              <a:t> examines the behavior of the system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Value analysis</a:t>
            </a:r>
            <a:r>
              <a:rPr lang="en-US" altLang="zh-CN" b="1">
                <a:solidFill>
                  <a:schemeClr val="tx1"/>
                </a:solidFill>
              </a:rPr>
              <a:t> determines the relative priority of requirements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It identifies </a:t>
            </a:r>
            <a:r>
              <a:rPr lang="en-US" altLang="zh-CN" b="1">
                <a:solidFill>
                  <a:srgbClr val="FF0000"/>
                </a:solidFill>
              </a:rPr>
              <a:t>three</a:t>
            </a:r>
            <a:r>
              <a:rPr lang="en-US" altLang="zh-CN" b="1">
                <a:solidFill>
                  <a:schemeClr val="tx1"/>
                </a:solidFill>
              </a:rPr>
              <a:t> types of requirements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Normal requirements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Expected requirements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Exciting requirements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AEB65EA4-36F0-670A-CEE0-7AEFB9EF33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188913"/>
            <a:ext cx="7099300" cy="792162"/>
          </a:xfrm>
        </p:spPr>
        <p:txBody>
          <a:bodyPr/>
          <a:lstStyle/>
          <a:p>
            <a:pPr eaLnBrk="1" hangingPunct="1"/>
            <a:r>
              <a:rPr lang="en-US" altLang="zh-CN"/>
              <a:t>Non-Functional Requirements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CF1FB0C5-1D5E-FFB4-4DCA-C0F979B5B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4100"/>
            <a:ext cx="8064500" cy="5183188"/>
          </a:xfrm>
        </p:spPr>
        <p:txBody>
          <a:bodyPr/>
          <a:lstStyle/>
          <a:p>
            <a:pPr eaLnBrk="1" hangingPunct="1"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Non-Functional Requirment (NFR) </a:t>
            </a:r>
            <a:r>
              <a:rPr lang="en-US" altLang="zh-CN" b="1">
                <a:solidFill>
                  <a:schemeClr val="tx1"/>
                </a:solidFill>
              </a:rPr>
              <a:t>– quality attribute, performance attribute, security attribute, or general system constraint. A two phase process is used to determine which NFR’s are compatible: 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The first phase </a:t>
            </a:r>
            <a:r>
              <a:rPr lang="en-US" altLang="zh-CN" b="1">
                <a:solidFill>
                  <a:schemeClr val="tx1"/>
                </a:solidFill>
              </a:rPr>
              <a:t>is to create a matrix using each NFR as a column heading and the system SE guidelines a row labels</a:t>
            </a:r>
          </a:p>
          <a:p>
            <a:pPr lvl="1" eaLnBrk="1" hangingPunct="1"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The second phase </a:t>
            </a:r>
            <a:r>
              <a:rPr lang="en-US" altLang="zh-CN" b="1">
                <a:solidFill>
                  <a:schemeClr val="tx1"/>
                </a:solidFill>
              </a:rPr>
              <a:t>is for the team to prioritize each NFR using a set of decision rules to decide which to implement by classifying each NFR and guideline pair as complementary, overlapping, conflicting, or independent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1527</Words>
  <Application>Microsoft Office PowerPoint</Application>
  <PresentationFormat>全屏显示(4:3)</PresentationFormat>
  <Paragraphs>180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Arial</vt:lpstr>
      <vt:lpstr>宋体</vt:lpstr>
      <vt:lpstr>Calibri</vt:lpstr>
      <vt:lpstr>等线</vt:lpstr>
      <vt:lpstr>Times New Roman</vt:lpstr>
      <vt:lpstr>Symbol</vt:lpstr>
      <vt:lpstr>Wingdings</vt:lpstr>
      <vt:lpstr>Palatino</vt:lpstr>
      <vt:lpstr>默认设计模板</vt:lpstr>
      <vt:lpstr>Microsoft Visio 绘图</vt:lpstr>
      <vt:lpstr>Ch.8 Understanding Requirements</vt:lpstr>
      <vt:lpstr>Requirements Engineering</vt:lpstr>
      <vt:lpstr>Requirements Engineering (cont.)</vt:lpstr>
      <vt:lpstr>Inception</vt:lpstr>
      <vt:lpstr>Eliciting Requirements</vt:lpstr>
      <vt:lpstr>Eliciting Requirements (cont.)</vt:lpstr>
      <vt:lpstr>Eliciting Requirements</vt:lpstr>
      <vt:lpstr>Quality Function Deployment</vt:lpstr>
      <vt:lpstr>Non-Functional Requirements</vt:lpstr>
      <vt:lpstr>Elicitation Work Products</vt:lpstr>
      <vt:lpstr>Use-Cases</vt:lpstr>
      <vt:lpstr>Use-Cases</vt:lpstr>
      <vt:lpstr>A Example -- SafeHome</vt:lpstr>
      <vt:lpstr>Use-Case Diagram</vt:lpstr>
      <vt:lpstr>Building the Analysis Model</vt:lpstr>
      <vt:lpstr>Class Diagram</vt:lpstr>
      <vt:lpstr>State Diagram</vt:lpstr>
      <vt:lpstr>State Diagram</vt:lpstr>
      <vt:lpstr>Analysis Patterns</vt:lpstr>
      <vt:lpstr>Analysis Patterns (cont.)</vt:lpstr>
      <vt:lpstr>Negotiating Requirements</vt:lpstr>
      <vt:lpstr>Requirements Monitoring</vt:lpstr>
      <vt:lpstr>Validating Requirements</vt:lpstr>
      <vt:lpstr>Validating Requirements (cont.)</vt:lpstr>
      <vt:lpstr>Validating Requirements (cont.)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53</cp:revision>
  <dcterms:created xsi:type="dcterms:W3CDTF">2007-07-09T05:40:59Z</dcterms:created>
  <dcterms:modified xsi:type="dcterms:W3CDTF">2025-02-24T13:31:32Z</dcterms:modified>
</cp:coreProperties>
</file>