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25" r:id="rId3"/>
    <p:sldId id="326" r:id="rId4"/>
    <p:sldId id="327" r:id="rId5"/>
    <p:sldId id="328" r:id="rId6"/>
    <p:sldId id="405" r:id="rId7"/>
    <p:sldId id="345" r:id="rId8"/>
    <p:sldId id="346" r:id="rId9"/>
    <p:sldId id="347" r:id="rId10"/>
    <p:sldId id="409" r:id="rId11"/>
    <p:sldId id="348" r:id="rId12"/>
    <p:sldId id="408" r:id="rId13"/>
    <p:sldId id="349" r:id="rId14"/>
    <p:sldId id="40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E48F"/>
    <a:srgbClr val="FF0000"/>
    <a:srgbClr val="000066"/>
    <a:srgbClr val="33CC33"/>
    <a:srgbClr val="FFFF00"/>
    <a:srgbClr val="6600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490" autoAdjust="0"/>
  </p:normalViewPr>
  <p:slideViewPr>
    <p:cSldViewPr>
      <p:cViewPr varScale="1">
        <p:scale>
          <a:sx n="114" d="100"/>
          <a:sy n="114" d="100"/>
        </p:scale>
        <p:origin x="148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6010D08C-02E8-8B0E-C819-525D9E5E0D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1F714995-1DB1-501D-9E97-3AB816FE9A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E62EE0EE-B1D3-FFD8-A49B-96986B660AC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454E4CAD-A029-7666-BE47-2BAA880D50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E14AFE09-28DC-3C88-E38C-3D1AF141A8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872BDACC-0083-340A-ED38-5E0CEF09D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FBD53F-0066-4A0D-8E7A-A17427AF29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A49A3F-5CF6-0C39-A939-A64FCA49A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1A228-1E9C-0C9F-B3C7-A903B2899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343FB9-BF62-B44D-4823-E3D6424E0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08773-EED8-41FD-9E2C-F4C5A5D511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54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B822A0-7D20-4E16-EA0A-841D0CEEA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FB3F09-78DF-7C84-15E2-9A41E5B334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AA0BAB-C686-A046-FD08-68AD020919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1A0E4-917B-47A6-A280-5EE91B078B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50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59368-8789-8304-5C0A-CC14F53BF3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B3D5CD-3F5D-97A5-851E-5DD82991F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FCCCAE-FBA5-4069-2E78-DEFC79D8B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FC96F-EE69-4EDA-9C9F-9D8AA6B081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7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FEECD-9E0A-C7B3-0540-5E3DD2BEEB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62D3AE-1DB0-EF1C-1A29-3DEEDF060B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E3D4DF-70A8-45AF-9A24-D3A140BE8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718E7-D112-48FD-A1BB-8B8F4D93B1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56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AD3773-0BB6-5F53-4D74-048B6B2BE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63D35-8C79-DEE7-D4BB-DD7FF9B817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BE7830-E66E-FE64-68EB-50D971319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82AC1-ED8A-45E3-8762-390D3DD57B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94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EEA95-7495-C0DB-4488-BF2131F7F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56FFF-F936-EBC6-CD5A-A48D577DA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D5BEA-98F5-AEA0-7CC2-5E4961891B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1E95A-6A2E-4089-8B73-5045281863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64415F-076D-B2E2-CD69-7A3BC5D1C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3496F7-453F-6955-DE87-0F6089DF5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7C8A25-FBFE-F2AA-B0A3-C4828F80E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A2DB1-1383-4154-A561-9F0743B7E4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37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25F82D-0D41-EB77-882B-6FED578741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A37345-E93E-1F49-688C-285E19DC38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F79CFD-F4AD-DD0E-EB5A-91C170CD7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31C440-ECB9-4A5D-A7F7-F5C2E071FF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0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1CA35C-BF53-0D44-B994-60BA66A45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3D5AE2-7C05-00E0-E1B7-D33D0F4649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D3188E0-EDA8-945B-7F3D-8CC92C3DC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82CA4-54D2-4A80-BEB7-2DCB53EC94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04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A399D-2609-CDCA-987E-D6EC4FEA27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B6CDA-08BC-D6E8-0C93-EC34B2E52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95D8C-2F9F-6B29-F0CE-D4CBC8C28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0965F-FF39-41AC-A19E-79CEC5946C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CF102-4DE1-D026-5578-D379D2518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CEF61-6289-994D-EFC0-AB4A31A67C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6B553B-9687-8E0D-A27C-985CDEF75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6450A-BDEC-4706-8FCF-EA53B811FC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5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模板图片">
            <a:extLst>
              <a:ext uri="{FF2B5EF4-FFF2-40B4-BE49-F238E27FC236}">
                <a16:creationId xmlns:a16="http://schemas.microsoft.com/office/drawing/2014/main" id="{C493AA80-FFA4-3290-0970-AD9EBC3C6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2AC06414-0C34-B140-80BD-60413CBB8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6805F04-E753-0826-8D1F-BED51CA50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547D78F-58E2-7B57-FCB5-360C904223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358840-37C9-CEBB-2A1E-C3C87232B4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008CB8-2CCC-7F51-4869-82A46F3D6C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AD60583-8A1F-4A32-94E3-C99D5A0F9F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5602487-676B-0557-9A09-AC8A8F5E9A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916113"/>
            <a:ext cx="7772400" cy="1900237"/>
          </a:xfrm>
        </p:spPr>
        <p:txBody>
          <a:bodyPr/>
          <a:lstStyle/>
          <a:p>
            <a:pPr algn="l" eaLnBrk="1" hangingPunct="1"/>
            <a:r>
              <a:rPr lang="en-US" altLang="zh-CN"/>
              <a:t>Ch.9 Requirements Modeling</a:t>
            </a:r>
            <a:r>
              <a:rPr lang="zh-CN" altLang="en-US"/>
              <a:t>：</a:t>
            </a:r>
            <a:br>
              <a:rPr lang="en-US" altLang="zh-CN"/>
            </a:br>
            <a:r>
              <a:rPr lang="en-US" altLang="zh-CN"/>
              <a:t>              Scenario-Based Methods 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0276B7C-8984-E9B5-5825-12D5A4D72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5525" y="188913"/>
            <a:ext cx="522922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Reviewing a Use-Case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E1BD20-ED54-FE79-2620-58C61FDBF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704138" cy="5327650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Use-cases are written first in narrative form and mapped to a template if formality is needed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Each primary scenario </a:t>
            </a:r>
            <a:r>
              <a:rPr lang="en-US" altLang="zh-CN" b="1">
                <a:solidFill>
                  <a:srgbClr val="FF0000"/>
                </a:solidFill>
              </a:rPr>
              <a:t>should be reviewed and refined </a:t>
            </a:r>
            <a:r>
              <a:rPr lang="en-US" altLang="zh-CN" b="1">
                <a:solidFill>
                  <a:schemeClr val="tx1"/>
                </a:solidFill>
              </a:rPr>
              <a:t>to see if alternative interactions are possible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Can the actor take some other action at this point?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Is it possible that the actor will encounter an error condition at some point? If so, what?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Is it possible that the actor will encounter some other behavior at some point? If so, what?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9C34EAB-2D11-8FDF-6495-85F78562A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982663"/>
            <a:ext cx="6445250" cy="568642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E9EF771-430B-B987-22A8-1ACE18289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550" y="115888"/>
            <a:ext cx="5700713" cy="865187"/>
          </a:xfrm>
        </p:spPr>
        <p:txBody>
          <a:bodyPr/>
          <a:lstStyle/>
          <a:p>
            <a:pPr eaLnBrk="1" hangingPunct="1"/>
            <a:r>
              <a:rPr lang="en-US" altLang="zh-CN"/>
              <a:t>Use-Case Diagram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68984568-49F7-1939-D7EF-A1B4D5E28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1141413"/>
            <a:ext cx="5378450" cy="538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FD55DC2-79ED-F3B1-89FA-FD7ED76B1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Activity and Swim Lane Diagrams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F8D87C4E-24AA-63A5-DCC9-2615A1FB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92375"/>
            <a:ext cx="75596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endParaRPr lang="en-US" altLang="zh-CN" sz="2400" b="1"/>
          </a:p>
          <a:p>
            <a:pPr>
              <a:lnSpc>
                <a:spcPct val="135000"/>
              </a:lnSpc>
              <a:spcBef>
                <a:spcPct val="25000"/>
              </a:spcBef>
              <a:buFont typeface="Wingdings" panose="05000000000000000000" pitchFamily="2" charset="2"/>
              <a:buChar char="l"/>
            </a:pPr>
            <a:endParaRPr lang="en-US" altLang="zh-CN" sz="2400" b="1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E34CC59-63C4-5729-7BF1-8011FD8A0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143000"/>
            <a:ext cx="79914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400" b="1">
                <a:solidFill>
                  <a:srgbClr val="FF0000"/>
                </a:solidFill>
              </a:rPr>
              <a:t>Activity diagram</a:t>
            </a:r>
            <a:r>
              <a:rPr lang="en-US" altLang="zh-CN" sz="2400" b="1"/>
              <a:t> supplements the use-case by providing a diagrammatic representation of procedural flow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buFontTx/>
              <a:buChar char="•"/>
            </a:pPr>
            <a:r>
              <a:rPr lang="en-US" altLang="zh-CN" sz="2400" b="1">
                <a:solidFill>
                  <a:srgbClr val="FF0000"/>
                </a:solidFill>
              </a:rPr>
              <a:t>Swim lane diagram</a:t>
            </a:r>
            <a:r>
              <a:rPr lang="en-US" altLang="zh-CN" sz="2400" b="1"/>
              <a:t> allows the modeler to represent the flow of activities described by the use-case and at the same time indicate which actor (if there are </a:t>
            </a:r>
            <a:r>
              <a:rPr lang="en-US" altLang="zh-CN" sz="2400" b="1">
                <a:solidFill>
                  <a:schemeClr val="accent2"/>
                </a:solidFill>
              </a:rPr>
              <a:t>multiple actors</a:t>
            </a:r>
            <a:r>
              <a:rPr lang="en-US" altLang="zh-CN" sz="2400" b="1"/>
              <a:t> involved in a specific use-case) or analysis class has </a:t>
            </a:r>
            <a:r>
              <a:rPr lang="en-US" altLang="zh-CN" sz="2400" b="1">
                <a:solidFill>
                  <a:schemeClr val="accent2"/>
                </a:solidFill>
              </a:rPr>
              <a:t>responsibility</a:t>
            </a:r>
            <a:r>
              <a:rPr lang="en-US" altLang="zh-CN" sz="2400" b="1"/>
              <a:t> for the action described by an activity rectangle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6">
            <a:extLst>
              <a:ext uri="{FF2B5EF4-FFF2-40B4-BE49-F238E27FC236}">
                <a16:creationId xmlns:a16="http://schemas.microsoft.com/office/drawing/2014/main" id="{7CB277A1-FAA5-51D4-80FB-A03E4037BE7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36725" y="188913"/>
          <a:ext cx="5930900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01323" imgH="6128617" progId="Visio.Drawing.11">
                  <p:embed/>
                </p:oleObj>
              </mc:Choice>
              <mc:Fallback>
                <p:oleObj name="Visio" r:id="rId2" imgW="5801323" imgH="61286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188913"/>
                        <a:ext cx="5930900" cy="6264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9">
            <a:extLst>
              <a:ext uri="{FF2B5EF4-FFF2-40B4-BE49-F238E27FC236}">
                <a16:creationId xmlns:a16="http://schemas.microsoft.com/office/drawing/2014/main" id="{34B4244F-BD04-8F81-8E4F-46B8F707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2427288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Other</a:t>
            </a:r>
          </a:p>
          <a:p>
            <a:pPr algn="ctr" eaLnBrk="1" hangingPunct="1"/>
            <a:r>
              <a:rPr lang="en-US" altLang="zh-CN"/>
              <a:t>functions</a:t>
            </a:r>
          </a:p>
        </p:txBody>
      </p:sp>
      <p:sp>
        <p:nvSpPr>
          <p:cNvPr id="14340" name="Text Box 10">
            <a:extLst>
              <a:ext uri="{FF2B5EF4-FFF2-40B4-BE49-F238E27FC236}">
                <a16:creationId xmlns:a16="http://schemas.microsoft.com/office/drawing/2014/main" id="{2E8EDD9C-8CB2-1D53-DBBF-10CDC3284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1412875"/>
            <a:ext cx="213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Valid passwords/ID</a:t>
            </a:r>
          </a:p>
        </p:txBody>
      </p:sp>
      <p:sp>
        <p:nvSpPr>
          <p:cNvPr id="14341" name="Text Box 11">
            <a:extLst>
              <a:ext uri="{FF2B5EF4-FFF2-40B4-BE49-F238E27FC236}">
                <a16:creationId xmlns:a16="http://schemas.microsoft.com/office/drawing/2014/main" id="{5A2CFAE2-A521-BF17-1B04-E9DEB2F7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1477963"/>
            <a:ext cx="2292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Invalid passwords/ID</a:t>
            </a:r>
          </a:p>
        </p:txBody>
      </p:sp>
      <p:sp>
        <p:nvSpPr>
          <p:cNvPr id="14342" name="Text Box 12">
            <a:extLst>
              <a:ext uri="{FF2B5EF4-FFF2-40B4-BE49-F238E27FC236}">
                <a16:creationId xmlns:a16="http://schemas.microsoft.com/office/drawing/2014/main" id="{F6161AE9-349C-7A22-6D73-21217AC98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2643188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hlink"/>
                </a:solidFill>
              </a:rPr>
              <a:t>No input</a:t>
            </a:r>
          </a:p>
          <a:p>
            <a:pPr algn="ctr" eaLnBrk="1" hangingPunct="1"/>
            <a:r>
              <a:rPr lang="en-US" altLang="zh-CN">
                <a:solidFill>
                  <a:schemeClr val="hlink"/>
                </a:solidFill>
              </a:rPr>
              <a:t>Tries remain</a:t>
            </a:r>
          </a:p>
        </p:txBody>
      </p:sp>
      <p:sp>
        <p:nvSpPr>
          <p:cNvPr id="14343" name="Text Box 13">
            <a:extLst>
              <a:ext uri="{FF2B5EF4-FFF2-40B4-BE49-F238E27FC236}">
                <a16:creationId xmlns:a16="http://schemas.microsoft.com/office/drawing/2014/main" id="{68436016-E2E7-2E12-61AF-E7ED2F543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2571750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hlink"/>
                </a:solidFill>
              </a:rPr>
              <a:t>Input tries</a:t>
            </a:r>
          </a:p>
          <a:p>
            <a:pPr algn="ctr" eaLnBrk="1" hangingPunct="1"/>
            <a:r>
              <a:rPr lang="en-US" altLang="zh-CN">
                <a:solidFill>
                  <a:schemeClr val="hlink"/>
                </a:solidFill>
              </a:rPr>
              <a:t>remain</a:t>
            </a:r>
          </a:p>
        </p:txBody>
      </p:sp>
      <p:sp>
        <p:nvSpPr>
          <p:cNvPr id="14344" name="Text Box 14">
            <a:extLst>
              <a:ext uri="{FF2B5EF4-FFF2-40B4-BE49-F238E27FC236}">
                <a16:creationId xmlns:a16="http://schemas.microsoft.com/office/drawing/2014/main" id="{18C82106-13B6-936A-69D3-64E2CD44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3349625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Thumbnail views</a:t>
            </a:r>
          </a:p>
        </p:txBody>
      </p:sp>
      <p:sp>
        <p:nvSpPr>
          <p:cNvPr id="14345" name="Text Box 15">
            <a:extLst>
              <a:ext uri="{FF2B5EF4-FFF2-40B4-BE49-F238E27FC236}">
                <a16:creationId xmlns:a16="http://schemas.microsoft.com/office/drawing/2014/main" id="{E6775B4F-B5A5-42B2-DFA9-D59A50F31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3422650"/>
            <a:ext cx="266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Select a specific camera</a:t>
            </a:r>
          </a:p>
        </p:txBody>
      </p:sp>
      <p:sp>
        <p:nvSpPr>
          <p:cNvPr id="14346" name="Text Box 16">
            <a:extLst>
              <a:ext uri="{FF2B5EF4-FFF2-40B4-BE49-F238E27FC236}">
                <a16:creationId xmlns:a16="http://schemas.microsoft.com/office/drawing/2014/main" id="{BC5119BE-659F-B59B-4C85-04FE6FC4F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5948363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Exit</a:t>
            </a:r>
          </a:p>
        </p:txBody>
      </p:sp>
      <p:sp>
        <p:nvSpPr>
          <p:cNvPr id="14347" name="Text Box 17">
            <a:extLst>
              <a:ext uri="{FF2B5EF4-FFF2-40B4-BE49-F238E27FC236}">
                <a16:creationId xmlns:a16="http://schemas.microsoft.com/office/drawing/2014/main" id="{340B36AE-1E3A-ECF1-4F1F-C42A5DEBF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5948363"/>
            <a:ext cx="225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See another camera</a:t>
            </a:r>
          </a:p>
        </p:txBody>
      </p:sp>
      <p:sp>
        <p:nvSpPr>
          <p:cNvPr id="14348" name="Text Box 18">
            <a:extLst>
              <a:ext uri="{FF2B5EF4-FFF2-40B4-BE49-F238E27FC236}">
                <a16:creationId xmlns:a16="http://schemas.microsoft.com/office/drawing/2014/main" id="{80D4F225-49B7-E19A-6ED4-6FA364CF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765175"/>
            <a:ext cx="2565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Activity diagram for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access camera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surveillance —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display camera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views function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>
            <a:extLst>
              <a:ext uri="{FF2B5EF4-FFF2-40B4-BE49-F238E27FC236}">
                <a16:creationId xmlns:a16="http://schemas.microsoft.com/office/drawing/2014/main" id="{D1F270F3-AAA4-E679-A771-1744A2162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15363" name="Object 4">
            <a:extLst>
              <a:ext uri="{FF2B5EF4-FFF2-40B4-BE49-F238E27FC236}">
                <a16:creationId xmlns:a16="http://schemas.microsoft.com/office/drawing/2014/main" id="{2DD47FFC-8732-B3AD-9EFA-0891695CAEC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28675" y="260350"/>
          <a:ext cx="7488238" cy="641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70699" imgH="6226759" progId="Visio.Drawing.11">
                  <p:embed/>
                </p:oleObj>
              </mc:Choice>
              <mc:Fallback>
                <p:oleObj name="Visio" r:id="rId2" imgW="7270699" imgH="622675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60350"/>
                        <a:ext cx="7488238" cy="6411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2C17DB8-4D29-BFA2-A49F-5D079DCB1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0038" y="188913"/>
            <a:ext cx="6372225" cy="792162"/>
          </a:xfrm>
        </p:spPr>
        <p:txBody>
          <a:bodyPr/>
          <a:lstStyle/>
          <a:p>
            <a:pPr eaLnBrk="1" hangingPunct="1"/>
            <a:r>
              <a:rPr lang="en-US" altLang="zh-CN"/>
              <a:t>Requirements Analysis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AB7E557-324A-083E-2956-ED60CF587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497888" cy="511175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objectives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Describe </a:t>
            </a:r>
            <a:r>
              <a:rPr lang="en-US" altLang="zh-CN" b="1">
                <a:solidFill>
                  <a:srgbClr val="FF0000"/>
                </a:solidFill>
              </a:rPr>
              <a:t>what</a:t>
            </a:r>
            <a:r>
              <a:rPr lang="en-US" altLang="zh-CN" b="1">
                <a:solidFill>
                  <a:schemeClr val="tx1"/>
                </a:solidFill>
              </a:rPr>
              <a:t> the customer requires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Establish a basis for the creation of a software design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Define a set of requirements that can be </a:t>
            </a:r>
            <a:r>
              <a:rPr lang="en-US" altLang="zh-CN" b="1">
                <a:solidFill>
                  <a:srgbClr val="FF0000"/>
                </a:solidFill>
              </a:rPr>
              <a:t>validated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Requirements analysis allows the software engineer (called an </a:t>
            </a:r>
            <a:r>
              <a:rPr lang="en-US" altLang="zh-CN" b="1" i="1">
                <a:solidFill>
                  <a:srgbClr val="FF0000"/>
                </a:solidFill>
              </a:rPr>
              <a:t>analyst</a:t>
            </a:r>
            <a:r>
              <a:rPr lang="en-US" altLang="zh-CN" b="1">
                <a:solidFill>
                  <a:srgbClr val="FF0000"/>
                </a:solidFill>
              </a:rPr>
              <a:t> or </a:t>
            </a:r>
            <a:r>
              <a:rPr lang="en-US" altLang="zh-CN" b="1" i="1">
                <a:solidFill>
                  <a:srgbClr val="FF0000"/>
                </a:solidFill>
              </a:rPr>
              <a:t>modeler</a:t>
            </a:r>
            <a:r>
              <a:rPr lang="en-US" altLang="zh-CN" b="1">
                <a:solidFill>
                  <a:schemeClr val="tx1"/>
                </a:solidFill>
              </a:rPr>
              <a:t> in this role) to: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b="1">
                <a:solidFill>
                  <a:srgbClr val="FF0000"/>
                </a:solidFill>
              </a:rPr>
              <a:t>elaborate</a:t>
            </a:r>
            <a:r>
              <a:rPr lang="en-US" altLang="zh-CN" b="1">
                <a:solidFill>
                  <a:schemeClr val="tx1"/>
                </a:solidFill>
              </a:rPr>
              <a:t> on basic requirements established during earlier requirement engineering tasks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build models that depict user scenarios, functional activities, problem classes and their relationships, system and class behavior, the flow of data as it is transformed, </a:t>
            </a:r>
            <a:r>
              <a:rPr lang="en-US" altLang="zh-CN" b="1">
                <a:solidFill>
                  <a:srgbClr val="FF0000"/>
                </a:solidFill>
              </a:rPr>
              <a:t>constraints</a:t>
            </a:r>
            <a:r>
              <a:rPr lang="en-US" altLang="zh-CN" b="1">
                <a:solidFill>
                  <a:schemeClr val="tx1"/>
                </a:solidFill>
              </a:rPr>
              <a:t> that software must meet.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3269C6-5F79-8393-1B89-5AB3C3145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17900" y="188913"/>
            <a:ext cx="2476500" cy="850900"/>
          </a:xfrm>
        </p:spPr>
        <p:txBody>
          <a:bodyPr/>
          <a:lstStyle/>
          <a:p>
            <a:pPr eaLnBrk="1" hangingPunct="1"/>
            <a:r>
              <a:rPr lang="en-US" altLang="zh-CN"/>
              <a:t>A Bridge</a:t>
            </a:r>
          </a:p>
        </p:txBody>
      </p:sp>
      <p:sp>
        <p:nvSpPr>
          <p:cNvPr id="4099" name="Oval 4">
            <a:extLst>
              <a:ext uri="{FF2B5EF4-FFF2-40B4-BE49-F238E27FC236}">
                <a16:creationId xmlns:a16="http://schemas.microsoft.com/office/drawing/2014/main" id="{91AF4236-392F-8390-3BFF-A19403F0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1341438"/>
            <a:ext cx="2087563" cy="21605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system</a:t>
            </a:r>
          </a:p>
          <a:p>
            <a:pPr algn="ctr" eaLnBrk="1" hangingPunct="1"/>
            <a:r>
              <a:rPr lang="en-US" altLang="zh-CN" sz="2400" b="1"/>
              <a:t>description</a:t>
            </a:r>
          </a:p>
        </p:txBody>
      </p:sp>
      <p:sp>
        <p:nvSpPr>
          <p:cNvPr id="4100" name="Oval 5">
            <a:extLst>
              <a:ext uri="{FF2B5EF4-FFF2-40B4-BE49-F238E27FC236}">
                <a16:creationId xmlns:a16="http://schemas.microsoft.com/office/drawing/2014/main" id="{43310920-CB26-74A8-57EC-2A816F7BC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500438"/>
            <a:ext cx="2087563" cy="216058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design</a:t>
            </a:r>
          </a:p>
          <a:p>
            <a:pPr algn="ctr" eaLnBrk="1" hangingPunct="1"/>
            <a:r>
              <a:rPr lang="en-US" altLang="zh-CN" sz="2400" b="1"/>
              <a:t>model</a:t>
            </a:r>
          </a:p>
        </p:txBody>
      </p:sp>
      <p:sp>
        <p:nvSpPr>
          <p:cNvPr id="4101" name="Oval 6">
            <a:extLst>
              <a:ext uri="{FF2B5EF4-FFF2-40B4-BE49-F238E27FC236}">
                <a16:creationId xmlns:a16="http://schemas.microsoft.com/office/drawing/2014/main" id="{82415499-8CD7-100D-F3A9-B05567D6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492375"/>
            <a:ext cx="2087562" cy="21605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analysis</a:t>
            </a:r>
          </a:p>
          <a:p>
            <a:pPr algn="ctr" eaLnBrk="1" hangingPunct="1"/>
            <a:r>
              <a:rPr lang="en-US" altLang="zh-CN" sz="2400" b="1"/>
              <a:t>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D06A28E-7796-C0F5-8CBD-91C0B7E73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6838" y="188913"/>
            <a:ext cx="4238625" cy="719137"/>
          </a:xfrm>
        </p:spPr>
        <p:txBody>
          <a:bodyPr/>
          <a:lstStyle/>
          <a:p>
            <a:pPr eaLnBrk="1" hangingPunct="1"/>
            <a:r>
              <a:rPr lang="en-US" altLang="zh-CN"/>
              <a:t>Rules of Thumb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7B8C22E-4A3E-D860-7588-8D5671E27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993063" cy="50403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The model should focus on requirements that are visible </a:t>
            </a:r>
            <a:r>
              <a:rPr lang="en-US" altLang="zh-CN" b="1">
                <a:solidFill>
                  <a:srgbClr val="FF0000"/>
                </a:solidFill>
              </a:rPr>
              <a:t>within</a:t>
            </a:r>
            <a:r>
              <a:rPr lang="en-US" altLang="zh-CN" b="1">
                <a:solidFill>
                  <a:schemeClr val="tx1"/>
                </a:solidFill>
              </a:rPr>
              <a:t> the problem or business domain. The level of abstraction should be relatively high. </a:t>
            </a:r>
            <a:endParaRPr lang="en-US" altLang="zh-CN" b="1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Each element of the analysis model should </a:t>
            </a:r>
            <a:r>
              <a:rPr lang="en-US" altLang="zh-CN" b="1">
                <a:solidFill>
                  <a:srgbClr val="FF0000"/>
                </a:solidFill>
              </a:rPr>
              <a:t>add</a:t>
            </a:r>
            <a:r>
              <a:rPr lang="en-US" altLang="zh-CN" b="1">
                <a:solidFill>
                  <a:schemeClr val="tx1"/>
                </a:solidFill>
              </a:rPr>
              <a:t> to an overall understanding of software requirements and provide insight into the information domain, function and behavior of the system.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b="1">
                <a:solidFill>
                  <a:srgbClr val="FF0000"/>
                </a:solidFill>
              </a:rPr>
              <a:t>Delay</a:t>
            </a:r>
            <a:r>
              <a:rPr lang="en-US" altLang="zh-CN" b="1">
                <a:solidFill>
                  <a:schemeClr val="tx1"/>
                </a:solidFill>
              </a:rPr>
              <a:t> consideration of infrastructure and other non-functional models until design.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b="1">
                <a:solidFill>
                  <a:srgbClr val="FF0000"/>
                </a:solidFill>
              </a:rPr>
              <a:t>Minimize</a:t>
            </a:r>
            <a:r>
              <a:rPr lang="en-US" altLang="zh-CN" b="1">
                <a:solidFill>
                  <a:schemeClr val="tx1"/>
                </a:solidFill>
              </a:rPr>
              <a:t> coupling throughout the system.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Be certain that the analysis model provides value to all stakeholders.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Keep the model as </a:t>
            </a:r>
            <a:r>
              <a:rPr lang="en-US" altLang="zh-CN" b="1">
                <a:solidFill>
                  <a:srgbClr val="FF0000"/>
                </a:solidFill>
              </a:rPr>
              <a:t>simple</a:t>
            </a:r>
            <a:r>
              <a:rPr lang="en-US" altLang="zh-CN" b="1">
                <a:solidFill>
                  <a:schemeClr val="tx1"/>
                </a:solidFill>
              </a:rPr>
              <a:t> as it can be.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3D1353-AF11-1291-C10E-45CF6A9E4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0" y="188913"/>
            <a:ext cx="4748213" cy="792162"/>
          </a:xfrm>
        </p:spPr>
        <p:txBody>
          <a:bodyPr/>
          <a:lstStyle/>
          <a:p>
            <a:pPr eaLnBrk="1" hangingPunct="1"/>
            <a:r>
              <a:rPr lang="en-US" altLang="zh-CN"/>
              <a:t>Domain Analysis</a:t>
            </a:r>
          </a:p>
        </p:txBody>
      </p:sp>
      <p:pic>
        <p:nvPicPr>
          <p:cNvPr id="6147" name="Picture 5" descr="DARTS">
            <a:extLst>
              <a:ext uri="{FF2B5EF4-FFF2-40B4-BE49-F238E27FC236}">
                <a16:creationId xmlns:a16="http://schemas.microsoft.com/office/drawing/2014/main" id="{2E7F77AE-89AF-4A85-230E-12E226C6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668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6">
            <a:extLst>
              <a:ext uri="{FF2B5EF4-FFF2-40B4-BE49-F238E27FC236}">
                <a16:creationId xmlns:a16="http://schemas.microsoft.com/office/drawing/2014/main" id="{78F57DB0-C98E-5312-B2DB-C475152B2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981075"/>
            <a:ext cx="7478713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r>
              <a:rPr kumimoji="1" lang="en-US" altLang="zh-CN" sz="2400" b="1">
                <a:solidFill>
                  <a:srgbClr val="FF0000"/>
                </a:solidFill>
              </a:rPr>
              <a:t>Goal:</a:t>
            </a:r>
            <a:r>
              <a:rPr kumimoji="1" lang="en-US" altLang="zh-CN" sz="2400" b="1"/>
              <a:t> Software domain analysis is the identification, analysis, and specification of common requirements from a specific application domain, typically for </a:t>
            </a:r>
            <a:r>
              <a:rPr kumimoji="1" lang="en-US" altLang="zh-CN" sz="2400" b="1">
                <a:solidFill>
                  <a:srgbClr val="FF0000"/>
                </a:solidFill>
              </a:rPr>
              <a:t>reuse</a:t>
            </a:r>
            <a:r>
              <a:rPr kumimoji="1" lang="en-US" altLang="zh-CN" sz="2400" b="1"/>
              <a:t> on multiple projects within that application domain . . 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CF3DA95-29B1-5478-DB17-613D99821293}"/>
              </a:ext>
            </a:extLst>
          </p:cNvPr>
          <p:cNvGrpSpPr>
            <a:grpSpLocks/>
          </p:cNvGrpSpPr>
          <p:nvPr/>
        </p:nvGrpSpPr>
        <p:grpSpPr bwMode="auto">
          <a:xfrm>
            <a:off x="4016375" y="3398838"/>
            <a:ext cx="1420813" cy="2667000"/>
            <a:chOff x="2304" y="1392"/>
            <a:chExt cx="1206" cy="1680"/>
          </a:xfrm>
        </p:grpSpPr>
        <p:sp>
          <p:nvSpPr>
            <p:cNvPr id="6181" name="Oval 8">
              <a:extLst>
                <a:ext uri="{FF2B5EF4-FFF2-40B4-BE49-F238E27FC236}">
                  <a16:creationId xmlns:a16="http://schemas.microsoft.com/office/drawing/2014/main" id="{FB946A73-0F85-F059-CCD9-7597EA22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392"/>
              <a:ext cx="1206" cy="1680"/>
            </a:xfrm>
            <a:prstGeom prst="ellipse">
              <a:avLst/>
            </a:prstGeom>
            <a:solidFill>
              <a:srgbClr val="EEEEEE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2" name="Rectangle 9">
              <a:extLst>
                <a:ext uri="{FF2B5EF4-FFF2-40B4-BE49-F238E27FC236}">
                  <a16:creationId xmlns:a16="http://schemas.microsoft.com/office/drawing/2014/main" id="{3625A967-6BD6-F74F-034E-6BCCC539F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2054"/>
              <a:ext cx="10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DOMAIN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Times New Roman" panose="02020603050405020304" pitchFamily="18" charset="0"/>
                </a:rPr>
                <a:t>ANALYSIS</a:t>
              </a:r>
            </a:p>
          </p:txBody>
        </p:sp>
      </p:grpSp>
      <p:sp>
        <p:nvSpPr>
          <p:cNvPr id="6150" name="Rectangle 10">
            <a:extLst>
              <a:ext uri="{FF2B5EF4-FFF2-40B4-BE49-F238E27FC236}">
                <a16:creationId xmlns:a16="http://schemas.microsoft.com/office/drawing/2014/main" id="{1EF3E9D6-8F5F-279E-AEAD-D8D7A5B2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71863"/>
            <a:ext cx="1657350" cy="2693987"/>
          </a:xfrm>
          <a:prstGeom prst="rect">
            <a:avLst/>
          </a:prstGeom>
          <a:solidFill>
            <a:srgbClr val="EEEEE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11">
            <a:extLst>
              <a:ext uri="{FF2B5EF4-FFF2-40B4-BE49-F238E27FC236}">
                <a16:creationId xmlns:a16="http://schemas.microsoft.com/office/drawing/2014/main" id="{D8107E32-6E35-1C1C-E6EF-39FE96BF7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4046538"/>
            <a:ext cx="1549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SOURCES OF 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DOMAIN</a:t>
            </a:r>
          </a:p>
          <a:p>
            <a:pPr algn="ctr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KNOWLEDGE</a:t>
            </a:r>
          </a:p>
        </p:txBody>
      </p:sp>
      <p:sp>
        <p:nvSpPr>
          <p:cNvPr id="6152" name="Rectangle 12">
            <a:extLst>
              <a:ext uri="{FF2B5EF4-FFF2-40B4-BE49-F238E27FC236}">
                <a16:creationId xmlns:a16="http://schemas.microsoft.com/office/drawing/2014/main" id="{8884EA91-A6C8-BDCD-C760-2E7AD0D59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788" y="3511550"/>
            <a:ext cx="1433512" cy="2630488"/>
          </a:xfrm>
          <a:prstGeom prst="rect">
            <a:avLst/>
          </a:prstGeom>
          <a:solidFill>
            <a:srgbClr val="EEEEEE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13">
            <a:extLst>
              <a:ext uri="{FF2B5EF4-FFF2-40B4-BE49-F238E27FC236}">
                <a16:creationId xmlns:a16="http://schemas.microsoft.com/office/drawing/2014/main" id="{BB8853C2-2A10-2695-7B97-8F6D3CBD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191000"/>
            <a:ext cx="11557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DOMAIN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ANALYSIS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MODEL</a:t>
            </a:r>
          </a:p>
        </p:txBody>
      </p:sp>
      <p:sp>
        <p:nvSpPr>
          <p:cNvPr id="6154" name="Arc 14">
            <a:extLst>
              <a:ext uri="{FF2B5EF4-FFF2-40B4-BE49-F238E27FC236}">
                <a16:creationId xmlns:a16="http://schemas.microsoft.com/office/drawing/2014/main" id="{E0407B5F-F074-A330-47E3-AB962151D2F7}"/>
              </a:ext>
            </a:extLst>
          </p:cNvPr>
          <p:cNvSpPr>
            <a:spLocks/>
          </p:cNvSpPr>
          <p:nvPr/>
        </p:nvSpPr>
        <p:spPr bwMode="auto">
          <a:xfrm>
            <a:off x="4040188" y="3660775"/>
            <a:ext cx="173037" cy="206375"/>
          </a:xfrm>
          <a:custGeom>
            <a:avLst/>
            <a:gdLst>
              <a:gd name="T0" fmla="*/ 44113652 w 21600"/>
              <a:gd name="T1" fmla="*/ 2147483647 h 14960"/>
              <a:gd name="T2" fmla="*/ 44113652 w 21600"/>
              <a:gd name="T3" fmla="*/ 0 h 14960"/>
              <a:gd name="T4" fmla="*/ 712656121 w 21600"/>
              <a:gd name="T5" fmla="*/ 2147483647 h 14960"/>
              <a:gd name="T6" fmla="*/ 0 60000 65536"/>
              <a:gd name="T7" fmla="*/ 0 60000 65536"/>
              <a:gd name="T8" fmla="*/ 0 60000 65536"/>
              <a:gd name="T9" fmla="*/ 0 w 21600"/>
              <a:gd name="T10" fmla="*/ 0 h 14960"/>
              <a:gd name="T11" fmla="*/ 21600 w 21600"/>
              <a:gd name="T12" fmla="*/ 14960 h 14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960" fill="none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</a:path>
              <a:path w="21600" h="14960" stroke="0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  <a:lnTo>
                  <a:pt x="21600" y="7480"/>
                </a:lnTo>
                <a:lnTo>
                  <a:pt x="1336" y="14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5">
            <a:extLst>
              <a:ext uri="{FF2B5EF4-FFF2-40B4-BE49-F238E27FC236}">
                <a16:creationId xmlns:a16="http://schemas.microsoft.com/office/drawing/2014/main" id="{486E6075-3156-3FA7-C2F7-BCE0D1166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3743325"/>
            <a:ext cx="201612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Arc 16">
            <a:extLst>
              <a:ext uri="{FF2B5EF4-FFF2-40B4-BE49-F238E27FC236}">
                <a16:creationId xmlns:a16="http://schemas.microsoft.com/office/drawing/2014/main" id="{251DDF2B-7FF6-81CB-AF3C-6CCD5E59DE9B}"/>
              </a:ext>
            </a:extLst>
          </p:cNvPr>
          <p:cNvSpPr>
            <a:spLocks/>
          </p:cNvSpPr>
          <p:nvPr/>
        </p:nvSpPr>
        <p:spPr bwMode="auto">
          <a:xfrm>
            <a:off x="3895725" y="4160838"/>
            <a:ext cx="173038" cy="204787"/>
          </a:xfrm>
          <a:custGeom>
            <a:avLst/>
            <a:gdLst>
              <a:gd name="T0" fmla="*/ 40585037 w 21600"/>
              <a:gd name="T1" fmla="*/ 2147483647 h 14690"/>
              <a:gd name="T2" fmla="*/ 44444033 w 21600"/>
              <a:gd name="T3" fmla="*/ 0 h 14690"/>
              <a:gd name="T4" fmla="*/ 712676678 w 21600"/>
              <a:gd name="T5" fmla="*/ 2147483647 h 14690"/>
              <a:gd name="T6" fmla="*/ 0 60000 65536"/>
              <a:gd name="T7" fmla="*/ 0 60000 65536"/>
              <a:gd name="T8" fmla="*/ 0 60000 65536"/>
              <a:gd name="T9" fmla="*/ 0 w 21600"/>
              <a:gd name="T10" fmla="*/ 0 h 14690"/>
              <a:gd name="T11" fmla="*/ 21600 w 21600"/>
              <a:gd name="T12" fmla="*/ 14690 h 14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690" fill="none" extrusionOk="0">
                <a:moveTo>
                  <a:pt x="1229" y="14690"/>
                </a:moveTo>
                <a:cubicBezTo>
                  <a:pt x="415" y="12382"/>
                  <a:pt x="0" y="9953"/>
                  <a:pt x="0" y="7507"/>
                </a:cubicBezTo>
                <a:cubicBezTo>
                  <a:pt x="-1" y="4944"/>
                  <a:pt x="455" y="2402"/>
                  <a:pt x="1346" y="-1"/>
                </a:cubicBezTo>
              </a:path>
              <a:path w="21600" h="14690" stroke="0" extrusionOk="0">
                <a:moveTo>
                  <a:pt x="1229" y="14690"/>
                </a:moveTo>
                <a:cubicBezTo>
                  <a:pt x="415" y="12382"/>
                  <a:pt x="0" y="9953"/>
                  <a:pt x="0" y="7507"/>
                </a:cubicBezTo>
                <a:cubicBezTo>
                  <a:pt x="-1" y="4944"/>
                  <a:pt x="455" y="2402"/>
                  <a:pt x="1346" y="-1"/>
                </a:cubicBezTo>
                <a:lnTo>
                  <a:pt x="21600" y="7507"/>
                </a:lnTo>
                <a:lnTo>
                  <a:pt x="1229" y="146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17">
            <a:extLst>
              <a:ext uri="{FF2B5EF4-FFF2-40B4-BE49-F238E27FC236}">
                <a16:creationId xmlns:a16="http://schemas.microsoft.com/office/drawing/2014/main" id="{BD48AE52-54E6-48F7-6BD9-E1F7873BE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4241800"/>
            <a:ext cx="187325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Arc 18">
            <a:extLst>
              <a:ext uri="{FF2B5EF4-FFF2-40B4-BE49-F238E27FC236}">
                <a16:creationId xmlns:a16="http://schemas.microsoft.com/office/drawing/2014/main" id="{255BC920-9DA3-91BD-1814-CD1F34D29F3E}"/>
              </a:ext>
            </a:extLst>
          </p:cNvPr>
          <p:cNvSpPr>
            <a:spLocks/>
          </p:cNvSpPr>
          <p:nvPr/>
        </p:nvSpPr>
        <p:spPr bwMode="auto">
          <a:xfrm>
            <a:off x="3821113" y="4649788"/>
            <a:ext cx="171450" cy="203200"/>
          </a:xfrm>
          <a:custGeom>
            <a:avLst/>
            <a:gdLst>
              <a:gd name="T0" fmla="*/ 38754272 w 21600"/>
              <a:gd name="T1" fmla="*/ 2147483647 h 14690"/>
              <a:gd name="T2" fmla="*/ 42441955 w 21600"/>
              <a:gd name="T3" fmla="*/ 0 h 14690"/>
              <a:gd name="T4" fmla="*/ 680569267 w 21600"/>
              <a:gd name="T5" fmla="*/ 2147483647 h 14690"/>
              <a:gd name="T6" fmla="*/ 0 60000 65536"/>
              <a:gd name="T7" fmla="*/ 0 60000 65536"/>
              <a:gd name="T8" fmla="*/ 0 60000 65536"/>
              <a:gd name="T9" fmla="*/ 0 w 21600"/>
              <a:gd name="T10" fmla="*/ 0 h 14690"/>
              <a:gd name="T11" fmla="*/ 21600 w 21600"/>
              <a:gd name="T12" fmla="*/ 14690 h 14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690" fill="none" extrusionOk="0">
                <a:moveTo>
                  <a:pt x="1229" y="14690"/>
                </a:moveTo>
                <a:cubicBezTo>
                  <a:pt x="415" y="12382"/>
                  <a:pt x="0" y="9953"/>
                  <a:pt x="0" y="7507"/>
                </a:cubicBezTo>
                <a:cubicBezTo>
                  <a:pt x="-1" y="4944"/>
                  <a:pt x="455" y="2402"/>
                  <a:pt x="1346" y="-1"/>
                </a:cubicBezTo>
              </a:path>
              <a:path w="21600" h="14690" stroke="0" extrusionOk="0">
                <a:moveTo>
                  <a:pt x="1229" y="14690"/>
                </a:moveTo>
                <a:cubicBezTo>
                  <a:pt x="415" y="12382"/>
                  <a:pt x="0" y="9953"/>
                  <a:pt x="0" y="7507"/>
                </a:cubicBezTo>
                <a:cubicBezTo>
                  <a:pt x="-1" y="4944"/>
                  <a:pt x="455" y="2402"/>
                  <a:pt x="1346" y="-1"/>
                </a:cubicBezTo>
                <a:lnTo>
                  <a:pt x="21600" y="7507"/>
                </a:lnTo>
                <a:lnTo>
                  <a:pt x="1229" y="146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9">
            <a:extLst>
              <a:ext uri="{FF2B5EF4-FFF2-40B4-BE49-F238E27FC236}">
                <a16:creationId xmlns:a16="http://schemas.microsoft.com/office/drawing/2014/main" id="{CE4AD59D-BE20-F764-AAD8-F8879EB49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4732338"/>
            <a:ext cx="175895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Arc 20">
            <a:extLst>
              <a:ext uri="{FF2B5EF4-FFF2-40B4-BE49-F238E27FC236}">
                <a16:creationId xmlns:a16="http://schemas.microsoft.com/office/drawing/2014/main" id="{9933D74D-F280-08D8-F391-61E731C3C5D7}"/>
              </a:ext>
            </a:extLst>
          </p:cNvPr>
          <p:cNvSpPr>
            <a:spLocks/>
          </p:cNvSpPr>
          <p:nvPr/>
        </p:nvSpPr>
        <p:spPr bwMode="auto">
          <a:xfrm>
            <a:off x="3895725" y="5157788"/>
            <a:ext cx="171450" cy="203200"/>
          </a:xfrm>
          <a:custGeom>
            <a:avLst/>
            <a:gdLst>
              <a:gd name="T0" fmla="*/ 38754272 w 21600"/>
              <a:gd name="T1" fmla="*/ 2147483647 h 14690"/>
              <a:gd name="T2" fmla="*/ 42441955 w 21600"/>
              <a:gd name="T3" fmla="*/ 0 h 14690"/>
              <a:gd name="T4" fmla="*/ 680569267 w 21600"/>
              <a:gd name="T5" fmla="*/ 2147483647 h 14690"/>
              <a:gd name="T6" fmla="*/ 0 60000 65536"/>
              <a:gd name="T7" fmla="*/ 0 60000 65536"/>
              <a:gd name="T8" fmla="*/ 0 60000 65536"/>
              <a:gd name="T9" fmla="*/ 0 w 21600"/>
              <a:gd name="T10" fmla="*/ 0 h 14690"/>
              <a:gd name="T11" fmla="*/ 21600 w 21600"/>
              <a:gd name="T12" fmla="*/ 14690 h 146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690" fill="none" extrusionOk="0">
                <a:moveTo>
                  <a:pt x="1229" y="14690"/>
                </a:moveTo>
                <a:cubicBezTo>
                  <a:pt x="415" y="12382"/>
                  <a:pt x="0" y="9953"/>
                  <a:pt x="0" y="7507"/>
                </a:cubicBezTo>
                <a:cubicBezTo>
                  <a:pt x="-1" y="4944"/>
                  <a:pt x="455" y="2402"/>
                  <a:pt x="1346" y="-1"/>
                </a:cubicBezTo>
              </a:path>
              <a:path w="21600" h="14690" stroke="0" extrusionOk="0">
                <a:moveTo>
                  <a:pt x="1229" y="14690"/>
                </a:moveTo>
                <a:cubicBezTo>
                  <a:pt x="415" y="12382"/>
                  <a:pt x="0" y="9953"/>
                  <a:pt x="0" y="7507"/>
                </a:cubicBezTo>
                <a:cubicBezTo>
                  <a:pt x="-1" y="4944"/>
                  <a:pt x="455" y="2402"/>
                  <a:pt x="1346" y="-1"/>
                </a:cubicBezTo>
                <a:lnTo>
                  <a:pt x="21600" y="7507"/>
                </a:lnTo>
                <a:lnTo>
                  <a:pt x="1229" y="146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1" name="Line 21">
            <a:extLst>
              <a:ext uri="{FF2B5EF4-FFF2-40B4-BE49-F238E27FC236}">
                <a16:creationId xmlns:a16="http://schemas.microsoft.com/office/drawing/2014/main" id="{E6F0723E-CCB0-85F4-4E3D-F3CBD49B71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638" y="5240338"/>
            <a:ext cx="1833562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Arc 22">
            <a:extLst>
              <a:ext uri="{FF2B5EF4-FFF2-40B4-BE49-F238E27FC236}">
                <a16:creationId xmlns:a16="http://schemas.microsoft.com/office/drawing/2014/main" id="{5B6910AC-6432-75B1-0778-594E7EF750BD}"/>
              </a:ext>
            </a:extLst>
          </p:cNvPr>
          <p:cNvSpPr>
            <a:spLocks/>
          </p:cNvSpPr>
          <p:nvPr/>
        </p:nvSpPr>
        <p:spPr bwMode="auto">
          <a:xfrm>
            <a:off x="4068763" y="5635625"/>
            <a:ext cx="173037" cy="201613"/>
          </a:xfrm>
          <a:custGeom>
            <a:avLst/>
            <a:gdLst>
              <a:gd name="T0" fmla="*/ 40250153 w 21600"/>
              <a:gd name="T1" fmla="*/ 2147483647 h 14636"/>
              <a:gd name="T2" fmla="*/ 44113652 w 21600"/>
              <a:gd name="T3" fmla="*/ 0 h 14636"/>
              <a:gd name="T4" fmla="*/ 712656121 w 21600"/>
              <a:gd name="T5" fmla="*/ 2147483647 h 14636"/>
              <a:gd name="T6" fmla="*/ 0 60000 65536"/>
              <a:gd name="T7" fmla="*/ 0 60000 65536"/>
              <a:gd name="T8" fmla="*/ 0 60000 65536"/>
              <a:gd name="T9" fmla="*/ 0 w 21600"/>
              <a:gd name="T10" fmla="*/ 0 h 14636"/>
              <a:gd name="T11" fmla="*/ 21600 w 21600"/>
              <a:gd name="T12" fmla="*/ 14636 h 14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636" fill="none" extrusionOk="0">
                <a:moveTo>
                  <a:pt x="1219" y="14636"/>
                </a:moveTo>
                <a:cubicBezTo>
                  <a:pt x="412" y="12336"/>
                  <a:pt x="0" y="9917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</a:path>
              <a:path w="21600" h="14636" stroke="0" extrusionOk="0">
                <a:moveTo>
                  <a:pt x="1219" y="14636"/>
                </a:moveTo>
                <a:cubicBezTo>
                  <a:pt x="412" y="12336"/>
                  <a:pt x="0" y="9917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  <a:lnTo>
                  <a:pt x="21600" y="7480"/>
                </a:lnTo>
                <a:lnTo>
                  <a:pt x="1219" y="146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3" name="Line 23">
            <a:extLst>
              <a:ext uri="{FF2B5EF4-FFF2-40B4-BE49-F238E27FC236}">
                <a16:creationId xmlns:a16="http://schemas.microsoft.com/office/drawing/2014/main" id="{0F42129D-25AC-B185-B3ED-D309A8D6CA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638" y="5719763"/>
            <a:ext cx="20526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Rectangle 24">
            <a:extLst>
              <a:ext uri="{FF2B5EF4-FFF2-40B4-BE49-F238E27FC236}">
                <a16:creationId xmlns:a16="http://schemas.microsoft.com/office/drawing/2014/main" id="{3878DB4B-774D-2F3E-53E3-7A94CF54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3471863"/>
            <a:ext cx="22018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technical literature</a:t>
            </a:r>
          </a:p>
        </p:txBody>
      </p:sp>
      <p:sp>
        <p:nvSpPr>
          <p:cNvPr id="6165" name="Rectangle 25">
            <a:extLst>
              <a:ext uri="{FF2B5EF4-FFF2-40B4-BE49-F238E27FC236}">
                <a16:creationId xmlns:a16="http://schemas.microsoft.com/office/drawing/2014/main" id="{DC2F7251-067F-93EF-2BDD-70F10518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3943350"/>
            <a:ext cx="2079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existing applications</a:t>
            </a:r>
          </a:p>
        </p:txBody>
      </p:sp>
      <p:sp>
        <p:nvSpPr>
          <p:cNvPr id="6166" name="Rectangle 26">
            <a:extLst>
              <a:ext uri="{FF2B5EF4-FFF2-40B4-BE49-F238E27FC236}">
                <a16:creationId xmlns:a16="http://schemas.microsoft.com/office/drawing/2014/main" id="{29276472-757F-338D-589E-B3A1BF5AB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406900"/>
            <a:ext cx="218916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customer surveys</a:t>
            </a:r>
          </a:p>
        </p:txBody>
      </p:sp>
      <p:sp>
        <p:nvSpPr>
          <p:cNvPr id="6167" name="Rectangle 27">
            <a:extLst>
              <a:ext uri="{FF2B5EF4-FFF2-40B4-BE49-F238E27FC236}">
                <a16:creationId xmlns:a16="http://schemas.microsoft.com/office/drawing/2014/main" id="{7BA08BCF-271A-42BF-9DDB-694C0DCF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4951413"/>
            <a:ext cx="13017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expert advice</a:t>
            </a:r>
          </a:p>
        </p:txBody>
      </p:sp>
      <p:sp>
        <p:nvSpPr>
          <p:cNvPr id="6168" name="Rectangle 28">
            <a:extLst>
              <a:ext uri="{FF2B5EF4-FFF2-40B4-BE49-F238E27FC236}">
                <a16:creationId xmlns:a16="http://schemas.microsoft.com/office/drawing/2014/main" id="{6F0B6E07-605F-6900-B717-EE1765A10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7988"/>
            <a:ext cx="14668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current/future 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requirements</a:t>
            </a:r>
          </a:p>
        </p:txBody>
      </p:sp>
      <p:sp>
        <p:nvSpPr>
          <p:cNvPr id="6169" name="Arc 29">
            <a:extLst>
              <a:ext uri="{FF2B5EF4-FFF2-40B4-BE49-F238E27FC236}">
                <a16:creationId xmlns:a16="http://schemas.microsoft.com/office/drawing/2014/main" id="{5EEFD1D8-5B5F-682C-1FF9-FA21F0B62BF5}"/>
              </a:ext>
            </a:extLst>
          </p:cNvPr>
          <p:cNvSpPr>
            <a:spLocks/>
          </p:cNvSpPr>
          <p:nvPr/>
        </p:nvSpPr>
        <p:spPr bwMode="auto">
          <a:xfrm>
            <a:off x="7113588" y="3840163"/>
            <a:ext cx="190500" cy="252412"/>
          </a:xfrm>
          <a:custGeom>
            <a:avLst/>
            <a:gdLst>
              <a:gd name="T0" fmla="*/ 71343211 w 21600"/>
              <a:gd name="T1" fmla="*/ 2147483647 h 14960"/>
              <a:gd name="T2" fmla="*/ 71343211 w 21600"/>
              <a:gd name="T3" fmla="*/ 0 h 14960"/>
              <a:gd name="T4" fmla="*/ 1152550135 w 21600"/>
              <a:gd name="T5" fmla="*/ 2147483647 h 14960"/>
              <a:gd name="T6" fmla="*/ 0 60000 65536"/>
              <a:gd name="T7" fmla="*/ 0 60000 65536"/>
              <a:gd name="T8" fmla="*/ 0 60000 65536"/>
              <a:gd name="T9" fmla="*/ 0 w 21600"/>
              <a:gd name="T10" fmla="*/ 0 h 14960"/>
              <a:gd name="T11" fmla="*/ 21600 w 21600"/>
              <a:gd name="T12" fmla="*/ 14960 h 14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960" fill="none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</a:path>
              <a:path w="21600" h="14960" stroke="0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  <a:lnTo>
                  <a:pt x="21600" y="7480"/>
                </a:lnTo>
                <a:lnTo>
                  <a:pt x="1336" y="14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Line 30">
            <a:extLst>
              <a:ext uri="{FF2B5EF4-FFF2-40B4-BE49-F238E27FC236}">
                <a16:creationId xmlns:a16="http://schemas.microsoft.com/office/drawing/2014/main" id="{A9785A9E-A8F7-D17E-C4F1-5B3E9DE08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4313" y="3941763"/>
            <a:ext cx="180975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1" name="Arc 31">
            <a:extLst>
              <a:ext uri="{FF2B5EF4-FFF2-40B4-BE49-F238E27FC236}">
                <a16:creationId xmlns:a16="http://schemas.microsoft.com/office/drawing/2014/main" id="{484056D5-2315-7B18-23EC-E853DED96476}"/>
              </a:ext>
            </a:extLst>
          </p:cNvPr>
          <p:cNvSpPr>
            <a:spLocks/>
          </p:cNvSpPr>
          <p:nvPr/>
        </p:nvSpPr>
        <p:spPr bwMode="auto">
          <a:xfrm>
            <a:off x="7094538" y="4362450"/>
            <a:ext cx="190500" cy="252413"/>
          </a:xfrm>
          <a:custGeom>
            <a:avLst/>
            <a:gdLst>
              <a:gd name="T0" fmla="*/ 71343211 w 21600"/>
              <a:gd name="T1" fmla="*/ 2147483647 h 14960"/>
              <a:gd name="T2" fmla="*/ 71343211 w 21600"/>
              <a:gd name="T3" fmla="*/ 0 h 14960"/>
              <a:gd name="T4" fmla="*/ 1152550135 w 21600"/>
              <a:gd name="T5" fmla="*/ 2147483647 h 14960"/>
              <a:gd name="T6" fmla="*/ 0 60000 65536"/>
              <a:gd name="T7" fmla="*/ 0 60000 65536"/>
              <a:gd name="T8" fmla="*/ 0 60000 65536"/>
              <a:gd name="T9" fmla="*/ 0 w 21600"/>
              <a:gd name="T10" fmla="*/ 0 h 14960"/>
              <a:gd name="T11" fmla="*/ 21600 w 21600"/>
              <a:gd name="T12" fmla="*/ 14960 h 14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960" fill="none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</a:path>
              <a:path w="21600" h="14960" stroke="0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  <a:lnTo>
                  <a:pt x="21600" y="7480"/>
                </a:lnTo>
                <a:lnTo>
                  <a:pt x="1336" y="14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2" name="Line 32">
            <a:extLst>
              <a:ext uri="{FF2B5EF4-FFF2-40B4-BE49-F238E27FC236}">
                <a16:creationId xmlns:a16="http://schemas.microsoft.com/office/drawing/2014/main" id="{143FB269-8030-B46E-9203-30C4B7BB50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4500563"/>
            <a:ext cx="16795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3" name="Arc 33">
            <a:extLst>
              <a:ext uri="{FF2B5EF4-FFF2-40B4-BE49-F238E27FC236}">
                <a16:creationId xmlns:a16="http://schemas.microsoft.com/office/drawing/2014/main" id="{C0390A2B-6F4B-B337-BE7C-EE8464284FAB}"/>
              </a:ext>
            </a:extLst>
          </p:cNvPr>
          <p:cNvSpPr>
            <a:spLocks/>
          </p:cNvSpPr>
          <p:nvPr/>
        </p:nvSpPr>
        <p:spPr bwMode="auto">
          <a:xfrm>
            <a:off x="7108825" y="4946650"/>
            <a:ext cx="190500" cy="252413"/>
          </a:xfrm>
          <a:custGeom>
            <a:avLst/>
            <a:gdLst>
              <a:gd name="T0" fmla="*/ 71343211 w 21600"/>
              <a:gd name="T1" fmla="*/ 2147483647 h 14960"/>
              <a:gd name="T2" fmla="*/ 71343211 w 21600"/>
              <a:gd name="T3" fmla="*/ 0 h 14960"/>
              <a:gd name="T4" fmla="*/ 1152550135 w 21600"/>
              <a:gd name="T5" fmla="*/ 2147483647 h 14960"/>
              <a:gd name="T6" fmla="*/ 0 60000 65536"/>
              <a:gd name="T7" fmla="*/ 0 60000 65536"/>
              <a:gd name="T8" fmla="*/ 0 60000 65536"/>
              <a:gd name="T9" fmla="*/ 0 w 21600"/>
              <a:gd name="T10" fmla="*/ 0 h 14960"/>
              <a:gd name="T11" fmla="*/ 21600 w 21600"/>
              <a:gd name="T12" fmla="*/ 14960 h 14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960" fill="none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</a:path>
              <a:path w="21600" h="14960" stroke="0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  <a:lnTo>
                  <a:pt x="21600" y="7480"/>
                </a:lnTo>
                <a:lnTo>
                  <a:pt x="1336" y="14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Line 34">
            <a:extLst>
              <a:ext uri="{FF2B5EF4-FFF2-40B4-BE49-F238E27FC236}">
                <a16:creationId xmlns:a16="http://schemas.microsoft.com/office/drawing/2014/main" id="{ED2ABE39-DA8D-A62A-2E0B-880AE58D08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5084763"/>
            <a:ext cx="16795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Arc 35">
            <a:extLst>
              <a:ext uri="{FF2B5EF4-FFF2-40B4-BE49-F238E27FC236}">
                <a16:creationId xmlns:a16="http://schemas.microsoft.com/office/drawing/2014/main" id="{5111BE12-0EDC-3CAE-9203-BB488CDD2272}"/>
              </a:ext>
            </a:extLst>
          </p:cNvPr>
          <p:cNvSpPr>
            <a:spLocks/>
          </p:cNvSpPr>
          <p:nvPr/>
        </p:nvSpPr>
        <p:spPr bwMode="auto">
          <a:xfrm>
            <a:off x="7108825" y="5584825"/>
            <a:ext cx="190500" cy="252413"/>
          </a:xfrm>
          <a:custGeom>
            <a:avLst/>
            <a:gdLst>
              <a:gd name="T0" fmla="*/ 71343211 w 21600"/>
              <a:gd name="T1" fmla="*/ 2147483647 h 14960"/>
              <a:gd name="T2" fmla="*/ 71343211 w 21600"/>
              <a:gd name="T3" fmla="*/ 0 h 14960"/>
              <a:gd name="T4" fmla="*/ 1152550135 w 21600"/>
              <a:gd name="T5" fmla="*/ 2147483647 h 14960"/>
              <a:gd name="T6" fmla="*/ 0 60000 65536"/>
              <a:gd name="T7" fmla="*/ 0 60000 65536"/>
              <a:gd name="T8" fmla="*/ 0 60000 65536"/>
              <a:gd name="T9" fmla="*/ 0 w 21600"/>
              <a:gd name="T10" fmla="*/ 0 h 14960"/>
              <a:gd name="T11" fmla="*/ 21600 w 21600"/>
              <a:gd name="T12" fmla="*/ 14960 h 14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960" fill="none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</a:path>
              <a:path w="21600" h="14960" stroke="0" extrusionOk="0">
                <a:moveTo>
                  <a:pt x="1336" y="14960"/>
                </a:moveTo>
                <a:cubicBezTo>
                  <a:pt x="452" y="12565"/>
                  <a:pt x="0" y="10032"/>
                  <a:pt x="0" y="7480"/>
                </a:cubicBezTo>
                <a:cubicBezTo>
                  <a:pt x="-1" y="4927"/>
                  <a:pt x="452" y="2394"/>
                  <a:pt x="1336" y="-1"/>
                </a:cubicBezTo>
                <a:lnTo>
                  <a:pt x="21600" y="7480"/>
                </a:lnTo>
                <a:lnTo>
                  <a:pt x="1336" y="149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6" name="Line 36">
            <a:extLst>
              <a:ext uri="{FF2B5EF4-FFF2-40B4-BE49-F238E27FC236}">
                <a16:creationId xmlns:a16="http://schemas.microsoft.com/office/drawing/2014/main" id="{8380B4C8-80DC-CA0D-1D3F-FF1D3C10C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1288" y="5741988"/>
            <a:ext cx="18954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Rectangle 37">
            <a:extLst>
              <a:ext uri="{FF2B5EF4-FFF2-40B4-BE49-F238E27FC236}">
                <a16:creationId xmlns:a16="http://schemas.microsoft.com/office/drawing/2014/main" id="{66162785-B966-7977-4ED4-EA9568A7B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3614738"/>
            <a:ext cx="1746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class taxononmies</a:t>
            </a:r>
          </a:p>
        </p:txBody>
      </p:sp>
      <p:sp>
        <p:nvSpPr>
          <p:cNvPr id="6178" name="Rectangle 38">
            <a:extLst>
              <a:ext uri="{FF2B5EF4-FFF2-40B4-BE49-F238E27FC236}">
                <a16:creationId xmlns:a16="http://schemas.microsoft.com/office/drawing/2014/main" id="{8582015F-E723-72C9-558E-5894ACB10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191000"/>
            <a:ext cx="15430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reuse standards</a:t>
            </a:r>
          </a:p>
        </p:txBody>
      </p:sp>
      <p:sp>
        <p:nvSpPr>
          <p:cNvPr id="6179" name="Rectangle 39">
            <a:extLst>
              <a:ext uri="{FF2B5EF4-FFF2-40B4-BE49-F238E27FC236}">
                <a16:creationId xmlns:a16="http://schemas.microsoft.com/office/drawing/2014/main" id="{F864B637-6E91-A71A-F867-5750D310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4767263"/>
            <a:ext cx="17335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functional models</a:t>
            </a:r>
          </a:p>
        </p:txBody>
      </p:sp>
      <p:sp>
        <p:nvSpPr>
          <p:cNvPr id="6180" name="Rectangle 40">
            <a:extLst>
              <a:ext uri="{FF2B5EF4-FFF2-40B4-BE49-F238E27FC236}">
                <a16:creationId xmlns:a16="http://schemas.microsoft.com/office/drawing/2014/main" id="{D07BF974-B47B-FC01-8647-38F7DDA6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5383213"/>
            <a:ext cx="17589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domain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>
            <a:extLst>
              <a:ext uri="{FF2B5EF4-FFF2-40B4-BE49-F238E27FC236}">
                <a16:creationId xmlns:a16="http://schemas.microsoft.com/office/drawing/2014/main" id="{73C5DD1D-5F03-FCF7-E90F-EC2E13281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484313"/>
            <a:ext cx="3455987" cy="3600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250" y="10800"/>
                </a:moveTo>
                <a:cubicBezTo>
                  <a:pt x="1250" y="16074"/>
                  <a:pt x="5526" y="20350"/>
                  <a:pt x="10800" y="20350"/>
                </a:cubicBezTo>
                <a:cubicBezTo>
                  <a:pt x="16074" y="20350"/>
                  <a:pt x="20350" y="16074"/>
                  <a:pt x="20350" y="10800"/>
                </a:cubicBezTo>
                <a:cubicBezTo>
                  <a:pt x="20350" y="5526"/>
                  <a:pt x="16074" y="1250"/>
                  <a:pt x="10800" y="1250"/>
                </a:cubicBezTo>
                <a:cubicBezTo>
                  <a:pt x="5526" y="1250"/>
                  <a:pt x="1250" y="5526"/>
                  <a:pt x="1250" y="10800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99"/>
                </a:solidFill>
              </a:rPr>
              <a:t>Software</a:t>
            </a:r>
          </a:p>
          <a:p>
            <a:pPr algn="ctr" eaLnBrk="1" hangingPunct="1"/>
            <a:r>
              <a:rPr lang="en-US" altLang="zh-CN" sz="2800" b="1">
                <a:solidFill>
                  <a:srgbClr val="000099"/>
                </a:solidFill>
              </a:rPr>
              <a:t>requirements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C8AF6686-CCD5-353F-984C-4267EEDB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836613"/>
            <a:ext cx="2952750" cy="7191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Scenario-based</a:t>
            </a:r>
          </a:p>
          <a:p>
            <a:pPr algn="ctr" eaLnBrk="1" hangingPunct="1"/>
            <a:r>
              <a:rPr lang="en-US" altLang="zh-CN" sz="2400" b="1"/>
              <a:t>models</a:t>
            </a:r>
          </a:p>
        </p:txBody>
      </p:sp>
      <p:sp>
        <p:nvSpPr>
          <p:cNvPr id="7172" name="Rectangle 6">
            <a:extLst>
              <a:ext uri="{FF2B5EF4-FFF2-40B4-BE49-F238E27FC236}">
                <a16:creationId xmlns:a16="http://schemas.microsoft.com/office/drawing/2014/main" id="{203B8C68-5E63-E37F-36A6-7F23625BA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55750"/>
            <a:ext cx="2952750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Use-cases (text)</a:t>
            </a:r>
          </a:p>
          <a:p>
            <a:pPr eaLnBrk="1" hangingPunct="1"/>
            <a:r>
              <a:rPr lang="en-US" altLang="zh-CN" sz="2000" b="1"/>
              <a:t>Use-case diagrams</a:t>
            </a:r>
          </a:p>
          <a:p>
            <a:pPr eaLnBrk="1" hangingPunct="1"/>
            <a:r>
              <a:rPr lang="en-US" altLang="zh-CN" sz="2000" b="1"/>
              <a:t>Activity diagrams</a:t>
            </a:r>
          </a:p>
          <a:p>
            <a:pPr eaLnBrk="1" hangingPunct="1"/>
            <a:r>
              <a:rPr lang="en-US" altLang="zh-CN" sz="2000" b="1"/>
              <a:t>Swim lane diagrams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1EAACE39-A6C0-71A5-AF03-31462747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89363"/>
            <a:ext cx="2952750" cy="7191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Class-based</a:t>
            </a:r>
          </a:p>
          <a:p>
            <a:pPr algn="ctr" eaLnBrk="1" hangingPunct="1"/>
            <a:r>
              <a:rPr lang="en-US" altLang="zh-CN" sz="2400" b="1"/>
              <a:t>models</a:t>
            </a:r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FA65F7E4-D497-87B3-88AD-B22A3299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8500"/>
            <a:ext cx="2952750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Class diagrams</a:t>
            </a:r>
          </a:p>
          <a:p>
            <a:pPr eaLnBrk="1" hangingPunct="1"/>
            <a:r>
              <a:rPr lang="en-US" altLang="zh-CN" sz="2000" b="1"/>
              <a:t>Analysis packages</a:t>
            </a:r>
          </a:p>
          <a:p>
            <a:pPr eaLnBrk="1" hangingPunct="1"/>
            <a:r>
              <a:rPr lang="en-US" altLang="zh-CN" sz="2000" b="1"/>
              <a:t>CRC models</a:t>
            </a:r>
          </a:p>
          <a:p>
            <a:pPr eaLnBrk="1" hangingPunct="1"/>
            <a:r>
              <a:rPr lang="en-US" altLang="zh-CN" sz="2000" b="1"/>
              <a:t>Collaboration diagrams</a:t>
            </a:r>
          </a:p>
        </p:txBody>
      </p:sp>
      <p:sp>
        <p:nvSpPr>
          <p:cNvPr id="7175" name="Rectangle 9">
            <a:extLst>
              <a:ext uri="{FF2B5EF4-FFF2-40B4-BE49-F238E27FC236}">
                <a16:creationId xmlns:a16="http://schemas.microsoft.com/office/drawing/2014/main" id="{D58C082F-EE81-B655-82AE-66F6D65C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836613"/>
            <a:ext cx="2952750" cy="7191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Flow-oriented</a:t>
            </a:r>
          </a:p>
          <a:p>
            <a:pPr algn="ctr" eaLnBrk="1" hangingPunct="1"/>
            <a:r>
              <a:rPr lang="en-US" altLang="zh-CN" sz="2400" b="1"/>
              <a:t>models</a:t>
            </a:r>
          </a:p>
        </p:txBody>
      </p:sp>
      <p:sp>
        <p:nvSpPr>
          <p:cNvPr id="7176" name="Rectangle 10">
            <a:extLst>
              <a:ext uri="{FF2B5EF4-FFF2-40B4-BE49-F238E27FC236}">
                <a16:creationId xmlns:a16="http://schemas.microsoft.com/office/drawing/2014/main" id="{400F1381-5C9D-352B-89E0-EDF8908C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555750"/>
            <a:ext cx="2952750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Data flow diagrams</a:t>
            </a:r>
          </a:p>
          <a:p>
            <a:pPr eaLnBrk="1" hangingPunct="1"/>
            <a:r>
              <a:rPr lang="en-US" altLang="zh-CN" sz="2000" b="1"/>
              <a:t>control flow diagrams</a:t>
            </a:r>
          </a:p>
          <a:p>
            <a:pPr eaLnBrk="1" hangingPunct="1"/>
            <a:r>
              <a:rPr lang="en-US" altLang="zh-CN" sz="2000" b="1"/>
              <a:t>Processing narratives</a:t>
            </a:r>
          </a:p>
        </p:txBody>
      </p:sp>
      <p:sp>
        <p:nvSpPr>
          <p:cNvPr id="7177" name="Rectangle 11">
            <a:extLst>
              <a:ext uri="{FF2B5EF4-FFF2-40B4-BE49-F238E27FC236}">
                <a16:creationId xmlns:a16="http://schemas.microsoft.com/office/drawing/2014/main" id="{C92EB869-A7FC-93AA-24FF-768ACC8BD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89363"/>
            <a:ext cx="2952750" cy="7191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/>
              <a:t>Behavioral</a:t>
            </a:r>
          </a:p>
          <a:p>
            <a:pPr algn="ctr" eaLnBrk="1" hangingPunct="1"/>
            <a:r>
              <a:rPr lang="en-US" altLang="zh-CN" sz="2400" b="1"/>
              <a:t>models</a:t>
            </a:r>
          </a:p>
        </p:txBody>
      </p:sp>
      <p:sp>
        <p:nvSpPr>
          <p:cNvPr id="7178" name="Rectangle 12">
            <a:extLst>
              <a:ext uri="{FF2B5EF4-FFF2-40B4-BE49-F238E27FC236}">
                <a16:creationId xmlns:a16="http://schemas.microsoft.com/office/drawing/2014/main" id="{0AF5907F-16DF-EF24-069C-7BC485E5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508500"/>
            <a:ext cx="2952750" cy="1368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State diagrams</a:t>
            </a:r>
          </a:p>
          <a:p>
            <a:pPr eaLnBrk="1" hangingPunct="1"/>
            <a:r>
              <a:rPr lang="en-US" altLang="zh-CN" sz="2000" b="1"/>
              <a:t>Sequence diagrams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E90756-78ED-476C-86C9-B37F5C848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565400"/>
            <a:ext cx="6769100" cy="2376488"/>
          </a:xfrm>
          <a:prstGeom prst="rect">
            <a:avLst/>
          </a:prstGeom>
          <a:solidFill>
            <a:srgbClr val="000099"/>
          </a:solidFill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DCD89870-32A5-1D27-2F01-6860E2A85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96975"/>
            <a:ext cx="76327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altLang="zh-CN" sz="2400" b="1">
                <a:solidFill>
                  <a:srgbClr val="FF0000"/>
                </a:solidFill>
              </a:rPr>
              <a:t>Use-cases</a:t>
            </a:r>
            <a:r>
              <a:rPr lang="en-US" altLang="zh-CN" sz="2400" b="1"/>
              <a:t> are simply an aid to defining what exists outside the system (</a:t>
            </a:r>
            <a:r>
              <a:rPr lang="en-US" altLang="zh-CN" sz="2400" b="1">
                <a:solidFill>
                  <a:srgbClr val="FF0000"/>
                </a:solidFill>
              </a:rPr>
              <a:t>actors</a:t>
            </a:r>
            <a:r>
              <a:rPr lang="en-US" altLang="zh-CN" sz="2400" b="1"/>
              <a:t>) and what should be performed by the system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3FF07"/>
                </a:solidFill>
              </a:rPr>
              <a:t>(1) What should we write about?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3FF07"/>
                </a:solidFill>
              </a:rPr>
              <a:t>(2) How much should we write about it?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3FF07"/>
                </a:solidFill>
              </a:rPr>
              <a:t>(3) How detailed should we make our description?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3FF07"/>
                </a:solidFill>
              </a:rPr>
              <a:t>(4) How should we organize the description?</a:t>
            </a:r>
            <a:r>
              <a:rPr lang="en-US" altLang="zh-CN" sz="2400" b="1"/>
              <a:t>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D3A767B-6AD4-4255-478D-5E5DCC6F8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488" y="188913"/>
            <a:ext cx="7299325" cy="850900"/>
          </a:xfrm>
        </p:spPr>
        <p:txBody>
          <a:bodyPr/>
          <a:lstStyle/>
          <a:p>
            <a:pPr eaLnBrk="1" hangingPunct="1"/>
            <a:r>
              <a:rPr lang="en-US" altLang="zh-CN"/>
              <a:t>Scenario-Based Modeling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B01D821-ECAE-F585-7C43-9A31B1D4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2675" y="188913"/>
            <a:ext cx="2678113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Use-Cases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6FA0EF-3987-977A-25FC-258C408C5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7773987" cy="4519612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a scenario that describes a “thread of usage” for a system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actors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represent roles people or devices play as the system functions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users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can play a number of different roles for a given scenario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290B41D-8A8E-C0BE-096A-E3271FE5E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5525" y="188913"/>
            <a:ext cx="522922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Developing a Use-Case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D773E73-57C2-2244-A02B-4ED2C60FA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981075"/>
            <a:ext cx="7704138" cy="4591050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What are the </a:t>
            </a:r>
            <a:r>
              <a:rPr lang="en-US" altLang="zh-CN" b="1">
                <a:solidFill>
                  <a:srgbClr val="FF0000"/>
                </a:solidFill>
              </a:rPr>
              <a:t>main tasks or functions</a:t>
            </a:r>
            <a:r>
              <a:rPr lang="en-US" altLang="zh-CN" b="1">
                <a:solidFill>
                  <a:schemeClr val="tx1"/>
                </a:solidFill>
              </a:rPr>
              <a:t> that are performed by the actor?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What system information will the actor acquire, produce or change?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Will the actor have to inform the system about changes in the </a:t>
            </a:r>
            <a:r>
              <a:rPr lang="en-US" altLang="zh-CN" b="1">
                <a:solidFill>
                  <a:srgbClr val="FF0000"/>
                </a:solidFill>
              </a:rPr>
              <a:t>external</a:t>
            </a:r>
            <a:r>
              <a:rPr lang="en-US" altLang="zh-CN" b="1">
                <a:solidFill>
                  <a:schemeClr val="tx1"/>
                </a:solidFill>
              </a:rPr>
              <a:t> environment?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What information does the actor desire from the system?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Does the actor wish to be informed about </a:t>
            </a:r>
            <a:r>
              <a:rPr lang="en-US" altLang="zh-CN" b="1">
                <a:solidFill>
                  <a:srgbClr val="FF0000"/>
                </a:solidFill>
              </a:rPr>
              <a:t>unexpected</a:t>
            </a:r>
            <a:r>
              <a:rPr lang="en-US" altLang="zh-CN" b="1">
                <a:solidFill>
                  <a:schemeClr val="tx1"/>
                </a:solidFill>
              </a:rPr>
              <a:t> changes?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674</Words>
  <Application>Microsoft Office PowerPoint</Application>
  <PresentationFormat>全屏显示(4:3)</PresentationFormat>
  <Paragraphs>109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Symbol</vt:lpstr>
      <vt:lpstr>Times New Roman</vt:lpstr>
      <vt:lpstr>Wingdings</vt:lpstr>
      <vt:lpstr>默认设计模板</vt:lpstr>
      <vt:lpstr>Microsoft Visio 绘图</vt:lpstr>
      <vt:lpstr>Ch.9 Requirements Modeling：               Scenario-Based Methods  </vt:lpstr>
      <vt:lpstr>Requirements Analysis</vt:lpstr>
      <vt:lpstr>A Bridge</vt:lpstr>
      <vt:lpstr>Rules of Thumb</vt:lpstr>
      <vt:lpstr>Domain Analysis</vt:lpstr>
      <vt:lpstr>PowerPoint 演示文稿</vt:lpstr>
      <vt:lpstr>Scenario-Based Modeling</vt:lpstr>
      <vt:lpstr>Use-Cases</vt:lpstr>
      <vt:lpstr>Developing a Use-Case</vt:lpstr>
      <vt:lpstr>Reviewing a Use-Case</vt:lpstr>
      <vt:lpstr>Use-Case Diagram</vt:lpstr>
      <vt:lpstr>Activity and Swim Lane Diagrams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69</cp:revision>
  <dcterms:created xsi:type="dcterms:W3CDTF">2007-07-09T05:40:59Z</dcterms:created>
  <dcterms:modified xsi:type="dcterms:W3CDTF">2025-02-24T13:31:32Z</dcterms:modified>
</cp:coreProperties>
</file>