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325" r:id="rId3"/>
    <p:sldId id="338" r:id="rId4"/>
    <p:sldId id="339" r:id="rId5"/>
    <p:sldId id="340" r:id="rId6"/>
    <p:sldId id="406" r:id="rId7"/>
    <p:sldId id="341" r:id="rId8"/>
    <p:sldId id="342" r:id="rId9"/>
    <p:sldId id="343" r:id="rId10"/>
    <p:sldId id="371" r:id="rId11"/>
    <p:sldId id="410" r:id="rId12"/>
    <p:sldId id="373" r:id="rId13"/>
    <p:sldId id="374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2" r:id="rId22"/>
    <p:sldId id="404" r:id="rId23"/>
    <p:sldId id="407" r:id="rId24"/>
    <p:sldId id="409" r:id="rId25"/>
    <p:sldId id="408" r:id="rId26"/>
    <p:sldId id="386" r:id="rId27"/>
    <p:sldId id="387" r:id="rId2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FFE48F"/>
    <a:srgbClr val="FF0000"/>
    <a:srgbClr val="000066"/>
    <a:srgbClr val="33CC33"/>
    <a:srgbClr val="FFFF00"/>
    <a:srgbClr val="660066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6490" autoAdjust="0"/>
  </p:normalViewPr>
  <p:slideViewPr>
    <p:cSldViewPr>
      <p:cViewPr varScale="1">
        <p:scale>
          <a:sx n="114" d="100"/>
          <a:sy n="114" d="100"/>
        </p:scale>
        <p:origin x="148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>
            <a:extLst>
              <a:ext uri="{FF2B5EF4-FFF2-40B4-BE49-F238E27FC236}">
                <a16:creationId xmlns:a16="http://schemas.microsoft.com/office/drawing/2014/main" id="{F88130EE-45CD-FFC1-6B08-C0A1C711C5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F0825E90-8CCB-214A-A4BD-5E734805EA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2350ACEA-3809-9C7C-AECD-2997F372C36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2821" name="Rectangle 5">
            <a:extLst>
              <a:ext uri="{FF2B5EF4-FFF2-40B4-BE49-F238E27FC236}">
                <a16:creationId xmlns:a16="http://schemas.microsoft.com/office/drawing/2014/main" id="{8A015B98-EEEB-66B0-5B60-7E966C60B58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2822" name="Rectangle 6">
            <a:extLst>
              <a:ext uri="{FF2B5EF4-FFF2-40B4-BE49-F238E27FC236}">
                <a16:creationId xmlns:a16="http://schemas.microsoft.com/office/drawing/2014/main" id="{029E6C19-0597-62AD-0813-73BEC30346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23" name="Rectangle 7">
            <a:extLst>
              <a:ext uri="{FF2B5EF4-FFF2-40B4-BE49-F238E27FC236}">
                <a16:creationId xmlns:a16="http://schemas.microsoft.com/office/drawing/2014/main" id="{359FD455-451A-80B4-A710-71BD374F65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4DF487D-B6F4-4089-9756-20BA803488D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7F18CF5-4D95-260B-E1F1-C33FBAFD17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CD7A407-8E22-1D98-0509-57F6B76753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1BE5B5-C4B6-9EB0-209D-AF7FE11B86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FA1D09-3164-44C7-B390-31750102C9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73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33141C-CDB1-0541-AD71-98387D6306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550BDB-C99C-7451-5081-33004AC83C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6B3EF5-260A-BCF6-A9F2-245AB8888B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346659-DD3A-4E55-91DD-DDCA3413C9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08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1BA8A6-9843-FD1F-9498-D3276CCCA8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00D1EDB-D5E7-A77A-134B-CBF198E964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E4C02B8-D467-1665-9A4E-78394A622C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9EEA40-B945-4EE5-AAF2-CFED717CEA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679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F83BB8-FB00-BD03-F073-0FB790A9DE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673C60-CE1E-78C6-EC10-D074C5D170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2B81736-B693-3429-548D-ABD74A3649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E6F1F-4FE7-4EC7-A1B1-1FBFF011DD8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118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CD181C-BDBD-2EB9-D87C-0A3EECCD51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0E916C-1E63-22E8-AFA5-59D6614BAE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65E798-BC91-8337-2D7D-8CAC7C4F01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15D021-9D35-471B-9206-E7AC427BBB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77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2FEA8-7E41-B2CC-CD78-F638D926A9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6E3943-19C1-20AD-F0AF-9D7388FD60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00EFD7-6E45-280A-1842-9104C83187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28D700-2EE0-4828-BAA8-AD7342DC55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183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8D6F327-9197-8480-45DA-1A75F03D52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6248F14-4826-EF83-1BB3-9700D28503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E22E770-E234-A983-CBDB-ECD1BD8CFF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9C38AF-64D6-4DEF-BDDF-4862F8FBEE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374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326494-8BD2-02A7-FF1C-F74B91A530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7359812-4769-AD92-9A1B-47F226707B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8EF7408-1BFC-AE3B-05E6-0135493BE1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716379-160C-4E60-94BE-7792F6327D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997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F0CA452-6BCA-A731-0FCA-13519B5CA5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4E3138C-CA93-5494-8461-C3AC01254E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D309EC7-41BB-B5E5-84ED-235056497B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B9A10F-C9FD-4C92-A7E5-3414DC4606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50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CDAAA0-D259-889B-5297-5924302980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2ED46-08B8-9A46-A3A8-23884CAB1F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62B1E6-7330-BB32-C8FF-23A1E777DD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B6C001-D56B-4B2E-96EC-98AAC5095B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20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38C541-4B8A-DD59-B97C-5A5348D309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62A841-4363-2A33-8971-4016F2928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4562E-B841-09D9-6B69-66988EBA3A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152A5E-EE8E-446C-AF78-A9C54A3405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4045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ppt模板图片">
            <a:extLst>
              <a:ext uri="{FF2B5EF4-FFF2-40B4-BE49-F238E27FC236}">
                <a16:creationId xmlns:a16="http://schemas.microsoft.com/office/drawing/2014/main" id="{E8D8A7F9-91DC-9D03-D730-F25077EA311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CDA6331C-2A82-7E0C-ED0C-CC1BFD6042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16FB845-3086-17F4-6049-564AE9006F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8A6A53B-9E9A-BAB3-BEDB-84A50182D61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112BDB-0A79-85E5-5BF2-CD1460349A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E24DF35-B75B-BAC1-2BFD-D62CDC1ADE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D3526B1-4FEA-4CD5-B57A-CDE57EAE49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54A3EFC-0E3A-A1D3-6F11-4D7E6C4F5AC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700213"/>
            <a:ext cx="7772400" cy="1900237"/>
          </a:xfrm>
        </p:spPr>
        <p:txBody>
          <a:bodyPr/>
          <a:lstStyle/>
          <a:p>
            <a:pPr eaLnBrk="1" hangingPunct="1"/>
            <a:r>
              <a:rPr lang="en-US" altLang="zh-CN"/>
              <a:t>Ch.10 Requirements Modeling:      Class-Based Methods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51FCF36-11D9-5C8D-F010-C0E2CC7DB8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0038" y="188913"/>
            <a:ext cx="6372225" cy="850900"/>
          </a:xfrm>
        </p:spPr>
        <p:txBody>
          <a:bodyPr/>
          <a:lstStyle/>
          <a:p>
            <a:pPr eaLnBrk="1" hangingPunct="1"/>
            <a:r>
              <a:rPr lang="en-US" altLang="zh-CN"/>
              <a:t>Class-Based Modeling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08CCC13E-0C30-1E09-7CE4-394AD6DBDB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991475" cy="44989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Class-based modeling represents: 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rgbClr val="FF0000"/>
                </a:solidFill>
              </a:rPr>
              <a:t>objects</a:t>
            </a:r>
            <a:r>
              <a:rPr lang="en-US" altLang="zh-CN" b="1">
                <a:solidFill>
                  <a:schemeClr val="tx1"/>
                </a:solidFill>
              </a:rPr>
              <a:t> that the system will manipulate 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rgbClr val="FF0000"/>
                </a:solidFill>
              </a:rPr>
              <a:t>operations</a:t>
            </a:r>
            <a:r>
              <a:rPr lang="en-US" altLang="zh-CN" b="1">
                <a:solidFill>
                  <a:schemeClr val="tx1"/>
                </a:solidFill>
              </a:rPr>
              <a:t> (also called methods or services) that will be applied to the objects to effect the manipulation 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rgbClr val="FF0000"/>
                </a:solidFill>
              </a:rPr>
              <a:t>relationships </a:t>
            </a:r>
            <a:r>
              <a:rPr lang="en-US" altLang="zh-CN" b="1">
                <a:solidFill>
                  <a:schemeClr val="tx1"/>
                </a:solidFill>
              </a:rPr>
              <a:t>(some hierarchical) between the objects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rgbClr val="FF0000"/>
                </a:solidFill>
              </a:rPr>
              <a:t>collaborations </a:t>
            </a:r>
            <a:r>
              <a:rPr lang="en-US" altLang="zh-CN" b="1">
                <a:solidFill>
                  <a:schemeClr val="tx1"/>
                </a:solidFill>
              </a:rPr>
              <a:t>that occur between the classes that are defined.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71EA83C4-D835-62BE-66E6-C5520CD09F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70038" y="188913"/>
            <a:ext cx="6372225" cy="850900"/>
          </a:xfrm>
        </p:spPr>
        <p:txBody>
          <a:bodyPr/>
          <a:lstStyle/>
          <a:p>
            <a:pPr eaLnBrk="1" hangingPunct="1"/>
            <a:r>
              <a:rPr lang="en-US" altLang="zh-CN"/>
              <a:t>Class-Based Modeling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9263E88-6BEC-1E2B-07E1-416F98F081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196975"/>
            <a:ext cx="7991475" cy="44989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Identify </a:t>
            </a:r>
            <a:r>
              <a:rPr lang="en-US" altLang="zh-CN" b="1">
                <a:solidFill>
                  <a:srgbClr val="FF0000"/>
                </a:solidFill>
              </a:rPr>
              <a:t>analysis classes</a:t>
            </a:r>
            <a:r>
              <a:rPr lang="en-US" altLang="zh-CN" b="1">
                <a:solidFill>
                  <a:schemeClr val="tx1"/>
                </a:solidFill>
              </a:rPr>
              <a:t> by examining the problem statement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Use a “grammatical parse” to isolate </a:t>
            </a:r>
            <a:r>
              <a:rPr lang="en-US" altLang="zh-CN" b="1">
                <a:solidFill>
                  <a:srgbClr val="FF0000"/>
                </a:solidFill>
              </a:rPr>
              <a:t>potential classes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Identify the </a:t>
            </a:r>
            <a:r>
              <a:rPr lang="en-US" altLang="zh-CN" b="1">
                <a:solidFill>
                  <a:srgbClr val="FF0000"/>
                </a:solidFill>
              </a:rPr>
              <a:t>attributes</a:t>
            </a:r>
            <a:r>
              <a:rPr lang="en-US" altLang="zh-CN" b="1">
                <a:solidFill>
                  <a:schemeClr val="tx1"/>
                </a:solidFill>
              </a:rPr>
              <a:t> of each class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Identify </a:t>
            </a:r>
            <a:r>
              <a:rPr lang="en-US" altLang="zh-CN" b="1">
                <a:solidFill>
                  <a:srgbClr val="FF0000"/>
                </a:solidFill>
              </a:rPr>
              <a:t>operations</a:t>
            </a:r>
            <a:r>
              <a:rPr lang="en-US" altLang="zh-CN" b="1">
                <a:solidFill>
                  <a:schemeClr val="tx1"/>
                </a:solidFill>
              </a:rPr>
              <a:t> that manipulate the attributes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9052418-D634-CC52-CE29-668C3E233F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9250" y="236538"/>
            <a:ext cx="6348413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pPr eaLnBrk="1" hangingPunct="1"/>
            <a:r>
              <a:rPr lang="en-US" altLang="zh-CN"/>
              <a:t>Potential Classes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1310C5B-DC7F-4AF9-A159-7A82E0CBF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413" y="2173288"/>
            <a:ext cx="23717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FF0000"/>
                </a:solidFill>
                <a:latin typeface="Palatino" charset="0"/>
              </a:rPr>
              <a:t>needed services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7B02A24-833A-4653-5F56-1DEC1FC1D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0713" y="2787650"/>
            <a:ext cx="2795587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FF0000"/>
                </a:solidFill>
                <a:latin typeface="Palatino" charset="0"/>
              </a:rPr>
              <a:t>multiple attributes</a:t>
            </a: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5DC4F619-0962-345F-C07E-0F7F0502E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413" y="3402013"/>
            <a:ext cx="279717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FF0000"/>
                </a:solidFill>
                <a:latin typeface="Palatino" charset="0"/>
              </a:rPr>
              <a:t>common attributes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60812079-B590-4B15-AACD-3501B1FD6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413" y="4044950"/>
            <a:ext cx="29337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FF0000"/>
                </a:solidFill>
                <a:latin typeface="Palatino" charset="0"/>
              </a:rPr>
              <a:t>common operations</a:t>
            </a:r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A4C8E0A8-6234-5755-38C5-6BF9DA871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413" y="4687888"/>
            <a:ext cx="333692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FF0000"/>
                </a:solidFill>
                <a:latin typeface="Palatino" charset="0"/>
              </a:rPr>
              <a:t>essential requirements</a:t>
            </a:r>
          </a:p>
        </p:txBody>
      </p:sp>
      <p:sp>
        <p:nvSpPr>
          <p:cNvPr id="13320" name="Rectangle 8">
            <a:extLst>
              <a:ext uri="{FF2B5EF4-FFF2-40B4-BE49-F238E27FC236}">
                <a16:creationId xmlns:a16="http://schemas.microsoft.com/office/drawing/2014/main" id="{429153E5-2BFB-8431-7E43-6F154FAC6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3413" y="1587500"/>
            <a:ext cx="3086100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>
                <a:solidFill>
                  <a:srgbClr val="FF0000"/>
                </a:solidFill>
                <a:latin typeface="Palatino" charset="0"/>
              </a:rPr>
              <a:t>retained information</a:t>
            </a:r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86BEB3EF-EFBD-4BE4-5B31-B75BCDC7A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1628775"/>
            <a:ext cx="304800" cy="3571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90DA9FDB-BC32-85FE-9B77-F2552B820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2243138"/>
            <a:ext cx="304800" cy="35718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AD4ABA0E-79F2-B06B-FA7A-9FA2E091B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4475" y="2843213"/>
            <a:ext cx="304800" cy="357187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4" name="Rectangle 12">
            <a:extLst>
              <a:ext uri="{FF2B5EF4-FFF2-40B4-BE49-F238E27FC236}">
                <a16:creationId xmlns:a16="http://schemas.microsoft.com/office/drawing/2014/main" id="{5643EAD2-FAFB-993B-FDCB-CB1BD70CF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3429000"/>
            <a:ext cx="304800" cy="3571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5" name="Rectangle 13">
            <a:extLst>
              <a:ext uri="{FF2B5EF4-FFF2-40B4-BE49-F238E27FC236}">
                <a16:creationId xmlns:a16="http://schemas.microsoft.com/office/drawing/2014/main" id="{1A134E64-B931-9D23-B6A0-FDC63D326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057650"/>
            <a:ext cx="304800" cy="3571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6" name="Rectangle 14">
            <a:extLst>
              <a:ext uri="{FF2B5EF4-FFF2-40B4-BE49-F238E27FC236}">
                <a16:creationId xmlns:a16="http://schemas.microsoft.com/office/drawing/2014/main" id="{3624DFE4-29D7-A322-4048-B9F33B38C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743450"/>
            <a:ext cx="304800" cy="357188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27" name="Freeform 15">
            <a:extLst>
              <a:ext uri="{FF2B5EF4-FFF2-40B4-BE49-F238E27FC236}">
                <a16:creationId xmlns:a16="http://schemas.microsoft.com/office/drawing/2014/main" id="{74E8F1F1-A35E-AABE-C940-BB322A16F4D4}"/>
              </a:ext>
            </a:extLst>
          </p:cNvPr>
          <p:cNvSpPr>
            <a:spLocks/>
          </p:cNvSpPr>
          <p:nvPr/>
        </p:nvSpPr>
        <p:spPr bwMode="auto">
          <a:xfrm>
            <a:off x="2835275" y="1514475"/>
            <a:ext cx="407988" cy="373063"/>
          </a:xfrm>
          <a:custGeom>
            <a:avLst/>
            <a:gdLst>
              <a:gd name="T0" fmla="*/ 0 w 257"/>
              <a:gd name="T1" fmla="*/ 214199 h 209"/>
              <a:gd name="T2" fmla="*/ 76200 w 257"/>
              <a:gd name="T3" fmla="*/ 371278 h 209"/>
              <a:gd name="T4" fmla="*/ 406400 w 257"/>
              <a:gd name="T5" fmla="*/ 0 h 209"/>
              <a:gd name="T6" fmla="*/ 76200 w 257"/>
              <a:gd name="T7" fmla="*/ 242759 h 209"/>
              <a:gd name="T8" fmla="*/ 0 w 257"/>
              <a:gd name="T9" fmla="*/ 214199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7" h="209">
                <a:moveTo>
                  <a:pt x="0" y="120"/>
                </a:moveTo>
                <a:lnTo>
                  <a:pt x="48" y="208"/>
                </a:lnTo>
                <a:lnTo>
                  <a:pt x="256" y="0"/>
                </a:lnTo>
                <a:lnTo>
                  <a:pt x="48" y="136"/>
                </a:lnTo>
                <a:lnTo>
                  <a:pt x="0" y="120"/>
                </a:lnTo>
              </a:path>
            </a:pathLst>
          </a:custGeom>
          <a:solidFill>
            <a:schemeClr val="tx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8" name="Freeform 16">
            <a:extLst>
              <a:ext uri="{FF2B5EF4-FFF2-40B4-BE49-F238E27FC236}">
                <a16:creationId xmlns:a16="http://schemas.microsoft.com/office/drawing/2014/main" id="{9DA1D18B-BACA-A3B0-4293-1D8781B331E4}"/>
              </a:ext>
            </a:extLst>
          </p:cNvPr>
          <p:cNvSpPr>
            <a:spLocks/>
          </p:cNvSpPr>
          <p:nvPr/>
        </p:nvSpPr>
        <p:spPr bwMode="auto">
          <a:xfrm>
            <a:off x="2835275" y="2128838"/>
            <a:ext cx="407988" cy="373062"/>
          </a:xfrm>
          <a:custGeom>
            <a:avLst/>
            <a:gdLst>
              <a:gd name="T0" fmla="*/ 0 w 257"/>
              <a:gd name="T1" fmla="*/ 214198 h 209"/>
              <a:gd name="T2" fmla="*/ 76200 w 257"/>
              <a:gd name="T3" fmla="*/ 371277 h 209"/>
              <a:gd name="T4" fmla="*/ 406400 w 257"/>
              <a:gd name="T5" fmla="*/ 0 h 209"/>
              <a:gd name="T6" fmla="*/ 76200 w 257"/>
              <a:gd name="T7" fmla="*/ 242758 h 209"/>
              <a:gd name="T8" fmla="*/ 0 w 257"/>
              <a:gd name="T9" fmla="*/ 214198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7" h="209">
                <a:moveTo>
                  <a:pt x="0" y="120"/>
                </a:moveTo>
                <a:lnTo>
                  <a:pt x="48" y="208"/>
                </a:lnTo>
                <a:lnTo>
                  <a:pt x="256" y="0"/>
                </a:lnTo>
                <a:lnTo>
                  <a:pt x="48" y="136"/>
                </a:lnTo>
                <a:lnTo>
                  <a:pt x="0" y="120"/>
                </a:lnTo>
              </a:path>
            </a:pathLst>
          </a:custGeom>
          <a:solidFill>
            <a:schemeClr val="tx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9" name="Freeform 17">
            <a:extLst>
              <a:ext uri="{FF2B5EF4-FFF2-40B4-BE49-F238E27FC236}">
                <a16:creationId xmlns:a16="http://schemas.microsoft.com/office/drawing/2014/main" id="{C6E54FC8-A018-7FE1-3922-00EBDC12BF6F}"/>
              </a:ext>
            </a:extLst>
          </p:cNvPr>
          <p:cNvSpPr>
            <a:spLocks/>
          </p:cNvSpPr>
          <p:nvPr/>
        </p:nvSpPr>
        <p:spPr bwMode="auto">
          <a:xfrm>
            <a:off x="2835275" y="2743200"/>
            <a:ext cx="407988" cy="373063"/>
          </a:xfrm>
          <a:custGeom>
            <a:avLst/>
            <a:gdLst>
              <a:gd name="T0" fmla="*/ 0 w 257"/>
              <a:gd name="T1" fmla="*/ 214199 h 209"/>
              <a:gd name="T2" fmla="*/ 76200 w 257"/>
              <a:gd name="T3" fmla="*/ 371278 h 209"/>
              <a:gd name="T4" fmla="*/ 406400 w 257"/>
              <a:gd name="T5" fmla="*/ 0 h 209"/>
              <a:gd name="T6" fmla="*/ 76200 w 257"/>
              <a:gd name="T7" fmla="*/ 242759 h 209"/>
              <a:gd name="T8" fmla="*/ 0 w 257"/>
              <a:gd name="T9" fmla="*/ 214199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7" h="209">
                <a:moveTo>
                  <a:pt x="0" y="120"/>
                </a:moveTo>
                <a:lnTo>
                  <a:pt x="48" y="208"/>
                </a:lnTo>
                <a:lnTo>
                  <a:pt x="256" y="0"/>
                </a:lnTo>
                <a:lnTo>
                  <a:pt x="48" y="136"/>
                </a:lnTo>
                <a:lnTo>
                  <a:pt x="0" y="120"/>
                </a:lnTo>
              </a:path>
            </a:pathLst>
          </a:custGeom>
          <a:solidFill>
            <a:schemeClr val="tx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0" name="Freeform 18">
            <a:extLst>
              <a:ext uri="{FF2B5EF4-FFF2-40B4-BE49-F238E27FC236}">
                <a16:creationId xmlns:a16="http://schemas.microsoft.com/office/drawing/2014/main" id="{AEAA479E-C2C4-7AB8-E29A-D89AADE34035}"/>
              </a:ext>
            </a:extLst>
          </p:cNvPr>
          <p:cNvSpPr>
            <a:spLocks/>
          </p:cNvSpPr>
          <p:nvPr/>
        </p:nvSpPr>
        <p:spPr bwMode="auto">
          <a:xfrm>
            <a:off x="2835275" y="3357563"/>
            <a:ext cx="407988" cy="373062"/>
          </a:xfrm>
          <a:custGeom>
            <a:avLst/>
            <a:gdLst>
              <a:gd name="T0" fmla="*/ 0 w 257"/>
              <a:gd name="T1" fmla="*/ 214198 h 209"/>
              <a:gd name="T2" fmla="*/ 76200 w 257"/>
              <a:gd name="T3" fmla="*/ 371277 h 209"/>
              <a:gd name="T4" fmla="*/ 406400 w 257"/>
              <a:gd name="T5" fmla="*/ 0 h 209"/>
              <a:gd name="T6" fmla="*/ 76200 w 257"/>
              <a:gd name="T7" fmla="*/ 242758 h 209"/>
              <a:gd name="T8" fmla="*/ 0 w 257"/>
              <a:gd name="T9" fmla="*/ 214198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7" h="209">
                <a:moveTo>
                  <a:pt x="0" y="120"/>
                </a:moveTo>
                <a:lnTo>
                  <a:pt x="48" y="208"/>
                </a:lnTo>
                <a:lnTo>
                  <a:pt x="256" y="0"/>
                </a:lnTo>
                <a:lnTo>
                  <a:pt x="48" y="136"/>
                </a:lnTo>
                <a:lnTo>
                  <a:pt x="0" y="120"/>
                </a:lnTo>
              </a:path>
            </a:pathLst>
          </a:custGeom>
          <a:solidFill>
            <a:schemeClr val="tx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1" name="Freeform 19">
            <a:extLst>
              <a:ext uri="{FF2B5EF4-FFF2-40B4-BE49-F238E27FC236}">
                <a16:creationId xmlns:a16="http://schemas.microsoft.com/office/drawing/2014/main" id="{6F5533FB-C21A-9787-40AB-D92708AFD4B0}"/>
              </a:ext>
            </a:extLst>
          </p:cNvPr>
          <p:cNvSpPr>
            <a:spLocks/>
          </p:cNvSpPr>
          <p:nvPr/>
        </p:nvSpPr>
        <p:spPr bwMode="auto">
          <a:xfrm>
            <a:off x="2835275" y="3971925"/>
            <a:ext cx="407988" cy="373063"/>
          </a:xfrm>
          <a:custGeom>
            <a:avLst/>
            <a:gdLst>
              <a:gd name="T0" fmla="*/ 0 w 257"/>
              <a:gd name="T1" fmla="*/ 214199 h 209"/>
              <a:gd name="T2" fmla="*/ 76200 w 257"/>
              <a:gd name="T3" fmla="*/ 371278 h 209"/>
              <a:gd name="T4" fmla="*/ 406400 w 257"/>
              <a:gd name="T5" fmla="*/ 0 h 209"/>
              <a:gd name="T6" fmla="*/ 76200 w 257"/>
              <a:gd name="T7" fmla="*/ 242759 h 209"/>
              <a:gd name="T8" fmla="*/ 0 w 257"/>
              <a:gd name="T9" fmla="*/ 214199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7" h="209">
                <a:moveTo>
                  <a:pt x="0" y="120"/>
                </a:moveTo>
                <a:lnTo>
                  <a:pt x="48" y="208"/>
                </a:lnTo>
                <a:lnTo>
                  <a:pt x="256" y="0"/>
                </a:lnTo>
                <a:lnTo>
                  <a:pt x="48" y="136"/>
                </a:lnTo>
                <a:lnTo>
                  <a:pt x="0" y="120"/>
                </a:lnTo>
              </a:path>
            </a:pathLst>
          </a:custGeom>
          <a:solidFill>
            <a:schemeClr val="tx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32" name="Freeform 20">
            <a:extLst>
              <a:ext uri="{FF2B5EF4-FFF2-40B4-BE49-F238E27FC236}">
                <a16:creationId xmlns:a16="http://schemas.microsoft.com/office/drawing/2014/main" id="{ABEF9629-4811-A1E0-71B0-8D3FBB15E5C1}"/>
              </a:ext>
            </a:extLst>
          </p:cNvPr>
          <p:cNvSpPr>
            <a:spLocks/>
          </p:cNvSpPr>
          <p:nvPr/>
        </p:nvSpPr>
        <p:spPr bwMode="auto">
          <a:xfrm>
            <a:off x="2835275" y="4629150"/>
            <a:ext cx="407988" cy="373063"/>
          </a:xfrm>
          <a:custGeom>
            <a:avLst/>
            <a:gdLst>
              <a:gd name="T0" fmla="*/ 0 w 257"/>
              <a:gd name="T1" fmla="*/ 214199 h 209"/>
              <a:gd name="T2" fmla="*/ 76200 w 257"/>
              <a:gd name="T3" fmla="*/ 371278 h 209"/>
              <a:gd name="T4" fmla="*/ 406400 w 257"/>
              <a:gd name="T5" fmla="*/ 0 h 209"/>
              <a:gd name="T6" fmla="*/ 76200 w 257"/>
              <a:gd name="T7" fmla="*/ 242759 h 209"/>
              <a:gd name="T8" fmla="*/ 0 w 257"/>
              <a:gd name="T9" fmla="*/ 214199 h 20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57" h="209">
                <a:moveTo>
                  <a:pt x="0" y="120"/>
                </a:moveTo>
                <a:lnTo>
                  <a:pt x="48" y="208"/>
                </a:lnTo>
                <a:lnTo>
                  <a:pt x="256" y="0"/>
                </a:lnTo>
                <a:lnTo>
                  <a:pt x="48" y="136"/>
                </a:lnTo>
                <a:lnTo>
                  <a:pt x="0" y="120"/>
                </a:lnTo>
              </a:path>
            </a:pathLst>
          </a:custGeom>
          <a:solidFill>
            <a:schemeClr val="tx2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25400" cap="rnd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861559E-E63E-AB7F-3813-70BDFA8D9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6838" y="188913"/>
            <a:ext cx="4238625" cy="792162"/>
          </a:xfrm>
        </p:spPr>
        <p:txBody>
          <a:bodyPr/>
          <a:lstStyle/>
          <a:p>
            <a:pPr eaLnBrk="1" hangingPunct="1"/>
            <a:r>
              <a:rPr lang="en-US" altLang="zh-CN"/>
              <a:t>Class Diagram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C4D2F5E3-7F3E-3549-1634-1D3E25AA7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1052513"/>
            <a:ext cx="3216275" cy="539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Text Box 4">
            <a:extLst>
              <a:ext uri="{FF2B5EF4-FFF2-40B4-BE49-F238E27FC236}">
                <a16:creationId xmlns:a16="http://schemas.microsoft.com/office/drawing/2014/main" id="{A890D767-DDD5-3B94-9E6E-7937F52E7B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1052513"/>
            <a:ext cx="18796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folHlink"/>
                </a:solidFill>
                <a:latin typeface="Helvetica" panose="020B0604020202020204" pitchFamily="34" charset="0"/>
              </a:rPr>
              <a:t>Class name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1E2A1AD7-3CCB-B719-F89C-CA5ED41588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050" y="2071688"/>
            <a:ext cx="15732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folHlink"/>
                </a:solidFill>
                <a:latin typeface="Helvetica" panose="020B0604020202020204" pitchFamily="34" charset="0"/>
              </a:rPr>
              <a:t>attributes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58FE6908-3334-EBE1-40D2-366CCFBD8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038" y="4206875"/>
            <a:ext cx="174148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>
                <a:solidFill>
                  <a:schemeClr val="folHlink"/>
                </a:solidFill>
                <a:latin typeface="Helvetica" panose="020B0604020202020204" pitchFamily="34" charset="0"/>
              </a:rPr>
              <a:t>operations</a:t>
            </a:r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C919E66D-5776-D282-A2F3-036420888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3" y="1268413"/>
            <a:ext cx="12477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B4CF7CDB-1C6B-8F2A-EACB-9584CAA12A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21275" y="2324100"/>
            <a:ext cx="1214438" cy="3143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AFB1F554-5779-CC2E-C9CA-6CB0E4E708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4475163"/>
            <a:ext cx="2290762" cy="46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86CD61EF-F1F4-EAA4-8889-7F186058C6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43663" y="444500"/>
            <a:ext cx="2376487" cy="1039813"/>
          </a:xfrm>
        </p:spPr>
        <p:txBody>
          <a:bodyPr/>
          <a:lstStyle/>
          <a:p>
            <a:pPr eaLnBrk="1" hangingPunct="1"/>
            <a:r>
              <a:rPr lang="en-US" altLang="zh-CN" sz="3200"/>
              <a:t>Class</a:t>
            </a:r>
            <a:br>
              <a:rPr lang="en-US" altLang="zh-CN" sz="3200"/>
            </a:br>
            <a:r>
              <a:rPr lang="en-US" altLang="zh-CN" sz="3200"/>
              <a:t>Diagram</a:t>
            </a:r>
          </a:p>
        </p:txBody>
      </p:sp>
      <p:graphicFrame>
        <p:nvGraphicFramePr>
          <p:cNvPr id="15363" name="Object 5">
            <a:extLst>
              <a:ext uri="{FF2B5EF4-FFF2-40B4-BE49-F238E27FC236}">
                <a16:creationId xmlns:a16="http://schemas.microsoft.com/office/drawing/2014/main" id="{9A11D1F9-7DF2-4B3C-DF74-606D0D873ABC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755650" y="260350"/>
          <a:ext cx="7200900" cy="650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231685" imgH="6529730" progId="Visio.Drawing.11">
                  <p:embed/>
                </p:oleObj>
              </mc:Choice>
              <mc:Fallback>
                <p:oleObj name="Visio" r:id="rId2" imgW="7231685" imgH="652973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0350"/>
                        <a:ext cx="7200900" cy="650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895A6E50-BCB9-5F02-7C73-DC20AB97BF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82875" y="188913"/>
            <a:ext cx="4144963" cy="850900"/>
          </a:xfrm>
        </p:spPr>
        <p:txBody>
          <a:bodyPr/>
          <a:lstStyle/>
          <a:p>
            <a:pPr eaLnBrk="1" hangingPunct="1"/>
            <a:r>
              <a:rPr lang="en-US" altLang="zh-CN"/>
              <a:t>CRC Modeling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0681D1D9-2AA6-AF98-5F63-75B649616E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229600" cy="49291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Analysis classes have “responsibilities”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 i="1">
                <a:solidFill>
                  <a:srgbClr val="FF0000"/>
                </a:solidFill>
              </a:rPr>
              <a:t>Responsibilities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are the attributes and operations encapsulated by the class</a:t>
            </a:r>
          </a:p>
          <a:p>
            <a:pPr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Analysis classes collaborate with one another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 i="1">
                <a:solidFill>
                  <a:srgbClr val="FF0000"/>
                </a:solidFill>
              </a:rPr>
              <a:t>Collaborators</a:t>
            </a:r>
            <a:r>
              <a:rPr lang="en-US" altLang="zh-CN" b="1">
                <a:solidFill>
                  <a:schemeClr val="tx1"/>
                </a:solidFill>
              </a:rPr>
              <a:t> are those classes that are required to provide a class with the information needed to complete a responsibility. </a:t>
            </a:r>
          </a:p>
          <a:p>
            <a:pPr lvl="1" eaLnBrk="1" hangingPunct="1">
              <a:lnSpc>
                <a:spcPct val="12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In general, a collaboration implies either a request for information or a request for some action.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7D869AD-2865-CCE6-C4C7-4A38FECA1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33725" y="188913"/>
            <a:ext cx="3249613" cy="50165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altLang="zh-CN"/>
              <a:t>CRC Modeling</a:t>
            </a:r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7F9EFF78-5553-F96D-5A15-A0818A674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981075"/>
            <a:ext cx="712787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6" name="AutoShape 4">
            <a:extLst>
              <a:ext uri="{FF2B5EF4-FFF2-40B4-BE49-F238E27FC236}">
                <a16:creationId xmlns:a16="http://schemas.microsoft.com/office/drawing/2014/main" id="{487069A8-19BD-CB41-980F-6486A7DB9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5229225"/>
            <a:ext cx="3240087" cy="1295400"/>
          </a:xfrm>
          <a:prstGeom prst="wedgeEllipseCallout">
            <a:avLst>
              <a:gd name="adj1" fmla="val -78856"/>
              <a:gd name="adj2" fmla="val -66301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Anything the class 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knows</a:t>
            </a:r>
            <a:r>
              <a:rPr kumimoji="1" lang="en-US" altLang="zh-CN" sz="2000" b="1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latin typeface="Times New Roman" panose="02020603050405020304" pitchFamily="18" charset="0"/>
              </a:rPr>
              <a:t>(attributes) or 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</a:rPr>
              <a:t>does</a:t>
            </a:r>
            <a:r>
              <a:rPr kumimoji="1" lang="en-US" altLang="zh-CN" sz="2000" b="1">
                <a:latin typeface="Times New Roman" panose="02020603050405020304" pitchFamily="18" charset="0"/>
              </a:rPr>
              <a:t> (operations)</a:t>
            </a:r>
          </a:p>
        </p:txBody>
      </p:sp>
      <p:sp>
        <p:nvSpPr>
          <p:cNvPr id="131077" name="AutoShape 5">
            <a:extLst>
              <a:ext uri="{FF2B5EF4-FFF2-40B4-BE49-F238E27FC236}">
                <a16:creationId xmlns:a16="http://schemas.microsoft.com/office/drawing/2014/main" id="{F62DC492-7093-5D4C-3948-60134B585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052513"/>
            <a:ext cx="4105275" cy="1230312"/>
          </a:xfrm>
          <a:prstGeom prst="wedgeEllipseCallout">
            <a:avLst>
              <a:gd name="adj1" fmla="val -33023"/>
              <a:gd name="adj2" fmla="val 77486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1">
                <a:latin typeface="Times New Roman" panose="02020603050405020304" pitchFamily="18" charset="0"/>
              </a:rPr>
              <a:t>Those classes required to provide the info needed to complete a responsibility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6" grpId="0" animBg="1" autoUpdateAnimBg="0"/>
      <p:bldP spid="131077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A025C20-151B-DD4A-41E4-8E0A7FFCC6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9238" y="188913"/>
            <a:ext cx="3563937" cy="792162"/>
          </a:xfrm>
        </p:spPr>
        <p:txBody>
          <a:bodyPr/>
          <a:lstStyle/>
          <a:p>
            <a:pPr eaLnBrk="1" hangingPunct="1"/>
            <a:r>
              <a:rPr lang="en-US" altLang="zh-CN"/>
              <a:t>Class Types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CF43B5E-BE51-222C-7CEF-56E4F1F75D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064500" cy="4979988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 i="1">
                <a:solidFill>
                  <a:srgbClr val="FF0000"/>
                </a:solidFill>
              </a:rPr>
              <a:t>Entity classes</a:t>
            </a:r>
            <a:r>
              <a:rPr lang="en-US" altLang="zh-CN" sz="2000" b="1">
                <a:solidFill>
                  <a:schemeClr val="tx1"/>
                </a:solidFill>
              </a:rPr>
              <a:t>, also called</a:t>
            </a:r>
            <a:r>
              <a:rPr lang="en-US" altLang="zh-CN" sz="2000" b="1" i="1">
                <a:solidFill>
                  <a:schemeClr val="tx1"/>
                </a:solidFill>
              </a:rPr>
              <a:t> model</a:t>
            </a:r>
            <a:r>
              <a:rPr lang="en-US" altLang="zh-CN" sz="2000" b="1">
                <a:solidFill>
                  <a:schemeClr val="tx1"/>
                </a:solidFill>
              </a:rPr>
              <a:t> or </a:t>
            </a:r>
            <a:r>
              <a:rPr lang="en-US" altLang="zh-CN" sz="2000" b="1" i="1">
                <a:solidFill>
                  <a:schemeClr val="tx1"/>
                </a:solidFill>
              </a:rPr>
              <a:t>business</a:t>
            </a:r>
            <a:r>
              <a:rPr lang="en-US" altLang="zh-CN" sz="2000" b="1">
                <a:solidFill>
                  <a:schemeClr val="tx1"/>
                </a:solidFill>
              </a:rPr>
              <a:t> classes, are extracted directly from the statement of the problem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 i="1">
                <a:solidFill>
                  <a:srgbClr val="FF0000"/>
                </a:solidFill>
              </a:rPr>
              <a:t>Boundary classes</a:t>
            </a:r>
            <a:r>
              <a:rPr lang="en-US" altLang="zh-CN" sz="2000" b="1" i="1">
                <a:solidFill>
                  <a:schemeClr val="tx1"/>
                </a:solidFill>
              </a:rPr>
              <a:t> </a:t>
            </a:r>
            <a:r>
              <a:rPr lang="en-US" altLang="zh-CN" sz="2000" b="1">
                <a:solidFill>
                  <a:schemeClr val="tx1"/>
                </a:solidFill>
              </a:rPr>
              <a:t>are used to create the interface (e.g., interactive screen or printed reports) that the user sees and interacts with as the software is used. 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 i="1">
                <a:solidFill>
                  <a:srgbClr val="FF0000"/>
                </a:solidFill>
              </a:rPr>
              <a:t>Controller classes</a:t>
            </a:r>
            <a:r>
              <a:rPr lang="en-US" altLang="zh-CN" sz="2000" b="1" i="1">
                <a:solidFill>
                  <a:schemeClr val="tx1"/>
                </a:solidFill>
              </a:rPr>
              <a:t> </a:t>
            </a:r>
            <a:r>
              <a:rPr lang="en-US" altLang="zh-CN" sz="2000" b="1">
                <a:solidFill>
                  <a:schemeClr val="tx1"/>
                </a:solidFill>
              </a:rPr>
              <a:t>manage a </a:t>
            </a:r>
            <a:r>
              <a:rPr lang="en-US" altLang="zh-CN" sz="2000" b="1">
                <a:solidFill>
                  <a:schemeClr val="tx1"/>
                </a:solidFill>
                <a:latin typeface="Palatino" charset="0"/>
              </a:rPr>
              <a:t>“</a:t>
            </a:r>
            <a:r>
              <a:rPr lang="en-US" altLang="zh-CN" sz="2000" b="1">
                <a:solidFill>
                  <a:schemeClr val="tx1"/>
                </a:solidFill>
              </a:rPr>
              <a:t>unit of work</a:t>
            </a:r>
            <a:r>
              <a:rPr lang="en-US" altLang="zh-CN" sz="2000" b="1">
                <a:solidFill>
                  <a:schemeClr val="tx1"/>
                </a:solidFill>
                <a:latin typeface="Palatino" charset="0"/>
              </a:rPr>
              <a:t>”</a:t>
            </a:r>
            <a:r>
              <a:rPr lang="en-US" altLang="zh-CN" sz="2000" b="1">
                <a:solidFill>
                  <a:schemeClr val="tx1"/>
                </a:solidFill>
              </a:rPr>
              <a:t> from start to finish. That is, controller classes can be designed to manage 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>
                <a:solidFill>
                  <a:schemeClr val="tx1"/>
                </a:solidFill>
              </a:rPr>
              <a:t>the creation or update of entity objects; 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>
                <a:solidFill>
                  <a:schemeClr val="tx1"/>
                </a:solidFill>
              </a:rPr>
              <a:t>the instantiation of boundary objects as they obtain information from entity objects; 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>
                <a:solidFill>
                  <a:schemeClr val="tx1"/>
                </a:solidFill>
              </a:rPr>
              <a:t>complex communication between sets of objects; 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sz="2000" b="1">
                <a:solidFill>
                  <a:schemeClr val="tx1"/>
                </a:solidFill>
              </a:rPr>
              <a:t>validation of data communicated between objects or between the user and the application.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1987833-7D57-B74C-6982-D689AA5BF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650" y="115888"/>
            <a:ext cx="8316913" cy="850900"/>
          </a:xfrm>
        </p:spPr>
        <p:txBody>
          <a:bodyPr/>
          <a:lstStyle/>
          <a:p>
            <a:pPr eaLnBrk="1" hangingPunct="1"/>
            <a:r>
              <a:rPr lang="en-US" altLang="zh-CN" sz="3200"/>
              <a:t>Guidelines for Allocating Responsibilities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5986591-D44F-D3D2-A390-399A52077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08050"/>
            <a:ext cx="7921625" cy="50419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System intelligence should be </a:t>
            </a:r>
            <a:r>
              <a:rPr lang="en-US" altLang="zh-CN" b="1">
                <a:solidFill>
                  <a:srgbClr val="FF0000"/>
                </a:solidFill>
              </a:rPr>
              <a:t>distributed</a:t>
            </a:r>
            <a:r>
              <a:rPr lang="en-US" altLang="zh-CN" b="1">
                <a:solidFill>
                  <a:schemeClr val="tx1"/>
                </a:solidFill>
              </a:rPr>
              <a:t> across classes to best address the needs of the problem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Each responsibility should be stated as </a:t>
            </a:r>
            <a:r>
              <a:rPr lang="en-US" altLang="zh-CN" b="1">
                <a:solidFill>
                  <a:srgbClr val="FF0000"/>
                </a:solidFill>
              </a:rPr>
              <a:t>generally</a:t>
            </a:r>
            <a:r>
              <a:rPr lang="en-US" altLang="zh-CN" b="1">
                <a:solidFill>
                  <a:schemeClr val="tx1"/>
                </a:solidFill>
              </a:rPr>
              <a:t> as possible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Information and the behavior related to it should reside within the same class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Information about one thing should be </a:t>
            </a:r>
            <a:r>
              <a:rPr lang="en-US" altLang="zh-CN" b="1">
                <a:solidFill>
                  <a:srgbClr val="FF0000"/>
                </a:solidFill>
              </a:rPr>
              <a:t>localized</a:t>
            </a:r>
            <a:r>
              <a:rPr lang="en-US" altLang="zh-CN" b="1">
                <a:solidFill>
                  <a:schemeClr val="tx1"/>
                </a:solidFill>
              </a:rPr>
              <a:t> with a single class, not distributed across multiple classes. </a:t>
            </a:r>
          </a:p>
          <a:p>
            <a:pPr eaLnBrk="1" hangingPunct="1">
              <a:lnSpc>
                <a:spcPct val="110000"/>
              </a:lnSpc>
              <a:spcBef>
                <a:spcPct val="35000"/>
              </a:spcBef>
            </a:pPr>
            <a:r>
              <a:rPr lang="en-US" altLang="zh-CN" b="1">
                <a:solidFill>
                  <a:schemeClr val="tx1"/>
                </a:solidFill>
              </a:rPr>
              <a:t>Responsibilities should be shared among related classes, when appropriate.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CC1F650-E5BE-66A8-9FE7-163767822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6838" y="115888"/>
            <a:ext cx="4238625" cy="792162"/>
          </a:xfrm>
        </p:spPr>
        <p:txBody>
          <a:bodyPr/>
          <a:lstStyle/>
          <a:p>
            <a:pPr eaLnBrk="1" hangingPunct="1"/>
            <a:r>
              <a:rPr lang="en-US" altLang="zh-CN"/>
              <a:t>Collaborations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2304D08F-DDD9-641C-F1C8-E059BA952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43000"/>
            <a:ext cx="8497888" cy="483870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Classes fulfill their responsibilities in one of two ways: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 A class can use </a:t>
            </a:r>
            <a:r>
              <a:rPr lang="en-US" altLang="zh-CN" b="1">
                <a:solidFill>
                  <a:srgbClr val="FF0000"/>
                </a:solidFill>
              </a:rPr>
              <a:t>its own</a:t>
            </a:r>
            <a:r>
              <a:rPr lang="en-US" altLang="zh-CN" b="1">
                <a:solidFill>
                  <a:schemeClr val="tx1"/>
                </a:solidFill>
              </a:rPr>
              <a:t> operations to manipulate its own attributes, thereby fulfilling a particular responsibility, or 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 a class can </a:t>
            </a:r>
            <a:r>
              <a:rPr lang="en-US" altLang="zh-CN" b="1">
                <a:solidFill>
                  <a:srgbClr val="FF0000"/>
                </a:solidFill>
              </a:rPr>
              <a:t>collaborate </a:t>
            </a:r>
            <a:r>
              <a:rPr lang="en-US" altLang="zh-CN" b="1">
                <a:solidFill>
                  <a:schemeClr val="tx1"/>
                </a:solidFill>
              </a:rPr>
              <a:t>with other classes.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Collaborations identify relationships between classes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three different generic relationships between classes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 the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en-US" altLang="zh-CN" b="1" i="1">
                <a:solidFill>
                  <a:srgbClr val="FF0000"/>
                </a:solidFill>
              </a:rPr>
              <a:t>is-part-of </a:t>
            </a:r>
            <a:r>
              <a:rPr lang="en-US" altLang="zh-CN" b="1">
                <a:solidFill>
                  <a:schemeClr val="tx1"/>
                </a:solidFill>
              </a:rPr>
              <a:t>relationship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 the </a:t>
            </a:r>
            <a:r>
              <a:rPr lang="en-US" altLang="zh-CN" b="1" i="1">
                <a:solidFill>
                  <a:srgbClr val="FF0000"/>
                </a:solidFill>
              </a:rPr>
              <a:t>has-knowledge-of</a:t>
            </a:r>
            <a:r>
              <a:rPr lang="en-US" altLang="zh-CN" b="1">
                <a:solidFill>
                  <a:schemeClr val="tx1"/>
                </a:solidFill>
              </a:rPr>
              <a:t> relationship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 the </a:t>
            </a:r>
            <a:r>
              <a:rPr lang="en-US" altLang="zh-CN" b="1" i="1">
                <a:solidFill>
                  <a:srgbClr val="FF0000"/>
                </a:solidFill>
              </a:rPr>
              <a:t>depends-upon</a:t>
            </a:r>
            <a:r>
              <a:rPr lang="en-US" altLang="zh-CN" b="1" i="1">
                <a:solidFill>
                  <a:schemeClr val="tx1"/>
                </a:solidFill>
              </a:rPr>
              <a:t> </a:t>
            </a:r>
            <a:r>
              <a:rPr lang="en-US" altLang="zh-CN" b="1">
                <a:solidFill>
                  <a:schemeClr val="tx1"/>
                </a:solidFill>
              </a:rPr>
              <a:t>relationship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1F85067-8A98-93A7-4963-DCF941100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921625" cy="792162"/>
          </a:xfrm>
        </p:spPr>
        <p:txBody>
          <a:bodyPr/>
          <a:lstStyle/>
          <a:p>
            <a:pPr eaLnBrk="1" hangingPunct="1"/>
            <a:r>
              <a:rPr lang="en-US" altLang="zh-CN"/>
              <a:t>Requirements Modeling Strategies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8AAF80D-C47E-B97A-FF04-EC039E4C6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08050"/>
            <a:ext cx="8497888" cy="5111750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CN" b="1">
                <a:solidFill>
                  <a:schemeClr val="tx1"/>
                </a:solidFill>
              </a:rPr>
              <a:t>One view of requirements modeling, called </a:t>
            </a:r>
            <a:r>
              <a:rPr lang="en-US" altLang="zh-CN" b="1">
                <a:solidFill>
                  <a:srgbClr val="FF0000"/>
                </a:solidFill>
              </a:rPr>
              <a:t>structured analysis</a:t>
            </a:r>
            <a:r>
              <a:rPr lang="en-US" altLang="zh-CN" b="1">
                <a:solidFill>
                  <a:schemeClr val="tx1"/>
                </a:solidFill>
              </a:rPr>
              <a:t>, considers data and the processes that transform the data as separate entities.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000" b="1">
                <a:solidFill>
                  <a:schemeClr val="tx1"/>
                </a:solidFill>
              </a:rPr>
              <a:t>Data objects are modeled in a way that defines their attributes and relationships.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000" b="1">
                <a:solidFill>
                  <a:schemeClr val="tx1"/>
                </a:solidFill>
              </a:rPr>
              <a:t>Processes that manipulate data objects are modeled in a manner that shows how they transform data as data objects flow through the system. </a:t>
            </a:r>
          </a:p>
          <a:p>
            <a:pPr eaLnBrk="1" hangingPunct="1">
              <a:spcBef>
                <a:spcPts val="300"/>
              </a:spcBef>
            </a:pPr>
            <a:r>
              <a:rPr lang="en-US" altLang="zh-CN" b="1">
                <a:solidFill>
                  <a:schemeClr val="tx1"/>
                </a:solidFill>
              </a:rPr>
              <a:t>A second approach to analysis modeled, called </a:t>
            </a:r>
            <a:r>
              <a:rPr lang="en-US" altLang="zh-CN" b="1">
                <a:solidFill>
                  <a:srgbClr val="FF0000"/>
                </a:solidFill>
              </a:rPr>
              <a:t>object-oriented analysis</a:t>
            </a:r>
            <a:r>
              <a:rPr lang="en-US" altLang="zh-CN" b="1">
                <a:solidFill>
                  <a:schemeClr val="tx1"/>
                </a:solidFill>
              </a:rPr>
              <a:t>, focuses on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000" b="1">
                <a:solidFill>
                  <a:schemeClr val="tx1"/>
                </a:solidFill>
              </a:rPr>
              <a:t>the definition of classes and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zh-CN" sz="2000" b="1">
                <a:solidFill>
                  <a:schemeClr val="tx1"/>
                </a:solidFill>
              </a:rPr>
              <a:t>the manner in which they collaborate with one another to effect customer requirements.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9AC44135-BB69-D4AC-3EF4-467BA0274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052513"/>
            <a:ext cx="7061200" cy="5449887"/>
          </a:xfrm>
          <a:prstGeom prst="rect">
            <a:avLst/>
          </a:prstGeom>
          <a:solidFill>
            <a:srgbClr val="96E3FE"/>
          </a:solidFill>
          <a:ln>
            <a:noFill/>
          </a:ln>
          <a:effectLst>
            <a:outerShdw dist="53882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5F8A7FD-315D-B926-A394-5D8E1E757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0050" y="280988"/>
            <a:ext cx="6343650" cy="627062"/>
          </a:xfrm>
        </p:spPr>
        <p:txBody>
          <a:bodyPr/>
          <a:lstStyle/>
          <a:p>
            <a:pPr eaLnBrk="1" hangingPunct="1"/>
            <a:r>
              <a:rPr lang="en-US" altLang="zh-CN"/>
              <a:t>Composite Aggregate Class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1AB89695-9C7E-2EB6-6D4D-F99C090C9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25" y="1246188"/>
            <a:ext cx="6681788" cy="510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CE203C0-ED30-D27F-1057-718E2DA2C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88913"/>
            <a:ext cx="7643813" cy="863600"/>
          </a:xfrm>
        </p:spPr>
        <p:txBody>
          <a:bodyPr/>
          <a:lstStyle/>
          <a:p>
            <a:pPr eaLnBrk="1" hangingPunct="1"/>
            <a:r>
              <a:rPr lang="en-US" altLang="zh-CN"/>
              <a:t>Reviewing the CRC Model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C9E350F-FECA-6A9A-23AD-7FF4D3384C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6725" y="1095375"/>
            <a:ext cx="8281988" cy="4926013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en-US" altLang="zh-CN" b="1">
                <a:solidFill>
                  <a:schemeClr val="tx1"/>
                </a:solidFill>
              </a:rPr>
              <a:t>All participants in the review (of the CRC model) are given a subset of the CRC model index cards. 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b="1">
                <a:solidFill>
                  <a:schemeClr val="tx1"/>
                </a:solidFill>
              </a:rPr>
              <a:t>Cards that collaborate should be </a:t>
            </a:r>
            <a:r>
              <a:rPr lang="en-US" altLang="zh-CN" b="1">
                <a:solidFill>
                  <a:srgbClr val="FF0000"/>
                </a:solidFill>
              </a:rPr>
              <a:t>separated</a:t>
            </a:r>
            <a:r>
              <a:rPr lang="en-US" altLang="zh-CN" b="1">
                <a:solidFill>
                  <a:schemeClr val="tx1"/>
                </a:solidFill>
              </a:rPr>
              <a:t> (i.e., no reviewer should have two cards that collaborate).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b="1">
                <a:solidFill>
                  <a:schemeClr val="tx1"/>
                </a:solidFill>
              </a:rPr>
              <a:t>All use-case scenarios (and corresponding use-case diagrams) should be organized into categories.</a:t>
            </a:r>
          </a:p>
          <a:p>
            <a:pPr eaLnBrk="1" hangingPunct="1">
              <a:lnSpc>
                <a:spcPct val="105000"/>
              </a:lnSpc>
            </a:pPr>
            <a:r>
              <a:rPr lang="en-US" altLang="zh-CN" b="1">
                <a:solidFill>
                  <a:schemeClr val="tx1"/>
                </a:solidFill>
              </a:rPr>
              <a:t>The review leader reads the use-case deliberately. </a:t>
            </a:r>
          </a:p>
          <a:p>
            <a:pPr lvl="1" eaLnBrk="1" hangingPunct="1">
              <a:lnSpc>
                <a:spcPct val="105000"/>
              </a:lnSpc>
            </a:pPr>
            <a:r>
              <a:rPr lang="en-US" altLang="zh-CN" b="1">
                <a:solidFill>
                  <a:schemeClr val="tx1"/>
                </a:solidFill>
              </a:rPr>
              <a:t>As the review leader comes to a named object, she passes a </a:t>
            </a:r>
            <a:r>
              <a:rPr lang="en-US" altLang="zh-CN" b="1">
                <a:solidFill>
                  <a:srgbClr val="FF0000"/>
                </a:solidFill>
              </a:rPr>
              <a:t>token</a:t>
            </a:r>
            <a:r>
              <a:rPr lang="en-US" altLang="zh-CN" b="1">
                <a:solidFill>
                  <a:schemeClr val="tx1"/>
                </a:solidFill>
              </a:rPr>
              <a:t> to the person holding the corresponding class index card.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7CB5C00-5118-679E-6A7D-A02CE7EB3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Reviewing the CRC Model (cont.)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E1AA84FE-CDDD-6ABA-D6F8-665886E66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4650" y="981075"/>
            <a:ext cx="8229600" cy="507365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When the token is passed, the holder of the class card is asked to describe the responsibilities noted on the card.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The group determines </a:t>
            </a:r>
            <a:r>
              <a:rPr lang="en-US" altLang="zh-CN" b="1">
                <a:solidFill>
                  <a:srgbClr val="FF0000"/>
                </a:solidFill>
              </a:rPr>
              <a:t>whether</a:t>
            </a:r>
            <a:r>
              <a:rPr lang="en-US" altLang="zh-CN" b="1">
                <a:solidFill>
                  <a:schemeClr val="tx1"/>
                </a:solidFill>
              </a:rPr>
              <a:t> one (or more) of the responsibilities satisfies the use-case requirement.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If the responsibilities and collaborations noted on the index cards </a:t>
            </a:r>
            <a:r>
              <a:rPr lang="en-US" altLang="zh-CN" b="1">
                <a:solidFill>
                  <a:srgbClr val="FF0000"/>
                </a:solidFill>
              </a:rPr>
              <a:t>cannot</a:t>
            </a:r>
            <a:r>
              <a:rPr lang="en-US" altLang="zh-CN" b="1">
                <a:solidFill>
                  <a:schemeClr val="tx1"/>
                </a:solidFill>
              </a:rPr>
              <a:t> accommodate the use-case, modifications are made to the cards.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 This may include the definition of new classes (and corresponding CRC index cards) or the specification of new or revised responsibilities or collaborations on existing cards.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BF1D9FBD-7F9B-A1D9-3A6A-302A053DA8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Associations and Dependencies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B71748E7-04C8-A814-02E8-20D8A8D4D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74650" y="981075"/>
            <a:ext cx="8445500" cy="5073650"/>
          </a:xfrm>
        </p:spPr>
        <p:txBody>
          <a:bodyPr/>
          <a:lstStyle/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Two analysis classes are often related to one another in some fashion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 In UML these relationships are called </a:t>
            </a:r>
            <a:r>
              <a:rPr lang="en-US" altLang="zh-CN" b="1">
                <a:solidFill>
                  <a:srgbClr val="FF0000"/>
                </a:solidFill>
              </a:rPr>
              <a:t>associations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Associations can be refined by indicating </a:t>
            </a:r>
            <a:r>
              <a:rPr lang="en-US" altLang="zh-CN" b="1">
                <a:solidFill>
                  <a:srgbClr val="FF0000"/>
                </a:solidFill>
              </a:rPr>
              <a:t>multiplicity</a:t>
            </a:r>
            <a:r>
              <a:rPr lang="en-US" altLang="zh-CN" b="1">
                <a:solidFill>
                  <a:schemeClr val="tx1"/>
                </a:solidFill>
              </a:rPr>
              <a:t> (the term </a:t>
            </a:r>
            <a:r>
              <a:rPr lang="en-US" altLang="zh-CN" b="1">
                <a:solidFill>
                  <a:srgbClr val="FF0000"/>
                </a:solidFill>
              </a:rPr>
              <a:t>cardinality</a:t>
            </a:r>
            <a:r>
              <a:rPr lang="en-US" altLang="zh-CN" b="1">
                <a:solidFill>
                  <a:schemeClr val="tx1"/>
                </a:solidFill>
              </a:rPr>
              <a:t> is used in data modeling</a:t>
            </a:r>
          </a:p>
          <a:p>
            <a:pPr eaLnBrk="1" hangingPunct="1"/>
            <a:r>
              <a:rPr lang="en-US" altLang="zh-CN" b="1">
                <a:solidFill>
                  <a:schemeClr val="tx1"/>
                </a:solidFill>
              </a:rPr>
              <a:t>In many instances, a client-server relationship exists between two analysis classes. </a:t>
            </a:r>
          </a:p>
          <a:p>
            <a:pPr lvl="1" eaLnBrk="1" hangingPunct="1"/>
            <a:r>
              <a:rPr lang="en-US" altLang="zh-CN" b="1">
                <a:solidFill>
                  <a:schemeClr val="tx1"/>
                </a:solidFill>
              </a:rPr>
              <a:t>In such cases, a client-class depends on the server-class in some way and a dependency relationship is established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1C8E479C-CCDF-B344-4339-AA8D7AA4E9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Multiplicity</a:t>
            </a:r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id="{EF524954-69BD-E287-5CD4-AB3D9303D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1196975"/>
            <a:ext cx="530225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207A1AC-978B-E247-F9D4-72EE30602E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Dependencies</a:t>
            </a:r>
          </a:p>
        </p:txBody>
      </p:sp>
      <p:pic>
        <p:nvPicPr>
          <p:cNvPr id="26627" name="Picture 4">
            <a:extLst>
              <a:ext uri="{FF2B5EF4-FFF2-40B4-BE49-F238E27FC236}">
                <a16:creationId xmlns:a16="http://schemas.microsoft.com/office/drawing/2014/main" id="{DD721834-A6A3-81EF-CCBD-B956E5652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260600"/>
            <a:ext cx="7548562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46F7723-B265-AA9E-951A-E0CEBA62C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9625" y="188913"/>
            <a:ext cx="5351463" cy="792162"/>
          </a:xfrm>
        </p:spPr>
        <p:txBody>
          <a:bodyPr/>
          <a:lstStyle/>
          <a:p>
            <a:pPr eaLnBrk="1" hangingPunct="1"/>
            <a:r>
              <a:rPr lang="en-US" altLang="zh-CN"/>
              <a:t>Analysis Packages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52D83046-2CF9-0148-4DE6-5D75EB31EE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765175"/>
            <a:ext cx="8229600" cy="5256213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zh-CN" b="1">
                <a:solidFill>
                  <a:schemeClr val="tx1"/>
                </a:solidFill>
              </a:rPr>
              <a:t>Various elements of the analysis model (e.g., use-cases, analysis classes) are </a:t>
            </a:r>
            <a:r>
              <a:rPr lang="en-US" altLang="zh-CN" b="1">
                <a:solidFill>
                  <a:srgbClr val="FF0000"/>
                </a:solidFill>
              </a:rPr>
              <a:t>categorized </a:t>
            </a:r>
            <a:r>
              <a:rPr lang="en-US" altLang="zh-CN" b="1">
                <a:solidFill>
                  <a:schemeClr val="tx1"/>
                </a:solidFill>
              </a:rPr>
              <a:t>in a manner that packages them as a grouping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>
                <a:solidFill>
                  <a:schemeClr val="tx1"/>
                </a:solidFill>
              </a:rPr>
              <a:t>The </a:t>
            </a:r>
            <a:r>
              <a:rPr lang="en-US" altLang="zh-CN" b="1">
                <a:solidFill>
                  <a:srgbClr val="FF0000"/>
                </a:solidFill>
              </a:rPr>
              <a:t>plus sign</a:t>
            </a:r>
            <a:r>
              <a:rPr lang="en-US" altLang="zh-CN" b="1">
                <a:solidFill>
                  <a:schemeClr val="tx1"/>
                </a:solidFill>
              </a:rPr>
              <a:t> preceding the analysis class name in each package indicates that the classes have public visibility and are therefore accessible from other packages.</a:t>
            </a:r>
          </a:p>
          <a:p>
            <a:pPr eaLnBrk="1" hangingPunct="1">
              <a:lnSpc>
                <a:spcPct val="115000"/>
              </a:lnSpc>
            </a:pPr>
            <a:r>
              <a:rPr lang="en-US" altLang="zh-CN" b="1">
                <a:solidFill>
                  <a:schemeClr val="tx1"/>
                </a:solidFill>
              </a:rPr>
              <a:t>Other symbols can precede an element within a package. A </a:t>
            </a:r>
            <a:r>
              <a:rPr lang="en-US" altLang="zh-CN" b="1">
                <a:solidFill>
                  <a:srgbClr val="FF0000"/>
                </a:solidFill>
              </a:rPr>
              <a:t>minus sign</a:t>
            </a:r>
            <a:r>
              <a:rPr lang="en-US" altLang="zh-CN" b="1">
                <a:solidFill>
                  <a:schemeClr val="tx1"/>
                </a:solidFill>
              </a:rPr>
              <a:t> indicates that an element is hidden from all other packages and a </a:t>
            </a:r>
            <a:r>
              <a:rPr lang="en-US" altLang="zh-CN" b="1">
                <a:solidFill>
                  <a:srgbClr val="FF0000"/>
                </a:solidFill>
              </a:rPr>
              <a:t># symbol</a:t>
            </a:r>
            <a:r>
              <a:rPr lang="en-US" altLang="zh-CN" b="1">
                <a:solidFill>
                  <a:schemeClr val="tx1"/>
                </a:solidFill>
              </a:rPr>
              <a:t> indicates that an element is accessible only to classes contained within a given package.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>
            <a:extLst>
              <a:ext uri="{FF2B5EF4-FFF2-40B4-BE49-F238E27FC236}">
                <a16:creationId xmlns:a16="http://schemas.microsoft.com/office/drawing/2014/main" id="{A7FB83C5-5673-3709-983F-8FBE1DDB7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188913"/>
            <a:ext cx="7859712" cy="719137"/>
          </a:xfrm>
        </p:spPr>
        <p:txBody>
          <a:bodyPr/>
          <a:lstStyle/>
          <a:p>
            <a:pPr eaLnBrk="1" hangingPunct="1">
              <a:spcBef>
                <a:spcPts val="300"/>
              </a:spcBef>
            </a:pPr>
            <a:r>
              <a:rPr lang="en-US" altLang="zh-CN"/>
              <a:t>Analysis Packages</a:t>
            </a:r>
          </a:p>
        </p:txBody>
      </p:sp>
      <p:graphicFrame>
        <p:nvGraphicFramePr>
          <p:cNvPr id="28675" name="Object 5">
            <a:extLst>
              <a:ext uri="{FF2B5EF4-FFF2-40B4-BE49-F238E27FC236}">
                <a16:creationId xmlns:a16="http://schemas.microsoft.com/office/drawing/2014/main" id="{4212AC52-CD1F-7165-A50C-4671980A763E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114425" y="979488"/>
          <a:ext cx="6913563" cy="561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539740" imgH="4501591" progId="Visio.Drawing.11">
                  <p:embed/>
                </p:oleObj>
              </mc:Choice>
              <mc:Fallback>
                <p:oleObj name="Visio" r:id="rId2" imgW="5539740" imgH="4501591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979488"/>
                        <a:ext cx="6913563" cy="561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82D135A-AF96-A2FD-02A9-39D0A823F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6788" y="188913"/>
            <a:ext cx="7578725" cy="850900"/>
          </a:xfrm>
        </p:spPr>
        <p:txBody>
          <a:bodyPr/>
          <a:lstStyle/>
          <a:p>
            <a:pPr eaLnBrk="1" hangingPunct="1"/>
            <a:r>
              <a:rPr lang="en-US" altLang="zh-CN"/>
              <a:t>Object-Oriented Concepts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75353716-8AFF-0961-A9F0-77BDA2BEFA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8135938" cy="4878388"/>
          </a:xfrm>
        </p:spPr>
        <p:txBody>
          <a:bodyPr/>
          <a:lstStyle/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b="1">
                <a:solidFill>
                  <a:schemeClr val="tx1"/>
                </a:solidFill>
              </a:rPr>
              <a:t>Key </a:t>
            </a:r>
            <a:r>
              <a:rPr lang="en-US" altLang="zh-CN" b="1">
                <a:solidFill>
                  <a:srgbClr val="FF0000"/>
                </a:solidFill>
              </a:rPr>
              <a:t>concepts</a:t>
            </a:r>
            <a:r>
              <a:rPr lang="en-US" altLang="zh-CN" b="1">
                <a:solidFill>
                  <a:schemeClr val="tx1"/>
                </a:solidFill>
              </a:rPr>
              <a:t>: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b="1">
                <a:solidFill>
                  <a:schemeClr val="tx1"/>
                </a:solidFill>
              </a:rPr>
              <a:t>Classes and objects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b="1">
                <a:solidFill>
                  <a:schemeClr val="tx1"/>
                </a:solidFill>
              </a:rPr>
              <a:t>Attributes and operations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b="1">
                <a:solidFill>
                  <a:schemeClr val="tx1"/>
                </a:solidFill>
              </a:rPr>
              <a:t>Encapsulation and instantiation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b="1">
                <a:solidFill>
                  <a:schemeClr val="tx1"/>
                </a:solidFill>
              </a:rPr>
              <a:t>Inheritance</a:t>
            </a:r>
          </a:p>
          <a:p>
            <a:pPr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b="1">
                <a:solidFill>
                  <a:srgbClr val="FF0000"/>
                </a:solidFill>
              </a:rPr>
              <a:t>Tasks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b="1">
                <a:solidFill>
                  <a:schemeClr val="tx1"/>
                </a:solidFill>
              </a:rPr>
              <a:t>Classes (attribute and method) must be identified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b="1">
                <a:solidFill>
                  <a:schemeClr val="tx1"/>
                </a:solidFill>
              </a:rPr>
              <a:t>A class hierarchy is defined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b="1">
                <a:solidFill>
                  <a:schemeClr val="tx1"/>
                </a:solidFill>
              </a:rPr>
              <a:t>Object relationship should be represented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b="1">
                <a:solidFill>
                  <a:schemeClr val="tx1"/>
                </a:solidFill>
              </a:rPr>
              <a:t>Object behavior must be modeled</a:t>
            </a:r>
          </a:p>
          <a:p>
            <a:pPr lvl="1" eaLnBrk="1" hangingPunct="1">
              <a:lnSpc>
                <a:spcPct val="105000"/>
              </a:lnSpc>
              <a:spcBef>
                <a:spcPct val="15000"/>
              </a:spcBef>
            </a:pPr>
            <a:r>
              <a:rPr lang="en-US" altLang="zh-CN" b="1">
                <a:solidFill>
                  <a:schemeClr val="tx1"/>
                </a:solidFill>
              </a:rPr>
              <a:t>Above tasks are reapplied </a:t>
            </a:r>
            <a:r>
              <a:rPr lang="en-US" altLang="zh-CN" b="1">
                <a:solidFill>
                  <a:srgbClr val="FF0000"/>
                </a:solidFill>
              </a:rPr>
              <a:t>iteratively</a:t>
            </a:r>
          </a:p>
        </p:txBody>
      </p:sp>
      <p:sp>
        <p:nvSpPr>
          <p:cNvPr id="4" name="云形标注 3">
            <a:extLst>
              <a:ext uri="{FF2B5EF4-FFF2-40B4-BE49-F238E27FC236}">
                <a16:creationId xmlns:a16="http://schemas.microsoft.com/office/drawing/2014/main" id="{F5226A80-2DD9-9C7F-2414-3E4DD0B74BFC}"/>
              </a:ext>
            </a:extLst>
          </p:cNvPr>
          <p:cNvSpPr/>
          <p:nvPr/>
        </p:nvSpPr>
        <p:spPr>
          <a:xfrm>
            <a:off x="4357688" y="1214438"/>
            <a:ext cx="4000500" cy="1571625"/>
          </a:xfrm>
          <a:prstGeom prst="cloudCallout">
            <a:avLst>
              <a:gd name="adj1" fmla="val -80293"/>
              <a:gd name="adj2" fmla="val 23209"/>
            </a:avLst>
          </a:prstGeom>
          <a:solidFill>
            <a:srgbClr val="FFE48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Why encapsulation?</a:t>
            </a:r>
            <a:endParaRPr lang="zh-CN" altLang="en-US" sz="2800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3E017C5E-0583-DD75-75D0-9930063AF2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51275" y="188913"/>
            <a:ext cx="2027238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pPr eaLnBrk="1" hangingPunct="1"/>
            <a:r>
              <a:rPr lang="en-US" altLang="zh-CN"/>
              <a:t>Classes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EA2A38AF-0DF3-FC87-DB89-6C06595B2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981075"/>
            <a:ext cx="7993062" cy="4673600"/>
          </a:xfrm>
          <a:noFill/>
        </p:spPr>
        <p:txBody>
          <a:bodyPr lIns="90487" tIns="44450" rIns="90487" bIns="44450"/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  <a:buFont typeface="Helvetica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object-oriented thinking begins with the definition of a </a:t>
            </a:r>
            <a:r>
              <a:rPr lang="en-US" altLang="zh-CN" b="1">
                <a:solidFill>
                  <a:srgbClr val="FF0000"/>
                </a:solidFill>
              </a:rPr>
              <a:t>class</a:t>
            </a:r>
            <a:r>
              <a:rPr lang="en-US" altLang="zh-CN" b="1">
                <a:solidFill>
                  <a:schemeClr val="tx1"/>
                </a:solidFill>
              </a:rPr>
              <a:t>, often defined as: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b="1">
                <a:solidFill>
                  <a:schemeClr val="tx1"/>
                </a:solidFill>
              </a:rPr>
              <a:t> template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b="1">
                <a:solidFill>
                  <a:schemeClr val="tx1"/>
                </a:solidFill>
              </a:rPr>
              <a:t> generalized description</a:t>
            </a:r>
          </a:p>
          <a:p>
            <a:pPr lvl="1"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b="1">
                <a:solidFill>
                  <a:schemeClr val="tx1"/>
                </a:solidFill>
              </a:rPr>
              <a:t>describing a collection of similar items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buFont typeface="Helvetica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a </a:t>
            </a:r>
            <a:r>
              <a:rPr lang="en-US" altLang="zh-CN" b="1">
                <a:solidFill>
                  <a:srgbClr val="FF0000"/>
                </a:solidFill>
              </a:rPr>
              <a:t>metaclass</a:t>
            </a:r>
            <a:r>
              <a:rPr lang="en-US" altLang="zh-CN" b="1">
                <a:solidFill>
                  <a:schemeClr val="tx1"/>
                </a:solidFill>
              </a:rPr>
              <a:t> (also called a </a:t>
            </a:r>
            <a:r>
              <a:rPr lang="en-US" altLang="zh-CN" b="1">
                <a:solidFill>
                  <a:srgbClr val="FF0000"/>
                </a:solidFill>
              </a:rPr>
              <a:t>superclass</a:t>
            </a:r>
            <a:r>
              <a:rPr lang="en-US" altLang="zh-CN" b="1">
                <a:solidFill>
                  <a:schemeClr val="tx1"/>
                </a:solidFill>
              </a:rPr>
              <a:t>) establishes a hierarchy of classes</a:t>
            </a:r>
          </a:p>
          <a:p>
            <a:pPr eaLnBrk="1" hangingPunct="1">
              <a:lnSpc>
                <a:spcPct val="110000"/>
              </a:lnSpc>
              <a:spcBef>
                <a:spcPct val="25000"/>
              </a:spcBef>
              <a:buFont typeface="Helvetica" panose="020B0604020202020204" pitchFamily="34" charset="0"/>
              <a:buChar char="•"/>
            </a:pPr>
            <a:r>
              <a:rPr lang="en-US" altLang="zh-CN" b="1">
                <a:solidFill>
                  <a:schemeClr val="tx1"/>
                </a:solidFill>
              </a:rPr>
              <a:t>once a class of items is defined, a specific instance of the class can be identified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A1EEA6D-9072-9FEE-CDF9-44C5752317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87675" y="188913"/>
            <a:ext cx="3816350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pPr eaLnBrk="1" hangingPunct="1"/>
            <a:r>
              <a:rPr lang="en-US" altLang="zh-CN"/>
              <a:t>Building a Class</a:t>
            </a:r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BCAB2B6F-F35F-22C9-8AD0-B9AB8C1CF60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052513"/>
            <a:ext cx="6624637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475C32F-B29B-EDFA-1A10-7534A82FD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7600" y="188913"/>
            <a:ext cx="2006600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pPr eaLnBrk="1" hangingPunct="1"/>
            <a:r>
              <a:rPr lang="en-US" altLang="zh-CN"/>
              <a:t>Methods</a:t>
            </a:r>
          </a:p>
        </p:txBody>
      </p:sp>
      <p:grpSp>
        <p:nvGrpSpPr>
          <p:cNvPr id="7171" name="Group 3">
            <a:extLst>
              <a:ext uri="{FF2B5EF4-FFF2-40B4-BE49-F238E27FC236}">
                <a16:creationId xmlns:a16="http://schemas.microsoft.com/office/drawing/2014/main" id="{166D820E-A6BA-67B4-0C52-7C7A74399A28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2708275"/>
            <a:ext cx="2640013" cy="2674938"/>
            <a:chOff x="3131" y="1823"/>
            <a:chExt cx="1482" cy="1377"/>
          </a:xfrm>
        </p:grpSpPr>
        <p:sp>
          <p:nvSpPr>
            <p:cNvPr id="7173" name="Oval 4">
              <a:extLst>
                <a:ext uri="{FF2B5EF4-FFF2-40B4-BE49-F238E27FC236}">
                  <a16:creationId xmlns:a16="http://schemas.microsoft.com/office/drawing/2014/main" id="{F8BDE934-41F2-582E-F163-F35B85306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1" y="1826"/>
              <a:ext cx="1482" cy="1374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4" name="Oval 5">
              <a:extLst>
                <a:ext uri="{FF2B5EF4-FFF2-40B4-BE49-F238E27FC236}">
                  <a16:creationId xmlns:a16="http://schemas.microsoft.com/office/drawing/2014/main" id="{C8845124-DFA5-AD48-1FD0-AEF3F34C9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3" y="2122"/>
              <a:ext cx="851" cy="782"/>
            </a:xfrm>
            <a:prstGeom prst="ellipse">
              <a:avLst/>
            </a:prstGeom>
            <a:solidFill>
              <a:schemeClr val="folHlink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75" name="Line 6">
              <a:extLst>
                <a:ext uri="{FF2B5EF4-FFF2-40B4-BE49-F238E27FC236}">
                  <a16:creationId xmlns:a16="http://schemas.microsoft.com/office/drawing/2014/main" id="{457CF459-C594-EE9A-A54F-38F8EFA1D5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2" y="1823"/>
              <a:ext cx="0" cy="2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6" name="Line 7">
              <a:extLst>
                <a:ext uri="{FF2B5EF4-FFF2-40B4-BE49-F238E27FC236}">
                  <a16:creationId xmlns:a16="http://schemas.microsoft.com/office/drawing/2014/main" id="{825205EA-9DB3-44CC-B0B0-F649C7E217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45" y="2119"/>
              <a:ext cx="237" cy="17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7" name="Line 8">
              <a:extLst>
                <a:ext uri="{FF2B5EF4-FFF2-40B4-BE49-F238E27FC236}">
                  <a16:creationId xmlns:a16="http://schemas.microsoft.com/office/drawing/2014/main" id="{15F49705-7EEE-69F4-F307-D7EAA97DCD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5" y="2733"/>
              <a:ext cx="245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" name="Line 9">
              <a:extLst>
                <a:ext uri="{FF2B5EF4-FFF2-40B4-BE49-F238E27FC236}">
                  <a16:creationId xmlns:a16="http://schemas.microsoft.com/office/drawing/2014/main" id="{DE3602B7-0338-CA38-7EC2-7D77E4B45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6" y="2920"/>
              <a:ext cx="0" cy="28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" name="Line 10">
              <a:extLst>
                <a:ext uri="{FF2B5EF4-FFF2-40B4-BE49-F238E27FC236}">
                  <a16:creationId xmlns:a16="http://schemas.microsoft.com/office/drawing/2014/main" id="{6D705C5A-8F0B-A640-ED84-BB2E83CDDC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5" y="2792"/>
              <a:ext cx="253" cy="1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0" name="Line 11">
              <a:extLst>
                <a:ext uri="{FF2B5EF4-FFF2-40B4-BE49-F238E27FC236}">
                  <a16:creationId xmlns:a16="http://schemas.microsoft.com/office/drawing/2014/main" id="{C158DA45-35A2-FC09-2F7F-F2E374F4C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21" y="2174"/>
              <a:ext cx="267" cy="1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1" name="Rectangle 12">
              <a:extLst>
                <a:ext uri="{FF2B5EF4-FFF2-40B4-BE49-F238E27FC236}">
                  <a16:creationId xmlns:a16="http://schemas.microsoft.com/office/drawing/2014/main" id="{33974C90-5399-6608-C64D-2BF164F072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2333"/>
              <a:ext cx="102" cy="96"/>
            </a:xfrm>
            <a:prstGeom prst="rect">
              <a:avLst/>
            </a:prstGeom>
            <a:solidFill>
              <a:srgbClr val="037C0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2" name="Rectangle 13">
              <a:extLst>
                <a:ext uri="{FF2B5EF4-FFF2-40B4-BE49-F238E27FC236}">
                  <a16:creationId xmlns:a16="http://schemas.microsoft.com/office/drawing/2014/main" id="{034A58A9-7FBA-3A90-CC03-6549B803C4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2333"/>
              <a:ext cx="100" cy="96"/>
            </a:xfrm>
            <a:prstGeom prst="rect">
              <a:avLst/>
            </a:prstGeom>
            <a:solidFill>
              <a:srgbClr val="037C0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3" name="Rectangle 14">
              <a:extLst>
                <a:ext uri="{FF2B5EF4-FFF2-40B4-BE49-F238E27FC236}">
                  <a16:creationId xmlns:a16="http://schemas.microsoft.com/office/drawing/2014/main" id="{5B791F23-0135-DEE3-3149-751EE570B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2333"/>
              <a:ext cx="102" cy="96"/>
            </a:xfrm>
            <a:prstGeom prst="rect">
              <a:avLst/>
            </a:prstGeom>
            <a:solidFill>
              <a:srgbClr val="037C0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4" name="Rectangle 15">
              <a:extLst>
                <a:ext uri="{FF2B5EF4-FFF2-40B4-BE49-F238E27FC236}">
                  <a16:creationId xmlns:a16="http://schemas.microsoft.com/office/drawing/2014/main" id="{339C2AAB-77C0-5787-E95B-2D47BD3B7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2473"/>
              <a:ext cx="102" cy="99"/>
            </a:xfrm>
            <a:prstGeom prst="rect">
              <a:avLst/>
            </a:prstGeom>
            <a:solidFill>
              <a:srgbClr val="037C0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5" name="Rectangle 16">
              <a:extLst>
                <a:ext uri="{FF2B5EF4-FFF2-40B4-BE49-F238E27FC236}">
                  <a16:creationId xmlns:a16="http://schemas.microsoft.com/office/drawing/2014/main" id="{70001F5F-CEBD-0A22-659D-966C59563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2473"/>
              <a:ext cx="100" cy="99"/>
            </a:xfrm>
            <a:prstGeom prst="rect">
              <a:avLst/>
            </a:prstGeom>
            <a:solidFill>
              <a:srgbClr val="037C0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6" name="Rectangle 17">
              <a:extLst>
                <a:ext uri="{FF2B5EF4-FFF2-40B4-BE49-F238E27FC236}">
                  <a16:creationId xmlns:a16="http://schemas.microsoft.com/office/drawing/2014/main" id="{18471DA9-2ED7-D032-5D38-4750519DB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2473"/>
              <a:ext cx="102" cy="99"/>
            </a:xfrm>
            <a:prstGeom prst="rect">
              <a:avLst/>
            </a:prstGeom>
            <a:solidFill>
              <a:srgbClr val="037C0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7" name="Rectangle 18">
              <a:extLst>
                <a:ext uri="{FF2B5EF4-FFF2-40B4-BE49-F238E27FC236}">
                  <a16:creationId xmlns:a16="http://schemas.microsoft.com/office/drawing/2014/main" id="{6AD44C4F-A0E9-FE5F-52D0-E11A552AD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5" y="2614"/>
              <a:ext cx="102" cy="99"/>
            </a:xfrm>
            <a:prstGeom prst="rect">
              <a:avLst/>
            </a:prstGeom>
            <a:solidFill>
              <a:srgbClr val="037C0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8" name="Rectangle 19">
              <a:extLst>
                <a:ext uri="{FF2B5EF4-FFF2-40B4-BE49-F238E27FC236}">
                  <a16:creationId xmlns:a16="http://schemas.microsoft.com/office/drawing/2014/main" id="{20A947D4-8BF3-7A53-A5BA-96B88B6E2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" y="2614"/>
              <a:ext cx="100" cy="99"/>
            </a:xfrm>
            <a:prstGeom prst="rect">
              <a:avLst/>
            </a:prstGeom>
            <a:solidFill>
              <a:srgbClr val="037C0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189" name="Rectangle 20">
              <a:extLst>
                <a:ext uri="{FF2B5EF4-FFF2-40B4-BE49-F238E27FC236}">
                  <a16:creationId xmlns:a16="http://schemas.microsoft.com/office/drawing/2014/main" id="{0831F58B-33BB-6B16-AB10-447030D58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4" y="2614"/>
              <a:ext cx="102" cy="99"/>
            </a:xfrm>
            <a:prstGeom prst="rect">
              <a:avLst/>
            </a:prstGeom>
            <a:solidFill>
              <a:srgbClr val="037C03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172" name="Rectangle 21">
            <a:extLst>
              <a:ext uri="{FF2B5EF4-FFF2-40B4-BE49-F238E27FC236}">
                <a16:creationId xmlns:a16="http://schemas.microsoft.com/office/drawing/2014/main" id="{D25E1ADC-E2A9-6E50-A9E0-7BEB26C76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81075"/>
            <a:ext cx="7488237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400" b="1"/>
              <a:t>Also called operations or services. An executable procedure that is encapsulated in a class and is designed to operate on one or more data attributes that are defined as </a:t>
            </a:r>
            <a:br>
              <a:rPr lang="en-US" altLang="zh-CN" sz="2400" b="1"/>
            </a:br>
            <a:r>
              <a:rPr lang="en-US" altLang="zh-CN" sz="2400" b="1"/>
              <a:t>part of the class. A method</a:t>
            </a:r>
            <a:br>
              <a:rPr lang="en-US" altLang="zh-CN" sz="2400" b="1"/>
            </a:br>
            <a:r>
              <a:rPr lang="en-US" altLang="zh-CN" sz="2400" b="1"/>
              <a:t>is invoked via </a:t>
            </a:r>
            <a:r>
              <a:rPr lang="en-US" altLang="zh-CN" sz="2400" b="1">
                <a:solidFill>
                  <a:srgbClr val="FF0000"/>
                </a:solidFill>
              </a:rPr>
              <a:t>message</a:t>
            </a:r>
            <a:br>
              <a:rPr lang="en-US" altLang="zh-CN" sz="2400" b="1">
                <a:solidFill>
                  <a:srgbClr val="FF0000"/>
                </a:solidFill>
              </a:rPr>
            </a:br>
            <a:r>
              <a:rPr lang="en-US" altLang="zh-CN" sz="2400" b="1">
                <a:solidFill>
                  <a:srgbClr val="FF0000"/>
                </a:solidFill>
              </a:rPr>
              <a:t>passing</a:t>
            </a:r>
            <a:r>
              <a:rPr lang="en-US" altLang="zh-CN" sz="2400" b="1"/>
              <a:t>.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B04B4AF1-4E0A-964C-9EB3-66B5BD560B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5138" y="188913"/>
            <a:ext cx="3505200" cy="50165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altLang="zh-CN"/>
              <a:t>What is a Class?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3F6B1750-6614-A132-62D5-DB3480357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1989138"/>
            <a:ext cx="1930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b="1">
                <a:latin typeface="Helvetica" panose="020B0604020202020204" pitchFamily="34" charset="0"/>
              </a:rPr>
              <a:t>external entities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505DD3A3-D2C2-1AD8-00ED-17D82F25A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113" y="1498600"/>
            <a:ext cx="762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b="1">
                <a:latin typeface="Helvetica" panose="020B0604020202020204" pitchFamily="34" charset="0"/>
              </a:rPr>
              <a:t>things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61F7E408-2D74-96D3-A302-242B73872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1125538"/>
            <a:ext cx="1511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b="1">
                <a:latin typeface="Helvetica" panose="020B0604020202020204" pitchFamily="34" charset="0"/>
              </a:rPr>
              <a:t>occurrences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F27F9A87-E141-0DFC-FCA4-6457A643B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8563" y="1196975"/>
            <a:ext cx="606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b="1">
                <a:latin typeface="Helvetica" panose="020B0604020202020204" pitchFamily="34" charset="0"/>
              </a:rPr>
              <a:t>roles</a:t>
            </a:r>
          </a:p>
        </p:txBody>
      </p:sp>
      <p:sp>
        <p:nvSpPr>
          <p:cNvPr id="8199" name="Rectangle 7">
            <a:extLst>
              <a:ext uri="{FF2B5EF4-FFF2-40B4-BE49-F238E27FC236}">
                <a16:creationId xmlns:a16="http://schemas.microsoft.com/office/drawing/2014/main" id="{4289BEBE-A550-1D33-F8DA-9F187EA88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1484313"/>
            <a:ext cx="23971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b="1">
                <a:latin typeface="Helvetica" panose="020B0604020202020204" pitchFamily="34" charset="0"/>
              </a:rPr>
              <a:t>organizational units</a:t>
            </a:r>
          </a:p>
        </p:txBody>
      </p:sp>
      <p:sp>
        <p:nvSpPr>
          <p:cNvPr id="8200" name="Rectangle 8">
            <a:extLst>
              <a:ext uri="{FF2B5EF4-FFF2-40B4-BE49-F238E27FC236}">
                <a16:creationId xmlns:a16="http://schemas.microsoft.com/office/drawing/2014/main" id="{98573D9F-1BFE-009B-73EC-41A52BBFB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1844675"/>
            <a:ext cx="79057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b="1">
                <a:latin typeface="Helvetica" panose="020B0604020202020204" pitchFamily="34" charset="0"/>
              </a:rPr>
              <a:t>places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809AC518-E10B-717C-A022-75B99F0C4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2133600"/>
            <a:ext cx="12414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b="1">
                <a:latin typeface="Helvetica" panose="020B0604020202020204" pitchFamily="34" charset="0"/>
              </a:rPr>
              <a:t>structures</a:t>
            </a:r>
          </a:p>
        </p:txBody>
      </p:sp>
      <p:sp>
        <p:nvSpPr>
          <p:cNvPr id="8202" name="AutoShape 10">
            <a:extLst>
              <a:ext uri="{FF2B5EF4-FFF2-40B4-BE49-F238E27FC236}">
                <a16:creationId xmlns:a16="http://schemas.microsoft.com/office/drawing/2014/main" id="{BD5B09BB-C5C0-EB83-37DE-9D6A92E1A9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2924175"/>
            <a:ext cx="1800225" cy="2943225"/>
          </a:xfrm>
          <a:prstGeom prst="roundRect">
            <a:avLst>
              <a:gd name="adj" fmla="val 8838"/>
            </a:avLst>
          </a:prstGeom>
          <a:solidFill>
            <a:srgbClr val="FFFFFF"/>
          </a:solidFill>
          <a:ln w="20638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3" name="Line 11">
            <a:extLst>
              <a:ext uri="{FF2B5EF4-FFF2-40B4-BE49-F238E27FC236}">
                <a16:creationId xmlns:a16="http://schemas.microsoft.com/office/drawing/2014/main" id="{518A1038-E8FE-1ABD-1687-DB99B17E4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3403600"/>
            <a:ext cx="1525588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4" name="Line 12">
            <a:extLst>
              <a:ext uri="{FF2B5EF4-FFF2-40B4-BE49-F238E27FC236}">
                <a16:creationId xmlns:a16="http://schemas.microsoft.com/office/drawing/2014/main" id="{21197026-6031-041D-EA85-2D6EFA7B07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4659313"/>
            <a:ext cx="1525588" cy="1587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5" name="Rectangle 13">
            <a:extLst>
              <a:ext uri="{FF2B5EF4-FFF2-40B4-BE49-F238E27FC236}">
                <a16:creationId xmlns:a16="http://schemas.microsoft.com/office/drawing/2014/main" id="{B3AD9989-DFCF-06C3-7806-FAEA3603A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2995613"/>
            <a:ext cx="1368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20204" pitchFamily="34" charset="0"/>
              </a:rPr>
              <a:t>class name</a:t>
            </a:r>
            <a:endParaRPr lang="en-US" altLang="zh-CN" sz="2000" b="1">
              <a:latin typeface="Helvetica" panose="020B0604020202020204" pitchFamily="34" charset="0"/>
            </a:endParaRPr>
          </a:p>
        </p:txBody>
      </p:sp>
      <p:sp>
        <p:nvSpPr>
          <p:cNvPr id="8206" name="Rectangle 14">
            <a:extLst>
              <a:ext uri="{FF2B5EF4-FFF2-40B4-BE49-F238E27FC236}">
                <a16:creationId xmlns:a16="http://schemas.microsoft.com/office/drawing/2014/main" id="{8DD347CF-DE3B-7E2C-75C8-4CCD1A635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3395663"/>
            <a:ext cx="1800225" cy="1287462"/>
          </a:xfrm>
          <a:prstGeom prst="rect">
            <a:avLst/>
          </a:prstGeom>
          <a:solidFill>
            <a:srgbClr val="EEEEEE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7" name="Rectangle 15">
            <a:extLst>
              <a:ext uri="{FF2B5EF4-FFF2-40B4-BE49-F238E27FC236}">
                <a16:creationId xmlns:a16="http://schemas.microsoft.com/office/drawing/2014/main" id="{EC3EE705-AE63-33A9-9111-CBD67FFDE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500438"/>
            <a:ext cx="1239838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20204" pitchFamily="34" charset="0"/>
              </a:rPr>
              <a:t>attributes:</a:t>
            </a:r>
            <a:endParaRPr lang="en-US" altLang="zh-CN" sz="2000" b="1">
              <a:latin typeface="Helvetica" panose="020B0604020202020204" pitchFamily="34" charset="0"/>
            </a:endParaRPr>
          </a:p>
        </p:txBody>
      </p:sp>
      <p:sp>
        <p:nvSpPr>
          <p:cNvPr id="8208" name="Rectangle 16">
            <a:extLst>
              <a:ext uri="{FF2B5EF4-FFF2-40B4-BE49-F238E27FC236}">
                <a16:creationId xmlns:a16="http://schemas.microsoft.com/office/drawing/2014/main" id="{A436E0B3-BA7E-2767-A6A2-32E1396E5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388" y="3817938"/>
            <a:ext cx="201612" cy="239712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9" name="Rectangle 17">
            <a:extLst>
              <a:ext uri="{FF2B5EF4-FFF2-40B4-BE49-F238E27FC236}">
                <a16:creationId xmlns:a16="http://schemas.microsoft.com/office/drawing/2014/main" id="{BDBA1B67-0D9C-FD8B-DD30-A5D8831D4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3817938"/>
            <a:ext cx="201612" cy="239712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0" name="Rectangle 18">
            <a:extLst>
              <a:ext uri="{FF2B5EF4-FFF2-40B4-BE49-F238E27FC236}">
                <a16:creationId xmlns:a16="http://schemas.microsoft.com/office/drawing/2014/main" id="{50422577-CE27-33E8-FE0C-A564B8AA9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888" y="3817938"/>
            <a:ext cx="203200" cy="239712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1" name="Rectangle 19">
            <a:extLst>
              <a:ext uri="{FF2B5EF4-FFF2-40B4-BE49-F238E27FC236}">
                <a16:creationId xmlns:a16="http://schemas.microsoft.com/office/drawing/2014/main" id="{335005AB-3CDC-DDF7-3D78-20A7DD3C6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388" y="4079875"/>
            <a:ext cx="201612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2" name="Rectangle 20">
            <a:extLst>
              <a:ext uri="{FF2B5EF4-FFF2-40B4-BE49-F238E27FC236}">
                <a16:creationId xmlns:a16="http://schemas.microsoft.com/office/drawing/2014/main" id="{8F84D28A-5CF8-7C42-0FEE-AD0EBC789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079875"/>
            <a:ext cx="201612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3" name="Rectangle 21">
            <a:extLst>
              <a:ext uri="{FF2B5EF4-FFF2-40B4-BE49-F238E27FC236}">
                <a16:creationId xmlns:a16="http://schemas.microsoft.com/office/drawing/2014/main" id="{0D90131B-9054-426E-9ED6-32A525022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888" y="4079875"/>
            <a:ext cx="203200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4" name="Rectangle 22">
            <a:extLst>
              <a:ext uri="{FF2B5EF4-FFF2-40B4-BE49-F238E27FC236}">
                <a16:creationId xmlns:a16="http://schemas.microsoft.com/office/drawing/2014/main" id="{746822A1-EC42-D54F-1B12-7574604C1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9388" y="4340225"/>
            <a:ext cx="201612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5" name="Rectangle 23">
            <a:extLst>
              <a:ext uri="{FF2B5EF4-FFF2-40B4-BE49-F238E27FC236}">
                <a16:creationId xmlns:a16="http://schemas.microsoft.com/office/drawing/2014/main" id="{A56EE1B6-B666-620E-9AF6-918174281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4340225"/>
            <a:ext cx="201612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6" name="Rectangle 24">
            <a:extLst>
              <a:ext uri="{FF2B5EF4-FFF2-40B4-BE49-F238E27FC236}">
                <a16:creationId xmlns:a16="http://schemas.microsoft.com/office/drawing/2014/main" id="{6B9C8556-CC88-9E5A-6841-9ACE2A054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3888" y="4340225"/>
            <a:ext cx="203200" cy="239713"/>
          </a:xfrm>
          <a:prstGeom prst="rect">
            <a:avLst/>
          </a:prstGeom>
          <a:solidFill>
            <a:srgbClr val="888888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7" name="Rectangle 25">
            <a:extLst>
              <a:ext uri="{FF2B5EF4-FFF2-40B4-BE49-F238E27FC236}">
                <a16:creationId xmlns:a16="http://schemas.microsoft.com/office/drawing/2014/main" id="{FDBF5D8B-7CF8-2FC5-368E-F381B46D3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765675"/>
            <a:ext cx="13827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b="1">
                <a:solidFill>
                  <a:srgbClr val="000000"/>
                </a:solidFill>
                <a:latin typeface="Helvetica" panose="020B0604020202020204" pitchFamily="34" charset="0"/>
              </a:rPr>
              <a:t>operations:</a:t>
            </a:r>
            <a:endParaRPr lang="en-US" altLang="zh-CN" sz="2000" b="1">
              <a:latin typeface="Helvetica" panose="020B0604020202020204" pitchFamily="34" charset="0"/>
            </a:endParaRPr>
          </a:p>
        </p:txBody>
      </p:sp>
      <p:sp>
        <p:nvSpPr>
          <p:cNvPr id="8218" name="Rectangle 26">
            <a:extLst>
              <a:ext uri="{FF2B5EF4-FFF2-40B4-BE49-F238E27FC236}">
                <a16:creationId xmlns:a16="http://schemas.microsoft.com/office/drawing/2014/main" id="{68F67789-93AB-17FA-2514-132EAB1C9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5086350"/>
            <a:ext cx="587375" cy="263525"/>
          </a:xfrm>
          <a:prstGeom prst="rect">
            <a:avLst/>
          </a:prstGeom>
          <a:solidFill>
            <a:srgbClr val="BBBBBB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9" name="Rectangle 27">
            <a:extLst>
              <a:ext uri="{FF2B5EF4-FFF2-40B4-BE49-F238E27FC236}">
                <a16:creationId xmlns:a16="http://schemas.microsoft.com/office/drawing/2014/main" id="{61014A5C-371E-EAB6-E787-5B574BF53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75" y="5200650"/>
            <a:ext cx="587375" cy="263525"/>
          </a:xfrm>
          <a:prstGeom prst="rect">
            <a:avLst/>
          </a:prstGeom>
          <a:solidFill>
            <a:srgbClr val="BBBBBB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0" name="Rectangle 28">
            <a:extLst>
              <a:ext uri="{FF2B5EF4-FFF2-40B4-BE49-F238E27FC236}">
                <a16:creationId xmlns:a16="http://schemas.microsoft.com/office/drawing/2014/main" id="{4F09236A-C9B5-C1B7-F14E-7289BFBCC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1475" y="5314950"/>
            <a:ext cx="585788" cy="263525"/>
          </a:xfrm>
          <a:prstGeom prst="rect">
            <a:avLst/>
          </a:prstGeom>
          <a:solidFill>
            <a:srgbClr val="BBBBBB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1" name="Rectangle 29">
            <a:extLst>
              <a:ext uri="{FF2B5EF4-FFF2-40B4-BE49-F238E27FC236}">
                <a16:creationId xmlns:a16="http://schemas.microsoft.com/office/drawing/2014/main" id="{CDF7770C-AD6F-22E9-CB6A-508DE95C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3075" y="5429250"/>
            <a:ext cx="585788" cy="261938"/>
          </a:xfrm>
          <a:prstGeom prst="rect">
            <a:avLst/>
          </a:prstGeom>
          <a:solidFill>
            <a:srgbClr val="BBBBBB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2" name="Rectangle 30">
            <a:extLst>
              <a:ext uri="{FF2B5EF4-FFF2-40B4-BE49-F238E27FC236}">
                <a16:creationId xmlns:a16="http://schemas.microsoft.com/office/drawing/2014/main" id="{67669ED0-9642-6404-B319-0F3321710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5543550"/>
            <a:ext cx="587375" cy="261938"/>
          </a:xfrm>
          <a:prstGeom prst="rect">
            <a:avLst/>
          </a:prstGeom>
          <a:solidFill>
            <a:srgbClr val="BBBBBB"/>
          </a:solidFill>
          <a:ln w="20638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23" name="Arc 31">
            <a:extLst>
              <a:ext uri="{FF2B5EF4-FFF2-40B4-BE49-F238E27FC236}">
                <a16:creationId xmlns:a16="http://schemas.microsoft.com/office/drawing/2014/main" id="{B342A8E3-E3B2-0A68-5732-78AE4B156EEA}"/>
              </a:ext>
            </a:extLst>
          </p:cNvPr>
          <p:cNvSpPr>
            <a:spLocks/>
          </p:cNvSpPr>
          <p:nvPr/>
        </p:nvSpPr>
        <p:spPr bwMode="auto">
          <a:xfrm>
            <a:off x="4173538" y="2657475"/>
            <a:ext cx="123825" cy="206375"/>
          </a:xfrm>
          <a:custGeom>
            <a:avLst/>
            <a:gdLst>
              <a:gd name="T0" fmla="*/ 0 w 14722"/>
              <a:gd name="T1" fmla="*/ 126198599 h 21600"/>
              <a:gd name="T2" fmla="*/ 619689681 w 14722"/>
              <a:gd name="T3" fmla="*/ 82406904 h 21600"/>
              <a:gd name="T4" fmla="*/ 341751457 w 14722"/>
              <a:gd name="T5" fmla="*/ 1719770102 h 21600"/>
              <a:gd name="T6" fmla="*/ 0 60000 65536"/>
              <a:gd name="T7" fmla="*/ 0 60000 65536"/>
              <a:gd name="T8" fmla="*/ 0 60000 65536"/>
              <a:gd name="T9" fmla="*/ 0 w 14722"/>
              <a:gd name="T10" fmla="*/ 0 h 21600"/>
              <a:gd name="T11" fmla="*/ 14722 w 1472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22" h="21600" fill="none" extrusionOk="0">
                <a:moveTo>
                  <a:pt x="-1" y="1584"/>
                </a:moveTo>
                <a:cubicBezTo>
                  <a:pt x="2578" y="537"/>
                  <a:pt x="5335" y="-1"/>
                  <a:pt x="8119" y="0"/>
                </a:cubicBezTo>
                <a:cubicBezTo>
                  <a:pt x="10360" y="0"/>
                  <a:pt x="12588" y="348"/>
                  <a:pt x="14722" y="1034"/>
                </a:cubicBezTo>
              </a:path>
              <a:path w="14722" h="21600" stroke="0" extrusionOk="0">
                <a:moveTo>
                  <a:pt x="-1" y="1584"/>
                </a:moveTo>
                <a:cubicBezTo>
                  <a:pt x="2578" y="537"/>
                  <a:pt x="5335" y="-1"/>
                  <a:pt x="8119" y="0"/>
                </a:cubicBezTo>
                <a:cubicBezTo>
                  <a:pt x="10360" y="0"/>
                  <a:pt x="12588" y="348"/>
                  <a:pt x="14722" y="1034"/>
                </a:cubicBezTo>
                <a:lnTo>
                  <a:pt x="8119" y="21600"/>
                </a:lnTo>
                <a:lnTo>
                  <a:pt x="-1" y="15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4" name="Arc 32">
            <a:extLst>
              <a:ext uri="{FF2B5EF4-FFF2-40B4-BE49-F238E27FC236}">
                <a16:creationId xmlns:a16="http://schemas.microsoft.com/office/drawing/2014/main" id="{32C9DA70-FBF6-B14A-01F2-2D5447B0B3AE}"/>
              </a:ext>
            </a:extLst>
          </p:cNvPr>
          <p:cNvSpPr>
            <a:spLocks/>
          </p:cNvSpPr>
          <p:nvPr/>
        </p:nvSpPr>
        <p:spPr bwMode="auto">
          <a:xfrm>
            <a:off x="3878263" y="1679575"/>
            <a:ext cx="376237" cy="1189038"/>
          </a:xfrm>
          <a:custGeom>
            <a:avLst/>
            <a:gdLst>
              <a:gd name="T0" fmla="*/ 0 w 21391"/>
              <a:gd name="T1" fmla="*/ 0 h 21600"/>
              <a:gd name="T2" fmla="*/ 2147483647 w 21391"/>
              <a:gd name="T3" fmla="*/ 2147483647 h 21600"/>
              <a:gd name="T4" fmla="*/ 0 w 21391"/>
              <a:gd name="T5" fmla="*/ 2147483647 h 21600"/>
              <a:gd name="T6" fmla="*/ 0 60000 65536"/>
              <a:gd name="T7" fmla="*/ 0 60000 65536"/>
              <a:gd name="T8" fmla="*/ 0 60000 65536"/>
              <a:gd name="T9" fmla="*/ 0 w 21391"/>
              <a:gd name="T10" fmla="*/ 0 h 21600"/>
              <a:gd name="T11" fmla="*/ 21391 w 213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91" h="21600" fill="none" extrusionOk="0">
                <a:moveTo>
                  <a:pt x="-1" y="0"/>
                </a:moveTo>
                <a:cubicBezTo>
                  <a:pt x="10773" y="0"/>
                  <a:pt x="19899" y="7938"/>
                  <a:pt x="21391" y="18607"/>
                </a:cubicBezTo>
              </a:path>
              <a:path w="21391" h="21600" stroke="0" extrusionOk="0">
                <a:moveTo>
                  <a:pt x="-1" y="0"/>
                </a:moveTo>
                <a:cubicBezTo>
                  <a:pt x="10773" y="0"/>
                  <a:pt x="19899" y="7938"/>
                  <a:pt x="21391" y="18607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5" name="Arc 33">
            <a:extLst>
              <a:ext uri="{FF2B5EF4-FFF2-40B4-BE49-F238E27FC236}">
                <a16:creationId xmlns:a16="http://schemas.microsoft.com/office/drawing/2014/main" id="{979989CE-530A-8A76-9213-6A825F8577E9}"/>
              </a:ext>
            </a:extLst>
          </p:cNvPr>
          <p:cNvSpPr>
            <a:spLocks/>
          </p:cNvSpPr>
          <p:nvPr/>
        </p:nvSpPr>
        <p:spPr bwMode="auto">
          <a:xfrm>
            <a:off x="4338638" y="2647950"/>
            <a:ext cx="122237" cy="204788"/>
          </a:xfrm>
          <a:custGeom>
            <a:avLst/>
            <a:gdLst>
              <a:gd name="T0" fmla="*/ 0 w 14552"/>
              <a:gd name="T1" fmla="*/ 106936643 h 21600"/>
              <a:gd name="T2" fmla="*/ 608586716 w 14552"/>
              <a:gd name="T3" fmla="*/ 87173701 h 21600"/>
              <a:gd name="T4" fmla="*/ 319391446 w 14552"/>
              <a:gd name="T5" fmla="*/ 1654655165 h 21600"/>
              <a:gd name="T6" fmla="*/ 0 60000 65536"/>
              <a:gd name="T7" fmla="*/ 0 60000 65536"/>
              <a:gd name="T8" fmla="*/ 0 60000 65536"/>
              <a:gd name="T9" fmla="*/ 0 w 14552"/>
              <a:gd name="T10" fmla="*/ 0 h 21600"/>
              <a:gd name="T11" fmla="*/ 14552 w 1455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52" h="21600" fill="none" extrusionOk="0">
                <a:moveTo>
                  <a:pt x="-1" y="1395"/>
                </a:moveTo>
                <a:cubicBezTo>
                  <a:pt x="2440" y="472"/>
                  <a:pt x="5027" y="-1"/>
                  <a:pt x="7637" y="0"/>
                </a:cubicBezTo>
                <a:cubicBezTo>
                  <a:pt x="9988" y="0"/>
                  <a:pt x="12324" y="384"/>
                  <a:pt x="14552" y="1136"/>
                </a:cubicBezTo>
              </a:path>
              <a:path w="14552" h="21600" stroke="0" extrusionOk="0">
                <a:moveTo>
                  <a:pt x="-1" y="1395"/>
                </a:moveTo>
                <a:cubicBezTo>
                  <a:pt x="2440" y="472"/>
                  <a:pt x="5027" y="-1"/>
                  <a:pt x="7637" y="0"/>
                </a:cubicBezTo>
                <a:cubicBezTo>
                  <a:pt x="9988" y="0"/>
                  <a:pt x="12324" y="384"/>
                  <a:pt x="14552" y="1136"/>
                </a:cubicBezTo>
                <a:lnTo>
                  <a:pt x="7637" y="21600"/>
                </a:lnTo>
                <a:lnTo>
                  <a:pt x="-1" y="139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6" name="Arc 34">
            <a:extLst>
              <a:ext uri="{FF2B5EF4-FFF2-40B4-BE49-F238E27FC236}">
                <a16:creationId xmlns:a16="http://schemas.microsoft.com/office/drawing/2014/main" id="{7DABF21B-CD81-2F26-BA7F-B771271CACAB}"/>
              </a:ext>
            </a:extLst>
          </p:cNvPr>
          <p:cNvSpPr>
            <a:spLocks/>
          </p:cNvSpPr>
          <p:nvPr/>
        </p:nvSpPr>
        <p:spPr bwMode="auto">
          <a:xfrm>
            <a:off x="4049713" y="1301750"/>
            <a:ext cx="368300" cy="1555750"/>
          </a:xfrm>
          <a:custGeom>
            <a:avLst/>
            <a:gdLst>
              <a:gd name="T0" fmla="*/ 0 w 21480"/>
              <a:gd name="T1" fmla="*/ 0 h 21600"/>
              <a:gd name="T2" fmla="*/ 2147483647 w 21480"/>
              <a:gd name="T3" fmla="*/ 2147483647 h 21600"/>
              <a:gd name="T4" fmla="*/ 0 w 21480"/>
              <a:gd name="T5" fmla="*/ 2147483647 h 21600"/>
              <a:gd name="T6" fmla="*/ 0 60000 65536"/>
              <a:gd name="T7" fmla="*/ 0 60000 65536"/>
              <a:gd name="T8" fmla="*/ 0 60000 65536"/>
              <a:gd name="T9" fmla="*/ 0 w 21480"/>
              <a:gd name="T10" fmla="*/ 0 h 21600"/>
              <a:gd name="T11" fmla="*/ 21480 w 214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80" h="21600" fill="none" extrusionOk="0">
                <a:moveTo>
                  <a:pt x="-1" y="0"/>
                </a:moveTo>
                <a:cubicBezTo>
                  <a:pt x="11052" y="0"/>
                  <a:pt x="20321" y="8343"/>
                  <a:pt x="21480" y="19334"/>
                </a:cubicBezTo>
              </a:path>
              <a:path w="21480" h="21600" stroke="0" extrusionOk="0">
                <a:moveTo>
                  <a:pt x="-1" y="0"/>
                </a:moveTo>
                <a:cubicBezTo>
                  <a:pt x="11052" y="0"/>
                  <a:pt x="20321" y="8343"/>
                  <a:pt x="21480" y="19334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7" name="Arc 35">
            <a:extLst>
              <a:ext uri="{FF2B5EF4-FFF2-40B4-BE49-F238E27FC236}">
                <a16:creationId xmlns:a16="http://schemas.microsoft.com/office/drawing/2014/main" id="{F67E44B9-734D-E228-F6EE-9913CF9000B6}"/>
              </a:ext>
            </a:extLst>
          </p:cNvPr>
          <p:cNvSpPr>
            <a:spLocks/>
          </p:cNvSpPr>
          <p:nvPr/>
        </p:nvSpPr>
        <p:spPr bwMode="auto">
          <a:xfrm>
            <a:off x="3797300" y="2151063"/>
            <a:ext cx="249238" cy="717550"/>
          </a:xfrm>
          <a:custGeom>
            <a:avLst/>
            <a:gdLst>
              <a:gd name="T0" fmla="*/ 588563722 w 20853"/>
              <a:gd name="T1" fmla="*/ 0 h 21465"/>
              <a:gd name="T2" fmla="*/ 2147483647 w 20853"/>
              <a:gd name="T3" fmla="*/ 2147483647 h 21465"/>
              <a:gd name="T4" fmla="*/ 0 w 20853"/>
              <a:gd name="T5" fmla="*/ 2147483647 h 21465"/>
              <a:gd name="T6" fmla="*/ 0 60000 65536"/>
              <a:gd name="T7" fmla="*/ 0 60000 65536"/>
              <a:gd name="T8" fmla="*/ 0 60000 65536"/>
              <a:gd name="T9" fmla="*/ 0 w 20853"/>
              <a:gd name="T10" fmla="*/ 0 h 21465"/>
              <a:gd name="T11" fmla="*/ 20853 w 20853"/>
              <a:gd name="T12" fmla="*/ 21465 h 2146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53" h="21465" fill="none" extrusionOk="0">
                <a:moveTo>
                  <a:pt x="2412" y="0"/>
                </a:moveTo>
                <a:cubicBezTo>
                  <a:pt x="11227" y="991"/>
                  <a:pt x="18540" y="7270"/>
                  <a:pt x="20853" y="15833"/>
                </a:cubicBezTo>
              </a:path>
              <a:path w="20853" h="21465" stroke="0" extrusionOk="0">
                <a:moveTo>
                  <a:pt x="2412" y="0"/>
                </a:moveTo>
                <a:cubicBezTo>
                  <a:pt x="11227" y="991"/>
                  <a:pt x="18540" y="7270"/>
                  <a:pt x="20853" y="15833"/>
                </a:cubicBezTo>
                <a:lnTo>
                  <a:pt x="0" y="21465"/>
                </a:lnTo>
                <a:lnTo>
                  <a:pt x="2412" y="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8" name="Arc 36">
            <a:extLst>
              <a:ext uri="{FF2B5EF4-FFF2-40B4-BE49-F238E27FC236}">
                <a16:creationId xmlns:a16="http://schemas.microsoft.com/office/drawing/2014/main" id="{078C79C4-5AC8-3B4D-3FDF-1E4697F40DF7}"/>
              </a:ext>
            </a:extLst>
          </p:cNvPr>
          <p:cNvSpPr>
            <a:spLocks/>
          </p:cNvSpPr>
          <p:nvPr/>
        </p:nvSpPr>
        <p:spPr bwMode="auto">
          <a:xfrm>
            <a:off x="4557713" y="2636838"/>
            <a:ext cx="122237" cy="204787"/>
          </a:xfrm>
          <a:custGeom>
            <a:avLst/>
            <a:gdLst>
              <a:gd name="T0" fmla="*/ 0 w 14552"/>
              <a:gd name="T1" fmla="*/ 87171587 h 21600"/>
              <a:gd name="T2" fmla="*/ 608586716 w 14552"/>
              <a:gd name="T3" fmla="*/ 106934254 h 21600"/>
              <a:gd name="T4" fmla="*/ 289195337 w 14552"/>
              <a:gd name="T5" fmla="*/ 1654614737 h 21600"/>
              <a:gd name="T6" fmla="*/ 0 60000 65536"/>
              <a:gd name="T7" fmla="*/ 0 60000 65536"/>
              <a:gd name="T8" fmla="*/ 0 60000 65536"/>
              <a:gd name="T9" fmla="*/ 0 w 14552"/>
              <a:gd name="T10" fmla="*/ 0 h 21600"/>
              <a:gd name="T11" fmla="*/ 14552 w 1455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52" h="21600" fill="none" extrusionOk="0">
                <a:moveTo>
                  <a:pt x="-1" y="1136"/>
                </a:moveTo>
                <a:cubicBezTo>
                  <a:pt x="2227" y="384"/>
                  <a:pt x="4563" y="-1"/>
                  <a:pt x="6915" y="0"/>
                </a:cubicBezTo>
                <a:cubicBezTo>
                  <a:pt x="9524" y="0"/>
                  <a:pt x="12111" y="472"/>
                  <a:pt x="14552" y="1395"/>
                </a:cubicBezTo>
              </a:path>
              <a:path w="14552" h="21600" stroke="0" extrusionOk="0">
                <a:moveTo>
                  <a:pt x="-1" y="1136"/>
                </a:moveTo>
                <a:cubicBezTo>
                  <a:pt x="2227" y="384"/>
                  <a:pt x="4563" y="-1"/>
                  <a:pt x="6915" y="0"/>
                </a:cubicBezTo>
                <a:cubicBezTo>
                  <a:pt x="9524" y="0"/>
                  <a:pt x="12111" y="472"/>
                  <a:pt x="14552" y="1395"/>
                </a:cubicBezTo>
                <a:lnTo>
                  <a:pt x="6915" y="21600"/>
                </a:lnTo>
                <a:lnTo>
                  <a:pt x="-1" y="11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29" name="Arc 37">
            <a:extLst>
              <a:ext uri="{FF2B5EF4-FFF2-40B4-BE49-F238E27FC236}">
                <a16:creationId xmlns:a16="http://schemas.microsoft.com/office/drawing/2014/main" id="{7E1745C7-A6C7-92F3-8B65-1542B9EB6D39}"/>
              </a:ext>
            </a:extLst>
          </p:cNvPr>
          <p:cNvSpPr>
            <a:spLocks/>
          </p:cNvSpPr>
          <p:nvPr/>
        </p:nvSpPr>
        <p:spPr bwMode="auto">
          <a:xfrm>
            <a:off x="4602163" y="1347788"/>
            <a:ext cx="347662" cy="1498600"/>
          </a:xfrm>
          <a:custGeom>
            <a:avLst/>
            <a:gdLst>
              <a:gd name="T0" fmla="*/ 0 w 21487"/>
              <a:gd name="T1" fmla="*/ 2147483647 h 21600"/>
              <a:gd name="T2" fmla="*/ 2147483647 w 21487"/>
              <a:gd name="T3" fmla="*/ 0 h 21600"/>
              <a:gd name="T4" fmla="*/ 2147483647 w 21487"/>
              <a:gd name="T5" fmla="*/ 2147483647 h 21600"/>
              <a:gd name="T6" fmla="*/ 0 60000 65536"/>
              <a:gd name="T7" fmla="*/ 0 60000 65536"/>
              <a:gd name="T8" fmla="*/ 0 60000 65536"/>
              <a:gd name="T9" fmla="*/ 0 w 21487"/>
              <a:gd name="T10" fmla="*/ 0 h 21600"/>
              <a:gd name="T11" fmla="*/ 21487 w 214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487" h="21600" fill="none" extrusionOk="0">
                <a:moveTo>
                  <a:pt x="-1" y="19401"/>
                </a:moveTo>
                <a:cubicBezTo>
                  <a:pt x="1126" y="8381"/>
                  <a:pt x="10408" y="0"/>
                  <a:pt x="21486" y="0"/>
                </a:cubicBezTo>
              </a:path>
              <a:path w="21487" h="21600" stroke="0" extrusionOk="0">
                <a:moveTo>
                  <a:pt x="-1" y="19401"/>
                </a:moveTo>
                <a:cubicBezTo>
                  <a:pt x="1126" y="8381"/>
                  <a:pt x="10408" y="0"/>
                  <a:pt x="21486" y="0"/>
                </a:cubicBezTo>
                <a:lnTo>
                  <a:pt x="21487" y="21600"/>
                </a:lnTo>
                <a:lnTo>
                  <a:pt x="-1" y="19401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0" name="Arc 38">
            <a:extLst>
              <a:ext uri="{FF2B5EF4-FFF2-40B4-BE49-F238E27FC236}">
                <a16:creationId xmlns:a16="http://schemas.microsoft.com/office/drawing/2014/main" id="{6A09F666-8DEE-B765-4163-2902A31E1648}"/>
              </a:ext>
            </a:extLst>
          </p:cNvPr>
          <p:cNvSpPr>
            <a:spLocks/>
          </p:cNvSpPr>
          <p:nvPr/>
        </p:nvSpPr>
        <p:spPr bwMode="auto">
          <a:xfrm>
            <a:off x="4752975" y="1655763"/>
            <a:ext cx="277813" cy="11557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21600"/>
                </a:moveTo>
                <a:cubicBezTo>
                  <a:pt x="0" y="9670"/>
                  <a:pt x="9670" y="0"/>
                  <a:pt x="21599" y="0"/>
                </a:cubicBezTo>
              </a:path>
              <a:path w="21600" h="21600" stroke="0" extrusionOk="0">
                <a:moveTo>
                  <a:pt x="0" y="21600"/>
                </a:moveTo>
                <a:cubicBezTo>
                  <a:pt x="0" y="9670"/>
                  <a:pt x="9670" y="0"/>
                  <a:pt x="21599" y="0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1" name="Arc 39">
            <a:extLst>
              <a:ext uri="{FF2B5EF4-FFF2-40B4-BE49-F238E27FC236}">
                <a16:creationId xmlns:a16="http://schemas.microsoft.com/office/drawing/2014/main" id="{5EAEAB4B-2A2F-ECA9-739E-9F3273C9F5B6}"/>
              </a:ext>
            </a:extLst>
          </p:cNvPr>
          <p:cNvSpPr>
            <a:spLocks/>
          </p:cNvSpPr>
          <p:nvPr/>
        </p:nvSpPr>
        <p:spPr bwMode="auto">
          <a:xfrm>
            <a:off x="4903788" y="2019300"/>
            <a:ext cx="258762" cy="781050"/>
          </a:xfrm>
          <a:custGeom>
            <a:avLst/>
            <a:gdLst>
              <a:gd name="T0" fmla="*/ 0 w 21600"/>
              <a:gd name="T1" fmla="*/ 2147483647 h 21599"/>
              <a:gd name="T2" fmla="*/ 2147483647 w 21600"/>
              <a:gd name="T3" fmla="*/ 0 h 21599"/>
              <a:gd name="T4" fmla="*/ 2147483647 w 21600"/>
              <a:gd name="T5" fmla="*/ 2147483647 h 21599"/>
              <a:gd name="T6" fmla="*/ 0 60000 65536"/>
              <a:gd name="T7" fmla="*/ 0 60000 65536"/>
              <a:gd name="T8" fmla="*/ 0 60000 65536"/>
              <a:gd name="T9" fmla="*/ 0 w 21600"/>
              <a:gd name="T10" fmla="*/ 0 h 21599"/>
              <a:gd name="T11" fmla="*/ 21600 w 21600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9" fill="none" extrusionOk="0">
                <a:moveTo>
                  <a:pt x="0" y="21599"/>
                </a:moveTo>
                <a:cubicBezTo>
                  <a:pt x="0" y="9721"/>
                  <a:pt x="9589" y="72"/>
                  <a:pt x="21466" y="-1"/>
                </a:cubicBezTo>
              </a:path>
              <a:path w="21600" h="21599" stroke="0" extrusionOk="0">
                <a:moveTo>
                  <a:pt x="0" y="21599"/>
                </a:moveTo>
                <a:cubicBezTo>
                  <a:pt x="0" y="9721"/>
                  <a:pt x="9589" y="72"/>
                  <a:pt x="21466" y="-1"/>
                </a:cubicBezTo>
                <a:lnTo>
                  <a:pt x="21600" y="21599"/>
                </a:lnTo>
                <a:lnTo>
                  <a:pt x="0" y="21599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2" name="Arc 40">
            <a:extLst>
              <a:ext uri="{FF2B5EF4-FFF2-40B4-BE49-F238E27FC236}">
                <a16:creationId xmlns:a16="http://schemas.microsoft.com/office/drawing/2014/main" id="{15E4219B-3C18-6F6C-A0EA-5A5B9C07C213}"/>
              </a:ext>
            </a:extLst>
          </p:cNvPr>
          <p:cNvSpPr>
            <a:spLocks/>
          </p:cNvSpPr>
          <p:nvPr/>
        </p:nvSpPr>
        <p:spPr bwMode="auto">
          <a:xfrm>
            <a:off x="5051425" y="2657475"/>
            <a:ext cx="122238" cy="206375"/>
          </a:xfrm>
          <a:custGeom>
            <a:avLst/>
            <a:gdLst>
              <a:gd name="T0" fmla="*/ 0 w 14562"/>
              <a:gd name="T1" fmla="*/ 45782841 h 21600"/>
              <a:gd name="T2" fmla="*/ 606941730 w 14562"/>
              <a:gd name="T3" fmla="*/ 179856453 h 21600"/>
              <a:gd name="T4" fmla="*/ 206147084 w 14562"/>
              <a:gd name="T5" fmla="*/ 1719770102 h 21600"/>
              <a:gd name="T6" fmla="*/ 0 60000 65536"/>
              <a:gd name="T7" fmla="*/ 0 60000 65536"/>
              <a:gd name="T8" fmla="*/ 0 60000 65536"/>
              <a:gd name="T9" fmla="*/ 0 w 14562"/>
              <a:gd name="T10" fmla="*/ 0 h 21600"/>
              <a:gd name="T11" fmla="*/ 14562 w 1456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62" h="21600" fill="none" extrusionOk="0">
                <a:moveTo>
                  <a:pt x="-1" y="573"/>
                </a:moveTo>
                <a:cubicBezTo>
                  <a:pt x="1620" y="192"/>
                  <a:pt x="3280" y="-1"/>
                  <a:pt x="4946" y="0"/>
                </a:cubicBezTo>
                <a:cubicBezTo>
                  <a:pt x="8282" y="0"/>
                  <a:pt x="11574" y="773"/>
                  <a:pt x="14562" y="2258"/>
                </a:cubicBezTo>
              </a:path>
              <a:path w="14562" h="21600" stroke="0" extrusionOk="0">
                <a:moveTo>
                  <a:pt x="-1" y="573"/>
                </a:moveTo>
                <a:cubicBezTo>
                  <a:pt x="1620" y="192"/>
                  <a:pt x="3280" y="-1"/>
                  <a:pt x="4946" y="0"/>
                </a:cubicBezTo>
                <a:cubicBezTo>
                  <a:pt x="8282" y="0"/>
                  <a:pt x="11574" y="773"/>
                  <a:pt x="14562" y="2258"/>
                </a:cubicBezTo>
                <a:lnTo>
                  <a:pt x="4946" y="21600"/>
                </a:lnTo>
                <a:lnTo>
                  <a:pt x="-1" y="57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3" name="Arc 41">
            <a:extLst>
              <a:ext uri="{FF2B5EF4-FFF2-40B4-BE49-F238E27FC236}">
                <a16:creationId xmlns:a16="http://schemas.microsoft.com/office/drawing/2014/main" id="{581F42C9-4072-76E1-AA36-2FA294E8D0FE}"/>
              </a:ext>
            </a:extLst>
          </p:cNvPr>
          <p:cNvSpPr>
            <a:spLocks/>
          </p:cNvSpPr>
          <p:nvPr/>
        </p:nvSpPr>
        <p:spPr bwMode="auto">
          <a:xfrm>
            <a:off x="5095875" y="2282825"/>
            <a:ext cx="339725" cy="585788"/>
          </a:xfrm>
          <a:custGeom>
            <a:avLst/>
            <a:gdLst>
              <a:gd name="T0" fmla="*/ 0 w 20432"/>
              <a:gd name="T1" fmla="*/ 2147483647 h 21600"/>
              <a:gd name="T2" fmla="*/ 2147483647 w 20432"/>
              <a:gd name="T3" fmla="*/ 0 h 21600"/>
              <a:gd name="T4" fmla="*/ 2147483647 w 20432"/>
              <a:gd name="T5" fmla="*/ 2147483647 h 21600"/>
              <a:gd name="T6" fmla="*/ 0 60000 65536"/>
              <a:gd name="T7" fmla="*/ 0 60000 65536"/>
              <a:gd name="T8" fmla="*/ 0 60000 65536"/>
              <a:gd name="T9" fmla="*/ 0 w 20432"/>
              <a:gd name="T10" fmla="*/ 0 h 21600"/>
              <a:gd name="T11" fmla="*/ 20432 w 2043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32" h="21600" fill="none" extrusionOk="0">
                <a:moveTo>
                  <a:pt x="-1" y="14593"/>
                </a:moveTo>
                <a:cubicBezTo>
                  <a:pt x="2993" y="5863"/>
                  <a:pt x="11202" y="0"/>
                  <a:pt x="20431" y="0"/>
                </a:cubicBezTo>
              </a:path>
              <a:path w="20432" h="21600" stroke="0" extrusionOk="0">
                <a:moveTo>
                  <a:pt x="-1" y="14593"/>
                </a:moveTo>
                <a:cubicBezTo>
                  <a:pt x="2993" y="5863"/>
                  <a:pt x="11202" y="0"/>
                  <a:pt x="20431" y="0"/>
                </a:cubicBezTo>
                <a:lnTo>
                  <a:pt x="20432" y="21600"/>
                </a:lnTo>
                <a:lnTo>
                  <a:pt x="-1" y="14593"/>
                </a:lnTo>
                <a:close/>
              </a:path>
            </a:pathLst>
          </a:cu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4" name="Arc 42">
            <a:extLst>
              <a:ext uri="{FF2B5EF4-FFF2-40B4-BE49-F238E27FC236}">
                <a16:creationId xmlns:a16="http://schemas.microsoft.com/office/drawing/2014/main" id="{5BABA43E-5A26-00CC-0279-C280701D16E4}"/>
              </a:ext>
            </a:extLst>
          </p:cNvPr>
          <p:cNvSpPr>
            <a:spLocks/>
          </p:cNvSpPr>
          <p:nvPr/>
        </p:nvSpPr>
        <p:spPr bwMode="auto">
          <a:xfrm>
            <a:off x="4873625" y="2681288"/>
            <a:ext cx="123825" cy="204787"/>
          </a:xfrm>
          <a:custGeom>
            <a:avLst/>
            <a:gdLst>
              <a:gd name="T0" fmla="*/ 0 w 14743"/>
              <a:gd name="T1" fmla="*/ 85644407 h 21600"/>
              <a:gd name="T2" fmla="*/ 616166747 w 14743"/>
              <a:gd name="T3" fmla="*/ 114287102 h 21600"/>
              <a:gd name="T4" fmla="*/ 286579033 w 14743"/>
              <a:gd name="T5" fmla="*/ 1654614737 h 21600"/>
              <a:gd name="T6" fmla="*/ 0 60000 65536"/>
              <a:gd name="T7" fmla="*/ 0 60000 65536"/>
              <a:gd name="T8" fmla="*/ 0 60000 65536"/>
              <a:gd name="T9" fmla="*/ 0 w 14743"/>
              <a:gd name="T10" fmla="*/ 0 h 21600"/>
              <a:gd name="T11" fmla="*/ 14743 w 1474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43" h="21600" fill="none" extrusionOk="0">
                <a:moveTo>
                  <a:pt x="-1" y="1117"/>
                </a:moveTo>
                <a:cubicBezTo>
                  <a:pt x="2210" y="377"/>
                  <a:pt x="4525" y="-1"/>
                  <a:pt x="6857" y="0"/>
                </a:cubicBezTo>
                <a:cubicBezTo>
                  <a:pt x="9555" y="0"/>
                  <a:pt x="12230" y="505"/>
                  <a:pt x="14743" y="1491"/>
                </a:cubicBezTo>
              </a:path>
              <a:path w="14743" h="21600" stroke="0" extrusionOk="0">
                <a:moveTo>
                  <a:pt x="-1" y="1117"/>
                </a:moveTo>
                <a:cubicBezTo>
                  <a:pt x="2210" y="377"/>
                  <a:pt x="4525" y="-1"/>
                  <a:pt x="6857" y="0"/>
                </a:cubicBezTo>
                <a:cubicBezTo>
                  <a:pt x="9555" y="0"/>
                  <a:pt x="12230" y="505"/>
                  <a:pt x="14743" y="1491"/>
                </a:cubicBezTo>
                <a:lnTo>
                  <a:pt x="6857" y="21600"/>
                </a:lnTo>
                <a:lnTo>
                  <a:pt x="-1" y="111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5" name="Line 43">
            <a:extLst>
              <a:ext uri="{FF2B5EF4-FFF2-40B4-BE49-F238E27FC236}">
                <a16:creationId xmlns:a16="http://schemas.microsoft.com/office/drawing/2014/main" id="{75EFAF23-3C75-AAC8-3595-A5D7979004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9663" y="2474913"/>
            <a:ext cx="4762" cy="196850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6" name="Arc 44">
            <a:extLst>
              <a:ext uri="{FF2B5EF4-FFF2-40B4-BE49-F238E27FC236}">
                <a16:creationId xmlns:a16="http://schemas.microsoft.com/office/drawing/2014/main" id="{F5765DF0-4E38-A925-4D44-862AFA16CDE4}"/>
              </a:ext>
            </a:extLst>
          </p:cNvPr>
          <p:cNvSpPr>
            <a:spLocks/>
          </p:cNvSpPr>
          <p:nvPr/>
        </p:nvSpPr>
        <p:spPr bwMode="auto">
          <a:xfrm>
            <a:off x="4711700" y="2670175"/>
            <a:ext cx="122238" cy="206375"/>
          </a:xfrm>
          <a:custGeom>
            <a:avLst/>
            <a:gdLst>
              <a:gd name="T0" fmla="*/ 0 w 14566"/>
              <a:gd name="T1" fmla="*/ 86782723 h 21600"/>
              <a:gd name="T2" fmla="*/ 606275178 w 14566"/>
              <a:gd name="T3" fmla="*/ 115848348 h 21600"/>
              <a:gd name="T4" fmla="*/ 281949735 w 14566"/>
              <a:gd name="T5" fmla="*/ 1719770102 h 21600"/>
              <a:gd name="T6" fmla="*/ 0 60000 65536"/>
              <a:gd name="T7" fmla="*/ 0 60000 65536"/>
              <a:gd name="T8" fmla="*/ 0 60000 65536"/>
              <a:gd name="T9" fmla="*/ 0 w 14566"/>
              <a:gd name="T10" fmla="*/ 0 h 21600"/>
              <a:gd name="T11" fmla="*/ 14566 w 14566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566" h="21600" fill="none" extrusionOk="0">
                <a:moveTo>
                  <a:pt x="-1" y="1089"/>
                </a:moveTo>
                <a:cubicBezTo>
                  <a:pt x="2185" y="367"/>
                  <a:pt x="4472" y="-1"/>
                  <a:pt x="6774" y="0"/>
                </a:cubicBezTo>
                <a:cubicBezTo>
                  <a:pt x="9438" y="0"/>
                  <a:pt x="12080" y="493"/>
                  <a:pt x="14566" y="1454"/>
                </a:cubicBezTo>
              </a:path>
              <a:path w="14566" h="21600" stroke="0" extrusionOk="0">
                <a:moveTo>
                  <a:pt x="-1" y="1089"/>
                </a:moveTo>
                <a:cubicBezTo>
                  <a:pt x="2185" y="367"/>
                  <a:pt x="4472" y="-1"/>
                  <a:pt x="6774" y="0"/>
                </a:cubicBezTo>
                <a:cubicBezTo>
                  <a:pt x="9438" y="0"/>
                  <a:pt x="12080" y="493"/>
                  <a:pt x="14566" y="1454"/>
                </a:cubicBezTo>
                <a:lnTo>
                  <a:pt x="6774" y="21600"/>
                </a:lnTo>
                <a:lnTo>
                  <a:pt x="-1" y="108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7" name="Line 45">
            <a:extLst>
              <a:ext uri="{FF2B5EF4-FFF2-40B4-BE49-F238E27FC236}">
                <a16:creationId xmlns:a16="http://schemas.microsoft.com/office/drawing/2014/main" id="{C63CD4AA-C4F2-7629-5C1C-95CC03CDB0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57738" y="2465388"/>
            <a:ext cx="4762" cy="195262"/>
          </a:xfrm>
          <a:prstGeom prst="line">
            <a:avLst/>
          </a:prstGeom>
          <a:noFill/>
          <a:ln w="301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38" name="Arc 46">
            <a:extLst>
              <a:ext uri="{FF2B5EF4-FFF2-40B4-BE49-F238E27FC236}">
                <a16:creationId xmlns:a16="http://schemas.microsoft.com/office/drawing/2014/main" id="{5212E6C8-10BD-8AB2-75C8-28C412C6D7E0}"/>
              </a:ext>
            </a:extLst>
          </p:cNvPr>
          <p:cNvSpPr>
            <a:spLocks/>
          </p:cNvSpPr>
          <p:nvPr/>
        </p:nvSpPr>
        <p:spPr bwMode="auto">
          <a:xfrm>
            <a:off x="3963988" y="2647950"/>
            <a:ext cx="120650" cy="204788"/>
          </a:xfrm>
          <a:custGeom>
            <a:avLst/>
            <a:gdLst>
              <a:gd name="T0" fmla="*/ 0 w 14347"/>
              <a:gd name="T1" fmla="*/ 195491829 h 21600"/>
              <a:gd name="T2" fmla="*/ 603381877 w 14347"/>
              <a:gd name="T3" fmla="*/ 31099257 h 21600"/>
              <a:gd name="T4" fmla="*/ 428303682 w 14347"/>
              <a:gd name="T5" fmla="*/ 1654655165 h 21600"/>
              <a:gd name="T6" fmla="*/ 0 60000 65536"/>
              <a:gd name="T7" fmla="*/ 0 60000 65536"/>
              <a:gd name="T8" fmla="*/ 0 60000 65536"/>
              <a:gd name="T9" fmla="*/ 0 w 14347"/>
              <a:gd name="T10" fmla="*/ 0 h 21600"/>
              <a:gd name="T11" fmla="*/ 14347 w 1434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47" h="21600" fill="none" extrusionOk="0">
                <a:moveTo>
                  <a:pt x="-1" y="2551"/>
                </a:moveTo>
                <a:cubicBezTo>
                  <a:pt x="3133" y="876"/>
                  <a:pt x="6631" y="-1"/>
                  <a:pt x="10184" y="0"/>
                </a:cubicBezTo>
                <a:cubicBezTo>
                  <a:pt x="11581" y="0"/>
                  <a:pt x="12975" y="135"/>
                  <a:pt x="14347" y="405"/>
                </a:cubicBezTo>
              </a:path>
              <a:path w="14347" h="21600" stroke="0" extrusionOk="0">
                <a:moveTo>
                  <a:pt x="-1" y="2551"/>
                </a:moveTo>
                <a:cubicBezTo>
                  <a:pt x="3133" y="876"/>
                  <a:pt x="6631" y="-1"/>
                  <a:pt x="10184" y="0"/>
                </a:cubicBezTo>
                <a:cubicBezTo>
                  <a:pt x="11581" y="0"/>
                  <a:pt x="12975" y="135"/>
                  <a:pt x="14347" y="405"/>
                </a:cubicBezTo>
                <a:lnTo>
                  <a:pt x="10184" y="21600"/>
                </a:lnTo>
                <a:lnTo>
                  <a:pt x="-1" y="255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E688895-72F6-B669-18EB-2FA09ECE8A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6963" y="188913"/>
            <a:ext cx="5084762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pPr eaLnBrk="1" hangingPunct="1"/>
            <a:r>
              <a:rPr lang="en-US" altLang="zh-CN"/>
              <a:t>Encapsulation/Hiding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E9F5989-4EFC-71D1-455F-A14370F95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087438"/>
            <a:ext cx="3765550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en-US" altLang="zh-CN" sz="2400" b="1"/>
              <a:t>The object </a:t>
            </a:r>
            <a:r>
              <a:rPr lang="en-US" altLang="zh-CN" sz="2400" b="1">
                <a:solidFill>
                  <a:srgbClr val="FF0000"/>
                </a:solidFill>
              </a:rPr>
              <a:t>encapsulates</a:t>
            </a:r>
          </a:p>
          <a:p>
            <a:pPr>
              <a:lnSpc>
                <a:spcPct val="105000"/>
              </a:lnSpc>
            </a:pPr>
            <a:r>
              <a:rPr lang="en-US" altLang="zh-CN" sz="2400" b="1"/>
              <a:t>both data and the logical</a:t>
            </a:r>
          </a:p>
          <a:p>
            <a:pPr>
              <a:lnSpc>
                <a:spcPct val="105000"/>
              </a:lnSpc>
            </a:pPr>
            <a:r>
              <a:rPr lang="en-US" altLang="zh-CN" sz="2400" b="1"/>
              <a:t>procedures required to</a:t>
            </a:r>
          </a:p>
          <a:p>
            <a:pPr>
              <a:lnSpc>
                <a:spcPct val="105000"/>
              </a:lnSpc>
            </a:pPr>
            <a:r>
              <a:rPr lang="en-US" altLang="zh-CN" sz="2400" b="1"/>
              <a:t>manipulate the data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4FB60BA-A825-DAEE-A6C1-0C2E4EEC2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516563"/>
            <a:ext cx="4579937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400" b="1"/>
              <a:t>Achieves</a:t>
            </a:r>
            <a:r>
              <a:rPr lang="en-US" altLang="zh-CN" sz="2400" b="1">
                <a:solidFill>
                  <a:srgbClr val="FF0000"/>
                </a:solidFill>
              </a:rPr>
              <a:t> “information hiding”</a:t>
            </a:r>
          </a:p>
        </p:txBody>
      </p:sp>
      <p:sp>
        <p:nvSpPr>
          <p:cNvPr id="9221" name="Oval 5">
            <a:extLst>
              <a:ext uri="{FF2B5EF4-FFF2-40B4-BE49-F238E27FC236}">
                <a16:creationId xmlns:a16="http://schemas.microsoft.com/office/drawing/2014/main" id="{07A6212F-7346-B00A-50FD-468390312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1844675"/>
            <a:ext cx="3960813" cy="3813175"/>
          </a:xfrm>
          <a:prstGeom prst="ellipse">
            <a:avLst/>
          </a:prstGeom>
          <a:solidFill>
            <a:srgbClr val="DADADA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2" name="Oval 6">
            <a:extLst>
              <a:ext uri="{FF2B5EF4-FFF2-40B4-BE49-F238E27FC236}">
                <a16:creationId xmlns:a16="http://schemas.microsoft.com/office/drawing/2014/main" id="{F37B6643-9DFA-BEC1-8604-E4985A325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5588" y="2879725"/>
            <a:ext cx="1887537" cy="1778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58D46292-70C8-6E9B-7670-48E5E5A84BF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11888" y="1844675"/>
            <a:ext cx="31750" cy="10302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45B3509C-18FC-AC7F-FBBA-9905CFD180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3425" y="2636838"/>
            <a:ext cx="784225" cy="6334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86CE11D9-8780-42C5-5550-A029D67B2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04063" y="4262438"/>
            <a:ext cx="835025" cy="4619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7881C36D-DD8B-71F2-322E-013435942E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83325" y="4686300"/>
            <a:ext cx="12700" cy="97472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Line 11">
            <a:extLst>
              <a:ext uri="{FF2B5EF4-FFF2-40B4-BE49-F238E27FC236}">
                <a16:creationId xmlns:a16="http://schemas.microsoft.com/office/drawing/2014/main" id="{D8063437-E9BF-4C90-900B-3B13D97A27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99000" y="4364038"/>
            <a:ext cx="865188" cy="5762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8" name="Line 12">
            <a:extLst>
              <a:ext uri="{FF2B5EF4-FFF2-40B4-BE49-F238E27FC236}">
                <a16:creationId xmlns:a16="http://schemas.microsoft.com/office/drawing/2014/main" id="{43B470D1-C9B8-174F-1B9C-F00214BBA2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56125" y="2852738"/>
            <a:ext cx="860425" cy="5191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50CACCBD-49E9-22D3-5C74-3BF19ACE3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3355975"/>
            <a:ext cx="233362" cy="228600"/>
          </a:xfrm>
          <a:prstGeom prst="rect">
            <a:avLst/>
          </a:prstGeom>
          <a:solidFill>
            <a:srgbClr val="037C0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BAE05466-68E7-7F9F-B14E-C10709C05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3355975"/>
            <a:ext cx="233363" cy="228600"/>
          </a:xfrm>
          <a:prstGeom prst="rect">
            <a:avLst/>
          </a:prstGeom>
          <a:solidFill>
            <a:srgbClr val="037C0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1" name="Rectangle 15">
            <a:extLst>
              <a:ext uri="{FF2B5EF4-FFF2-40B4-BE49-F238E27FC236}">
                <a16:creationId xmlns:a16="http://schemas.microsoft.com/office/drawing/2014/main" id="{75FE8B29-772C-08C9-31A8-642240FD3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3355975"/>
            <a:ext cx="233362" cy="228600"/>
          </a:xfrm>
          <a:prstGeom prst="rect">
            <a:avLst/>
          </a:prstGeom>
          <a:solidFill>
            <a:srgbClr val="037C0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2" name="Rectangle 16">
            <a:extLst>
              <a:ext uri="{FF2B5EF4-FFF2-40B4-BE49-F238E27FC236}">
                <a16:creationId xmlns:a16="http://schemas.microsoft.com/office/drawing/2014/main" id="{5CC865C1-2C89-6EE9-B705-488FC9AA1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3675063"/>
            <a:ext cx="233362" cy="228600"/>
          </a:xfrm>
          <a:prstGeom prst="rect">
            <a:avLst/>
          </a:prstGeom>
          <a:solidFill>
            <a:srgbClr val="037C0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3" name="Rectangle 17">
            <a:extLst>
              <a:ext uri="{FF2B5EF4-FFF2-40B4-BE49-F238E27FC236}">
                <a16:creationId xmlns:a16="http://schemas.microsoft.com/office/drawing/2014/main" id="{BE4253D4-0B93-10FA-FDB3-BE6DC08AD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3675063"/>
            <a:ext cx="233363" cy="228600"/>
          </a:xfrm>
          <a:prstGeom prst="rect">
            <a:avLst/>
          </a:prstGeom>
          <a:solidFill>
            <a:srgbClr val="037C0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4" name="Rectangle 18">
            <a:extLst>
              <a:ext uri="{FF2B5EF4-FFF2-40B4-BE49-F238E27FC236}">
                <a16:creationId xmlns:a16="http://schemas.microsoft.com/office/drawing/2014/main" id="{577C3CB6-BFC7-6B6C-6BF4-55A42045F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3675063"/>
            <a:ext cx="233362" cy="228600"/>
          </a:xfrm>
          <a:prstGeom prst="rect">
            <a:avLst/>
          </a:prstGeom>
          <a:solidFill>
            <a:srgbClr val="037C0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5" name="Rectangle 19">
            <a:extLst>
              <a:ext uri="{FF2B5EF4-FFF2-40B4-BE49-F238E27FC236}">
                <a16:creationId xmlns:a16="http://schemas.microsoft.com/office/drawing/2014/main" id="{12679344-22BF-508B-C4C6-1B852EC1EB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0088" y="3994150"/>
            <a:ext cx="233362" cy="230188"/>
          </a:xfrm>
          <a:prstGeom prst="rect">
            <a:avLst/>
          </a:prstGeom>
          <a:solidFill>
            <a:srgbClr val="037C0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6" name="Rectangle 20">
            <a:extLst>
              <a:ext uri="{FF2B5EF4-FFF2-40B4-BE49-F238E27FC236}">
                <a16:creationId xmlns:a16="http://schemas.microsoft.com/office/drawing/2014/main" id="{9591BAE5-661F-563E-DBB1-5878A4025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0" y="3994150"/>
            <a:ext cx="233363" cy="230188"/>
          </a:xfrm>
          <a:prstGeom prst="rect">
            <a:avLst/>
          </a:prstGeom>
          <a:solidFill>
            <a:srgbClr val="037C0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7" name="Rectangle 21">
            <a:extLst>
              <a:ext uri="{FF2B5EF4-FFF2-40B4-BE49-F238E27FC236}">
                <a16:creationId xmlns:a16="http://schemas.microsoft.com/office/drawing/2014/main" id="{B1127CC5-901E-831B-7057-DCBBE13BD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3994150"/>
            <a:ext cx="233362" cy="230188"/>
          </a:xfrm>
          <a:prstGeom prst="rect">
            <a:avLst/>
          </a:prstGeom>
          <a:solidFill>
            <a:srgbClr val="037C0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8" name="Rectangle 22">
            <a:extLst>
              <a:ext uri="{FF2B5EF4-FFF2-40B4-BE49-F238E27FC236}">
                <a16:creationId xmlns:a16="http://schemas.microsoft.com/office/drawing/2014/main" id="{6BD8A946-047A-CD3A-F1E2-4A035FDF6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6025" y="2492375"/>
            <a:ext cx="1168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zh-CN" sz="2000" b="1">
                <a:solidFill>
                  <a:srgbClr val="AD278D"/>
                </a:solidFill>
                <a:latin typeface="Helvetica" panose="020B0604020202020204" pitchFamily="34" charset="0"/>
              </a:rPr>
              <a:t>method </a:t>
            </a:r>
          </a:p>
          <a:p>
            <a:pPr algn="ctr">
              <a:lnSpc>
                <a:spcPct val="75000"/>
              </a:lnSpc>
            </a:pPr>
            <a:r>
              <a:rPr lang="en-US" altLang="zh-CN" sz="2000" b="1">
                <a:solidFill>
                  <a:srgbClr val="AD278D"/>
                </a:solidFill>
                <a:latin typeface="Helvetica" panose="020B0604020202020204" pitchFamily="34" charset="0"/>
              </a:rPr>
              <a:t># 1</a:t>
            </a:r>
          </a:p>
        </p:txBody>
      </p:sp>
      <p:sp>
        <p:nvSpPr>
          <p:cNvPr id="9239" name="Rectangle 23">
            <a:extLst>
              <a:ext uri="{FF2B5EF4-FFF2-40B4-BE49-F238E27FC236}">
                <a16:creationId xmlns:a16="http://schemas.microsoft.com/office/drawing/2014/main" id="{C96FF367-385B-EE07-D6CA-39BE9081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2992438"/>
            <a:ext cx="703262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b="1"/>
              <a:t>data</a:t>
            </a:r>
          </a:p>
        </p:txBody>
      </p:sp>
      <p:sp>
        <p:nvSpPr>
          <p:cNvPr id="9240" name="Rectangle 24">
            <a:extLst>
              <a:ext uri="{FF2B5EF4-FFF2-40B4-BE49-F238E27FC236}">
                <a16:creationId xmlns:a16="http://schemas.microsoft.com/office/drawing/2014/main" id="{2ACE2538-DD64-A3E6-243F-49ECE0DA5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2420938"/>
            <a:ext cx="1168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zh-CN" sz="2000" b="1">
                <a:solidFill>
                  <a:srgbClr val="AD278D"/>
                </a:solidFill>
                <a:latin typeface="Helvetica" panose="020B0604020202020204" pitchFamily="34" charset="0"/>
              </a:rPr>
              <a:t>method </a:t>
            </a:r>
          </a:p>
          <a:p>
            <a:pPr algn="ctr">
              <a:lnSpc>
                <a:spcPct val="75000"/>
              </a:lnSpc>
            </a:pPr>
            <a:r>
              <a:rPr lang="en-US" altLang="zh-CN" sz="2000" b="1">
                <a:solidFill>
                  <a:srgbClr val="AD278D"/>
                </a:solidFill>
                <a:latin typeface="Helvetica" panose="020B0604020202020204" pitchFamily="34" charset="0"/>
              </a:rPr>
              <a:t># 2</a:t>
            </a:r>
          </a:p>
        </p:txBody>
      </p:sp>
      <p:sp>
        <p:nvSpPr>
          <p:cNvPr id="9241" name="Rectangle 25">
            <a:extLst>
              <a:ext uri="{FF2B5EF4-FFF2-40B4-BE49-F238E27FC236}">
                <a16:creationId xmlns:a16="http://schemas.microsoft.com/office/drawing/2014/main" id="{EFAA0B0D-E6A2-0211-2B36-6B5DDC9B9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1913" y="4754563"/>
            <a:ext cx="1168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zh-CN" sz="2000" b="1">
                <a:solidFill>
                  <a:srgbClr val="AD278D"/>
                </a:solidFill>
                <a:latin typeface="Helvetica" panose="020B0604020202020204" pitchFamily="34" charset="0"/>
              </a:rPr>
              <a:t>method </a:t>
            </a:r>
          </a:p>
          <a:p>
            <a:pPr algn="ctr">
              <a:lnSpc>
                <a:spcPct val="75000"/>
              </a:lnSpc>
            </a:pPr>
            <a:r>
              <a:rPr lang="en-US" altLang="zh-CN" sz="2000" b="1">
                <a:solidFill>
                  <a:srgbClr val="AD278D"/>
                </a:solidFill>
                <a:latin typeface="Helvetica" panose="020B0604020202020204" pitchFamily="34" charset="0"/>
              </a:rPr>
              <a:t># 4</a:t>
            </a:r>
          </a:p>
        </p:txBody>
      </p:sp>
      <p:sp>
        <p:nvSpPr>
          <p:cNvPr id="9242" name="Rectangle 26">
            <a:extLst>
              <a:ext uri="{FF2B5EF4-FFF2-40B4-BE49-F238E27FC236}">
                <a16:creationId xmlns:a16="http://schemas.microsoft.com/office/drawing/2014/main" id="{0AEF23CE-7624-7236-B3B1-1CB826264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0800" y="4754563"/>
            <a:ext cx="1168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zh-CN" sz="2000" b="1">
                <a:solidFill>
                  <a:srgbClr val="AD278D"/>
                </a:solidFill>
                <a:latin typeface="Helvetica" panose="020B0604020202020204" pitchFamily="34" charset="0"/>
              </a:rPr>
              <a:t>method </a:t>
            </a:r>
          </a:p>
          <a:p>
            <a:pPr algn="ctr">
              <a:lnSpc>
                <a:spcPct val="75000"/>
              </a:lnSpc>
            </a:pPr>
            <a:r>
              <a:rPr lang="en-US" altLang="zh-CN" sz="2000" b="1">
                <a:solidFill>
                  <a:srgbClr val="AD278D"/>
                </a:solidFill>
                <a:latin typeface="Helvetica" panose="020B0604020202020204" pitchFamily="34" charset="0"/>
              </a:rPr>
              <a:t># 5</a:t>
            </a:r>
          </a:p>
        </p:txBody>
      </p:sp>
      <p:sp>
        <p:nvSpPr>
          <p:cNvPr id="9243" name="Rectangle 27">
            <a:extLst>
              <a:ext uri="{FF2B5EF4-FFF2-40B4-BE49-F238E27FC236}">
                <a16:creationId xmlns:a16="http://schemas.microsoft.com/office/drawing/2014/main" id="{A0102BAD-E6B0-8144-73BE-8FEAA1850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0"/>
            <a:ext cx="1168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zh-CN" sz="2000" b="1">
                <a:solidFill>
                  <a:srgbClr val="AD278D"/>
                </a:solidFill>
                <a:latin typeface="Helvetica" panose="020B0604020202020204" pitchFamily="34" charset="0"/>
              </a:rPr>
              <a:t>method </a:t>
            </a:r>
          </a:p>
          <a:p>
            <a:pPr algn="ctr">
              <a:lnSpc>
                <a:spcPct val="75000"/>
              </a:lnSpc>
            </a:pPr>
            <a:r>
              <a:rPr lang="en-US" altLang="zh-CN" sz="2000" b="1">
                <a:solidFill>
                  <a:srgbClr val="AD278D"/>
                </a:solidFill>
                <a:latin typeface="Helvetica" panose="020B0604020202020204" pitchFamily="34" charset="0"/>
              </a:rPr>
              <a:t># 6</a:t>
            </a:r>
          </a:p>
        </p:txBody>
      </p:sp>
      <p:sp>
        <p:nvSpPr>
          <p:cNvPr id="9244" name="Rectangle 28">
            <a:extLst>
              <a:ext uri="{FF2B5EF4-FFF2-40B4-BE49-F238E27FC236}">
                <a16:creationId xmlns:a16="http://schemas.microsoft.com/office/drawing/2014/main" id="{A6BDCA07-EF65-827E-5AC9-67A5FC3F6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513" y="3355975"/>
            <a:ext cx="1168400" cy="54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75000"/>
              </a:lnSpc>
            </a:pPr>
            <a:r>
              <a:rPr lang="en-US" altLang="zh-CN" sz="2000" b="1">
                <a:solidFill>
                  <a:srgbClr val="AD278D"/>
                </a:solidFill>
                <a:latin typeface="Helvetica" panose="020B0604020202020204" pitchFamily="34" charset="0"/>
              </a:rPr>
              <a:t>method </a:t>
            </a:r>
          </a:p>
          <a:p>
            <a:pPr algn="ctr">
              <a:lnSpc>
                <a:spcPct val="75000"/>
              </a:lnSpc>
            </a:pPr>
            <a:r>
              <a:rPr lang="en-US" altLang="zh-CN" sz="2000" b="1">
                <a:solidFill>
                  <a:srgbClr val="AD278D"/>
                </a:solidFill>
                <a:latin typeface="Helvetica" panose="020B0604020202020204" pitchFamily="34" charset="0"/>
              </a:rPr>
              <a:t># 3</a:t>
            </a:r>
          </a:p>
        </p:txBody>
      </p:sp>
      <p:sp>
        <p:nvSpPr>
          <p:cNvPr id="9245" name="AutoShape 29">
            <a:extLst>
              <a:ext uri="{FF2B5EF4-FFF2-40B4-BE49-F238E27FC236}">
                <a16:creationId xmlns:a16="http://schemas.microsoft.com/office/drawing/2014/main" id="{234B16A6-50D8-AC7A-EDD5-C826B16F5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4125" y="3492500"/>
            <a:ext cx="1477963" cy="960438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AD278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A8C9844-122F-3433-9CC3-1870DC7510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16238" y="188913"/>
            <a:ext cx="3908425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pPr eaLnBrk="1" hangingPunct="1"/>
            <a:r>
              <a:rPr lang="en-US" altLang="zh-CN"/>
              <a:t>Class Hierarchy</a:t>
            </a:r>
          </a:p>
        </p:txBody>
      </p:sp>
      <p:grpSp>
        <p:nvGrpSpPr>
          <p:cNvPr id="10243" name="Group 3">
            <a:extLst>
              <a:ext uri="{FF2B5EF4-FFF2-40B4-BE49-F238E27FC236}">
                <a16:creationId xmlns:a16="http://schemas.microsoft.com/office/drawing/2014/main" id="{11E93C43-1DF1-E786-8B63-93268F6B0A43}"/>
              </a:ext>
            </a:extLst>
          </p:cNvPr>
          <p:cNvGrpSpPr>
            <a:grpSpLocks/>
          </p:cNvGrpSpPr>
          <p:nvPr/>
        </p:nvGrpSpPr>
        <p:grpSpPr bwMode="auto">
          <a:xfrm>
            <a:off x="3767138" y="1512888"/>
            <a:ext cx="1292225" cy="1500187"/>
            <a:chOff x="2373" y="847"/>
            <a:chExt cx="814" cy="840"/>
          </a:xfrm>
        </p:grpSpPr>
        <p:sp>
          <p:nvSpPr>
            <p:cNvPr id="10335" name="Oval 4">
              <a:extLst>
                <a:ext uri="{FF2B5EF4-FFF2-40B4-BE49-F238E27FC236}">
                  <a16:creationId xmlns:a16="http://schemas.microsoft.com/office/drawing/2014/main" id="{E6AADFDB-6ACB-1007-064C-93B9DE541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847"/>
              <a:ext cx="814" cy="840"/>
            </a:xfrm>
            <a:prstGeom prst="ellipse">
              <a:avLst/>
            </a:prstGeom>
            <a:solidFill>
              <a:srgbClr val="BBBB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6" name="Oval 5">
              <a:extLst>
                <a:ext uri="{FF2B5EF4-FFF2-40B4-BE49-F238E27FC236}">
                  <a16:creationId xmlns:a16="http://schemas.microsoft.com/office/drawing/2014/main" id="{6C26BCBE-101D-6BBE-8D27-56C57A499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7" y="1033"/>
              <a:ext cx="471" cy="477"/>
            </a:xfrm>
            <a:prstGeom prst="ellipse">
              <a:avLst/>
            </a:prstGeom>
            <a:solidFill>
              <a:srgbClr val="EEEEE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7" name="Rectangle 6">
              <a:extLst>
                <a:ext uri="{FF2B5EF4-FFF2-40B4-BE49-F238E27FC236}">
                  <a16:creationId xmlns:a16="http://schemas.microsoft.com/office/drawing/2014/main" id="{EB316826-23C9-8D5B-9B96-0E8A08D8C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1161"/>
              <a:ext cx="64" cy="67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8" name="Rectangle 7">
              <a:extLst>
                <a:ext uri="{FF2B5EF4-FFF2-40B4-BE49-F238E27FC236}">
                  <a16:creationId xmlns:a16="http://schemas.microsoft.com/office/drawing/2014/main" id="{A2D9F342-E469-4187-12A8-F5E540A0E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1161"/>
              <a:ext cx="64" cy="67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9" name="Rectangle 8">
              <a:extLst>
                <a:ext uri="{FF2B5EF4-FFF2-40B4-BE49-F238E27FC236}">
                  <a16:creationId xmlns:a16="http://schemas.microsoft.com/office/drawing/2014/main" id="{851CEF3C-6B9B-D022-85D0-3BDBB09C9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" y="1161"/>
              <a:ext cx="64" cy="67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0" name="Rectangle 9">
              <a:extLst>
                <a:ext uri="{FF2B5EF4-FFF2-40B4-BE49-F238E27FC236}">
                  <a16:creationId xmlns:a16="http://schemas.microsoft.com/office/drawing/2014/main" id="{98DEDA11-57B5-B24A-7106-7EACF9AF5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1234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1" name="Rectangle 10">
              <a:extLst>
                <a:ext uri="{FF2B5EF4-FFF2-40B4-BE49-F238E27FC236}">
                  <a16:creationId xmlns:a16="http://schemas.microsoft.com/office/drawing/2014/main" id="{8ACFCDB0-9234-A993-C471-231CA685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1234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2" name="Rectangle 11">
              <a:extLst>
                <a:ext uri="{FF2B5EF4-FFF2-40B4-BE49-F238E27FC236}">
                  <a16:creationId xmlns:a16="http://schemas.microsoft.com/office/drawing/2014/main" id="{033FDFB5-DC0E-7C1F-64B3-DF2EE971C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" y="1234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3" name="Rectangle 12">
              <a:extLst>
                <a:ext uri="{FF2B5EF4-FFF2-40B4-BE49-F238E27FC236}">
                  <a16:creationId xmlns:a16="http://schemas.microsoft.com/office/drawing/2014/main" id="{699C55B5-5085-D0BA-DA50-9F74121B1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1308"/>
              <a:ext cx="64" cy="66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4" name="Rectangle 13">
              <a:extLst>
                <a:ext uri="{FF2B5EF4-FFF2-40B4-BE49-F238E27FC236}">
                  <a16:creationId xmlns:a16="http://schemas.microsoft.com/office/drawing/2014/main" id="{1825410F-A180-61D0-A39F-B281CC3FB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" y="1308"/>
              <a:ext cx="64" cy="66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5" name="Rectangle 14">
              <a:extLst>
                <a:ext uri="{FF2B5EF4-FFF2-40B4-BE49-F238E27FC236}">
                  <a16:creationId xmlns:a16="http://schemas.microsoft.com/office/drawing/2014/main" id="{55E1E0B0-E575-5BD3-A52C-A91143474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0" y="1308"/>
              <a:ext cx="64" cy="66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46" name="Line 15">
              <a:extLst>
                <a:ext uri="{FF2B5EF4-FFF2-40B4-BE49-F238E27FC236}">
                  <a16:creationId xmlns:a16="http://schemas.microsoft.com/office/drawing/2014/main" id="{B90ED17B-6EB8-169F-5A83-FE948C1A04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5" y="973"/>
              <a:ext cx="132" cy="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" name="Line 16">
              <a:extLst>
                <a:ext uri="{FF2B5EF4-FFF2-40B4-BE49-F238E27FC236}">
                  <a16:creationId xmlns:a16="http://schemas.microsoft.com/office/drawing/2014/main" id="{8789B5FF-EDAD-D6A3-6716-7DB7BABB7F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26" y="947"/>
              <a:ext cx="110" cy="1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" name="Line 17">
              <a:extLst>
                <a:ext uri="{FF2B5EF4-FFF2-40B4-BE49-F238E27FC236}">
                  <a16:creationId xmlns:a16="http://schemas.microsoft.com/office/drawing/2014/main" id="{77BEDCC2-F2D3-5C1E-9393-70CD679AFD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96" y="1374"/>
              <a:ext cx="14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9" name="Line 18">
              <a:extLst>
                <a:ext uri="{FF2B5EF4-FFF2-40B4-BE49-F238E27FC236}">
                  <a16:creationId xmlns:a16="http://schemas.microsoft.com/office/drawing/2014/main" id="{F7D2679A-2502-2E6F-8C2A-AD956F1572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6" y="1506"/>
              <a:ext cx="1" cy="1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0" name="Line 19">
              <a:extLst>
                <a:ext uri="{FF2B5EF4-FFF2-40B4-BE49-F238E27FC236}">
                  <a16:creationId xmlns:a16="http://schemas.microsoft.com/office/drawing/2014/main" id="{628C5D77-40B5-9D62-6A28-EA38E2B969A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21" y="1374"/>
              <a:ext cx="154" cy="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4" name="Group 20">
            <a:extLst>
              <a:ext uri="{FF2B5EF4-FFF2-40B4-BE49-F238E27FC236}">
                <a16:creationId xmlns:a16="http://schemas.microsoft.com/office/drawing/2014/main" id="{AAD8AC08-B093-0975-0D7D-8B3FCD10B6B1}"/>
              </a:ext>
            </a:extLst>
          </p:cNvPr>
          <p:cNvGrpSpPr>
            <a:grpSpLocks/>
          </p:cNvGrpSpPr>
          <p:nvPr/>
        </p:nvGrpSpPr>
        <p:grpSpPr bwMode="auto">
          <a:xfrm>
            <a:off x="1612900" y="3465513"/>
            <a:ext cx="1292225" cy="1500187"/>
            <a:chOff x="1016" y="1940"/>
            <a:chExt cx="814" cy="840"/>
          </a:xfrm>
        </p:grpSpPr>
        <p:sp>
          <p:nvSpPr>
            <p:cNvPr id="10319" name="Oval 21">
              <a:extLst>
                <a:ext uri="{FF2B5EF4-FFF2-40B4-BE49-F238E27FC236}">
                  <a16:creationId xmlns:a16="http://schemas.microsoft.com/office/drawing/2014/main" id="{EFC21908-84CA-8485-D2A8-DD88D8327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1940"/>
              <a:ext cx="814" cy="840"/>
            </a:xfrm>
            <a:prstGeom prst="ellipse">
              <a:avLst/>
            </a:prstGeom>
            <a:solidFill>
              <a:srgbClr val="BBBB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20" name="Oval 22">
              <a:extLst>
                <a:ext uri="{FF2B5EF4-FFF2-40B4-BE49-F238E27FC236}">
                  <a16:creationId xmlns:a16="http://schemas.microsoft.com/office/drawing/2014/main" id="{17EB3D33-8B99-EE74-0BF9-9FC905C11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0" y="2126"/>
              <a:ext cx="471" cy="476"/>
            </a:xfrm>
            <a:prstGeom prst="ellipse">
              <a:avLst/>
            </a:prstGeom>
            <a:solidFill>
              <a:srgbClr val="EEEEE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21" name="Rectangle 23">
              <a:extLst>
                <a:ext uri="{FF2B5EF4-FFF2-40B4-BE49-F238E27FC236}">
                  <a16:creationId xmlns:a16="http://schemas.microsoft.com/office/drawing/2014/main" id="{38BD961D-1760-1F4B-1E96-CA70329ED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" y="2253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22" name="Rectangle 24">
              <a:extLst>
                <a:ext uri="{FF2B5EF4-FFF2-40B4-BE49-F238E27FC236}">
                  <a16:creationId xmlns:a16="http://schemas.microsoft.com/office/drawing/2014/main" id="{1F1515E2-B4F7-E505-A85F-AC46B6B99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" y="2253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23" name="Rectangle 25">
              <a:extLst>
                <a:ext uri="{FF2B5EF4-FFF2-40B4-BE49-F238E27FC236}">
                  <a16:creationId xmlns:a16="http://schemas.microsoft.com/office/drawing/2014/main" id="{B622E6CB-535D-8DEA-D89D-9B08464373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2253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24" name="Rectangle 26">
              <a:extLst>
                <a:ext uri="{FF2B5EF4-FFF2-40B4-BE49-F238E27FC236}">
                  <a16:creationId xmlns:a16="http://schemas.microsoft.com/office/drawing/2014/main" id="{E3E5A002-510F-884E-9A24-5BFE255DC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" y="2327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25" name="Rectangle 27">
              <a:extLst>
                <a:ext uri="{FF2B5EF4-FFF2-40B4-BE49-F238E27FC236}">
                  <a16:creationId xmlns:a16="http://schemas.microsoft.com/office/drawing/2014/main" id="{12E61FDA-DB5A-8298-CFC1-8B83ECF10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" y="2327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26" name="Rectangle 28">
              <a:extLst>
                <a:ext uri="{FF2B5EF4-FFF2-40B4-BE49-F238E27FC236}">
                  <a16:creationId xmlns:a16="http://schemas.microsoft.com/office/drawing/2014/main" id="{22A403EC-2D93-FEFD-1820-0890460C3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2327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27" name="Rectangle 29">
              <a:extLst>
                <a:ext uri="{FF2B5EF4-FFF2-40B4-BE49-F238E27FC236}">
                  <a16:creationId xmlns:a16="http://schemas.microsoft.com/office/drawing/2014/main" id="{3517D07D-F401-8330-E4A0-5211133B6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3" y="2401"/>
              <a:ext cx="64" cy="66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28" name="Rectangle 30">
              <a:extLst>
                <a:ext uri="{FF2B5EF4-FFF2-40B4-BE49-F238E27FC236}">
                  <a16:creationId xmlns:a16="http://schemas.microsoft.com/office/drawing/2014/main" id="{32A009DC-0A4E-AFEE-39A5-E54C689B30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3" y="2401"/>
              <a:ext cx="64" cy="66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29" name="Rectangle 31">
              <a:extLst>
                <a:ext uri="{FF2B5EF4-FFF2-40B4-BE49-F238E27FC236}">
                  <a16:creationId xmlns:a16="http://schemas.microsoft.com/office/drawing/2014/main" id="{463A8237-CBAC-1A5E-0753-9759E0733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3" y="2401"/>
              <a:ext cx="64" cy="66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30" name="Line 32">
              <a:extLst>
                <a:ext uri="{FF2B5EF4-FFF2-40B4-BE49-F238E27FC236}">
                  <a16:creationId xmlns:a16="http://schemas.microsoft.com/office/drawing/2014/main" id="{EC991F9A-54C2-3640-ED5F-0B8510179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8" y="2066"/>
              <a:ext cx="131" cy="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1" name="Line 33">
              <a:extLst>
                <a:ext uri="{FF2B5EF4-FFF2-40B4-BE49-F238E27FC236}">
                  <a16:creationId xmlns:a16="http://schemas.microsoft.com/office/drawing/2014/main" id="{C41EF98C-4A75-14C9-B167-5FE1144534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9" y="2040"/>
              <a:ext cx="110" cy="1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2" name="Line 34">
              <a:extLst>
                <a:ext uri="{FF2B5EF4-FFF2-40B4-BE49-F238E27FC236}">
                  <a16:creationId xmlns:a16="http://schemas.microsoft.com/office/drawing/2014/main" id="{662DC77C-A567-0182-F047-2B6EDB3EFE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9" y="2467"/>
              <a:ext cx="14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3" name="Line 35">
              <a:extLst>
                <a:ext uri="{FF2B5EF4-FFF2-40B4-BE49-F238E27FC236}">
                  <a16:creationId xmlns:a16="http://schemas.microsoft.com/office/drawing/2014/main" id="{E90CFED8-23E6-514B-5CC7-74FA21FC9C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9" y="2598"/>
              <a:ext cx="1" cy="1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4" name="Line 36">
              <a:extLst>
                <a:ext uri="{FF2B5EF4-FFF2-40B4-BE49-F238E27FC236}">
                  <a16:creationId xmlns:a16="http://schemas.microsoft.com/office/drawing/2014/main" id="{67B73E39-013C-0F3E-8481-9F7C65BD5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64" y="2467"/>
              <a:ext cx="154" cy="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5" name="Group 37">
            <a:extLst>
              <a:ext uri="{FF2B5EF4-FFF2-40B4-BE49-F238E27FC236}">
                <a16:creationId xmlns:a16="http://schemas.microsoft.com/office/drawing/2014/main" id="{9CD08B1C-EF5D-F4BF-A953-17699A7FC37C}"/>
              </a:ext>
            </a:extLst>
          </p:cNvPr>
          <p:cNvGrpSpPr>
            <a:grpSpLocks/>
          </p:cNvGrpSpPr>
          <p:nvPr/>
        </p:nvGrpSpPr>
        <p:grpSpPr bwMode="auto">
          <a:xfrm>
            <a:off x="3159125" y="3436938"/>
            <a:ext cx="1292225" cy="1500187"/>
            <a:chOff x="1990" y="1924"/>
            <a:chExt cx="814" cy="840"/>
          </a:xfrm>
        </p:grpSpPr>
        <p:sp>
          <p:nvSpPr>
            <p:cNvPr id="10303" name="Oval 38">
              <a:extLst>
                <a:ext uri="{FF2B5EF4-FFF2-40B4-BE49-F238E27FC236}">
                  <a16:creationId xmlns:a16="http://schemas.microsoft.com/office/drawing/2014/main" id="{DC1B0C85-7F68-7675-146D-95EFD1A4C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0" y="1924"/>
              <a:ext cx="814" cy="840"/>
            </a:xfrm>
            <a:prstGeom prst="ellipse">
              <a:avLst/>
            </a:prstGeom>
            <a:solidFill>
              <a:srgbClr val="BBBB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4" name="Oval 39">
              <a:extLst>
                <a:ext uri="{FF2B5EF4-FFF2-40B4-BE49-F238E27FC236}">
                  <a16:creationId xmlns:a16="http://schemas.microsoft.com/office/drawing/2014/main" id="{0C1DB99A-A7E1-A57C-746B-74D90B846C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" y="2110"/>
              <a:ext cx="470" cy="476"/>
            </a:xfrm>
            <a:prstGeom prst="ellipse">
              <a:avLst/>
            </a:prstGeom>
            <a:solidFill>
              <a:srgbClr val="EEEEE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5" name="Rectangle 40">
              <a:extLst>
                <a:ext uri="{FF2B5EF4-FFF2-40B4-BE49-F238E27FC236}">
                  <a16:creationId xmlns:a16="http://schemas.microsoft.com/office/drawing/2014/main" id="{DCF21D09-6E0B-F05F-3ADE-8C3527306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2237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6" name="Rectangle 41">
              <a:extLst>
                <a:ext uri="{FF2B5EF4-FFF2-40B4-BE49-F238E27FC236}">
                  <a16:creationId xmlns:a16="http://schemas.microsoft.com/office/drawing/2014/main" id="{97AD51FD-1505-BDD1-4919-084AB8E61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237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7" name="Rectangle 42">
              <a:extLst>
                <a:ext uri="{FF2B5EF4-FFF2-40B4-BE49-F238E27FC236}">
                  <a16:creationId xmlns:a16="http://schemas.microsoft.com/office/drawing/2014/main" id="{17AC7BA4-E9DA-1F10-9A40-579185E20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2237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8" name="Rectangle 43">
              <a:extLst>
                <a:ext uri="{FF2B5EF4-FFF2-40B4-BE49-F238E27FC236}">
                  <a16:creationId xmlns:a16="http://schemas.microsoft.com/office/drawing/2014/main" id="{39795D37-71B3-A0B1-8CDE-4AFF13A9D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2311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09" name="Rectangle 44">
              <a:extLst>
                <a:ext uri="{FF2B5EF4-FFF2-40B4-BE49-F238E27FC236}">
                  <a16:creationId xmlns:a16="http://schemas.microsoft.com/office/drawing/2014/main" id="{1C88386F-69A1-F5BB-F427-B2FC649A4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311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10" name="Rectangle 45">
              <a:extLst>
                <a:ext uri="{FF2B5EF4-FFF2-40B4-BE49-F238E27FC236}">
                  <a16:creationId xmlns:a16="http://schemas.microsoft.com/office/drawing/2014/main" id="{C04FB720-3827-7132-C33F-F3AF44697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2311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11" name="Rectangle 46">
              <a:extLst>
                <a:ext uri="{FF2B5EF4-FFF2-40B4-BE49-F238E27FC236}">
                  <a16:creationId xmlns:a16="http://schemas.microsoft.com/office/drawing/2014/main" id="{FB015CD5-DAD6-754A-77C3-BE02F007E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7" y="2385"/>
              <a:ext cx="64" cy="66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12" name="Rectangle 47">
              <a:extLst>
                <a:ext uri="{FF2B5EF4-FFF2-40B4-BE49-F238E27FC236}">
                  <a16:creationId xmlns:a16="http://schemas.microsoft.com/office/drawing/2014/main" id="{BE0635DC-EB7D-E2F6-10D2-AF820079E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" y="2385"/>
              <a:ext cx="64" cy="66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13" name="Rectangle 48">
              <a:extLst>
                <a:ext uri="{FF2B5EF4-FFF2-40B4-BE49-F238E27FC236}">
                  <a16:creationId xmlns:a16="http://schemas.microsoft.com/office/drawing/2014/main" id="{088A57D5-E35D-B305-B0DD-610E5532E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7" y="2385"/>
              <a:ext cx="64" cy="66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14" name="Line 49">
              <a:extLst>
                <a:ext uri="{FF2B5EF4-FFF2-40B4-BE49-F238E27FC236}">
                  <a16:creationId xmlns:a16="http://schemas.microsoft.com/office/drawing/2014/main" id="{DA8958AB-ADE1-3CF9-2EBE-F1A303650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2" y="2050"/>
              <a:ext cx="131" cy="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5" name="Line 50">
              <a:extLst>
                <a:ext uri="{FF2B5EF4-FFF2-40B4-BE49-F238E27FC236}">
                  <a16:creationId xmlns:a16="http://schemas.microsoft.com/office/drawing/2014/main" id="{2CE90C57-F55D-A2A1-4485-EB4A9BE6C2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3" y="2024"/>
              <a:ext cx="109" cy="1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6" name="Line 51">
              <a:extLst>
                <a:ext uri="{FF2B5EF4-FFF2-40B4-BE49-F238E27FC236}">
                  <a16:creationId xmlns:a16="http://schemas.microsoft.com/office/drawing/2014/main" id="{E42795F9-AB1C-D59B-D7A6-14B0C5C7B4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13" y="2451"/>
              <a:ext cx="141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7" name="Line 52">
              <a:extLst>
                <a:ext uri="{FF2B5EF4-FFF2-40B4-BE49-F238E27FC236}">
                  <a16:creationId xmlns:a16="http://schemas.microsoft.com/office/drawing/2014/main" id="{7519A36D-B89C-98FA-3526-78DD1531D4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3" y="2582"/>
              <a:ext cx="1" cy="1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8" name="Line 53">
              <a:extLst>
                <a:ext uri="{FF2B5EF4-FFF2-40B4-BE49-F238E27FC236}">
                  <a16:creationId xmlns:a16="http://schemas.microsoft.com/office/drawing/2014/main" id="{DF3FFB1E-147C-ACCA-3654-E0C948647F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38" y="2451"/>
              <a:ext cx="153" cy="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6" name="Group 54">
            <a:extLst>
              <a:ext uri="{FF2B5EF4-FFF2-40B4-BE49-F238E27FC236}">
                <a16:creationId xmlns:a16="http://schemas.microsoft.com/office/drawing/2014/main" id="{467533D7-059A-6612-C1E7-90433C333CA7}"/>
              </a:ext>
            </a:extLst>
          </p:cNvPr>
          <p:cNvGrpSpPr>
            <a:grpSpLocks/>
          </p:cNvGrpSpPr>
          <p:nvPr/>
        </p:nvGrpSpPr>
        <p:grpSpPr bwMode="auto">
          <a:xfrm>
            <a:off x="4718050" y="3451225"/>
            <a:ext cx="1292225" cy="1500188"/>
            <a:chOff x="2972" y="1932"/>
            <a:chExt cx="814" cy="840"/>
          </a:xfrm>
        </p:grpSpPr>
        <p:sp>
          <p:nvSpPr>
            <p:cNvPr id="10287" name="Oval 55">
              <a:extLst>
                <a:ext uri="{FF2B5EF4-FFF2-40B4-BE49-F238E27FC236}">
                  <a16:creationId xmlns:a16="http://schemas.microsoft.com/office/drawing/2014/main" id="{3BAD026B-89D0-B504-EAF7-16208F65F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2" y="1932"/>
              <a:ext cx="814" cy="840"/>
            </a:xfrm>
            <a:prstGeom prst="ellipse">
              <a:avLst/>
            </a:prstGeom>
            <a:solidFill>
              <a:srgbClr val="BBBB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88" name="Oval 56">
              <a:extLst>
                <a:ext uri="{FF2B5EF4-FFF2-40B4-BE49-F238E27FC236}">
                  <a16:creationId xmlns:a16="http://schemas.microsoft.com/office/drawing/2014/main" id="{17602F22-88F9-792B-ADEB-053922413E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" y="2118"/>
              <a:ext cx="471" cy="476"/>
            </a:xfrm>
            <a:prstGeom prst="ellipse">
              <a:avLst/>
            </a:prstGeom>
            <a:solidFill>
              <a:srgbClr val="EEEEE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89" name="Rectangle 57">
              <a:extLst>
                <a:ext uri="{FF2B5EF4-FFF2-40B4-BE49-F238E27FC236}">
                  <a16:creationId xmlns:a16="http://schemas.microsoft.com/office/drawing/2014/main" id="{D27E894D-EFD4-5FD2-2CF2-4B3D17B1D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245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0" name="Rectangle 58">
              <a:extLst>
                <a:ext uri="{FF2B5EF4-FFF2-40B4-BE49-F238E27FC236}">
                  <a16:creationId xmlns:a16="http://schemas.microsoft.com/office/drawing/2014/main" id="{477FCD51-A96F-9F5F-7BC3-478BF0AA6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245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1" name="Rectangle 59">
              <a:extLst>
                <a:ext uri="{FF2B5EF4-FFF2-40B4-BE49-F238E27FC236}">
                  <a16:creationId xmlns:a16="http://schemas.microsoft.com/office/drawing/2014/main" id="{98E61979-63FC-D81E-228B-4B6ECC186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2245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2" name="Rectangle 60">
              <a:extLst>
                <a:ext uri="{FF2B5EF4-FFF2-40B4-BE49-F238E27FC236}">
                  <a16:creationId xmlns:a16="http://schemas.microsoft.com/office/drawing/2014/main" id="{A89CC553-0ACD-A2E9-D47A-E6299D76A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319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3" name="Rectangle 61">
              <a:extLst>
                <a:ext uri="{FF2B5EF4-FFF2-40B4-BE49-F238E27FC236}">
                  <a16:creationId xmlns:a16="http://schemas.microsoft.com/office/drawing/2014/main" id="{4C808545-41A9-3C79-C955-8778F00EA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319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4" name="Rectangle 62">
              <a:extLst>
                <a:ext uri="{FF2B5EF4-FFF2-40B4-BE49-F238E27FC236}">
                  <a16:creationId xmlns:a16="http://schemas.microsoft.com/office/drawing/2014/main" id="{862DC488-7B83-0CEC-1B66-236C9319A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2319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5" name="Rectangle 63">
              <a:extLst>
                <a:ext uri="{FF2B5EF4-FFF2-40B4-BE49-F238E27FC236}">
                  <a16:creationId xmlns:a16="http://schemas.microsoft.com/office/drawing/2014/main" id="{1A933A10-9AB0-D05E-4A6B-68B368F89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" y="2393"/>
              <a:ext cx="64" cy="66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6" name="Rectangle 64">
              <a:extLst>
                <a:ext uri="{FF2B5EF4-FFF2-40B4-BE49-F238E27FC236}">
                  <a16:creationId xmlns:a16="http://schemas.microsoft.com/office/drawing/2014/main" id="{5D871752-C471-5878-B9B3-BCE3FAC48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9" y="2393"/>
              <a:ext cx="64" cy="66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7" name="Rectangle 65">
              <a:extLst>
                <a:ext uri="{FF2B5EF4-FFF2-40B4-BE49-F238E27FC236}">
                  <a16:creationId xmlns:a16="http://schemas.microsoft.com/office/drawing/2014/main" id="{AD25309C-B24B-C867-4F73-5ACA3E5E8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" y="2393"/>
              <a:ext cx="64" cy="66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98" name="Line 66">
              <a:extLst>
                <a:ext uri="{FF2B5EF4-FFF2-40B4-BE49-F238E27FC236}">
                  <a16:creationId xmlns:a16="http://schemas.microsoft.com/office/drawing/2014/main" id="{C9589CFF-4927-D159-358D-CA4FCED36D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4" y="2058"/>
              <a:ext cx="131" cy="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99" name="Line 67">
              <a:extLst>
                <a:ext uri="{FF2B5EF4-FFF2-40B4-BE49-F238E27FC236}">
                  <a16:creationId xmlns:a16="http://schemas.microsoft.com/office/drawing/2014/main" id="{A3024092-3DB0-6013-3659-24B687B5A1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25" y="2032"/>
              <a:ext cx="109" cy="1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0" name="Line 68">
              <a:extLst>
                <a:ext uri="{FF2B5EF4-FFF2-40B4-BE49-F238E27FC236}">
                  <a16:creationId xmlns:a16="http://schemas.microsoft.com/office/drawing/2014/main" id="{759ED658-D656-1730-E7BC-AF01E614F9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94" y="2459"/>
              <a:ext cx="142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1" name="Line 69">
              <a:extLst>
                <a:ext uri="{FF2B5EF4-FFF2-40B4-BE49-F238E27FC236}">
                  <a16:creationId xmlns:a16="http://schemas.microsoft.com/office/drawing/2014/main" id="{B01B6168-7E9B-1B18-C8EB-65C4EAD1EE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85" y="2590"/>
              <a:ext cx="1" cy="1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02" name="Line 70">
              <a:extLst>
                <a:ext uri="{FF2B5EF4-FFF2-40B4-BE49-F238E27FC236}">
                  <a16:creationId xmlns:a16="http://schemas.microsoft.com/office/drawing/2014/main" id="{241A0D53-7891-C668-50A9-FDA34D9C5E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0" y="2459"/>
              <a:ext cx="153" cy="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47" name="Group 71">
            <a:extLst>
              <a:ext uri="{FF2B5EF4-FFF2-40B4-BE49-F238E27FC236}">
                <a16:creationId xmlns:a16="http://schemas.microsoft.com/office/drawing/2014/main" id="{66B29D20-3B4D-918F-98B6-CB0A6885226B}"/>
              </a:ext>
            </a:extLst>
          </p:cNvPr>
          <p:cNvGrpSpPr>
            <a:grpSpLocks/>
          </p:cNvGrpSpPr>
          <p:nvPr/>
        </p:nvGrpSpPr>
        <p:grpSpPr bwMode="auto">
          <a:xfrm>
            <a:off x="6226175" y="3436938"/>
            <a:ext cx="1292225" cy="1500187"/>
            <a:chOff x="3922" y="1924"/>
            <a:chExt cx="814" cy="840"/>
          </a:xfrm>
        </p:grpSpPr>
        <p:sp>
          <p:nvSpPr>
            <p:cNvPr id="10271" name="Oval 72">
              <a:extLst>
                <a:ext uri="{FF2B5EF4-FFF2-40B4-BE49-F238E27FC236}">
                  <a16:creationId xmlns:a16="http://schemas.microsoft.com/office/drawing/2014/main" id="{3EB2AC30-D371-09F7-6B15-5CB7828F97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2" y="1924"/>
              <a:ext cx="814" cy="840"/>
            </a:xfrm>
            <a:prstGeom prst="ellipse">
              <a:avLst/>
            </a:prstGeom>
            <a:solidFill>
              <a:srgbClr val="BBBBBB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2" name="Oval 73">
              <a:extLst>
                <a:ext uri="{FF2B5EF4-FFF2-40B4-BE49-F238E27FC236}">
                  <a16:creationId xmlns:a16="http://schemas.microsoft.com/office/drawing/2014/main" id="{26450603-AA21-99E8-9437-C107CE462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110"/>
              <a:ext cx="471" cy="476"/>
            </a:xfrm>
            <a:prstGeom prst="ellipse">
              <a:avLst/>
            </a:prstGeom>
            <a:solidFill>
              <a:srgbClr val="EEEEEE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3" name="Rectangle 74">
              <a:extLst>
                <a:ext uri="{FF2B5EF4-FFF2-40B4-BE49-F238E27FC236}">
                  <a16:creationId xmlns:a16="http://schemas.microsoft.com/office/drawing/2014/main" id="{9C920704-C97F-30BE-17B5-4BD1E00C78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2237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4" name="Rectangle 75">
              <a:extLst>
                <a:ext uri="{FF2B5EF4-FFF2-40B4-BE49-F238E27FC236}">
                  <a16:creationId xmlns:a16="http://schemas.microsoft.com/office/drawing/2014/main" id="{1FE9E3AB-EBE6-C86F-E987-4F2894E9E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237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5" name="Rectangle 76">
              <a:extLst>
                <a:ext uri="{FF2B5EF4-FFF2-40B4-BE49-F238E27FC236}">
                  <a16:creationId xmlns:a16="http://schemas.microsoft.com/office/drawing/2014/main" id="{C400AA88-835B-6302-51A5-1FCC9BC0B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" y="2237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6" name="Rectangle 77">
              <a:extLst>
                <a:ext uri="{FF2B5EF4-FFF2-40B4-BE49-F238E27FC236}">
                  <a16:creationId xmlns:a16="http://schemas.microsoft.com/office/drawing/2014/main" id="{4AC6B9B4-3FD7-E8A5-1EB3-81ED3BD1E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2311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7" name="Rectangle 78">
              <a:extLst>
                <a:ext uri="{FF2B5EF4-FFF2-40B4-BE49-F238E27FC236}">
                  <a16:creationId xmlns:a16="http://schemas.microsoft.com/office/drawing/2014/main" id="{4AB61D70-C66A-6CA0-7CDE-ECB5492088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11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8" name="Rectangle 79">
              <a:extLst>
                <a:ext uri="{FF2B5EF4-FFF2-40B4-BE49-F238E27FC236}">
                  <a16:creationId xmlns:a16="http://schemas.microsoft.com/office/drawing/2014/main" id="{7C322336-6163-BAA3-60F4-6E359F7DA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" y="2311"/>
              <a:ext cx="64" cy="68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79" name="Rectangle 80">
              <a:extLst>
                <a:ext uri="{FF2B5EF4-FFF2-40B4-BE49-F238E27FC236}">
                  <a16:creationId xmlns:a16="http://schemas.microsoft.com/office/drawing/2014/main" id="{B775AABF-0AE1-FE1B-7D41-80D33867A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9" y="2385"/>
              <a:ext cx="64" cy="66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80" name="Rectangle 81">
              <a:extLst>
                <a:ext uri="{FF2B5EF4-FFF2-40B4-BE49-F238E27FC236}">
                  <a16:creationId xmlns:a16="http://schemas.microsoft.com/office/drawing/2014/main" id="{06D344C9-D885-6430-F39C-D90DEF55B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5"/>
              <a:ext cx="64" cy="66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81" name="Rectangle 82">
              <a:extLst>
                <a:ext uri="{FF2B5EF4-FFF2-40B4-BE49-F238E27FC236}">
                  <a16:creationId xmlns:a16="http://schemas.microsoft.com/office/drawing/2014/main" id="{8B9E1957-4783-FCF1-34D5-2BD45E5AD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9" y="2385"/>
              <a:ext cx="64" cy="66"/>
            </a:xfrm>
            <a:prstGeom prst="rect">
              <a:avLst/>
            </a:prstGeom>
            <a:solidFill>
              <a:srgbClr val="88888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282" name="Line 83">
              <a:extLst>
                <a:ext uri="{FF2B5EF4-FFF2-40B4-BE49-F238E27FC236}">
                  <a16:creationId xmlns:a16="http://schemas.microsoft.com/office/drawing/2014/main" id="{5AF33A14-BFB0-8DD4-2987-022F7139D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4" y="2050"/>
              <a:ext cx="131" cy="1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3" name="Line 84">
              <a:extLst>
                <a:ext uri="{FF2B5EF4-FFF2-40B4-BE49-F238E27FC236}">
                  <a16:creationId xmlns:a16="http://schemas.microsoft.com/office/drawing/2014/main" id="{D0567FE3-98CD-6A5B-6CD7-3A4D1277AF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75" y="2024"/>
              <a:ext cx="109" cy="1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4" name="Line 85">
              <a:extLst>
                <a:ext uri="{FF2B5EF4-FFF2-40B4-BE49-F238E27FC236}">
                  <a16:creationId xmlns:a16="http://schemas.microsoft.com/office/drawing/2014/main" id="{2093F5D1-498C-0DA4-B15E-4F67B7662B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44" y="2451"/>
              <a:ext cx="142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5" name="Line 86">
              <a:extLst>
                <a:ext uri="{FF2B5EF4-FFF2-40B4-BE49-F238E27FC236}">
                  <a16:creationId xmlns:a16="http://schemas.microsoft.com/office/drawing/2014/main" id="{655A4CD0-7A04-2390-D0D1-AD48039987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5" y="2582"/>
              <a:ext cx="1" cy="1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6" name="Line 87">
              <a:extLst>
                <a:ext uri="{FF2B5EF4-FFF2-40B4-BE49-F238E27FC236}">
                  <a16:creationId xmlns:a16="http://schemas.microsoft.com/office/drawing/2014/main" id="{BE6B8488-139B-F284-4542-942707A89C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70" y="2451"/>
              <a:ext cx="153" cy="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48" name="Arc 88">
            <a:extLst>
              <a:ext uri="{FF2B5EF4-FFF2-40B4-BE49-F238E27FC236}">
                <a16:creationId xmlns:a16="http://schemas.microsoft.com/office/drawing/2014/main" id="{FC3B3933-7295-5124-22AC-FBFD2D019410}"/>
              </a:ext>
            </a:extLst>
          </p:cNvPr>
          <p:cNvSpPr>
            <a:spLocks/>
          </p:cNvSpPr>
          <p:nvPr/>
        </p:nvSpPr>
        <p:spPr bwMode="auto">
          <a:xfrm>
            <a:off x="3798888" y="3182938"/>
            <a:ext cx="155575" cy="204787"/>
          </a:xfrm>
          <a:custGeom>
            <a:avLst/>
            <a:gdLst>
              <a:gd name="T0" fmla="*/ 296743496 w 17636"/>
              <a:gd name="T1" fmla="*/ 0 h 20873"/>
              <a:gd name="T2" fmla="*/ 942103423 w 17636"/>
              <a:gd name="T3" fmla="*/ 763960557 h 20873"/>
              <a:gd name="T4" fmla="*/ 0 w 17636"/>
              <a:gd name="T5" fmla="*/ 1897459036 h 20873"/>
              <a:gd name="T6" fmla="*/ 0 60000 65536"/>
              <a:gd name="T7" fmla="*/ 0 60000 65536"/>
              <a:gd name="T8" fmla="*/ 0 60000 65536"/>
              <a:gd name="T9" fmla="*/ 0 w 17636"/>
              <a:gd name="T10" fmla="*/ 0 h 20873"/>
              <a:gd name="T11" fmla="*/ 17636 w 17636"/>
              <a:gd name="T12" fmla="*/ 20873 h 208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36" h="20873" fill="none" extrusionOk="0">
                <a:moveTo>
                  <a:pt x="5555" y="-1"/>
                </a:moveTo>
                <a:cubicBezTo>
                  <a:pt x="10441" y="1300"/>
                  <a:pt x="14717" y="4274"/>
                  <a:pt x="17637" y="8403"/>
                </a:cubicBezTo>
              </a:path>
              <a:path w="17636" h="20873" stroke="0" extrusionOk="0">
                <a:moveTo>
                  <a:pt x="5555" y="-1"/>
                </a:moveTo>
                <a:cubicBezTo>
                  <a:pt x="10441" y="1300"/>
                  <a:pt x="14717" y="4274"/>
                  <a:pt x="17637" y="8403"/>
                </a:cubicBezTo>
                <a:lnTo>
                  <a:pt x="0" y="20873"/>
                </a:lnTo>
                <a:lnTo>
                  <a:pt x="5555" y="-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89">
            <a:extLst>
              <a:ext uri="{FF2B5EF4-FFF2-40B4-BE49-F238E27FC236}">
                <a16:creationId xmlns:a16="http://schemas.microsoft.com/office/drawing/2014/main" id="{AC6EEFFF-CC60-4DA5-F63C-432B2EA002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0963" y="2959100"/>
            <a:ext cx="149225" cy="2397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Arc 90">
            <a:extLst>
              <a:ext uri="{FF2B5EF4-FFF2-40B4-BE49-F238E27FC236}">
                <a16:creationId xmlns:a16="http://schemas.microsoft.com/office/drawing/2014/main" id="{BE44A17B-C145-64EE-707D-CB1FBFE10F69}"/>
              </a:ext>
            </a:extLst>
          </p:cNvPr>
          <p:cNvSpPr>
            <a:spLocks/>
          </p:cNvSpPr>
          <p:nvPr/>
        </p:nvSpPr>
        <p:spPr bwMode="auto">
          <a:xfrm>
            <a:off x="4886325" y="3240088"/>
            <a:ext cx="155575" cy="204787"/>
          </a:xfrm>
          <a:custGeom>
            <a:avLst/>
            <a:gdLst>
              <a:gd name="T0" fmla="*/ 0 w 17661"/>
              <a:gd name="T1" fmla="*/ 768730796 h 20855"/>
              <a:gd name="T2" fmla="*/ 638630433 w 17661"/>
              <a:gd name="T3" fmla="*/ 0 h 20855"/>
              <a:gd name="T4" fmla="*/ 936780790 w 17661"/>
              <a:gd name="T5" fmla="*/ 1904018224 h 20855"/>
              <a:gd name="T6" fmla="*/ 0 60000 65536"/>
              <a:gd name="T7" fmla="*/ 0 60000 65536"/>
              <a:gd name="T8" fmla="*/ 0 60000 65536"/>
              <a:gd name="T9" fmla="*/ 0 w 17661"/>
              <a:gd name="T10" fmla="*/ 0 h 20855"/>
              <a:gd name="T11" fmla="*/ 17661 w 17661"/>
              <a:gd name="T12" fmla="*/ 20855 h 208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61" h="20855" fill="none" extrusionOk="0">
                <a:moveTo>
                  <a:pt x="-1" y="8419"/>
                </a:moveTo>
                <a:cubicBezTo>
                  <a:pt x="2905" y="4292"/>
                  <a:pt x="7165" y="1312"/>
                  <a:pt x="12039" y="-1"/>
                </a:cubicBezTo>
              </a:path>
              <a:path w="17661" h="20855" stroke="0" extrusionOk="0">
                <a:moveTo>
                  <a:pt x="-1" y="8419"/>
                </a:moveTo>
                <a:cubicBezTo>
                  <a:pt x="2905" y="4292"/>
                  <a:pt x="7165" y="1312"/>
                  <a:pt x="12039" y="-1"/>
                </a:cubicBezTo>
                <a:lnTo>
                  <a:pt x="17661" y="20855"/>
                </a:lnTo>
                <a:lnTo>
                  <a:pt x="-1" y="84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Line 91">
            <a:extLst>
              <a:ext uri="{FF2B5EF4-FFF2-40B4-BE49-F238E27FC236}">
                <a16:creationId xmlns:a16="http://schemas.microsoft.com/office/drawing/2014/main" id="{5BCDDBA4-DE4F-8A1E-5FD2-FC177F6B5F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762500" y="3001963"/>
            <a:ext cx="158750" cy="2571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2" name="Arc 92">
            <a:extLst>
              <a:ext uri="{FF2B5EF4-FFF2-40B4-BE49-F238E27FC236}">
                <a16:creationId xmlns:a16="http://schemas.microsoft.com/office/drawing/2014/main" id="{CE59AACE-8816-523C-7AFE-B158786D9B3E}"/>
              </a:ext>
            </a:extLst>
          </p:cNvPr>
          <p:cNvSpPr>
            <a:spLocks/>
          </p:cNvSpPr>
          <p:nvPr/>
        </p:nvSpPr>
        <p:spPr bwMode="auto">
          <a:xfrm>
            <a:off x="3271838" y="5581650"/>
            <a:ext cx="123825" cy="214313"/>
          </a:xfrm>
          <a:custGeom>
            <a:avLst/>
            <a:gdLst>
              <a:gd name="T0" fmla="*/ 0 w 14040"/>
              <a:gd name="T1" fmla="*/ 1919361 h 21600"/>
              <a:gd name="T2" fmla="*/ 749158060 w 14040"/>
              <a:gd name="T3" fmla="*/ 428177729 h 21600"/>
              <a:gd name="T4" fmla="*/ 48340328 w 14040"/>
              <a:gd name="T5" fmla="*/ 2076957776 h 21600"/>
              <a:gd name="T6" fmla="*/ 0 60000 65536"/>
              <a:gd name="T7" fmla="*/ 0 60000 65536"/>
              <a:gd name="T8" fmla="*/ 0 60000 65536"/>
              <a:gd name="T9" fmla="*/ 0 w 14040"/>
              <a:gd name="T10" fmla="*/ 0 h 21600"/>
              <a:gd name="T11" fmla="*/ 14040 w 1404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040" h="21600" fill="none" extrusionOk="0">
                <a:moveTo>
                  <a:pt x="-1" y="19"/>
                </a:moveTo>
                <a:cubicBezTo>
                  <a:pt x="301" y="6"/>
                  <a:pt x="603" y="-1"/>
                  <a:pt x="906" y="0"/>
                </a:cubicBezTo>
                <a:cubicBezTo>
                  <a:pt x="5654" y="0"/>
                  <a:pt x="10270" y="1564"/>
                  <a:pt x="14040" y="4452"/>
                </a:cubicBezTo>
              </a:path>
              <a:path w="14040" h="21600" stroke="0" extrusionOk="0">
                <a:moveTo>
                  <a:pt x="-1" y="19"/>
                </a:moveTo>
                <a:cubicBezTo>
                  <a:pt x="301" y="6"/>
                  <a:pt x="603" y="-1"/>
                  <a:pt x="906" y="0"/>
                </a:cubicBezTo>
                <a:cubicBezTo>
                  <a:pt x="5654" y="0"/>
                  <a:pt x="10270" y="1564"/>
                  <a:pt x="14040" y="4452"/>
                </a:cubicBezTo>
                <a:lnTo>
                  <a:pt x="906" y="21600"/>
                </a:lnTo>
                <a:lnTo>
                  <a:pt x="-1" y="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93">
            <a:extLst>
              <a:ext uri="{FF2B5EF4-FFF2-40B4-BE49-F238E27FC236}">
                <a16:creationId xmlns:a16="http://schemas.microsoft.com/office/drawing/2014/main" id="{9BDE14AC-4F5A-E482-2DC1-5197D2197D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24225" y="4968875"/>
            <a:ext cx="169863" cy="6127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Arc 94">
            <a:extLst>
              <a:ext uri="{FF2B5EF4-FFF2-40B4-BE49-F238E27FC236}">
                <a16:creationId xmlns:a16="http://schemas.microsoft.com/office/drawing/2014/main" id="{8144DBC8-2B66-BC72-96CF-CF03A58EEA71}"/>
              </a:ext>
            </a:extLst>
          </p:cNvPr>
          <p:cNvSpPr>
            <a:spLocks/>
          </p:cNvSpPr>
          <p:nvPr/>
        </p:nvSpPr>
        <p:spPr bwMode="auto">
          <a:xfrm>
            <a:off x="3579813" y="5581650"/>
            <a:ext cx="125412" cy="214313"/>
          </a:xfrm>
          <a:custGeom>
            <a:avLst/>
            <a:gdLst>
              <a:gd name="T0" fmla="*/ 0 w 14305"/>
              <a:gd name="T1" fmla="*/ 26447494 h 21600"/>
              <a:gd name="T2" fmla="*/ 740873849 w 14305"/>
              <a:gd name="T3" fmla="*/ 282315517 h 21600"/>
              <a:gd name="T4" fmla="*/ 177798859 w 14305"/>
              <a:gd name="T5" fmla="*/ 2076957776 h 21600"/>
              <a:gd name="T6" fmla="*/ 0 60000 65536"/>
              <a:gd name="T7" fmla="*/ 0 60000 65536"/>
              <a:gd name="T8" fmla="*/ 0 60000 65536"/>
              <a:gd name="T9" fmla="*/ 0 w 14305"/>
              <a:gd name="T10" fmla="*/ 0 h 21600"/>
              <a:gd name="T11" fmla="*/ 14305 w 1430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305" h="21600" fill="none" extrusionOk="0">
                <a:moveTo>
                  <a:pt x="-1" y="274"/>
                </a:moveTo>
                <a:cubicBezTo>
                  <a:pt x="1135" y="91"/>
                  <a:pt x="2283" y="-1"/>
                  <a:pt x="3433" y="0"/>
                </a:cubicBezTo>
                <a:cubicBezTo>
                  <a:pt x="7252" y="0"/>
                  <a:pt x="11004" y="1012"/>
                  <a:pt x="14305" y="2935"/>
                </a:cubicBezTo>
              </a:path>
              <a:path w="14305" h="21600" stroke="0" extrusionOk="0">
                <a:moveTo>
                  <a:pt x="-1" y="274"/>
                </a:moveTo>
                <a:cubicBezTo>
                  <a:pt x="1135" y="91"/>
                  <a:pt x="2283" y="-1"/>
                  <a:pt x="3433" y="0"/>
                </a:cubicBezTo>
                <a:cubicBezTo>
                  <a:pt x="7252" y="0"/>
                  <a:pt x="11004" y="1012"/>
                  <a:pt x="14305" y="2935"/>
                </a:cubicBezTo>
                <a:lnTo>
                  <a:pt x="3433" y="21600"/>
                </a:lnTo>
                <a:lnTo>
                  <a:pt x="-1" y="27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5" name="Line 95">
            <a:extLst>
              <a:ext uri="{FF2B5EF4-FFF2-40B4-BE49-F238E27FC236}">
                <a16:creationId xmlns:a16="http://schemas.microsoft.com/office/drawing/2014/main" id="{48062DD1-60A0-D7BD-7FC2-4CB124F7B1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30613" y="5026025"/>
            <a:ext cx="92075" cy="5476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6" name="Arc 96">
            <a:extLst>
              <a:ext uri="{FF2B5EF4-FFF2-40B4-BE49-F238E27FC236}">
                <a16:creationId xmlns:a16="http://schemas.microsoft.com/office/drawing/2014/main" id="{FBCDA706-1E06-0E2D-547B-4A62F5372947}"/>
              </a:ext>
            </a:extLst>
          </p:cNvPr>
          <p:cNvSpPr>
            <a:spLocks/>
          </p:cNvSpPr>
          <p:nvPr/>
        </p:nvSpPr>
        <p:spPr bwMode="auto">
          <a:xfrm>
            <a:off x="4027488" y="5581650"/>
            <a:ext cx="125412" cy="214313"/>
          </a:xfrm>
          <a:custGeom>
            <a:avLst/>
            <a:gdLst>
              <a:gd name="T0" fmla="*/ 0 w 14284"/>
              <a:gd name="T1" fmla="*/ 322601688 h 21600"/>
              <a:gd name="T2" fmla="*/ 745240054 w 14284"/>
              <a:gd name="T3" fmla="*/ 16630153 h 21600"/>
              <a:gd name="T4" fmla="*/ 603170428 w 14284"/>
              <a:gd name="T5" fmla="*/ 2076957776 h 21600"/>
              <a:gd name="T6" fmla="*/ 0 60000 65536"/>
              <a:gd name="T7" fmla="*/ 0 60000 65536"/>
              <a:gd name="T8" fmla="*/ 0 60000 65536"/>
              <a:gd name="T9" fmla="*/ 0 w 14284"/>
              <a:gd name="T10" fmla="*/ 0 h 21600"/>
              <a:gd name="T11" fmla="*/ 14284 w 142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284" h="21600" fill="none" extrusionOk="0">
                <a:moveTo>
                  <a:pt x="-1" y="3354"/>
                </a:moveTo>
                <a:cubicBezTo>
                  <a:pt x="3457" y="1163"/>
                  <a:pt x="7467" y="-1"/>
                  <a:pt x="11561" y="0"/>
                </a:cubicBezTo>
                <a:cubicBezTo>
                  <a:pt x="12471" y="0"/>
                  <a:pt x="13380" y="57"/>
                  <a:pt x="14284" y="172"/>
                </a:cubicBezTo>
              </a:path>
              <a:path w="14284" h="21600" stroke="0" extrusionOk="0">
                <a:moveTo>
                  <a:pt x="-1" y="3354"/>
                </a:moveTo>
                <a:cubicBezTo>
                  <a:pt x="3457" y="1163"/>
                  <a:pt x="7467" y="-1"/>
                  <a:pt x="11561" y="0"/>
                </a:cubicBezTo>
                <a:cubicBezTo>
                  <a:pt x="12471" y="0"/>
                  <a:pt x="13380" y="57"/>
                  <a:pt x="14284" y="172"/>
                </a:cubicBezTo>
                <a:lnTo>
                  <a:pt x="11561" y="21600"/>
                </a:lnTo>
                <a:lnTo>
                  <a:pt x="-1" y="33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7" name="Line 97">
            <a:extLst>
              <a:ext uri="{FF2B5EF4-FFF2-40B4-BE49-F238E27FC236}">
                <a16:creationId xmlns:a16="http://schemas.microsoft.com/office/drawing/2014/main" id="{41FE819E-1D10-0D4A-6DE0-D30D800BDD3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6688" y="5026025"/>
            <a:ext cx="101600" cy="5476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8" name="Arc 98">
            <a:extLst>
              <a:ext uri="{FF2B5EF4-FFF2-40B4-BE49-F238E27FC236}">
                <a16:creationId xmlns:a16="http://schemas.microsoft.com/office/drawing/2014/main" id="{155F30E1-41F2-4EAC-F876-C5B8A1D83ABA}"/>
              </a:ext>
            </a:extLst>
          </p:cNvPr>
          <p:cNvSpPr>
            <a:spLocks/>
          </p:cNvSpPr>
          <p:nvPr/>
        </p:nvSpPr>
        <p:spPr bwMode="auto">
          <a:xfrm>
            <a:off x="4359275" y="5567363"/>
            <a:ext cx="123825" cy="214312"/>
          </a:xfrm>
          <a:custGeom>
            <a:avLst/>
            <a:gdLst>
              <a:gd name="T0" fmla="*/ 0 w 13950"/>
              <a:gd name="T1" fmla="*/ 384511536 h 21600"/>
              <a:gd name="T2" fmla="*/ 768678643 w 13950"/>
              <a:gd name="T3" fmla="*/ 4613145 h 21600"/>
              <a:gd name="T4" fmla="*/ 689883407 w 13950"/>
              <a:gd name="T5" fmla="*/ 2076909161 h 21600"/>
              <a:gd name="T6" fmla="*/ 0 60000 65536"/>
              <a:gd name="T7" fmla="*/ 0 60000 65536"/>
              <a:gd name="T8" fmla="*/ 0 60000 65536"/>
              <a:gd name="T9" fmla="*/ 0 w 13950"/>
              <a:gd name="T10" fmla="*/ 0 h 21600"/>
              <a:gd name="T11" fmla="*/ 13950 w 1395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950" h="21600" fill="none" extrusionOk="0">
                <a:moveTo>
                  <a:pt x="-1" y="3998"/>
                </a:moveTo>
                <a:cubicBezTo>
                  <a:pt x="3656" y="1397"/>
                  <a:pt x="8032" y="-1"/>
                  <a:pt x="12520" y="0"/>
                </a:cubicBezTo>
                <a:cubicBezTo>
                  <a:pt x="12997" y="0"/>
                  <a:pt x="13474" y="15"/>
                  <a:pt x="13950" y="47"/>
                </a:cubicBezTo>
              </a:path>
              <a:path w="13950" h="21600" stroke="0" extrusionOk="0">
                <a:moveTo>
                  <a:pt x="-1" y="3998"/>
                </a:moveTo>
                <a:cubicBezTo>
                  <a:pt x="3656" y="1397"/>
                  <a:pt x="8032" y="-1"/>
                  <a:pt x="12520" y="0"/>
                </a:cubicBezTo>
                <a:cubicBezTo>
                  <a:pt x="12997" y="0"/>
                  <a:pt x="13474" y="15"/>
                  <a:pt x="13950" y="47"/>
                </a:cubicBezTo>
                <a:lnTo>
                  <a:pt x="12520" y="21600"/>
                </a:lnTo>
                <a:lnTo>
                  <a:pt x="-1" y="39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9" name="Line 99">
            <a:extLst>
              <a:ext uri="{FF2B5EF4-FFF2-40B4-BE49-F238E27FC236}">
                <a16:creationId xmlns:a16="http://schemas.microsoft.com/office/drawing/2014/main" id="{403D52B0-0163-0EB5-E2E8-3A534934A68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00" y="4983163"/>
            <a:ext cx="152400" cy="5794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" name="Arc 100">
            <a:extLst>
              <a:ext uri="{FF2B5EF4-FFF2-40B4-BE49-F238E27FC236}">
                <a16:creationId xmlns:a16="http://schemas.microsoft.com/office/drawing/2014/main" id="{C7345ACF-E938-7FD0-B244-B9AAD2C010DD}"/>
              </a:ext>
            </a:extLst>
          </p:cNvPr>
          <p:cNvSpPr>
            <a:spLocks/>
          </p:cNvSpPr>
          <p:nvPr/>
        </p:nvSpPr>
        <p:spPr bwMode="auto">
          <a:xfrm>
            <a:off x="2671763" y="3333750"/>
            <a:ext cx="185737" cy="168275"/>
          </a:xfrm>
          <a:custGeom>
            <a:avLst/>
            <a:gdLst>
              <a:gd name="T0" fmla="*/ 691650150 w 21180"/>
              <a:gd name="T1" fmla="*/ 0 h 16990"/>
              <a:gd name="T2" fmla="*/ 1098470349 w 21180"/>
              <a:gd name="T3" fmla="*/ 1215561452 h 16990"/>
              <a:gd name="T4" fmla="*/ 0 w 21180"/>
              <a:gd name="T5" fmla="*/ 1619288763 h 16990"/>
              <a:gd name="T6" fmla="*/ 0 60000 65536"/>
              <a:gd name="T7" fmla="*/ 0 60000 65536"/>
              <a:gd name="T8" fmla="*/ 0 60000 65536"/>
              <a:gd name="T9" fmla="*/ 0 w 21180"/>
              <a:gd name="T10" fmla="*/ 0 h 16990"/>
              <a:gd name="T11" fmla="*/ 21180 w 21180"/>
              <a:gd name="T12" fmla="*/ 16990 h 16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80" h="16990" fill="none" extrusionOk="0">
                <a:moveTo>
                  <a:pt x="13336" y="-1"/>
                </a:moveTo>
                <a:cubicBezTo>
                  <a:pt x="17388" y="3179"/>
                  <a:pt x="20170" y="7703"/>
                  <a:pt x="21180" y="12753"/>
                </a:cubicBezTo>
              </a:path>
              <a:path w="21180" h="16990" stroke="0" extrusionOk="0">
                <a:moveTo>
                  <a:pt x="13336" y="-1"/>
                </a:moveTo>
                <a:cubicBezTo>
                  <a:pt x="17388" y="3179"/>
                  <a:pt x="20170" y="7703"/>
                  <a:pt x="21180" y="12753"/>
                </a:cubicBezTo>
                <a:lnTo>
                  <a:pt x="0" y="16990"/>
                </a:lnTo>
                <a:lnTo>
                  <a:pt x="13336" y="-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1" name="Line 101">
            <a:extLst>
              <a:ext uri="{FF2B5EF4-FFF2-40B4-BE49-F238E27FC236}">
                <a16:creationId xmlns:a16="http://schemas.microsoft.com/office/drawing/2014/main" id="{6750098B-2A1F-E9A4-9264-12E33109C5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2732088"/>
            <a:ext cx="966788" cy="6477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2" name="Arc 102">
            <a:extLst>
              <a:ext uri="{FF2B5EF4-FFF2-40B4-BE49-F238E27FC236}">
                <a16:creationId xmlns:a16="http://schemas.microsoft.com/office/drawing/2014/main" id="{92DC8285-9768-5A0C-6B6D-8E9F155B70EB}"/>
              </a:ext>
            </a:extLst>
          </p:cNvPr>
          <p:cNvSpPr>
            <a:spLocks/>
          </p:cNvSpPr>
          <p:nvPr/>
        </p:nvSpPr>
        <p:spPr bwMode="auto">
          <a:xfrm>
            <a:off x="6170613" y="3295650"/>
            <a:ext cx="188912" cy="149225"/>
          </a:xfrm>
          <a:custGeom>
            <a:avLst/>
            <a:gdLst>
              <a:gd name="T0" fmla="*/ 0 w 21508"/>
              <a:gd name="T1" fmla="*/ 1182897371 h 15273"/>
              <a:gd name="T2" fmla="*/ 325936888 w 21508"/>
              <a:gd name="T3" fmla="*/ 0 h 15273"/>
              <a:gd name="T4" fmla="*/ 1124340053 w 21508"/>
              <a:gd name="T5" fmla="*/ 1359911871 h 15273"/>
              <a:gd name="T6" fmla="*/ 0 60000 65536"/>
              <a:gd name="T7" fmla="*/ 0 60000 65536"/>
              <a:gd name="T8" fmla="*/ 0 60000 65536"/>
              <a:gd name="T9" fmla="*/ 0 w 21508"/>
              <a:gd name="T10" fmla="*/ 0 h 15273"/>
              <a:gd name="T11" fmla="*/ 21508 w 21508"/>
              <a:gd name="T12" fmla="*/ 15273 h 1527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08" h="15273" fill="none" extrusionOk="0">
                <a:moveTo>
                  <a:pt x="-1" y="13284"/>
                </a:moveTo>
                <a:cubicBezTo>
                  <a:pt x="463" y="8264"/>
                  <a:pt x="2669" y="3564"/>
                  <a:pt x="6234" y="-1"/>
                </a:cubicBezTo>
              </a:path>
              <a:path w="21508" h="15273" stroke="0" extrusionOk="0">
                <a:moveTo>
                  <a:pt x="-1" y="13284"/>
                </a:moveTo>
                <a:cubicBezTo>
                  <a:pt x="463" y="8264"/>
                  <a:pt x="2669" y="3564"/>
                  <a:pt x="6234" y="-1"/>
                </a:cubicBezTo>
                <a:lnTo>
                  <a:pt x="21508" y="15273"/>
                </a:lnTo>
                <a:lnTo>
                  <a:pt x="-1" y="1328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3" name="Line 103">
            <a:extLst>
              <a:ext uri="{FF2B5EF4-FFF2-40B4-BE49-F238E27FC236}">
                <a16:creationId xmlns:a16="http://schemas.microsoft.com/office/drawing/2014/main" id="{091D30E9-6523-2AA4-A445-0E799FDA6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7613" y="2746375"/>
            <a:ext cx="1147762" cy="59531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4" name="Rectangle 104">
            <a:extLst>
              <a:ext uri="{FF2B5EF4-FFF2-40B4-BE49-F238E27FC236}">
                <a16:creationId xmlns:a16="http://schemas.microsoft.com/office/drawing/2014/main" id="{7B5B48F8-9E51-A1A1-D871-B1E926CF9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3190875"/>
            <a:ext cx="649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b="1">
                <a:latin typeface="Helvetica" panose="020B0604020202020204" pitchFamily="34" charset="0"/>
              </a:rPr>
              <a:t>Chair</a:t>
            </a:r>
          </a:p>
        </p:txBody>
      </p:sp>
      <p:sp>
        <p:nvSpPr>
          <p:cNvPr id="10265" name="Rectangle 105">
            <a:extLst>
              <a:ext uri="{FF2B5EF4-FFF2-40B4-BE49-F238E27FC236}">
                <a16:creationId xmlns:a16="http://schemas.microsoft.com/office/drawing/2014/main" id="{E59D729F-BE74-C300-7A0A-8469457B9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176588"/>
            <a:ext cx="6635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b="1">
                <a:latin typeface="Helvetica" panose="020B0604020202020204" pitchFamily="34" charset="0"/>
              </a:rPr>
              <a:t>Table</a:t>
            </a:r>
          </a:p>
        </p:txBody>
      </p:sp>
      <p:sp>
        <p:nvSpPr>
          <p:cNvPr id="10266" name="Rectangle 106">
            <a:extLst>
              <a:ext uri="{FF2B5EF4-FFF2-40B4-BE49-F238E27FC236}">
                <a16:creationId xmlns:a16="http://schemas.microsoft.com/office/drawing/2014/main" id="{30A91402-F14A-C947-AFC9-AFA9FB459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2075" y="3190875"/>
            <a:ext cx="60801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b="1">
                <a:latin typeface="Helvetica" panose="020B0604020202020204" pitchFamily="34" charset="0"/>
              </a:rPr>
              <a:t>Desk</a:t>
            </a:r>
          </a:p>
        </p:txBody>
      </p:sp>
      <p:sp>
        <p:nvSpPr>
          <p:cNvPr id="10267" name="Rectangle 107">
            <a:extLst>
              <a:ext uri="{FF2B5EF4-FFF2-40B4-BE49-F238E27FC236}">
                <a16:creationId xmlns:a16="http://schemas.microsoft.com/office/drawing/2014/main" id="{43DDE07E-62CC-D804-B457-2668C2D2B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4800" y="3141663"/>
            <a:ext cx="10953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b="1">
                <a:latin typeface="Helvetica" panose="020B0604020202020204" pitchFamily="34" charset="0"/>
              </a:rPr>
              <a:t>”Chable"</a:t>
            </a:r>
          </a:p>
        </p:txBody>
      </p:sp>
      <p:sp>
        <p:nvSpPr>
          <p:cNvPr id="10268" name="Rectangle 108">
            <a:extLst>
              <a:ext uri="{FF2B5EF4-FFF2-40B4-BE49-F238E27FC236}">
                <a16:creationId xmlns:a16="http://schemas.microsoft.com/office/drawing/2014/main" id="{28458054-421C-1B69-2A7F-D8AC19B1B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950" y="5927725"/>
            <a:ext cx="154146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400" b="1">
                <a:solidFill>
                  <a:schemeClr val="bg1"/>
                </a:solidFill>
                <a:latin typeface="Helvetica" panose="020B0604020202020204" pitchFamily="34" charset="0"/>
              </a:rPr>
              <a:t>instances of Chair</a:t>
            </a:r>
            <a:endParaRPr lang="en-US" altLang="zh-CN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sp>
        <p:nvSpPr>
          <p:cNvPr id="10269" name="Rectangle 109">
            <a:extLst>
              <a:ext uri="{FF2B5EF4-FFF2-40B4-BE49-F238E27FC236}">
                <a16:creationId xmlns:a16="http://schemas.microsoft.com/office/drawing/2014/main" id="{D20063E1-89CA-4288-B9E3-B5C6DDA05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196975"/>
            <a:ext cx="362426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2000" b="1">
                <a:latin typeface="Helvetica" panose="020B0604020202020204" pitchFamily="34" charset="0"/>
              </a:rPr>
              <a:t>PieceOfFurniture (superclass)</a:t>
            </a:r>
          </a:p>
        </p:txBody>
      </p:sp>
      <p:sp>
        <p:nvSpPr>
          <p:cNvPr id="10270" name="Rectangle 110">
            <a:extLst>
              <a:ext uri="{FF2B5EF4-FFF2-40B4-BE49-F238E27FC236}">
                <a16:creationId xmlns:a16="http://schemas.microsoft.com/office/drawing/2014/main" id="{883876C4-6671-B9EC-6CB8-970D0BD6E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213" y="5080000"/>
            <a:ext cx="1279525" cy="185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zh-CN" sz="1200" b="1">
                <a:solidFill>
                  <a:schemeClr val="bg1"/>
                </a:solidFill>
                <a:latin typeface="Helvetica" panose="020B0604020202020204" pitchFamily="34" charset="0"/>
              </a:rPr>
              <a:t>subclasses of the</a:t>
            </a:r>
            <a:endParaRPr lang="en-US" altLang="zh-CN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</TotalTime>
  <Words>1149</Words>
  <Application>Microsoft Office PowerPoint</Application>
  <PresentationFormat>全屏显示(4:3)</PresentationFormat>
  <Paragraphs>149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Times New Roman</vt:lpstr>
      <vt:lpstr>Helvetica</vt:lpstr>
      <vt:lpstr>Palatino</vt:lpstr>
      <vt:lpstr>默认设计模板</vt:lpstr>
      <vt:lpstr>Microsoft Visio 绘图</vt:lpstr>
      <vt:lpstr>Ch.10 Requirements Modeling:      Class-Based Methods </vt:lpstr>
      <vt:lpstr>Requirements Modeling Strategies</vt:lpstr>
      <vt:lpstr>Object-Oriented Concepts</vt:lpstr>
      <vt:lpstr>Classes</vt:lpstr>
      <vt:lpstr>Building a Class</vt:lpstr>
      <vt:lpstr>Methods</vt:lpstr>
      <vt:lpstr>What is a Class?</vt:lpstr>
      <vt:lpstr>Encapsulation/Hiding</vt:lpstr>
      <vt:lpstr>Class Hierarchy</vt:lpstr>
      <vt:lpstr>Class-Based Modeling</vt:lpstr>
      <vt:lpstr>Class-Based Modeling</vt:lpstr>
      <vt:lpstr>Potential Classes</vt:lpstr>
      <vt:lpstr>Class Diagram</vt:lpstr>
      <vt:lpstr>Class Diagram</vt:lpstr>
      <vt:lpstr>CRC Modeling</vt:lpstr>
      <vt:lpstr>CRC Modeling</vt:lpstr>
      <vt:lpstr>Class Types</vt:lpstr>
      <vt:lpstr>Guidelines for Allocating Responsibilities</vt:lpstr>
      <vt:lpstr>Collaborations</vt:lpstr>
      <vt:lpstr>Composite Aggregate Class</vt:lpstr>
      <vt:lpstr>Reviewing the CRC Model</vt:lpstr>
      <vt:lpstr>Reviewing the CRC Model (cont.)</vt:lpstr>
      <vt:lpstr>Associations and Dependencies</vt:lpstr>
      <vt:lpstr>Multiplicity</vt:lpstr>
      <vt:lpstr>Dependencies</vt:lpstr>
      <vt:lpstr>Analysis Packages</vt:lpstr>
      <vt:lpstr>Analysis Packages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Huaizhong</dc:creator>
  <cp:lastModifiedBy>0 memset</cp:lastModifiedBy>
  <cp:revision>74</cp:revision>
  <dcterms:created xsi:type="dcterms:W3CDTF">2007-07-09T05:40:59Z</dcterms:created>
  <dcterms:modified xsi:type="dcterms:W3CDTF">2025-02-24T13:31:33Z</dcterms:modified>
</cp:coreProperties>
</file>