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27" r:id="rId3"/>
    <p:sldId id="428" r:id="rId4"/>
    <p:sldId id="429" r:id="rId5"/>
    <p:sldId id="430" r:id="rId6"/>
    <p:sldId id="434" r:id="rId7"/>
    <p:sldId id="435" r:id="rId8"/>
    <p:sldId id="436" r:id="rId9"/>
    <p:sldId id="437" r:id="rId10"/>
    <p:sldId id="438" r:id="rId11"/>
    <p:sldId id="431" r:id="rId12"/>
    <p:sldId id="432" r:id="rId13"/>
    <p:sldId id="433" r:id="rId14"/>
    <p:sldId id="416" r:id="rId15"/>
    <p:sldId id="397" r:id="rId16"/>
    <p:sldId id="424" r:id="rId17"/>
    <p:sldId id="425" r:id="rId18"/>
    <p:sldId id="426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E48F"/>
    <a:srgbClr val="FF0000"/>
    <a:srgbClr val="000066"/>
    <a:srgbClr val="33CC33"/>
    <a:srgbClr val="FFFF00"/>
    <a:srgbClr val="6600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490" autoAdjust="0"/>
  </p:normalViewPr>
  <p:slideViewPr>
    <p:cSldViewPr>
      <p:cViewPr varScale="1">
        <p:scale>
          <a:sx n="114" d="100"/>
          <a:sy n="114" d="100"/>
        </p:scale>
        <p:origin x="148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7BD987FF-26E6-A5D5-A572-3E3C11BA85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630FEB5F-0E4A-6539-EA0C-917A7B3E5E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7E7E3FA4-CD1B-B400-1BB4-85E29E126E5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3717AADD-DCB2-D591-B070-7E1A0525D4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1AFA05FE-DC35-EF94-BEFB-8698BA7D8F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A2EAC99E-E3E3-DD68-70AE-C522C86E6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C3DD88-38F2-450A-86FF-D6E0AB34DD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809315B-A09B-802B-9C33-360E413358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0C1F18D-A99E-EA4C-FC25-CDA8CE6407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Try it.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B5F2958-6A0F-C847-C06F-FB6D3434E3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FF08EE7-4BAF-3D8B-63EC-A7ED0FCDB9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1AC611D-01E4-507E-96B7-C708E9F48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380FB1-F6AE-4381-AEE4-2FFB142AE7EC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646049A-9714-6DD1-6E8E-DBE5570611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FAC5FAC-8CA0-939A-C531-47258E6C8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1908D1-CD84-CA2A-5EA8-875644DC4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122A2-2E0D-AFE9-5EEF-D356B6E96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2E50EB-2EE7-B3EF-DC6F-FEC931964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010C-732A-4441-BE01-1602CA6CFF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41A237-4648-7E84-B83B-5EDFBB7FE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19394-0133-7B96-C942-D956840F25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9A4FD0-7E95-D843-17BC-4588480D9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F4978-D570-42C1-97E3-08966C206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9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AA816A-2003-6FD9-5439-2C213ACF6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563E39-2783-FCD8-0038-924F7CC0A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2D84FF-A850-8FBE-026D-9F80020FD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86EA2-ADC4-4123-9DD8-B1C53B74A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51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FC6C7-4BF1-C9B6-574F-05CD9CAC3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2C7D7B-DE0C-F305-6D95-4F7059F78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C35CB8-F728-694B-A58A-6213345B3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155F5-0263-4126-B7E6-9590B6031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4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94775-84D1-B51A-906D-E22D26961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F034D-468E-05C2-6712-12C60C5DF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50022F-9230-A930-FC14-3EC696F9D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F7A2A-4CBB-4441-B78B-FDDE31454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3531A-E988-B2C2-C5C7-1613729F5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46BED-CD69-4B6A-4DEA-CDB980A5C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F3845-484F-41CB-8B88-3AC8A42EC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AA40C-006F-41E5-A1FF-7BBF4FDA7E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9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F218A1-7F56-E805-60C5-AC4F7CC29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77CF46-03F8-74FC-9028-D78A492C7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BD4F56-E6A2-35CE-CA43-32C92C03A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90E3E-E39A-47E4-9AB4-AE1C8B480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57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CDBC9F-5168-6185-AEBB-465AA70C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A6BF53-2AF0-5EBA-55B4-8A706F8C3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5B40D4-E365-E561-B1A0-C678A5876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733D1-8598-4BEB-8608-CBDCC7ADAE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FF7507-0C5D-5ABF-0751-6AB641BA5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E34573-2E07-CB91-5487-D5FCD8E38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E8C6EA-B64B-FEF2-C9B7-29F1C0B34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CDF6D-4C9E-499A-915A-1DD40BFE92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3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2B54E-27A0-49C8-D773-ADA0E1645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12F68-4417-D34C-3962-0A39E0F3C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AC06B-F1BE-8BC1-44CC-431E0DDD5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93F36-FE02-4FAB-B96B-A322785B76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01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06282-3C09-EE45-069E-A041E2BC9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4AE82-33C7-C105-BEFF-19AB62C4C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FC726-13C0-902C-4C27-107BB20B74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DD2C8-A1E8-4D83-8EE7-0DB736FD3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>
            <a:extLst>
              <a:ext uri="{FF2B5EF4-FFF2-40B4-BE49-F238E27FC236}">
                <a16:creationId xmlns:a16="http://schemas.microsoft.com/office/drawing/2014/main" id="{74D9CCB0-24B4-3EEB-BB02-EC382D1BD7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5ACAD059-3310-91F1-9F14-425A44E57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0995BB7-3480-A98E-87CC-4C929BDF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1E8D450-C5A8-7166-A727-E509543D16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AE25CA-87D5-E1E4-50BA-9DC2DE250F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943294-F9C2-8B7B-121C-263A618E88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46520E-B089-4969-A2CB-62BE4EB6C8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E3BC89-53EC-3EBA-CDFF-9B83AB2CA7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628775"/>
            <a:ext cx="7772400" cy="2187575"/>
          </a:xfrm>
        </p:spPr>
        <p:txBody>
          <a:bodyPr/>
          <a:lstStyle/>
          <a:p>
            <a:pPr eaLnBrk="1" hangingPunct="1"/>
            <a:r>
              <a:rPr lang="en-US" altLang="zh-CN"/>
              <a:t>Ch.11 Requirements Modeling: Behavior, Patterns, and Web/Mobile Apps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29AF4364-977C-EFD3-F6EA-0EACD93B3033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1268413"/>
            <a:ext cx="5222875" cy="911225"/>
            <a:chOff x="1357" y="709"/>
            <a:chExt cx="3290" cy="574"/>
          </a:xfrm>
        </p:grpSpPr>
        <p:sp>
          <p:nvSpPr>
            <p:cNvPr id="69635" name="Oval 3">
              <a:extLst>
                <a:ext uri="{FF2B5EF4-FFF2-40B4-BE49-F238E27FC236}">
                  <a16:creationId xmlns:a16="http://schemas.microsoft.com/office/drawing/2014/main" id="{9FE2E01C-8C91-B913-10C6-91C3C7858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709"/>
              <a:ext cx="656" cy="5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Line 4">
              <a:extLst>
                <a:ext uri="{FF2B5EF4-FFF2-40B4-BE49-F238E27FC236}">
                  <a16:creationId xmlns:a16="http://schemas.microsoft.com/office/drawing/2014/main" id="{0FBEBFEB-201F-3426-A55D-E85C4C4DE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7" name="Line 5">
              <a:extLst>
                <a:ext uri="{FF2B5EF4-FFF2-40B4-BE49-F238E27FC236}">
                  <a16:creationId xmlns:a16="http://schemas.microsoft.com/office/drawing/2014/main" id="{60836BF3-A018-9227-405B-74017A037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Rectangle 6">
              <a:extLst>
                <a:ext uri="{FF2B5EF4-FFF2-40B4-BE49-F238E27FC236}">
                  <a16:creationId xmlns:a16="http://schemas.microsoft.com/office/drawing/2014/main" id="{BEFB9400-4FB7-29CD-0AFC-09A57B72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809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E0320191-ED59-C834-246B-F8B22C96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830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Rectangle 8">
              <a:extLst>
                <a:ext uri="{FF2B5EF4-FFF2-40B4-BE49-F238E27FC236}">
                  <a16:creationId xmlns:a16="http://schemas.microsoft.com/office/drawing/2014/main" id="{43B8AC1C-874F-09D9-DDBC-2FA890512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84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41" name="Rectangle 9">
              <a:extLst>
                <a:ext uri="{FF2B5EF4-FFF2-40B4-BE49-F238E27FC236}">
                  <a16:creationId xmlns:a16="http://schemas.microsoft.com/office/drawing/2014/main" id="{8BB9F052-3340-F572-BC0E-E9CF3FAB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742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42" name="Rectangle 10">
              <a:extLst>
                <a:ext uri="{FF2B5EF4-FFF2-40B4-BE49-F238E27FC236}">
                  <a16:creationId xmlns:a16="http://schemas.microsoft.com/office/drawing/2014/main" id="{CDDFA1BD-C84C-5618-CCBF-B676E6BA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49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43" name="Rectangle 11">
              <a:extLst>
                <a:ext uri="{FF2B5EF4-FFF2-40B4-BE49-F238E27FC236}">
                  <a16:creationId xmlns:a16="http://schemas.microsoft.com/office/drawing/2014/main" id="{FE4CC5F2-CE83-AA42-7E25-43D180AC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9644" name="Rectangle 12">
              <a:extLst>
                <a:ext uri="{FF2B5EF4-FFF2-40B4-BE49-F238E27FC236}">
                  <a16:creationId xmlns:a16="http://schemas.microsoft.com/office/drawing/2014/main" id="{0398AFC3-29D3-4055-26F8-5AC2CB393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9645" name="Rectangle 13">
              <a:extLst>
                <a:ext uri="{FF2B5EF4-FFF2-40B4-BE49-F238E27FC236}">
                  <a16:creationId xmlns:a16="http://schemas.microsoft.com/office/drawing/2014/main" id="{F5C3CBDA-AA1A-F44F-4EF5-A6F48C9F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88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9646" name="Group 14">
            <a:extLst>
              <a:ext uri="{FF2B5EF4-FFF2-40B4-BE49-F238E27FC236}">
                <a16:creationId xmlns:a16="http://schemas.microsoft.com/office/drawing/2014/main" id="{732481DE-B0F3-B550-88B5-D2B6BB606D8C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752600"/>
            <a:ext cx="6394450" cy="2505075"/>
            <a:chOff x="877" y="1014"/>
            <a:chExt cx="4028" cy="1578"/>
          </a:xfrm>
        </p:grpSpPr>
        <p:sp>
          <p:nvSpPr>
            <p:cNvPr id="69647" name="Oval 15">
              <a:extLst>
                <a:ext uri="{FF2B5EF4-FFF2-40B4-BE49-F238E27FC236}">
                  <a16:creationId xmlns:a16="http://schemas.microsoft.com/office/drawing/2014/main" id="{D75496BD-A44A-D2B8-A784-3972D27C2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676"/>
              <a:ext cx="504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Oval 16">
              <a:extLst>
                <a:ext uri="{FF2B5EF4-FFF2-40B4-BE49-F238E27FC236}">
                  <a16:creationId xmlns:a16="http://schemas.microsoft.com/office/drawing/2014/main" id="{F9738D1F-861E-8E4E-53D1-495F2DD9E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470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Oval 17">
              <a:extLst>
                <a:ext uri="{FF2B5EF4-FFF2-40B4-BE49-F238E27FC236}">
                  <a16:creationId xmlns:a16="http://schemas.microsoft.com/office/drawing/2014/main" id="{C39ECADC-CC47-1667-E638-8A8E0B37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139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Oval 18">
              <a:extLst>
                <a:ext uri="{FF2B5EF4-FFF2-40B4-BE49-F238E27FC236}">
                  <a16:creationId xmlns:a16="http://schemas.microsoft.com/office/drawing/2014/main" id="{3FA0A08D-A1A6-4C7A-C1CB-FA737CEC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1954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Oval 19">
              <a:extLst>
                <a:ext uri="{FF2B5EF4-FFF2-40B4-BE49-F238E27FC236}">
                  <a16:creationId xmlns:a16="http://schemas.microsoft.com/office/drawing/2014/main" id="{44491D37-EC26-CBD6-4370-72431F6C9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018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20">
              <a:extLst>
                <a:ext uri="{FF2B5EF4-FFF2-40B4-BE49-F238E27FC236}">
                  <a16:creationId xmlns:a16="http://schemas.microsoft.com/office/drawing/2014/main" id="{714D39C5-0F03-9A08-13D0-AA4D2A1A7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1860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21">
              <a:extLst>
                <a:ext uri="{FF2B5EF4-FFF2-40B4-BE49-F238E27FC236}">
                  <a16:creationId xmlns:a16="http://schemas.microsoft.com/office/drawing/2014/main" id="{62694850-1420-BDDC-F74F-EC7539057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" y="2273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2">
              <a:extLst>
                <a:ext uri="{FF2B5EF4-FFF2-40B4-BE49-F238E27FC236}">
                  <a16:creationId xmlns:a16="http://schemas.microsoft.com/office/drawing/2014/main" id="{2A0EAA5D-A6B9-A18F-16DC-395624A87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3" y="1775"/>
              <a:ext cx="34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3">
              <a:extLst>
                <a:ext uri="{FF2B5EF4-FFF2-40B4-BE49-F238E27FC236}">
                  <a16:creationId xmlns:a16="http://schemas.microsoft.com/office/drawing/2014/main" id="{B1BD634B-D7B9-791A-060A-66B5E1707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2060"/>
              <a:ext cx="264" cy="1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4">
              <a:extLst>
                <a:ext uri="{FF2B5EF4-FFF2-40B4-BE49-F238E27FC236}">
                  <a16:creationId xmlns:a16="http://schemas.microsoft.com/office/drawing/2014/main" id="{DD14FA87-96EB-D924-1D0E-59FEB1F5D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" y="2266"/>
              <a:ext cx="264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Line 25">
              <a:extLst>
                <a:ext uri="{FF2B5EF4-FFF2-40B4-BE49-F238E27FC236}">
                  <a16:creationId xmlns:a16="http://schemas.microsoft.com/office/drawing/2014/main" id="{E387A6EE-201F-B18C-DB2F-0E1C9647A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1840"/>
              <a:ext cx="208" cy="1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Line 26">
              <a:extLst>
                <a:ext uri="{FF2B5EF4-FFF2-40B4-BE49-F238E27FC236}">
                  <a16:creationId xmlns:a16="http://schemas.microsoft.com/office/drawing/2014/main" id="{FF739BFC-BC70-5021-E0CF-6F0BA97BD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1" y="2224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Rectangle 27">
              <a:extLst>
                <a:ext uri="{FF2B5EF4-FFF2-40B4-BE49-F238E27FC236}">
                  <a16:creationId xmlns:a16="http://schemas.microsoft.com/office/drawing/2014/main" id="{98C91089-A61A-BFE9-E177-C9717506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773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69660" name="Rectangle 28">
              <a:extLst>
                <a:ext uri="{FF2B5EF4-FFF2-40B4-BE49-F238E27FC236}">
                  <a16:creationId xmlns:a16="http://schemas.microsoft.com/office/drawing/2014/main" id="{B51E9E5F-76ED-D78D-AB6E-8518127A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81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69661" name="Rectangle 29">
              <a:extLst>
                <a:ext uri="{FF2B5EF4-FFF2-40B4-BE49-F238E27FC236}">
                  <a16:creationId xmlns:a16="http://schemas.microsoft.com/office/drawing/2014/main" id="{78A62ADE-46B5-BDFF-C21F-832333F4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264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69662" name="Rectangle 30">
              <a:extLst>
                <a:ext uri="{FF2B5EF4-FFF2-40B4-BE49-F238E27FC236}">
                  <a16:creationId xmlns:a16="http://schemas.microsoft.com/office/drawing/2014/main" id="{06270B6B-B57F-CE1B-0225-1AA82D39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072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69663" name="Rectangle 31">
              <a:extLst>
                <a:ext uri="{FF2B5EF4-FFF2-40B4-BE49-F238E27FC236}">
                  <a16:creationId xmlns:a16="http://schemas.microsoft.com/office/drawing/2014/main" id="{D5C9D517-3980-35CA-EBE7-5FA67F36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2129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P5</a:t>
              </a:r>
            </a:p>
          </p:txBody>
        </p:sp>
        <p:sp>
          <p:nvSpPr>
            <p:cNvPr id="69664" name="Rectangle 32">
              <a:extLst>
                <a:ext uri="{FF2B5EF4-FFF2-40B4-BE49-F238E27FC236}">
                  <a16:creationId xmlns:a16="http://schemas.microsoft.com/office/drawing/2014/main" id="{9DE3937D-29B7-C7EA-FB5C-332F8058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617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9665" name="Rectangle 33">
              <a:extLst>
                <a:ext uri="{FF2B5EF4-FFF2-40B4-BE49-F238E27FC236}">
                  <a16:creationId xmlns:a16="http://schemas.microsoft.com/office/drawing/2014/main" id="{E3276B4E-8B40-1C60-ECD7-2D33F743A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022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666" name="Freeform 34">
              <a:extLst>
                <a:ext uri="{FF2B5EF4-FFF2-40B4-BE49-F238E27FC236}">
                  <a16:creationId xmlns:a16="http://schemas.microsoft.com/office/drawing/2014/main" id="{7CA13A29-B735-35B3-E6D3-0BC8D73AA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021"/>
              <a:ext cx="1017" cy="1288"/>
            </a:xfrm>
            <a:custGeom>
              <a:avLst/>
              <a:gdLst>
                <a:gd name="T0" fmla="*/ 1016 w 1017"/>
                <a:gd name="T1" fmla="*/ 0 h 1288"/>
                <a:gd name="T2" fmla="*/ 752 w 1017"/>
                <a:gd name="T3" fmla="*/ 299 h 1288"/>
                <a:gd name="T4" fmla="*/ 288 w 1017"/>
                <a:gd name="T5" fmla="*/ 469 h 1288"/>
                <a:gd name="T6" fmla="*/ 0 w 1017"/>
                <a:gd name="T7" fmla="*/ 128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88">
                  <a:moveTo>
                    <a:pt x="1016" y="0"/>
                  </a:moveTo>
                  <a:lnTo>
                    <a:pt x="752" y="299"/>
                  </a:lnTo>
                  <a:lnTo>
                    <a:pt x="288" y="469"/>
                  </a:lnTo>
                  <a:lnTo>
                    <a:pt x="0" y="1287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Freeform 35">
              <a:extLst>
                <a:ext uri="{FF2B5EF4-FFF2-40B4-BE49-F238E27FC236}">
                  <a16:creationId xmlns:a16="http://schemas.microsoft.com/office/drawing/2014/main" id="{E6ACC1E0-AA40-B53D-B0B8-6032728EC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014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Rectangle 36">
              <a:extLst>
                <a:ext uri="{FF2B5EF4-FFF2-40B4-BE49-F238E27FC236}">
                  <a16:creationId xmlns:a16="http://schemas.microsoft.com/office/drawing/2014/main" id="{BE6EDE65-B9DD-B0A6-1F6D-E7E77189E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553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E8E763BE-C981-60C8-6633-28063D5B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2114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70" name="Rectangle 38">
              <a:extLst>
                <a:ext uri="{FF2B5EF4-FFF2-40B4-BE49-F238E27FC236}">
                  <a16:creationId xmlns:a16="http://schemas.microsoft.com/office/drawing/2014/main" id="{43A3979D-4FA5-FF71-7B7D-77BB04F2C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278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71" name="Rectangle 39">
              <a:extLst>
                <a:ext uri="{FF2B5EF4-FFF2-40B4-BE49-F238E27FC236}">
                  <a16:creationId xmlns:a16="http://schemas.microsoft.com/office/drawing/2014/main" id="{B25D4713-D882-EE1B-A25E-9D3D2607E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1652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72" name="Rectangle 40">
              <a:extLst>
                <a:ext uri="{FF2B5EF4-FFF2-40B4-BE49-F238E27FC236}">
                  <a16:creationId xmlns:a16="http://schemas.microsoft.com/office/drawing/2014/main" id="{FED2FE89-8B84-D3D4-D497-E94908B9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221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73" name="Rectangle 41">
              <a:extLst>
                <a:ext uri="{FF2B5EF4-FFF2-40B4-BE49-F238E27FC236}">
                  <a16:creationId xmlns:a16="http://schemas.microsoft.com/office/drawing/2014/main" id="{6CF11DCB-4443-35CB-20C2-9764CAE0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570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9674" name="Group 42">
            <a:extLst>
              <a:ext uri="{FF2B5EF4-FFF2-40B4-BE49-F238E27FC236}">
                <a16:creationId xmlns:a16="http://schemas.microsoft.com/office/drawing/2014/main" id="{D7F324F7-870A-C3A3-7AD6-DE3AECE9BECC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3644900"/>
            <a:ext cx="6284913" cy="2879725"/>
            <a:chOff x="1354" y="2206"/>
            <a:chExt cx="3959" cy="1814"/>
          </a:xfrm>
        </p:grpSpPr>
        <p:sp>
          <p:nvSpPr>
            <p:cNvPr id="69675" name="Oval 43">
              <a:extLst>
                <a:ext uri="{FF2B5EF4-FFF2-40B4-BE49-F238E27FC236}">
                  <a16:creationId xmlns:a16="http://schemas.microsoft.com/office/drawing/2014/main" id="{F4187529-E1E6-D74E-E6DE-3DB5F6E4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Oval 44">
              <a:extLst>
                <a:ext uri="{FF2B5EF4-FFF2-40B4-BE49-F238E27FC236}">
                  <a16:creationId xmlns:a16="http://schemas.microsoft.com/office/drawing/2014/main" id="{18B55EF7-A50D-DC99-2434-CD3781CC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Oval 45">
              <a:extLst>
                <a:ext uri="{FF2B5EF4-FFF2-40B4-BE49-F238E27FC236}">
                  <a16:creationId xmlns:a16="http://schemas.microsoft.com/office/drawing/2014/main" id="{1FF82C47-4A25-7F57-11F8-C8A5DB51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Oval 46">
              <a:extLst>
                <a:ext uri="{FF2B5EF4-FFF2-40B4-BE49-F238E27FC236}">
                  <a16:creationId xmlns:a16="http://schemas.microsoft.com/office/drawing/2014/main" id="{5F7A2380-18FA-5EF8-8407-900DD6DFB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Oval 47">
              <a:extLst>
                <a:ext uri="{FF2B5EF4-FFF2-40B4-BE49-F238E27FC236}">
                  <a16:creationId xmlns:a16="http://schemas.microsoft.com/office/drawing/2014/main" id="{238F0B2A-25D2-A285-15BD-DB220BB1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05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48">
              <a:extLst>
                <a:ext uri="{FF2B5EF4-FFF2-40B4-BE49-F238E27FC236}">
                  <a16:creationId xmlns:a16="http://schemas.microsoft.com/office/drawing/2014/main" id="{7C1EBC53-E52C-4C79-CFC9-1B72F6410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" y="3388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Rectangle 49">
              <a:extLst>
                <a:ext uri="{FF2B5EF4-FFF2-40B4-BE49-F238E27FC236}">
                  <a16:creationId xmlns:a16="http://schemas.microsoft.com/office/drawing/2014/main" id="{5749E822-F1AE-F516-246D-91B5910D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3385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9682" name="Line 50">
              <a:extLst>
                <a:ext uri="{FF2B5EF4-FFF2-40B4-BE49-F238E27FC236}">
                  <a16:creationId xmlns:a16="http://schemas.microsoft.com/office/drawing/2014/main" id="{3F7972F5-EE95-7F2D-391B-59F3EB6BC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1" y="3566"/>
              <a:ext cx="363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3" name="Line 51">
              <a:extLst>
                <a:ext uri="{FF2B5EF4-FFF2-40B4-BE49-F238E27FC236}">
                  <a16:creationId xmlns:a16="http://schemas.microsoft.com/office/drawing/2014/main" id="{87FE4A3D-B56F-E3A4-32E9-1C75052E1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3203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4" name="Rectangle 52">
              <a:extLst>
                <a:ext uri="{FF2B5EF4-FFF2-40B4-BE49-F238E27FC236}">
                  <a16:creationId xmlns:a16="http://schemas.microsoft.com/office/drawing/2014/main" id="{7A2D55D7-66CE-3E36-7B2D-CFA354CC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291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85" name="Line 53">
              <a:extLst>
                <a:ext uri="{FF2B5EF4-FFF2-40B4-BE49-F238E27FC236}">
                  <a16:creationId xmlns:a16="http://schemas.microsoft.com/office/drawing/2014/main" id="{B039A02E-4F33-52E8-4854-7A4DC80DE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6" name="Rectangle 54">
              <a:extLst>
                <a:ext uri="{FF2B5EF4-FFF2-40B4-BE49-F238E27FC236}">
                  <a16:creationId xmlns:a16="http://schemas.microsoft.com/office/drawing/2014/main" id="{C0411E6F-B0DD-8615-5EEB-DA1DE62DF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521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9687" name="Line 55">
              <a:extLst>
                <a:ext uri="{FF2B5EF4-FFF2-40B4-BE49-F238E27FC236}">
                  <a16:creationId xmlns:a16="http://schemas.microsoft.com/office/drawing/2014/main" id="{D260D459-3E17-F21E-4417-F565E04B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Line 56">
              <a:extLst>
                <a:ext uri="{FF2B5EF4-FFF2-40B4-BE49-F238E27FC236}">
                  <a16:creationId xmlns:a16="http://schemas.microsoft.com/office/drawing/2014/main" id="{5289D311-7BE9-C928-07F0-6A9BD7559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315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9" name="Rectangle 57">
              <a:extLst>
                <a:ext uri="{FF2B5EF4-FFF2-40B4-BE49-F238E27FC236}">
                  <a16:creationId xmlns:a16="http://schemas.microsoft.com/office/drawing/2014/main" id="{25C149D3-B3E3-548E-F67D-ED146476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2886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69690" name="Rectangle 58">
              <a:extLst>
                <a:ext uri="{FF2B5EF4-FFF2-40B4-BE49-F238E27FC236}">
                  <a16:creationId xmlns:a16="http://schemas.microsoft.com/office/drawing/2014/main" id="{E0FA560F-85FC-30CB-2692-CE2C4E85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96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69691" name="Rectangle 59">
              <a:extLst>
                <a:ext uri="{FF2B5EF4-FFF2-40B4-BE49-F238E27FC236}">
                  <a16:creationId xmlns:a16="http://schemas.microsoft.com/office/drawing/2014/main" id="{9957D8F9-9C29-D224-F76C-25254E2D9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3521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69692" name="Rectangle 60">
              <a:extLst>
                <a:ext uri="{FF2B5EF4-FFF2-40B4-BE49-F238E27FC236}">
                  <a16:creationId xmlns:a16="http://schemas.microsoft.com/office/drawing/2014/main" id="{DC008244-AB0E-5136-D8E4-9B72AEE7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361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69693" name="Line 61">
              <a:extLst>
                <a:ext uri="{FF2B5EF4-FFF2-40B4-BE49-F238E27FC236}">
                  <a16:creationId xmlns:a16="http://schemas.microsoft.com/office/drawing/2014/main" id="{98FF5801-5450-BFBE-DD9C-8B14EB1E3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" y="3146"/>
              <a:ext cx="272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4" name="Freeform 62">
              <a:extLst>
                <a:ext uri="{FF2B5EF4-FFF2-40B4-BE49-F238E27FC236}">
                  <a16:creationId xmlns:a16="http://schemas.microsoft.com/office/drawing/2014/main" id="{98D1DA3C-C283-708E-8427-991EDB6D4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2227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5" name="Freeform 63">
              <a:extLst>
                <a:ext uri="{FF2B5EF4-FFF2-40B4-BE49-F238E27FC236}">
                  <a16:creationId xmlns:a16="http://schemas.microsoft.com/office/drawing/2014/main" id="{797AD401-E5AC-A7A6-75DC-E44C57BFB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" y="2206"/>
              <a:ext cx="1542" cy="1814"/>
            </a:xfrm>
            <a:custGeom>
              <a:avLst/>
              <a:gdLst>
                <a:gd name="T0" fmla="*/ 0 w 1542"/>
                <a:gd name="T1" fmla="*/ 1814 h 1814"/>
                <a:gd name="T2" fmla="*/ 590 w 1542"/>
                <a:gd name="T3" fmla="*/ 680 h 1814"/>
                <a:gd name="T4" fmla="*/ 1270 w 1542"/>
                <a:gd name="T5" fmla="*/ 589 h 1814"/>
                <a:gd name="T6" fmla="*/ 1542 w 1542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814">
                  <a:moveTo>
                    <a:pt x="0" y="1814"/>
                  </a:moveTo>
                  <a:lnTo>
                    <a:pt x="590" y="680"/>
                  </a:lnTo>
                  <a:lnTo>
                    <a:pt x="1270" y="589"/>
                  </a:lnTo>
                  <a:lnTo>
                    <a:pt x="154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6" name="Rectangle 64">
              <a:extLst>
                <a:ext uri="{FF2B5EF4-FFF2-40B4-BE49-F238E27FC236}">
                  <a16:creationId xmlns:a16="http://schemas.microsoft.com/office/drawing/2014/main" id="{6C1B77EC-2104-971A-C7D5-355CE0F4E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70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level 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697" name="Rectangle 65">
              <a:extLst>
                <a:ext uri="{FF2B5EF4-FFF2-40B4-BE49-F238E27FC236}">
                  <a16:creationId xmlns:a16="http://schemas.microsoft.com/office/drawing/2014/main" id="{876731F9-DAB2-AE80-F6B6-C71ECE2C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P4.2</a:t>
              </a:r>
            </a:p>
          </p:txBody>
        </p:sp>
        <p:sp>
          <p:nvSpPr>
            <p:cNvPr id="69698" name="Rectangle 66">
              <a:extLst>
                <a:ext uri="{FF2B5EF4-FFF2-40B4-BE49-F238E27FC236}">
                  <a16:creationId xmlns:a16="http://schemas.microsoft.com/office/drawing/2014/main" id="{E9330BDD-233E-B921-8016-105C6394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700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P4.4</a:t>
              </a:r>
            </a:p>
          </p:txBody>
        </p:sp>
        <p:sp>
          <p:nvSpPr>
            <p:cNvPr id="69699" name="Rectangle 67">
              <a:extLst>
                <a:ext uri="{FF2B5EF4-FFF2-40B4-BE49-F238E27FC236}">
                  <a16:creationId xmlns:a16="http://schemas.microsoft.com/office/drawing/2014/main" id="{2E3807CB-382E-F7B0-DC06-F75695EC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P4.1</a:t>
              </a:r>
            </a:p>
          </p:txBody>
        </p:sp>
        <p:sp>
          <p:nvSpPr>
            <p:cNvPr id="69700" name="Rectangle 68">
              <a:extLst>
                <a:ext uri="{FF2B5EF4-FFF2-40B4-BE49-F238E27FC236}">
                  <a16:creationId xmlns:a16="http://schemas.microsoft.com/office/drawing/2014/main" id="{944020ED-BB57-ED55-BDC7-3C136F5E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0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P4.3</a:t>
              </a:r>
            </a:p>
          </p:txBody>
        </p:sp>
        <p:sp>
          <p:nvSpPr>
            <p:cNvPr id="69701" name="Rectangle 69">
              <a:extLst>
                <a:ext uri="{FF2B5EF4-FFF2-40B4-BE49-F238E27FC236}">
                  <a16:creationId xmlns:a16="http://schemas.microsoft.com/office/drawing/2014/main" id="{842A1793-BD12-60E7-DE9D-A21AA91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329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anose="02020603050405020304" pitchFamily="18" charset="0"/>
                </a:rPr>
                <a:t>P4.5</a:t>
              </a:r>
            </a:p>
          </p:txBody>
        </p:sp>
      </p:grpSp>
      <p:sp>
        <p:nvSpPr>
          <p:cNvPr id="69702" name="Rectangle 70">
            <a:extLst>
              <a:ext uri="{FF2B5EF4-FFF2-40B4-BE49-F238E27FC236}">
                <a16:creationId xmlns:a16="http://schemas.microsoft.com/office/drawing/2014/main" id="{058887A0-BA94-36D5-E5A5-EA0448DC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4450"/>
            <a:ext cx="59404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Flow-Oriented Modeling</a:t>
            </a:r>
          </a:p>
        </p:txBody>
      </p:sp>
      <p:sp>
        <p:nvSpPr>
          <p:cNvPr id="69703" name="Rectangle 71">
            <a:extLst>
              <a:ext uri="{FF2B5EF4-FFF2-40B4-BE49-F238E27FC236}">
                <a16:creationId xmlns:a16="http://schemas.microsoft.com/office/drawing/2014/main" id="{72A20273-2878-6392-2028-AA4143A1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39775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The Data Flow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>
            <a:extLst>
              <a:ext uri="{FF2B5EF4-FFF2-40B4-BE49-F238E27FC236}">
                <a16:creationId xmlns:a16="http://schemas.microsoft.com/office/drawing/2014/main" id="{7DA12B77-5F01-CBFA-09AB-885BF1A9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1136650"/>
            <a:ext cx="4105275" cy="2224088"/>
          </a:xfrm>
          <a:prstGeom prst="cloudCallout">
            <a:avLst>
              <a:gd name="adj1" fmla="val -65546"/>
              <a:gd name="adj2" fmla="val 21588"/>
            </a:avLst>
          </a:prstGeom>
          <a:solidFill>
            <a:srgbClr val="AD27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2400" b="1">
                <a:solidFill>
                  <a:srgbClr val="FFFF00"/>
                </a:solidFill>
              </a:rPr>
              <a:t>Everyone knew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 b="1">
                <a:solidFill>
                  <a:srgbClr val="FFFF00"/>
                </a:solidFill>
              </a:rPr>
              <a:t>exactly what had to be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 b="1">
                <a:solidFill>
                  <a:srgbClr val="FFFF00"/>
                </a:solidFill>
              </a:rPr>
              <a:t>done until someone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 b="1">
                <a:solidFill>
                  <a:srgbClr val="FFFF00"/>
                </a:solidFill>
              </a:rPr>
              <a:t>wrote it down!</a:t>
            </a:r>
            <a:endParaRPr lang="en-US" altLang="zh-CN" sz="2400" b="1">
              <a:latin typeface="Helvetica" panose="020B0604020202020204" pitchFamily="34" charset="0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C823959-CA9E-4772-7CA9-FBBCEAC53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97788" cy="4159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2400"/>
              <a:t>Writing the Software Specification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88F7BBBA-30BD-4FF3-78FF-AE7A19E9CC0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70125"/>
            <a:ext cx="2471738" cy="3302000"/>
            <a:chOff x="1056" y="1430"/>
            <a:chExt cx="1557" cy="2080"/>
          </a:xfrm>
        </p:grpSpPr>
        <p:sp>
          <p:nvSpPr>
            <p:cNvPr id="60421" name="Oval 5">
              <a:extLst>
                <a:ext uri="{FF2B5EF4-FFF2-40B4-BE49-F238E27FC236}">
                  <a16:creationId xmlns:a16="http://schemas.microsoft.com/office/drawing/2014/main" id="{98B03E26-4549-5A88-D6CC-A3A3F1DA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439"/>
              <a:ext cx="255" cy="7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2" name="Oval 6">
              <a:extLst>
                <a:ext uri="{FF2B5EF4-FFF2-40B4-BE49-F238E27FC236}">
                  <a16:creationId xmlns:a16="http://schemas.microsoft.com/office/drawing/2014/main" id="{4696193B-679E-462D-F3FB-37101FFF3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1430"/>
              <a:ext cx="271" cy="771"/>
            </a:xfrm>
            <a:prstGeom prst="ellips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Freeform 7">
              <a:extLst>
                <a:ext uri="{FF2B5EF4-FFF2-40B4-BE49-F238E27FC236}">
                  <a16:creationId xmlns:a16="http://schemas.microsoft.com/office/drawing/2014/main" id="{401DAEA5-C10A-5815-46CF-1EDEB8352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219"/>
              <a:ext cx="471" cy="1291"/>
            </a:xfrm>
            <a:custGeom>
              <a:avLst/>
              <a:gdLst>
                <a:gd name="T0" fmla="*/ 72 w 471"/>
                <a:gd name="T1" fmla="*/ 1092 h 1148"/>
                <a:gd name="T2" fmla="*/ 0 w 471"/>
                <a:gd name="T3" fmla="*/ 0 h 1148"/>
                <a:gd name="T4" fmla="*/ 471 w 471"/>
                <a:gd name="T5" fmla="*/ 0 h 1148"/>
                <a:gd name="T6" fmla="*/ 383 w 471"/>
                <a:gd name="T7" fmla="*/ 1148 h 1148"/>
                <a:gd name="T8" fmla="*/ 72 w 471"/>
                <a:gd name="T9" fmla="*/ 109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1148">
                  <a:moveTo>
                    <a:pt x="72" y="1092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383" y="1148"/>
                  </a:lnTo>
                  <a:lnTo>
                    <a:pt x="72" y="109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Freeform 8">
              <a:extLst>
                <a:ext uri="{FF2B5EF4-FFF2-40B4-BE49-F238E27FC236}">
                  <a16:creationId xmlns:a16="http://schemas.microsoft.com/office/drawing/2014/main" id="{38121530-5B98-51C0-7EFE-5C3FC5ECF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219"/>
              <a:ext cx="471" cy="1291"/>
            </a:xfrm>
            <a:custGeom>
              <a:avLst/>
              <a:gdLst>
                <a:gd name="T0" fmla="*/ 72 w 471"/>
                <a:gd name="T1" fmla="*/ 1092 h 1148"/>
                <a:gd name="T2" fmla="*/ 0 w 471"/>
                <a:gd name="T3" fmla="*/ 0 h 1148"/>
                <a:gd name="T4" fmla="*/ 0 w 471"/>
                <a:gd name="T5" fmla="*/ 0 h 1148"/>
                <a:gd name="T6" fmla="*/ 471 w 471"/>
                <a:gd name="T7" fmla="*/ 0 h 1148"/>
                <a:gd name="T8" fmla="*/ 471 w 471"/>
                <a:gd name="T9" fmla="*/ 0 h 1148"/>
                <a:gd name="T10" fmla="*/ 383 w 471"/>
                <a:gd name="T11" fmla="*/ 1148 h 1148"/>
                <a:gd name="T12" fmla="*/ 383 w 471"/>
                <a:gd name="T13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1" h="1148">
                  <a:moveTo>
                    <a:pt x="72" y="10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383" y="1148"/>
                  </a:lnTo>
                  <a:lnTo>
                    <a:pt x="383" y="114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Freeform 9">
              <a:extLst>
                <a:ext uri="{FF2B5EF4-FFF2-40B4-BE49-F238E27FC236}">
                  <a16:creationId xmlns:a16="http://schemas.microsoft.com/office/drawing/2014/main" id="{F4EDE5E1-B340-0390-3927-445AE8552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" y="2210"/>
              <a:ext cx="471" cy="1291"/>
            </a:xfrm>
            <a:custGeom>
              <a:avLst/>
              <a:gdLst>
                <a:gd name="T0" fmla="*/ 72 w 471"/>
                <a:gd name="T1" fmla="*/ 1092 h 1148"/>
                <a:gd name="T2" fmla="*/ 0 w 471"/>
                <a:gd name="T3" fmla="*/ 0 h 1148"/>
                <a:gd name="T4" fmla="*/ 471 w 471"/>
                <a:gd name="T5" fmla="*/ 0 h 1148"/>
                <a:gd name="T6" fmla="*/ 383 w 471"/>
                <a:gd name="T7" fmla="*/ 1148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1" h="1148">
                  <a:moveTo>
                    <a:pt x="72" y="1092"/>
                  </a:moveTo>
                  <a:lnTo>
                    <a:pt x="0" y="0"/>
                  </a:lnTo>
                  <a:lnTo>
                    <a:pt x="471" y="0"/>
                  </a:lnTo>
                  <a:lnTo>
                    <a:pt x="383" y="1148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9D94EB77-F6E3-13C4-581F-B46C9991C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" y="2219"/>
              <a:ext cx="431" cy="439"/>
            </a:xfrm>
            <a:custGeom>
              <a:avLst/>
              <a:gdLst>
                <a:gd name="T0" fmla="*/ 431 w 431"/>
                <a:gd name="T1" fmla="*/ 0 h 391"/>
                <a:gd name="T2" fmla="*/ 303 w 431"/>
                <a:gd name="T3" fmla="*/ 391 h 391"/>
                <a:gd name="T4" fmla="*/ 303 w 431"/>
                <a:gd name="T5" fmla="*/ 391 h 391"/>
                <a:gd name="T6" fmla="*/ 0 w 431"/>
                <a:gd name="T7" fmla="*/ 0 h 391"/>
                <a:gd name="T8" fmla="*/ 0 w 43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91">
                  <a:moveTo>
                    <a:pt x="431" y="0"/>
                  </a:moveTo>
                  <a:lnTo>
                    <a:pt x="303" y="391"/>
                  </a:lnTo>
                  <a:lnTo>
                    <a:pt x="303" y="39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Freeform 11">
              <a:extLst>
                <a:ext uri="{FF2B5EF4-FFF2-40B4-BE49-F238E27FC236}">
                  <a16:creationId xmlns:a16="http://schemas.microsoft.com/office/drawing/2014/main" id="{909FEFD4-CEFA-D428-B3A8-827909AB9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210"/>
              <a:ext cx="431" cy="439"/>
            </a:xfrm>
            <a:custGeom>
              <a:avLst/>
              <a:gdLst>
                <a:gd name="T0" fmla="*/ 431 w 431"/>
                <a:gd name="T1" fmla="*/ 0 h 391"/>
                <a:gd name="T2" fmla="*/ 303 w 431"/>
                <a:gd name="T3" fmla="*/ 391 h 391"/>
                <a:gd name="T4" fmla="*/ 0 w 431"/>
                <a:gd name="T5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391">
                  <a:moveTo>
                    <a:pt x="431" y="0"/>
                  </a:moveTo>
                  <a:lnTo>
                    <a:pt x="303" y="391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Freeform 12">
              <a:extLst>
                <a:ext uri="{FF2B5EF4-FFF2-40B4-BE49-F238E27FC236}">
                  <a16:creationId xmlns:a16="http://schemas.microsoft.com/office/drawing/2014/main" id="{EC969921-2DAE-E901-9D50-445658427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2" y="2219"/>
              <a:ext cx="631" cy="385"/>
            </a:xfrm>
            <a:custGeom>
              <a:avLst/>
              <a:gdLst>
                <a:gd name="T0" fmla="*/ 0 w 631"/>
                <a:gd name="T1" fmla="*/ 0 h 343"/>
                <a:gd name="T2" fmla="*/ 287 w 631"/>
                <a:gd name="T3" fmla="*/ 343 h 343"/>
                <a:gd name="T4" fmla="*/ 287 w 631"/>
                <a:gd name="T5" fmla="*/ 343 h 343"/>
                <a:gd name="T6" fmla="*/ 631 w 631"/>
                <a:gd name="T7" fmla="*/ 343 h 343"/>
                <a:gd name="T8" fmla="*/ 631 w 631"/>
                <a:gd name="T9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343">
                  <a:moveTo>
                    <a:pt x="0" y="0"/>
                  </a:moveTo>
                  <a:lnTo>
                    <a:pt x="287" y="343"/>
                  </a:lnTo>
                  <a:lnTo>
                    <a:pt x="287" y="343"/>
                  </a:lnTo>
                  <a:lnTo>
                    <a:pt x="631" y="343"/>
                  </a:lnTo>
                  <a:lnTo>
                    <a:pt x="631" y="343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Freeform 13">
              <a:extLst>
                <a:ext uri="{FF2B5EF4-FFF2-40B4-BE49-F238E27FC236}">
                  <a16:creationId xmlns:a16="http://schemas.microsoft.com/office/drawing/2014/main" id="{DCA4ED95-A140-460F-A088-D4433F80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210"/>
              <a:ext cx="631" cy="385"/>
            </a:xfrm>
            <a:custGeom>
              <a:avLst/>
              <a:gdLst>
                <a:gd name="T0" fmla="*/ 0 w 631"/>
                <a:gd name="T1" fmla="*/ 0 h 343"/>
                <a:gd name="T2" fmla="*/ 287 w 631"/>
                <a:gd name="T3" fmla="*/ 343 h 343"/>
                <a:gd name="T4" fmla="*/ 631 w 631"/>
                <a:gd name="T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1" h="343">
                  <a:moveTo>
                    <a:pt x="0" y="0"/>
                  </a:moveTo>
                  <a:lnTo>
                    <a:pt x="287" y="343"/>
                  </a:lnTo>
                  <a:lnTo>
                    <a:pt x="631" y="343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1EA3F895-1545-22DF-7DE5-599A8AA4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1" y="3429"/>
              <a:ext cx="327" cy="63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698899A-182D-4989-7637-2222F9AAC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260350"/>
            <a:ext cx="3662363" cy="4159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sz="2400"/>
              <a:t>Specification Guidelines</a:t>
            </a: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7A51D407-656C-1587-67D1-ADFD59ED3FD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917575"/>
            <a:ext cx="7210425" cy="5319713"/>
            <a:chOff x="657" y="487"/>
            <a:chExt cx="4542" cy="3351"/>
          </a:xfrm>
        </p:grpSpPr>
        <p:grpSp>
          <p:nvGrpSpPr>
            <p:cNvPr id="61444" name="Group 4">
              <a:extLst>
                <a:ext uri="{FF2B5EF4-FFF2-40B4-BE49-F238E27FC236}">
                  <a16:creationId xmlns:a16="http://schemas.microsoft.com/office/drawing/2014/main" id="{84E6EB9B-9C20-B888-A146-1E652E7A2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487"/>
              <a:ext cx="4542" cy="3351"/>
              <a:chOff x="723" y="409"/>
              <a:chExt cx="4542" cy="3059"/>
            </a:xfrm>
          </p:grpSpPr>
          <p:sp>
            <p:nvSpPr>
              <p:cNvPr id="61445" name="Rectangle 5">
                <a:extLst>
                  <a:ext uri="{FF2B5EF4-FFF2-40B4-BE49-F238E27FC236}">
                    <a16:creationId xmlns:a16="http://schemas.microsoft.com/office/drawing/2014/main" id="{7427566A-DD8B-D01E-2586-CEDC1AB84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452"/>
                <a:ext cx="4499" cy="30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46" name="Rectangle 6">
                <a:extLst>
                  <a:ext uri="{FF2B5EF4-FFF2-40B4-BE49-F238E27FC236}">
                    <a16:creationId xmlns:a16="http://schemas.microsoft.com/office/drawing/2014/main" id="{46DE22BD-4C88-6DFB-5AB0-3D7ED9700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409"/>
                <a:ext cx="4499" cy="3016"/>
              </a:xfrm>
              <a:prstGeom prst="rect">
                <a:avLst/>
              </a:prstGeom>
              <a:solidFill>
                <a:srgbClr val="96E3F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447" name="Group 7">
              <a:extLst>
                <a:ext uri="{FF2B5EF4-FFF2-40B4-BE49-F238E27FC236}">
                  <a16:creationId xmlns:a16="http://schemas.microsoft.com/office/drawing/2014/main" id="{B27288D3-55B7-EB71-8800-37130D80D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3035"/>
              <a:ext cx="136" cy="133"/>
              <a:chOff x="811" y="3227"/>
              <a:chExt cx="136" cy="133"/>
            </a:xfrm>
          </p:grpSpPr>
          <p:sp>
            <p:nvSpPr>
              <p:cNvPr id="61448" name="Rectangle 8">
                <a:extLst>
                  <a:ext uri="{FF2B5EF4-FFF2-40B4-BE49-F238E27FC236}">
                    <a16:creationId xmlns:a16="http://schemas.microsoft.com/office/drawing/2014/main" id="{6F4AB624-6027-DA87-CF6E-05D220002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3249"/>
                <a:ext cx="121" cy="111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9" name="Rectangle 9">
                <a:extLst>
                  <a:ext uri="{FF2B5EF4-FFF2-40B4-BE49-F238E27FC236}">
                    <a16:creationId xmlns:a16="http://schemas.microsoft.com/office/drawing/2014/main" id="{7F465561-87EE-9398-08DA-A234436FF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3227"/>
                <a:ext cx="114" cy="119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91D00E3F-6642-C2EC-1786-C3398F47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636"/>
              <a:ext cx="40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use a layered format that provides increasing detail </a:t>
              </a:r>
              <a:endParaRPr lang="en-US" altLang="zh-CN"/>
            </a:p>
          </p:txBody>
        </p:sp>
        <p:sp>
          <p:nvSpPr>
            <p:cNvPr id="61451" name="Rectangle 11">
              <a:extLst>
                <a:ext uri="{FF2B5EF4-FFF2-40B4-BE49-F238E27FC236}">
                  <a16:creationId xmlns:a16="http://schemas.microsoft.com/office/drawing/2014/main" id="{AFA60762-2F26-6EB6-8F2E-D197F84A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820"/>
              <a:ext cx="18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as the "layers" deepen </a:t>
              </a:r>
              <a:endParaRPr lang="en-US" altLang="zh-CN"/>
            </a:p>
          </p:txBody>
        </p:sp>
        <p:sp>
          <p:nvSpPr>
            <p:cNvPr id="61452" name="Rectangle 12">
              <a:extLst>
                <a:ext uri="{FF2B5EF4-FFF2-40B4-BE49-F238E27FC236}">
                  <a16:creationId xmlns:a16="http://schemas.microsoft.com/office/drawing/2014/main" id="{1CFE3E42-89AE-EE46-6DB6-4392D060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004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zh-CN" altLang="en-US"/>
            </a:p>
          </p:txBody>
        </p:sp>
        <p:sp>
          <p:nvSpPr>
            <p:cNvPr id="61453" name="Rectangle 13">
              <a:extLst>
                <a:ext uri="{FF2B5EF4-FFF2-40B4-BE49-F238E27FC236}">
                  <a16:creationId xmlns:a16="http://schemas.microsoft.com/office/drawing/2014/main" id="{A9E05C28-D72A-C88A-0CAB-C76D03EE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188"/>
              <a:ext cx="39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use consistent graphical notation and apply textual </a:t>
              </a:r>
              <a:endParaRPr lang="en-US" altLang="zh-CN"/>
            </a:p>
          </p:txBody>
        </p:sp>
        <p:sp>
          <p:nvSpPr>
            <p:cNvPr id="61454" name="Rectangle 14">
              <a:extLst>
                <a:ext uri="{FF2B5EF4-FFF2-40B4-BE49-F238E27FC236}">
                  <a16:creationId xmlns:a16="http://schemas.microsoft.com/office/drawing/2014/main" id="{40F1D04B-0F77-759E-4AB7-C98AF3B60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372"/>
              <a:ext cx="34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terms consistently (stay away from aliases) </a:t>
              </a:r>
              <a:endParaRPr lang="en-US" altLang="zh-CN"/>
            </a:p>
          </p:txBody>
        </p:sp>
        <p:sp>
          <p:nvSpPr>
            <p:cNvPr id="61455" name="Rectangle 15">
              <a:extLst>
                <a:ext uri="{FF2B5EF4-FFF2-40B4-BE49-F238E27FC236}">
                  <a16:creationId xmlns:a16="http://schemas.microsoft.com/office/drawing/2014/main" id="{4D49FD2C-5B26-4E5E-85D3-85306985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555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zh-CN" altLang="en-US"/>
            </a:p>
          </p:txBody>
        </p:sp>
        <p:sp>
          <p:nvSpPr>
            <p:cNvPr id="61456" name="Rectangle 16">
              <a:extLst>
                <a:ext uri="{FF2B5EF4-FFF2-40B4-BE49-F238E27FC236}">
                  <a16:creationId xmlns:a16="http://schemas.microsoft.com/office/drawing/2014/main" id="{7F8E29A4-E02F-FCC3-749A-9DE10C91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739"/>
              <a:ext cx="240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be sure to define all acronyms </a:t>
              </a:r>
              <a:endParaRPr lang="en-US" altLang="zh-CN"/>
            </a:p>
          </p:txBody>
        </p:sp>
        <p:sp>
          <p:nvSpPr>
            <p:cNvPr id="61457" name="Rectangle 17">
              <a:extLst>
                <a:ext uri="{FF2B5EF4-FFF2-40B4-BE49-F238E27FC236}">
                  <a16:creationId xmlns:a16="http://schemas.microsoft.com/office/drawing/2014/main" id="{609076FB-A7DD-41B7-E8C9-85F16EC1E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923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zh-CN" altLang="en-US"/>
            </a:p>
          </p:txBody>
        </p:sp>
        <p:sp>
          <p:nvSpPr>
            <p:cNvPr id="61458" name="Rectangle 18">
              <a:extLst>
                <a:ext uri="{FF2B5EF4-FFF2-40B4-BE49-F238E27FC236}">
                  <a16:creationId xmlns:a16="http://schemas.microsoft.com/office/drawing/2014/main" id="{0CF3D680-AA19-4353-961B-58D623488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107"/>
              <a:ext cx="357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be sure to include a table of contents; ideally, </a:t>
              </a:r>
              <a:endParaRPr lang="en-US" altLang="zh-CN"/>
            </a:p>
          </p:txBody>
        </p:sp>
        <p:sp>
          <p:nvSpPr>
            <p:cNvPr id="61459" name="Rectangle 19">
              <a:extLst>
                <a:ext uri="{FF2B5EF4-FFF2-40B4-BE49-F238E27FC236}">
                  <a16:creationId xmlns:a16="http://schemas.microsoft.com/office/drawing/2014/main" id="{3FFE41BA-766F-4029-442B-0E7BC70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290"/>
              <a:ext cx="27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include an index and/or a glossary </a:t>
              </a:r>
              <a:endParaRPr lang="en-US" altLang="zh-CN"/>
            </a:p>
          </p:txBody>
        </p:sp>
        <p:sp>
          <p:nvSpPr>
            <p:cNvPr id="61460" name="Rectangle 20">
              <a:extLst>
                <a:ext uri="{FF2B5EF4-FFF2-40B4-BE49-F238E27FC236}">
                  <a16:creationId xmlns:a16="http://schemas.microsoft.com/office/drawing/2014/main" id="{0FC66247-E2F0-E2E8-99B9-6F61C8842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474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zh-CN" altLang="en-US"/>
            </a:p>
          </p:txBody>
        </p:sp>
        <p:sp>
          <p:nvSpPr>
            <p:cNvPr id="61461" name="Rectangle 21">
              <a:extLst>
                <a:ext uri="{FF2B5EF4-FFF2-40B4-BE49-F238E27FC236}">
                  <a16:creationId xmlns:a16="http://schemas.microsoft.com/office/drawing/2014/main" id="{663F187D-2036-9587-CBC6-A59BF8396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658"/>
              <a:ext cx="28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write in a simple, unambiguous style</a:t>
              </a:r>
              <a:endParaRPr lang="en-US" altLang="zh-CN"/>
            </a:p>
          </p:txBody>
        </p:sp>
        <p:sp>
          <p:nvSpPr>
            <p:cNvPr id="61462" name="Rectangle 22">
              <a:extLst>
                <a:ext uri="{FF2B5EF4-FFF2-40B4-BE49-F238E27FC236}">
                  <a16:creationId xmlns:a16="http://schemas.microsoft.com/office/drawing/2014/main" id="{5193D5B2-54C5-0CC0-8393-33B88865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976"/>
              <a:ext cx="4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zh-CN" altLang="en-US"/>
            </a:p>
          </p:txBody>
        </p:sp>
        <p:sp>
          <p:nvSpPr>
            <p:cNvPr id="61463" name="Rectangle 23">
              <a:extLst>
                <a:ext uri="{FF2B5EF4-FFF2-40B4-BE49-F238E27FC236}">
                  <a16:creationId xmlns:a16="http://schemas.microsoft.com/office/drawing/2014/main" id="{C8E546A3-293B-F7AE-BBDC-BDC0B56C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3017"/>
              <a:ext cx="40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always put yourself in the reader's position, "Would </a:t>
              </a:r>
              <a:endParaRPr lang="en-US" altLang="zh-CN"/>
            </a:p>
          </p:txBody>
        </p:sp>
        <p:sp>
          <p:nvSpPr>
            <p:cNvPr id="61464" name="Rectangle 24">
              <a:extLst>
                <a:ext uri="{FF2B5EF4-FFF2-40B4-BE49-F238E27FC236}">
                  <a16:creationId xmlns:a16="http://schemas.microsoft.com/office/drawing/2014/main" id="{ABA7675E-440E-201F-418B-C915510D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3201"/>
              <a:ext cx="37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I be able to understand this if I wasn't intimately </a:t>
              </a:r>
              <a:endParaRPr lang="en-US" altLang="zh-CN"/>
            </a:p>
          </p:txBody>
        </p:sp>
        <p:sp>
          <p:nvSpPr>
            <p:cNvPr id="61465" name="Rectangle 25">
              <a:extLst>
                <a:ext uri="{FF2B5EF4-FFF2-40B4-BE49-F238E27FC236}">
                  <a16:creationId xmlns:a16="http://schemas.microsoft.com/office/drawing/2014/main" id="{EF7385AA-465B-FFB0-7333-F3F4BF75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3385"/>
              <a:ext cx="199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Helvetica" panose="020B0604020202020204" pitchFamily="34" charset="0"/>
                </a:rPr>
                <a:t>familiar with the system?"</a:t>
              </a:r>
              <a:endParaRPr lang="en-US" altLang="zh-CN"/>
            </a:p>
          </p:txBody>
        </p:sp>
        <p:grpSp>
          <p:nvGrpSpPr>
            <p:cNvPr id="61466" name="Group 26">
              <a:extLst>
                <a:ext uri="{FF2B5EF4-FFF2-40B4-BE49-F238E27FC236}">
                  <a16:creationId xmlns:a16="http://schemas.microsoft.com/office/drawing/2014/main" id="{D5B3809B-0254-21F1-A4FD-56CD70074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2683"/>
              <a:ext cx="136" cy="133"/>
              <a:chOff x="811" y="2683"/>
              <a:chExt cx="136" cy="133"/>
            </a:xfrm>
          </p:grpSpPr>
          <p:sp>
            <p:nvSpPr>
              <p:cNvPr id="61467" name="Rectangle 27">
                <a:extLst>
                  <a:ext uri="{FF2B5EF4-FFF2-40B4-BE49-F238E27FC236}">
                    <a16:creationId xmlns:a16="http://schemas.microsoft.com/office/drawing/2014/main" id="{8EC2D764-BA78-723D-F345-3FA2E63E7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2697"/>
                <a:ext cx="121" cy="119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8" name="Rectangle 28">
                <a:extLst>
                  <a:ext uri="{FF2B5EF4-FFF2-40B4-BE49-F238E27FC236}">
                    <a16:creationId xmlns:a16="http://schemas.microsoft.com/office/drawing/2014/main" id="{751D92A9-74D9-2E82-572E-11B32E42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2683"/>
                <a:ext cx="114" cy="119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69" name="Group 29">
              <a:extLst>
                <a:ext uri="{FF2B5EF4-FFF2-40B4-BE49-F238E27FC236}">
                  <a16:creationId xmlns:a16="http://schemas.microsoft.com/office/drawing/2014/main" id="{95E47CD9-8B4A-9370-44D5-FDAC720DE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2124"/>
              <a:ext cx="136" cy="134"/>
              <a:chOff x="811" y="2124"/>
              <a:chExt cx="136" cy="134"/>
            </a:xfrm>
          </p:grpSpPr>
          <p:sp>
            <p:nvSpPr>
              <p:cNvPr id="61470" name="Rectangle 30">
                <a:extLst>
                  <a:ext uri="{FF2B5EF4-FFF2-40B4-BE49-F238E27FC236}">
                    <a16:creationId xmlns:a16="http://schemas.microsoft.com/office/drawing/2014/main" id="{353595C7-AF8A-558B-D35F-1DA20216E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2139"/>
                <a:ext cx="121" cy="119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1" name="Rectangle 31">
                <a:extLst>
                  <a:ext uri="{FF2B5EF4-FFF2-40B4-BE49-F238E27FC236}">
                    <a16:creationId xmlns:a16="http://schemas.microsoft.com/office/drawing/2014/main" id="{D1651F97-BDC8-2B24-23EB-833FA927C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2124"/>
                <a:ext cx="114" cy="112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2" name="Group 32">
              <a:extLst>
                <a:ext uri="{FF2B5EF4-FFF2-40B4-BE49-F238E27FC236}">
                  <a16:creationId xmlns:a16="http://schemas.microsoft.com/office/drawing/2014/main" id="{5DBFACC1-E66B-D631-9DF8-5AF95E12C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1756"/>
              <a:ext cx="136" cy="134"/>
              <a:chOff x="811" y="1756"/>
              <a:chExt cx="136" cy="134"/>
            </a:xfrm>
          </p:grpSpPr>
          <p:sp>
            <p:nvSpPr>
              <p:cNvPr id="61473" name="Rectangle 33">
                <a:extLst>
                  <a:ext uri="{FF2B5EF4-FFF2-40B4-BE49-F238E27FC236}">
                    <a16:creationId xmlns:a16="http://schemas.microsoft.com/office/drawing/2014/main" id="{29845E34-0020-3068-A2D3-5555022B9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1771"/>
                <a:ext cx="121" cy="119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4" name="Rectangle 34">
                <a:extLst>
                  <a:ext uri="{FF2B5EF4-FFF2-40B4-BE49-F238E27FC236}">
                    <a16:creationId xmlns:a16="http://schemas.microsoft.com/office/drawing/2014/main" id="{DC494C73-03C1-9110-49C3-B64C40676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756"/>
                <a:ext cx="114" cy="119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5" name="Group 35">
              <a:extLst>
                <a:ext uri="{FF2B5EF4-FFF2-40B4-BE49-F238E27FC236}">
                  <a16:creationId xmlns:a16="http://schemas.microsoft.com/office/drawing/2014/main" id="{E79E2C91-E078-731B-FFC1-DB3228D27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1212"/>
              <a:ext cx="136" cy="134"/>
              <a:chOff x="811" y="1212"/>
              <a:chExt cx="136" cy="134"/>
            </a:xfrm>
          </p:grpSpPr>
          <p:sp>
            <p:nvSpPr>
              <p:cNvPr id="61476" name="Rectangle 36">
                <a:extLst>
                  <a:ext uri="{FF2B5EF4-FFF2-40B4-BE49-F238E27FC236}">
                    <a16:creationId xmlns:a16="http://schemas.microsoft.com/office/drawing/2014/main" id="{64ABB029-06EC-BFF0-CDD0-D6482DE43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1227"/>
                <a:ext cx="121" cy="119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7" name="Rectangle 37">
                <a:extLst>
                  <a:ext uri="{FF2B5EF4-FFF2-40B4-BE49-F238E27FC236}">
                    <a16:creationId xmlns:a16="http://schemas.microsoft.com/office/drawing/2014/main" id="{7C0C8896-74CC-BC0A-669D-DD0AB9F69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1212"/>
                <a:ext cx="114" cy="119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8" name="Group 38">
              <a:extLst>
                <a:ext uri="{FF2B5EF4-FFF2-40B4-BE49-F238E27FC236}">
                  <a16:creationId xmlns:a16="http://schemas.microsoft.com/office/drawing/2014/main" id="{6DEB78CB-CA2A-7D88-5CF2-275E4888F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" y="668"/>
              <a:ext cx="136" cy="134"/>
              <a:chOff x="811" y="668"/>
              <a:chExt cx="136" cy="134"/>
            </a:xfrm>
          </p:grpSpPr>
          <p:sp>
            <p:nvSpPr>
              <p:cNvPr id="61479" name="Rectangle 39">
                <a:extLst>
                  <a:ext uri="{FF2B5EF4-FFF2-40B4-BE49-F238E27FC236}">
                    <a16:creationId xmlns:a16="http://schemas.microsoft.com/office/drawing/2014/main" id="{9CB13CB9-0D77-AE3E-E5BB-6E196FED9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683"/>
                <a:ext cx="121" cy="119"/>
              </a:xfrm>
              <a:prstGeom prst="rect">
                <a:avLst/>
              </a:prstGeom>
              <a:solidFill>
                <a:srgbClr val="0000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0" name="Rectangle 40">
                <a:extLst>
                  <a:ext uri="{FF2B5EF4-FFF2-40B4-BE49-F238E27FC236}">
                    <a16:creationId xmlns:a16="http://schemas.microsoft.com/office/drawing/2014/main" id="{CFDCD280-0AE3-183E-9F33-7799C9F9A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" y="668"/>
                <a:ext cx="114" cy="112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>
            <a:extLst>
              <a:ext uri="{FF2B5EF4-FFF2-40B4-BE49-F238E27FC236}">
                <a16:creationId xmlns:a16="http://schemas.microsoft.com/office/drawing/2014/main" id="{53BEC38D-C9C0-B907-5EBD-4D18C089BAA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49275"/>
            <a:ext cx="7343775" cy="5543550"/>
            <a:chOff x="884" y="346"/>
            <a:chExt cx="4309" cy="3492"/>
          </a:xfrm>
        </p:grpSpPr>
        <p:sp>
          <p:nvSpPr>
            <p:cNvPr id="63491" name="AutoShape 3">
              <a:extLst>
                <a:ext uri="{FF2B5EF4-FFF2-40B4-BE49-F238E27FC236}">
                  <a16:creationId xmlns:a16="http://schemas.microsoft.com/office/drawing/2014/main" id="{20BAE0C6-182F-FCD4-D876-A8DE61EA73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84" y="346"/>
              <a:ext cx="4309" cy="3492"/>
            </a:xfrm>
            <a:prstGeom prst="verticalScroll">
              <a:avLst>
                <a:gd name="adj" fmla="val 3773"/>
              </a:avLst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B19A8581-8312-FC60-E21E-5D0474963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14"/>
              <a:ext cx="3583" cy="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953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bg1"/>
                  </a:solidFill>
                </a:rPr>
                <a:t>《Software Requirements Specification》</a:t>
              </a:r>
              <a:endParaRPr lang="en-US" altLang="zh-CN" sz="2000">
                <a:solidFill>
                  <a:schemeClr val="bg1"/>
                </a:solidFill>
              </a:endParaRPr>
            </a:p>
            <a:p>
              <a:pPr eaLnBrk="1" hangingPunct="1">
                <a:spcBef>
                  <a:spcPct val="20000"/>
                </a:spcBef>
                <a:spcAft>
                  <a:spcPct val="20000"/>
                </a:spcAft>
              </a:pPr>
              <a:r>
                <a:rPr lang="en-US" altLang="zh-CN" b="1">
                  <a:solidFill>
                    <a:schemeClr val="accent1"/>
                  </a:solidFill>
                </a:rPr>
                <a:t>Due:</a:t>
              </a:r>
              <a:r>
                <a:rPr lang="en-US" altLang="zh-CN">
                  <a:solidFill>
                    <a:schemeClr val="bg1"/>
                  </a:solidFill>
                </a:rPr>
                <a:t> 22:00 on April 19th, 2015</a:t>
              </a:r>
            </a:p>
            <a:p>
              <a:pPr eaLnBrk="1" hangingPunct="1">
                <a:spcBef>
                  <a:spcPct val="20000"/>
                </a:spcBef>
                <a:spcAft>
                  <a:spcPct val="20000"/>
                </a:spcAft>
              </a:pPr>
              <a:r>
                <a:rPr lang="en-US" altLang="zh-CN" b="1">
                  <a:solidFill>
                    <a:schemeClr val="accent1"/>
                  </a:solidFill>
                </a:rPr>
                <a:t>Minimum requirement of contents:</a:t>
              </a:r>
              <a:endParaRPr lang="en-US" altLang="zh-CN">
                <a:solidFill>
                  <a:schemeClr val="accent1"/>
                </a:solidFill>
              </a:endParaRP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Introduction (2 points);</a:t>
              </a: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User Scenarios(8 points); Data Flow Diagram (7 points); State Diagrams(5 points); Class Diagrams(5 points) and CRC Cards (5 points); </a:t>
              </a: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Validation Criteria (15 points).</a:t>
              </a:r>
            </a:p>
            <a:p>
              <a:pPr eaLnBrk="1" hangingPunct="1">
                <a:spcBef>
                  <a:spcPct val="30000"/>
                </a:spcBef>
                <a:spcAft>
                  <a:spcPct val="20000"/>
                </a:spcAft>
              </a:pPr>
              <a:r>
                <a:rPr lang="en-US" altLang="zh-CN" sz="1600" b="1">
                  <a:solidFill>
                    <a:schemeClr val="accent1"/>
                  </a:solidFill>
                </a:rPr>
                <a:t>Concerned points:</a:t>
              </a:r>
              <a:endParaRPr lang="en-US" altLang="zh-CN" sz="1600">
                <a:solidFill>
                  <a:schemeClr val="accent1"/>
                </a:solidFill>
              </a:endParaRP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The accuracy of the validation criteria: full marks can be obtained if more than 90% of the functions are covered.  The acceptance testing of the subsystem version 1.0 will strictly go by the criteria.</a:t>
              </a:r>
            </a:p>
            <a:p>
              <a:pPr eaLnBrk="1" hangingPunct="1"/>
              <a:r>
                <a:rPr lang="en-US" altLang="zh-CN" sz="1600">
                  <a:solidFill>
                    <a:schemeClr val="bg1"/>
                  </a:solidFill>
                </a:rPr>
                <a:t>The language and style of the document must be uniformed (3 points).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accent1"/>
                  </a:solidFill>
                </a:rPr>
                <a:t>Grading:</a:t>
              </a:r>
              <a:r>
                <a:rPr lang="en-US" altLang="zh-CN" sz="1600">
                  <a:solidFill>
                    <a:schemeClr val="bg1"/>
                  </a:solidFill>
                </a:rPr>
                <a:t> The full mark = </a:t>
              </a:r>
              <a:r>
                <a:rPr lang="en-US" altLang="zh-CN" sz="1600" b="1">
                  <a:solidFill>
                    <a:srgbClr val="FF0000"/>
                  </a:solidFill>
                </a:rPr>
                <a:t>50 points </a:t>
              </a:r>
              <a:r>
                <a:rPr lang="en-US" altLang="zh-CN" sz="1600" b="1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lang="en-US" altLang="zh-CN" sz="1600" b="1">
                  <a:solidFill>
                    <a:srgbClr val="FF0000"/>
                  </a:solidFill>
                </a:rPr>
                <a:t> number of participants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E83CEF67-D762-B385-1A96-EBA7FD2D2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291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When do we perform analysis? 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the Web or Mobile App to be built is </a:t>
            </a:r>
            <a:r>
              <a:rPr kumimoji="1" lang="en-US" altLang="zh-CN" b="1" i="1"/>
              <a:t>large</a:t>
            </a:r>
            <a:r>
              <a:rPr kumimoji="1" lang="en-US" altLang="zh-CN"/>
              <a:t> and/or </a:t>
            </a:r>
            <a:r>
              <a:rPr kumimoji="1" lang="en-US" altLang="zh-CN" b="1" i="1"/>
              <a:t>complex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the number of </a:t>
            </a:r>
            <a:r>
              <a:rPr kumimoji="1" lang="en-US" altLang="zh-CN" b="1" i="1"/>
              <a:t>stakeholders</a:t>
            </a:r>
            <a:r>
              <a:rPr kumimoji="1" lang="en-US" altLang="zh-CN"/>
              <a:t> is large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the number of </a:t>
            </a:r>
            <a:r>
              <a:rPr kumimoji="1" lang="en-US" altLang="zh-CN" b="1" i="1"/>
              <a:t>developers</a:t>
            </a:r>
            <a:r>
              <a:rPr kumimoji="1" lang="en-US" altLang="zh-CN"/>
              <a:t> is large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the development </a:t>
            </a:r>
            <a:r>
              <a:rPr kumimoji="1" lang="en-US" altLang="zh-CN" b="1" i="1"/>
              <a:t>team</a:t>
            </a:r>
            <a:r>
              <a:rPr kumimoji="1" lang="en-US" altLang="zh-CN"/>
              <a:t> members have not worked together before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/>
              <a:t>the success of the app will have a </a:t>
            </a:r>
            <a:r>
              <a:rPr kumimoji="1" lang="en-US" altLang="zh-CN" b="1" i="1"/>
              <a:t>strong bearing</a:t>
            </a:r>
            <a:r>
              <a:rPr kumimoji="1" lang="en-US" altLang="zh-CN"/>
              <a:t> on the success of the business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4A8F61E-F1A9-63D7-FC68-B6683707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0213"/>
            <a:ext cx="64754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Requirements Modeling for WebApps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96B2788D-3E2C-2F98-D6EA-B59839528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475413" cy="477838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 sz="2800"/>
              <a:t>Requirements Modeling for WebApps</a:t>
            </a:r>
          </a:p>
        </p:txBody>
      </p:sp>
      <p:sp>
        <p:nvSpPr>
          <p:cNvPr id="11267" name="Rectangle 10">
            <a:extLst>
              <a:ext uri="{FF2B5EF4-FFF2-40B4-BE49-F238E27FC236}">
                <a16:creationId xmlns:a16="http://schemas.microsoft.com/office/drawing/2014/main" id="{502448BB-CBE4-A092-512C-937D070B7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1125538"/>
            <a:ext cx="8423275" cy="5256212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en-US" altLang="zh-CN" b="1"/>
              <a:t>Content Analysis </a:t>
            </a:r>
            <a:r>
              <a:rPr kumimoji="1" lang="en-US" altLang="zh-CN"/>
              <a:t>– describe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 sz="2000" i="1"/>
              <a:t>text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 sz="2000" i="1"/>
              <a:t>graphics and images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 sz="2000" i="1"/>
              <a:t>video</a:t>
            </a:r>
          </a:p>
          <a:p>
            <a:pPr lvl="1" eaLnBrk="1" hangingPunct="1">
              <a:spcBef>
                <a:spcPct val="10000"/>
              </a:spcBef>
            </a:pPr>
            <a:r>
              <a:rPr kumimoji="1" lang="en-US" altLang="zh-CN" sz="2000" i="1"/>
              <a:t>audio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en-US" altLang="zh-CN" b="1"/>
              <a:t>Interaction Analysis </a:t>
            </a:r>
            <a:r>
              <a:rPr kumimoji="1" lang="en-US" altLang="zh-CN"/>
              <a:t>– use-cases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en-US" altLang="zh-CN" b="1"/>
              <a:t>Functional Analysis </a:t>
            </a:r>
            <a:r>
              <a:rPr kumimoji="1" lang="en-US" altLang="zh-CN"/>
              <a:t>– use-cases that define</a:t>
            </a:r>
          </a:p>
          <a:p>
            <a:pPr lvl="1" eaLnBrk="1" hangingPunct="1"/>
            <a:r>
              <a:rPr kumimoji="1" lang="en-US" altLang="zh-CN"/>
              <a:t>the operations that will be applied to WebApp content</a:t>
            </a:r>
          </a:p>
          <a:p>
            <a:pPr lvl="1" eaLnBrk="1" hangingPunct="1"/>
            <a:r>
              <a:rPr kumimoji="1" lang="en-US" altLang="zh-CN"/>
              <a:t>imply other processing functions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en-US" altLang="zh-CN" b="1"/>
              <a:t>Configuration Analysis </a:t>
            </a:r>
            <a:r>
              <a:rPr kumimoji="1" lang="en-US" altLang="zh-CN"/>
              <a:t>– environment and infrastructure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kumimoji="1" lang="en-US" altLang="zh-CN" b="1"/>
              <a:t>Navigation Analysis </a:t>
            </a:r>
            <a:r>
              <a:rPr kumimoji="1" lang="en-US" altLang="zh-CN"/>
              <a:t>– focus on overall requirements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6DCCA7-14E1-AF61-93C7-84ADC29B4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zh-CN" sz="2800"/>
              <a:t>Configuration Model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3D5036B-7E66-7506-A586-5337AA2D6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9187"/>
          </a:xfrm>
        </p:spPr>
        <p:txBody>
          <a:bodyPr/>
          <a:lstStyle/>
          <a:p>
            <a:pPr eaLnBrk="1" hangingPunct="1"/>
            <a:r>
              <a:rPr kumimoji="1" lang="en-US" altLang="zh-CN" b="1"/>
              <a:t>Server-side</a:t>
            </a:r>
          </a:p>
          <a:p>
            <a:pPr lvl="1" eaLnBrk="1" hangingPunct="1"/>
            <a:r>
              <a:rPr kumimoji="1" lang="en-US" altLang="zh-CN"/>
              <a:t>Server hardware and operating system environment must be specified</a:t>
            </a:r>
          </a:p>
          <a:p>
            <a:pPr lvl="1" eaLnBrk="1" hangingPunct="1"/>
            <a:r>
              <a:rPr kumimoji="1" lang="en-US" altLang="zh-CN"/>
              <a:t>Interoperability considerations on the server-side must be considered</a:t>
            </a:r>
          </a:p>
          <a:p>
            <a:pPr lvl="1" eaLnBrk="1" hangingPunct="1"/>
            <a:r>
              <a:rPr kumimoji="1" lang="en-US" altLang="zh-CN"/>
              <a:t>Appropriate interfaces, communication protocols and related collaborative information must be specified</a:t>
            </a:r>
          </a:p>
          <a:p>
            <a:pPr eaLnBrk="1" hangingPunct="1"/>
            <a:r>
              <a:rPr kumimoji="1" lang="en-US" altLang="zh-CN" b="1"/>
              <a:t>Client-side</a:t>
            </a:r>
          </a:p>
          <a:p>
            <a:pPr lvl="1" eaLnBrk="1" hangingPunct="1"/>
            <a:r>
              <a:rPr kumimoji="1" lang="en-US" altLang="zh-CN"/>
              <a:t>Browser configuration issues must be identified</a:t>
            </a:r>
          </a:p>
          <a:p>
            <a:pPr lvl="1" eaLnBrk="1" hangingPunct="1"/>
            <a:r>
              <a:rPr kumimoji="1" lang="en-US" altLang="zh-CN"/>
              <a:t>Testing requirements should be defined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160DF-92F5-6712-7513-292F98DA7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zh-CN" sz="2800"/>
              <a:t>Navigation Modeling-I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A060AC9-5079-5F4E-CF74-E06DE3CE6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927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certain elements be </a:t>
            </a:r>
            <a:r>
              <a:rPr kumimoji="1" lang="en-US" altLang="zh-CN" sz="2000" b="1"/>
              <a:t>easier to reach</a:t>
            </a:r>
            <a:r>
              <a:rPr kumimoji="1" lang="en-US" altLang="zh-CN" sz="2000"/>
              <a:t> (require fewer navigation steps) than others? What is the </a:t>
            </a:r>
            <a:r>
              <a:rPr kumimoji="1" lang="en-US" altLang="zh-CN" sz="2000" b="1"/>
              <a:t>priority</a:t>
            </a:r>
            <a:r>
              <a:rPr kumimoji="1" lang="en-US" altLang="zh-CN" sz="2000"/>
              <a:t> for presentation?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certain elements be </a:t>
            </a:r>
            <a:r>
              <a:rPr kumimoji="1" lang="en-US" altLang="zh-CN" sz="2000" b="1"/>
              <a:t>emphasized</a:t>
            </a:r>
            <a:r>
              <a:rPr kumimoji="1" lang="en-US" altLang="zh-CN" sz="2000"/>
              <a:t> to </a:t>
            </a:r>
            <a:r>
              <a:rPr kumimoji="1" lang="en-US" altLang="zh-CN" sz="2000" b="1"/>
              <a:t>force</a:t>
            </a:r>
            <a:r>
              <a:rPr kumimoji="1" lang="en-US" altLang="zh-CN" sz="2000"/>
              <a:t> users to navigate in their direction?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How should navigation </a:t>
            </a:r>
            <a:r>
              <a:rPr kumimoji="1" lang="en-US" altLang="zh-CN" sz="2000" b="1"/>
              <a:t>errors</a:t>
            </a:r>
            <a:r>
              <a:rPr kumimoji="1" lang="en-US" altLang="zh-CN" sz="2000"/>
              <a:t> be handled?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navigation to </a:t>
            </a:r>
            <a:r>
              <a:rPr kumimoji="1" lang="en-US" altLang="zh-CN" sz="2000" b="1"/>
              <a:t>related groups of elements</a:t>
            </a:r>
            <a:r>
              <a:rPr kumimoji="1" lang="en-US" altLang="zh-CN" sz="2000"/>
              <a:t> be given priority over navigation to a specific element?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navigation be accomplished via </a:t>
            </a:r>
            <a:r>
              <a:rPr kumimoji="1" lang="en-US" altLang="zh-CN" sz="2000" b="1"/>
              <a:t>links</a:t>
            </a:r>
            <a:r>
              <a:rPr kumimoji="1" lang="en-US" altLang="zh-CN" sz="2000"/>
              <a:t>, via </a:t>
            </a:r>
            <a:r>
              <a:rPr kumimoji="1" lang="en-US" altLang="zh-CN" sz="2000" b="1"/>
              <a:t>search-based</a:t>
            </a:r>
            <a:r>
              <a:rPr kumimoji="1" lang="en-US" altLang="zh-CN" sz="2000"/>
              <a:t> access, or by some other means?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certain elements be presented to users based on the context of </a:t>
            </a:r>
            <a:r>
              <a:rPr kumimoji="1" lang="en-US" altLang="zh-CN" sz="2000" b="1"/>
              <a:t>previous</a:t>
            </a:r>
            <a:r>
              <a:rPr kumimoji="1" lang="en-US" altLang="zh-CN" sz="2000"/>
              <a:t> navigation actions?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a </a:t>
            </a:r>
            <a:r>
              <a:rPr kumimoji="1" lang="en-US" altLang="zh-CN" sz="2000" b="1"/>
              <a:t>navigation log</a:t>
            </a:r>
            <a:r>
              <a:rPr kumimoji="1" lang="en-US" altLang="zh-CN" sz="2000"/>
              <a:t> be maintained for users?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719BD8C-9505-E6B7-E49C-88A9EF558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zh-CN" sz="2800"/>
              <a:t>Navigation Modeling-II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4BC0077-21FC-2FA0-D3C5-ABA15241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a full navigation </a:t>
            </a:r>
            <a:r>
              <a:rPr kumimoji="1" lang="en-US" altLang="zh-CN" sz="2000" b="1"/>
              <a:t>map or menu</a:t>
            </a:r>
            <a:r>
              <a:rPr kumimoji="1" lang="en-US" altLang="zh-CN" sz="2000"/>
              <a:t> (as opposed to a single “back” link or directed pointer) be available at every point in a user’s interaction?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Should navigation design be driven by the most commonly </a:t>
            </a:r>
            <a:r>
              <a:rPr kumimoji="1" lang="en-US" altLang="zh-CN" sz="2000" b="1"/>
              <a:t>expected</a:t>
            </a:r>
            <a:r>
              <a:rPr kumimoji="1" lang="en-US" altLang="zh-CN" sz="2000"/>
              <a:t> user behaviors or by the </a:t>
            </a:r>
            <a:r>
              <a:rPr kumimoji="1" lang="en-US" altLang="zh-CN" sz="2000" b="1"/>
              <a:t>perceived</a:t>
            </a:r>
            <a:r>
              <a:rPr kumimoji="1" lang="en-US" altLang="zh-CN" sz="2000"/>
              <a:t> importance of the defined WebApp elements?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Can a user “store” his previous navigation through the WebApp to </a:t>
            </a:r>
            <a:r>
              <a:rPr kumimoji="1" lang="en-US" altLang="zh-CN" sz="2000" b="1"/>
              <a:t>expedite future usage</a:t>
            </a:r>
            <a:r>
              <a:rPr kumimoji="1" lang="en-US" altLang="zh-CN" sz="2000"/>
              <a:t>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For which </a:t>
            </a:r>
            <a:r>
              <a:rPr kumimoji="1" lang="en-US" altLang="zh-CN" sz="2000" b="1"/>
              <a:t>user category</a:t>
            </a:r>
            <a:r>
              <a:rPr kumimoji="1" lang="en-US" altLang="zh-CN" sz="2000"/>
              <a:t> should optimal navigation be designed?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</a:pPr>
            <a:r>
              <a:rPr kumimoji="1" lang="en-US" altLang="zh-CN" sz="2000"/>
              <a:t>How should links </a:t>
            </a:r>
            <a:r>
              <a:rPr kumimoji="1" lang="en-US" altLang="zh-CN" sz="2000" b="1"/>
              <a:t>external</a:t>
            </a:r>
            <a:r>
              <a:rPr kumimoji="1" lang="en-US" altLang="zh-CN" sz="2000"/>
              <a:t> to the WebApp be handled? overlaying the existing browser window? as a new browser window? as a separate frame?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F897C4D-E38D-D1B2-C39D-D07786396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188913"/>
            <a:ext cx="5815013" cy="8509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2400"/>
              <a:t>Behavioral Modeling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F248CB0-BACE-6AC8-8A25-3FE879151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7200900" cy="4681537"/>
          </a:xfrm>
        </p:spPr>
        <p:txBody>
          <a:bodyPr/>
          <a:lstStyle/>
          <a:p>
            <a:pPr marL="381000" indent="-381000">
              <a:lnSpc>
                <a:spcPct val="105000"/>
              </a:lnSpc>
              <a:spcAft>
                <a:spcPct val="20000"/>
              </a:spcAft>
            </a:pPr>
            <a:r>
              <a:rPr lang="en-US" altLang="zh-CN" sz="2000"/>
              <a:t>The behavioral model indicates how software will respond to external events or stimuli. To create the model, the analyst must perform the following steps:</a:t>
            </a:r>
          </a:p>
          <a:p>
            <a:pPr marL="838200" lvl="1" indent="-381000">
              <a:lnSpc>
                <a:spcPct val="105000"/>
              </a:lnSpc>
              <a:spcAft>
                <a:spcPct val="20000"/>
              </a:spcAft>
              <a:buFontTx/>
              <a:buAutoNum type="arabicPeriod"/>
            </a:pPr>
            <a:r>
              <a:rPr lang="en-US" altLang="zh-CN" sz="2000"/>
              <a:t>Evaluate all</a:t>
            </a:r>
            <a:r>
              <a:rPr lang="en-US" altLang="zh-CN" sz="2000" b="1"/>
              <a:t> use-cases</a:t>
            </a:r>
            <a:r>
              <a:rPr lang="en-US" altLang="zh-CN" sz="2000"/>
              <a:t> to fully understand the sequence of interaction within the system.</a:t>
            </a:r>
          </a:p>
          <a:p>
            <a:pPr marL="838200" lvl="1" indent="-381000">
              <a:lnSpc>
                <a:spcPct val="105000"/>
              </a:lnSpc>
              <a:spcAft>
                <a:spcPct val="20000"/>
              </a:spcAft>
              <a:buFontTx/>
              <a:buAutoNum type="arabicPeriod"/>
            </a:pPr>
            <a:r>
              <a:rPr lang="en-US" altLang="zh-CN" sz="2000"/>
              <a:t>Identify </a:t>
            </a:r>
            <a:r>
              <a:rPr lang="en-US" altLang="zh-CN" sz="2000" b="1"/>
              <a:t>events</a:t>
            </a:r>
            <a:r>
              <a:rPr lang="en-US" altLang="zh-CN" sz="2000"/>
              <a:t> that drive the interaction sequence and understand how these events relate to specific objects.</a:t>
            </a:r>
          </a:p>
          <a:p>
            <a:pPr marL="838200" lvl="1" indent="-381000">
              <a:lnSpc>
                <a:spcPct val="105000"/>
              </a:lnSpc>
              <a:spcAft>
                <a:spcPct val="20000"/>
              </a:spcAft>
              <a:buFontTx/>
              <a:buAutoNum type="arabicPeriod"/>
            </a:pPr>
            <a:r>
              <a:rPr lang="en-US" altLang="zh-CN" sz="2000"/>
              <a:t>Create a </a:t>
            </a:r>
            <a:r>
              <a:rPr lang="en-US" altLang="zh-CN" sz="2000" b="1"/>
              <a:t>sequence</a:t>
            </a:r>
            <a:r>
              <a:rPr lang="en-US" altLang="zh-CN" sz="2000"/>
              <a:t> for each use-case.</a:t>
            </a:r>
          </a:p>
          <a:p>
            <a:pPr marL="838200" lvl="1" indent="-381000">
              <a:lnSpc>
                <a:spcPct val="105000"/>
              </a:lnSpc>
              <a:spcAft>
                <a:spcPct val="20000"/>
              </a:spcAft>
              <a:buFontTx/>
              <a:buAutoNum type="arabicPeriod"/>
            </a:pPr>
            <a:r>
              <a:rPr lang="en-US" altLang="zh-CN" sz="2000"/>
              <a:t>Build a </a:t>
            </a:r>
            <a:r>
              <a:rPr lang="en-US" altLang="zh-CN" sz="2000" b="1" i="1"/>
              <a:t>state diagram</a:t>
            </a:r>
            <a:r>
              <a:rPr lang="en-US" altLang="zh-CN" sz="2000"/>
              <a:t> for the system.</a:t>
            </a:r>
          </a:p>
          <a:p>
            <a:pPr marL="838200" lvl="1" indent="-381000">
              <a:lnSpc>
                <a:spcPct val="105000"/>
              </a:lnSpc>
              <a:spcAft>
                <a:spcPct val="20000"/>
              </a:spcAft>
              <a:buFontTx/>
              <a:buAutoNum type="arabicPeriod"/>
            </a:pPr>
            <a:r>
              <a:rPr lang="en-US" altLang="zh-CN" sz="2000"/>
              <a:t>Review the behavioral model to verify accuracy and 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01F9EC5-571F-1456-5A31-CBC320C43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981075"/>
            <a:ext cx="7416800" cy="504031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en-US" altLang="zh-CN"/>
              <a:t>In the context of behavioral modeling, two different characterizations of states must be considered: </a:t>
            </a:r>
          </a:p>
          <a:p>
            <a:pPr lvl="1">
              <a:spcAft>
                <a:spcPct val="30000"/>
              </a:spcAft>
            </a:pPr>
            <a:r>
              <a:rPr lang="en-US" altLang="zh-CN" b="1" i="1"/>
              <a:t>the state of each class</a:t>
            </a:r>
            <a:r>
              <a:rPr lang="en-US" altLang="zh-CN"/>
              <a:t> as the system performs its function and</a:t>
            </a:r>
          </a:p>
          <a:p>
            <a:pPr lvl="1">
              <a:spcAft>
                <a:spcPct val="30000"/>
              </a:spcAft>
            </a:pPr>
            <a:r>
              <a:rPr lang="en-US" altLang="zh-CN" b="1" i="1"/>
              <a:t>the state of the system</a:t>
            </a:r>
            <a:r>
              <a:rPr lang="en-US" altLang="zh-CN"/>
              <a:t> as observed from the outside as the system performs its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8AEE3B9-EB3B-1A5A-2C9D-BD13F63B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5888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zh-CN" sz="2400"/>
              <a:t>Behavioral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EED72193-B82C-12DA-9607-FA5049C5B23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0263" y="981075"/>
          <a:ext cx="77025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971690" imgH="4609490" progId="Visio.Drawing.11">
                  <p:embed/>
                </p:oleObj>
              </mc:Choice>
              <mc:Fallback>
                <p:oleObj name="Visio" r:id="rId2" imgW="6971690" imgH="4609490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981075"/>
                        <a:ext cx="770255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>
            <a:extLst>
              <a:ext uri="{FF2B5EF4-FFF2-40B4-BE49-F238E27FC236}">
                <a16:creationId xmlns:a16="http://schemas.microsoft.com/office/drawing/2014/main" id="{04C8A3EA-B434-3C50-F6FC-D2082794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zh-CN" sz="2400"/>
              <a:t>Behavioral Modeling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91EEF74-D14B-19A8-9D84-1543A3B2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080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State Diagram</a:t>
            </a:r>
          </a:p>
        </p:txBody>
      </p:sp>
      <p:grpSp>
        <p:nvGrpSpPr>
          <p:cNvPr id="58373" name="Group 5">
            <a:extLst>
              <a:ext uri="{FF2B5EF4-FFF2-40B4-BE49-F238E27FC236}">
                <a16:creationId xmlns:a16="http://schemas.microsoft.com/office/drawing/2014/main" id="{B37D6E4A-91F9-F7D5-ABD6-B83540F1A08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628775"/>
            <a:ext cx="1223962" cy="865188"/>
            <a:chOff x="567" y="1026"/>
            <a:chExt cx="771" cy="545"/>
          </a:xfrm>
        </p:grpSpPr>
        <p:sp>
          <p:nvSpPr>
            <p:cNvPr id="58374" name="Rectangle 6">
              <a:extLst>
                <a:ext uri="{FF2B5EF4-FFF2-40B4-BE49-F238E27FC236}">
                  <a16:creationId xmlns:a16="http://schemas.microsoft.com/office/drawing/2014/main" id="{A7619A19-13A2-2BAB-CCB9-4500BBACA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026"/>
              <a:ext cx="77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 b="1"/>
                <a:t>ControlPanel</a:t>
              </a:r>
            </a:p>
          </p:txBody>
        </p:sp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5375C3F8-C8BA-7D32-7EA4-37EB1A19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207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6" name="Rectangle 8">
              <a:extLst>
                <a:ext uri="{FF2B5EF4-FFF2-40B4-BE49-F238E27FC236}">
                  <a16:creationId xmlns:a16="http://schemas.microsoft.com/office/drawing/2014/main" id="{6F663479-350D-2C4B-EE2F-64A65B6B9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389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F4BD0E30-F594-EB4F-AADC-500DF8FFA76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1688" y="1484313"/>
          <a:ext cx="76581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195718" imgH="4383329" progId="Visio.Drawing.11">
                  <p:embed/>
                </p:oleObj>
              </mc:Choice>
              <mc:Fallback>
                <p:oleObj name="Visio" r:id="rId2" imgW="7195718" imgH="4383329" progId="Visio.Drawing.11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484313"/>
                        <a:ext cx="7658100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>
            <a:extLst>
              <a:ext uri="{FF2B5EF4-FFF2-40B4-BE49-F238E27FC236}">
                <a16:creationId xmlns:a16="http://schemas.microsoft.com/office/drawing/2014/main" id="{C2FB2B09-ED8A-9FC5-A3F2-D4A1B6A9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zh-CN" sz="2400"/>
              <a:t>Behavioral Modeling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3FF84A1E-355D-1572-D8C0-1CCE72F8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83502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D2A373B-EE9C-17AD-5982-CE8BF300B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D06E726A-4B85-017C-5BF7-1A9BE98D3082}"/>
              </a:ext>
            </a:extLst>
          </p:cNvPr>
          <p:cNvGrpSpPr>
            <a:grpSpLocks/>
          </p:cNvGrpSpPr>
          <p:nvPr/>
        </p:nvGrpSpPr>
        <p:grpSpPr bwMode="auto">
          <a:xfrm>
            <a:off x="1595438" y="1084263"/>
            <a:ext cx="5346700" cy="1781175"/>
            <a:chOff x="1005" y="683"/>
            <a:chExt cx="3368" cy="1122"/>
          </a:xfrm>
        </p:grpSpPr>
        <p:sp>
          <p:nvSpPr>
            <p:cNvPr id="64516" name="AutoShape 4">
              <a:extLst>
                <a:ext uri="{FF2B5EF4-FFF2-40B4-BE49-F238E27FC236}">
                  <a16:creationId xmlns:a16="http://schemas.microsoft.com/office/drawing/2014/main" id="{B8607D3F-187E-7B29-9337-B210BC80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683"/>
              <a:ext cx="1408" cy="1122"/>
            </a:xfrm>
            <a:prstGeom prst="star16">
              <a:avLst>
                <a:gd name="adj" fmla="val 37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7" name="AutoShape 5">
              <a:extLst>
                <a:ext uri="{FF2B5EF4-FFF2-40B4-BE49-F238E27FC236}">
                  <a16:creationId xmlns:a16="http://schemas.microsoft.com/office/drawing/2014/main" id="{54663B6E-2FF6-A414-CC13-09DDA0A10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1074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8" name="AutoShape 6">
              <a:extLst>
                <a:ext uri="{FF2B5EF4-FFF2-40B4-BE49-F238E27FC236}">
                  <a16:creationId xmlns:a16="http://schemas.microsoft.com/office/drawing/2014/main" id="{661C8FE1-C5EA-3896-CB73-3CEC2A85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1095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CCA04AF3-2B41-3AA1-BCD7-20290365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001"/>
              <a:ext cx="98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based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</a:t>
              </a:r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A15FA2D8-9406-9F99-8A47-4D3784A8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117"/>
              <a:ext cx="5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54AFAE2F-64A9-1A9D-8A58-B2A81130B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129"/>
              <a:ext cx="6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</a:p>
          </p:txBody>
        </p:sp>
      </p:grp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FF89ED35-D29A-755B-A003-358E3A10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924175"/>
            <a:ext cx="3182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000" b="1">
                <a:solidFill>
                  <a:srgbClr val="000066"/>
                </a:solidFill>
                <a:ea typeface="楷体_GB2312" pitchFamily="49" charset="-122"/>
              </a:rPr>
              <a:t>System = data + function</a:t>
            </a: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B03C7DA6-5CA6-07A4-3B76-F0A70527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6195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Data Flow Diagram</a:t>
            </a:r>
          </a:p>
        </p:txBody>
      </p:sp>
      <p:grpSp>
        <p:nvGrpSpPr>
          <p:cNvPr id="64524" name="Group 12">
            <a:extLst>
              <a:ext uri="{FF2B5EF4-FFF2-40B4-BE49-F238E27FC236}">
                <a16:creationId xmlns:a16="http://schemas.microsoft.com/office/drawing/2014/main" id="{DA7758B7-6FBE-E077-C267-731EF402A7AF}"/>
              </a:ext>
            </a:extLst>
          </p:cNvPr>
          <p:cNvGrpSpPr>
            <a:grpSpLocks/>
          </p:cNvGrpSpPr>
          <p:nvPr/>
        </p:nvGrpSpPr>
        <p:grpSpPr bwMode="auto">
          <a:xfrm>
            <a:off x="1317625" y="4446588"/>
            <a:ext cx="2087563" cy="927100"/>
            <a:chOff x="703" y="2659"/>
            <a:chExt cx="1315" cy="584"/>
          </a:xfrm>
        </p:grpSpPr>
        <p:sp>
          <p:nvSpPr>
            <p:cNvPr id="64525" name="Rectangle 13">
              <a:extLst>
                <a:ext uri="{FF2B5EF4-FFF2-40B4-BE49-F238E27FC236}">
                  <a16:creationId xmlns:a16="http://schemas.microsoft.com/office/drawing/2014/main" id="{18645F64-F39D-DD95-BE69-CB027F6E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59"/>
              <a:ext cx="624" cy="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57BFD31D-5F1B-F90A-BB39-58709C22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750"/>
              <a:ext cx="6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External Entity</a:t>
              </a:r>
            </a:p>
          </p:txBody>
        </p:sp>
      </p:grp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177A801A-4497-1F1A-C3AB-07157E52ECEA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4314825"/>
            <a:ext cx="2592388" cy="1130300"/>
            <a:chOff x="2109" y="2614"/>
            <a:chExt cx="1633" cy="712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C14A84B0-8B4D-DF8C-AD4E-41A72B6B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614"/>
              <a:ext cx="712" cy="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E358065C-AB1F-5BD0-2951-F35695EE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750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Process</a:t>
              </a:r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59DEE6EF-14E7-7111-A324-F20A420420D5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4076700"/>
            <a:ext cx="1816100" cy="577850"/>
            <a:chOff x="4150" y="2704"/>
            <a:chExt cx="1144" cy="364"/>
          </a:xfrm>
        </p:grpSpPr>
        <p:sp>
          <p:nvSpPr>
            <p:cNvPr id="64531" name="AutoShape 19">
              <a:extLst>
                <a:ext uri="{FF2B5EF4-FFF2-40B4-BE49-F238E27FC236}">
                  <a16:creationId xmlns:a16="http://schemas.microsoft.com/office/drawing/2014/main" id="{1B7AF9C9-5FFA-0B94-E98F-2DCA98E7B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886"/>
              <a:ext cx="1144" cy="182"/>
            </a:xfrm>
            <a:prstGeom prst="rightArrow">
              <a:avLst>
                <a:gd name="adj1" fmla="val 50000"/>
                <a:gd name="adj2" fmla="val 314315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Text Box 20">
              <a:extLst>
                <a:ext uri="{FF2B5EF4-FFF2-40B4-BE49-F238E27FC236}">
                  <a16:creationId xmlns:a16="http://schemas.microsoft.com/office/drawing/2014/main" id="{025B8814-C63C-AB37-071F-9CD2E0E0A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70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Data</a:t>
              </a:r>
            </a:p>
          </p:txBody>
        </p:sp>
      </p:grpSp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8D1E0172-A0CD-6AB5-05F7-E05A4EAC224D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5013325"/>
            <a:ext cx="1871663" cy="554038"/>
            <a:chOff x="930" y="3453"/>
            <a:chExt cx="1179" cy="349"/>
          </a:xfrm>
        </p:grpSpPr>
        <p:sp>
          <p:nvSpPr>
            <p:cNvPr id="64534" name="Rectangle 22">
              <a:extLst>
                <a:ext uri="{FF2B5EF4-FFF2-40B4-BE49-F238E27FC236}">
                  <a16:creationId xmlns:a16="http://schemas.microsoft.com/office/drawing/2014/main" id="{D2E5F0E8-3651-F9A7-ED88-1CF0F60B5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453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Rectangle 23">
              <a:extLst>
                <a:ext uri="{FF2B5EF4-FFF2-40B4-BE49-F238E27FC236}">
                  <a16:creationId xmlns:a16="http://schemas.microsoft.com/office/drawing/2014/main" id="{7128A9D9-E06B-C5EA-25A4-844B7A8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748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Text Box 24">
              <a:extLst>
                <a:ext uri="{FF2B5EF4-FFF2-40B4-BE49-F238E27FC236}">
                  <a16:creationId xmlns:a16="http://schemas.microsoft.com/office/drawing/2014/main" id="{E6058AFC-45FA-8E3B-34E7-74F59E8C4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521"/>
              <a:ext cx="1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Data Stores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9D3E65F-1DBB-FC03-DDC0-3D52B56C8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96212" cy="4929187"/>
          </a:xfrm>
        </p:spPr>
        <p:txBody>
          <a:bodyPr/>
          <a:lstStyle/>
          <a:p>
            <a:r>
              <a:rPr kumimoji="1" lang="en-US" altLang="zh-CN" b="1"/>
              <a:t>Example:</a:t>
            </a:r>
            <a:r>
              <a:rPr kumimoji="1" lang="en-US" altLang="zh-CN" sz="2000"/>
              <a:t>  [ From《</a:t>
            </a:r>
            <a:r>
              <a:rPr kumimoji="1" lang="en-US" altLang="zh-CN" sz="2000" i="1"/>
              <a:t>Fundamentals of Software Engineering</a:t>
            </a:r>
            <a:r>
              <a:rPr kumimoji="1" lang="en-US" altLang="zh-CN" sz="2000"/>
              <a:t>》]           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 b="1" i="1"/>
              <a:t>    Information System of a Public Library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    if  { user requests a book (title, author, user’s name) }</a:t>
            </a:r>
          </a:p>
          <a:p>
            <a:pPr>
              <a:buFontTx/>
              <a:buNone/>
            </a:pPr>
            <a:r>
              <a:rPr kumimoji="1" lang="en-US" altLang="zh-CN" sz="2000"/>
              <a:t>        { </a:t>
            </a:r>
            <a:r>
              <a:rPr kumimoji="1" lang="en-US" altLang="zh-CN" b="1"/>
              <a:t>Get a book</a:t>
            </a:r>
            <a:r>
              <a:rPr kumimoji="1" lang="en-US" altLang="zh-CN" sz="2000"/>
              <a:t> } </a:t>
            </a:r>
          </a:p>
          <a:p>
            <a:pPr>
              <a:buFontTx/>
              <a:buNone/>
            </a:pPr>
            <a:r>
              <a:rPr kumimoji="1" lang="en-US" altLang="zh-CN" sz="2000" noProof="1">
                <a:sym typeface="Wingdings" panose="05000000000000000000" pitchFamily="2" charset="2"/>
              </a:rPr>
              <a:t>    </a:t>
            </a:r>
            <a:r>
              <a:rPr kumimoji="1" lang="en-US" altLang="zh-CN" sz="2000"/>
              <a:t> book, and user’s list of books borrowed;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000"/>
              <a:t>    if { user searches a book by topics }</a:t>
            </a:r>
          </a:p>
          <a:p>
            <a:pPr>
              <a:buFontTx/>
              <a:buNone/>
            </a:pPr>
            <a:r>
              <a:rPr kumimoji="1" lang="en-US" altLang="zh-CN" sz="2000"/>
              <a:t>       { </a:t>
            </a:r>
            <a:r>
              <a:rPr kumimoji="1" lang="en-US" altLang="zh-CN" b="1"/>
              <a:t>Search by topics</a:t>
            </a:r>
            <a:r>
              <a:rPr kumimoji="1" lang="en-US" altLang="zh-CN" sz="2000"/>
              <a:t> } </a:t>
            </a:r>
          </a:p>
          <a:p>
            <a:pPr>
              <a:buFontTx/>
              <a:buNone/>
            </a:pPr>
            <a:r>
              <a:rPr kumimoji="1" lang="en-US" altLang="zh-CN" sz="2000"/>
              <a:t>    </a:t>
            </a:r>
            <a:r>
              <a:rPr kumimoji="1" lang="en-US" altLang="zh-CN" sz="2000" noProof="1">
                <a:sym typeface="Wingdings" panose="05000000000000000000" pitchFamily="2" charset="2"/>
              </a:rPr>
              <a:t></a:t>
            </a:r>
            <a:r>
              <a:rPr kumimoji="1" lang="en-US" altLang="zh-CN" sz="2000"/>
              <a:t> list of book titles referring to the topic.</a:t>
            </a:r>
          </a:p>
          <a:p>
            <a:pPr>
              <a:buFontTx/>
              <a:buNone/>
            </a:pPr>
            <a:endParaRPr lang="zh-CN" altLang="en-US" sz="20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D60856B-2C7B-61A5-9476-82A759F4A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0CEE78D-16DA-DFC7-5A42-EFF91F47C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63003D93-D7C4-73BA-DFE5-FB8AD9A8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1668463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0"/>
          <a:lstStyle/>
          <a:p>
            <a:pPr algn="just"/>
            <a:r>
              <a:rPr kumimoji="1" lang="en-US" altLang="zh-CN" sz="1400" b="1">
                <a:latin typeface="Times New Roman" panose="02020603050405020304" pitchFamily="18" charset="0"/>
              </a:rPr>
              <a:t>Title and author of requested book; </a:t>
            </a:r>
          </a:p>
          <a:p>
            <a:pPr algn="just"/>
            <a:r>
              <a:rPr kumimoji="1" lang="en-US" altLang="zh-CN" sz="1400" b="1">
                <a:latin typeface="Times New Roman" panose="02020603050405020304" pitchFamily="18" charset="0"/>
              </a:rPr>
              <a:t>name of user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E7A43B3-6872-D259-33F3-EE9E7528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1068388"/>
            <a:ext cx="860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0"/>
          <a:lstStyle/>
          <a:p>
            <a:pPr algn="ctr"/>
            <a:r>
              <a:rPr kumimoji="1" lang="en-US" altLang="zh-CN" sz="1400" b="1">
                <a:latin typeface="Times New Roman" panose="02020603050405020304" pitchFamily="18" charset="0"/>
              </a:rPr>
              <a:t>Book</a:t>
            </a:r>
          </a:p>
        </p:txBody>
      </p:sp>
      <p:grpSp>
        <p:nvGrpSpPr>
          <p:cNvPr id="67589" name="Group 5">
            <a:extLst>
              <a:ext uri="{FF2B5EF4-FFF2-40B4-BE49-F238E27FC236}">
                <a16:creationId xmlns:a16="http://schemas.microsoft.com/office/drawing/2014/main" id="{038109BA-8384-25B1-1B66-B478B1D340CD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560513"/>
            <a:ext cx="1465263" cy="438150"/>
            <a:chOff x="1857" y="3783"/>
            <a:chExt cx="1531" cy="468"/>
          </a:xfrm>
        </p:grpSpPr>
        <p:sp>
          <p:nvSpPr>
            <p:cNvPr id="67590" name="Text Box 6">
              <a:extLst>
                <a:ext uri="{FF2B5EF4-FFF2-40B4-BE49-F238E27FC236}">
                  <a16:creationId xmlns:a16="http://schemas.microsoft.com/office/drawing/2014/main" id="{92D38AF0-68A8-CF1A-0034-909466C29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3783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Shelves</a:t>
              </a:r>
            </a:p>
          </p:txBody>
        </p:sp>
        <p:sp>
          <p:nvSpPr>
            <p:cNvPr id="67591" name="Line 7">
              <a:extLst>
                <a:ext uri="{FF2B5EF4-FFF2-40B4-BE49-F238E27FC236}">
                  <a16:creationId xmlns:a16="http://schemas.microsoft.com/office/drawing/2014/main" id="{95DB6E7C-AF73-19CF-583D-1EB1DD801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879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  <p:sp>
          <p:nvSpPr>
            <p:cNvPr id="67592" name="Line 8">
              <a:extLst>
                <a:ext uri="{FF2B5EF4-FFF2-40B4-BE49-F238E27FC236}">
                  <a16:creationId xmlns:a16="http://schemas.microsoft.com/office/drawing/2014/main" id="{35DF2883-B419-F9F4-3D2B-7756FCE1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10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</p:grpSp>
      <p:grpSp>
        <p:nvGrpSpPr>
          <p:cNvPr id="67593" name="Group 9">
            <a:extLst>
              <a:ext uri="{FF2B5EF4-FFF2-40B4-BE49-F238E27FC236}">
                <a16:creationId xmlns:a16="http://schemas.microsoft.com/office/drawing/2014/main" id="{7CE0050A-0EC1-7393-02F3-52190E394B1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7588"/>
            <a:ext cx="1558925" cy="438150"/>
            <a:chOff x="1800" y="4560"/>
            <a:chExt cx="1630" cy="468"/>
          </a:xfrm>
        </p:grpSpPr>
        <p:sp>
          <p:nvSpPr>
            <p:cNvPr id="67594" name="Text Box 10">
              <a:extLst>
                <a:ext uri="{FF2B5EF4-FFF2-40B4-BE49-F238E27FC236}">
                  <a16:creationId xmlns:a16="http://schemas.microsoft.com/office/drawing/2014/main" id="{DED221A7-D02A-99D3-A20E-74E756FC6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List of Authors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7595" name="Line 11">
              <a:extLst>
                <a:ext uri="{FF2B5EF4-FFF2-40B4-BE49-F238E27FC236}">
                  <a16:creationId xmlns:a16="http://schemas.microsoft.com/office/drawing/2014/main" id="{2DB8A38D-1DBA-3CD8-1C77-29DC0506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  <p:sp>
          <p:nvSpPr>
            <p:cNvPr id="67596" name="Line 12">
              <a:extLst>
                <a:ext uri="{FF2B5EF4-FFF2-40B4-BE49-F238E27FC236}">
                  <a16:creationId xmlns:a16="http://schemas.microsoft.com/office/drawing/2014/main" id="{827FC834-78BE-6489-AD5A-35C882776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</p:grpSp>
      <p:grpSp>
        <p:nvGrpSpPr>
          <p:cNvPr id="67597" name="Group 13">
            <a:extLst>
              <a:ext uri="{FF2B5EF4-FFF2-40B4-BE49-F238E27FC236}">
                <a16:creationId xmlns:a16="http://schemas.microsoft.com/office/drawing/2014/main" id="{80192737-797B-42F8-3D3C-24D0BDE33A3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63888"/>
            <a:ext cx="1558925" cy="438150"/>
            <a:chOff x="1800" y="4560"/>
            <a:chExt cx="1630" cy="468"/>
          </a:xfrm>
        </p:grpSpPr>
        <p:sp>
          <p:nvSpPr>
            <p:cNvPr id="67598" name="Text Box 14">
              <a:extLst>
                <a:ext uri="{FF2B5EF4-FFF2-40B4-BE49-F238E27FC236}">
                  <a16:creationId xmlns:a16="http://schemas.microsoft.com/office/drawing/2014/main" id="{40FB5D09-FB04-8B3B-A0EF-EF4E51ED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List of titles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7599" name="Line 15">
              <a:extLst>
                <a:ext uri="{FF2B5EF4-FFF2-40B4-BE49-F238E27FC236}">
                  <a16:creationId xmlns:a16="http://schemas.microsoft.com/office/drawing/2014/main" id="{E69E8765-94D7-4D65-D3AE-FEB42C73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  <p:sp>
          <p:nvSpPr>
            <p:cNvPr id="67600" name="Line 16">
              <a:extLst>
                <a:ext uri="{FF2B5EF4-FFF2-40B4-BE49-F238E27FC236}">
                  <a16:creationId xmlns:a16="http://schemas.microsoft.com/office/drawing/2014/main" id="{880878FE-1854-CD15-A4CE-BB295DD0D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</p:grpSp>
      <p:grpSp>
        <p:nvGrpSpPr>
          <p:cNvPr id="67601" name="Group 17">
            <a:extLst>
              <a:ext uri="{FF2B5EF4-FFF2-40B4-BE49-F238E27FC236}">
                <a16:creationId xmlns:a16="http://schemas.microsoft.com/office/drawing/2014/main" id="{67DC861A-4BA8-30E9-C3B9-6721341F8BA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40188"/>
            <a:ext cx="1558925" cy="438150"/>
            <a:chOff x="1800" y="4560"/>
            <a:chExt cx="1630" cy="468"/>
          </a:xfrm>
        </p:grpSpPr>
        <p:sp>
          <p:nvSpPr>
            <p:cNvPr id="67602" name="Text Box 18">
              <a:extLst>
                <a:ext uri="{FF2B5EF4-FFF2-40B4-BE49-F238E27FC236}">
                  <a16:creationId xmlns:a16="http://schemas.microsoft.com/office/drawing/2014/main" id="{0754B754-1B2F-43AD-9FF5-4946C96EC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List of topics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7603" name="Line 19">
              <a:extLst>
                <a:ext uri="{FF2B5EF4-FFF2-40B4-BE49-F238E27FC236}">
                  <a16:creationId xmlns:a16="http://schemas.microsoft.com/office/drawing/2014/main" id="{FA8C7DE3-6B4A-69D6-F79B-D2A6C6DC1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  <p:sp>
          <p:nvSpPr>
            <p:cNvPr id="67604" name="Line 20">
              <a:extLst>
                <a:ext uri="{FF2B5EF4-FFF2-40B4-BE49-F238E27FC236}">
                  <a16:creationId xmlns:a16="http://schemas.microsoft.com/office/drawing/2014/main" id="{866C97B3-8A74-546D-7A5C-BA27CE160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endParaRPr lang="zh-CN" altLang="en-US"/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9C59A37A-26B4-7B4F-FD17-C9AC9AEA6507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2141538"/>
            <a:ext cx="949325" cy="901700"/>
            <a:chOff x="2349" y="1349"/>
            <a:chExt cx="598" cy="568"/>
          </a:xfrm>
        </p:grpSpPr>
        <p:sp>
          <p:nvSpPr>
            <p:cNvPr id="67606" name="Oval 22">
              <a:extLst>
                <a:ext uri="{FF2B5EF4-FFF2-40B4-BE49-F238E27FC236}">
                  <a16:creationId xmlns:a16="http://schemas.microsoft.com/office/drawing/2014/main" id="{D9CC7877-C0DE-9288-3289-663836F3E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1349"/>
              <a:ext cx="581" cy="56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endParaRPr lang="zh-CN" altLang="en-US"/>
            </a:p>
          </p:txBody>
        </p:sp>
        <p:sp>
          <p:nvSpPr>
            <p:cNvPr id="67607" name="Text Box 23">
              <a:extLst>
                <a:ext uri="{FF2B5EF4-FFF2-40B4-BE49-F238E27FC236}">
                  <a16:creationId xmlns:a16="http://schemas.microsoft.com/office/drawing/2014/main" id="{D0586316-6F60-B72F-D81B-95D1B3104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" y="1407"/>
              <a:ext cx="58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Get a </a:t>
              </a:r>
            </a:p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book</a:t>
              </a:r>
              <a:endParaRPr kumimoji="1" lang="en-US" altLang="zh-CN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67608" name="Group 24">
            <a:extLst>
              <a:ext uri="{FF2B5EF4-FFF2-40B4-BE49-F238E27FC236}">
                <a16:creationId xmlns:a16="http://schemas.microsoft.com/office/drawing/2014/main" id="{CEE67BFE-F762-44A6-6C15-806F81AB805D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3602038"/>
            <a:ext cx="1033462" cy="903287"/>
            <a:chOff x="2359" y="2269"/>
            <a:chExt cx="651" cy="569"/>
          </a:xfrm>
        </p:grpSpPr>
        <p:sp>
          <p:nvSpPr>
            <p:cNvPr id="67609" name="Oval 25">
              <a:extLst>
                <a:ext uri="{FF2B5EF4-FFF2-40B4-BE49-F238E27FC236}">
                  <a16:creationId xmlns:a16="http://schemas.microsoft.com/office/drawing/2014/main" id="{C1C41433-FC94-9D65-AE31-98F4957A3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269"/>
              <a:ext cx="582" cy="56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54800" bIns="0"/>
            <a:lstStyle/>
            <a:p>
              <a:endParaRPr lang="zh-CN" altLang="en-US"/>
            </a:p>
          </p:txBody>
        </p:sp>
        <p:sp>
          <p:nvSpPr>
            <p:cNvPr id="67610" name="Text Box 26">
              <a:extLst>
                <a:ext uri="{FF2B5EF4-FFF2-40B4-BE49-F238E27FC236}">
                  <a16:creationId xmlns:a16="http://schemas.microsoft.com/office/drawing/2014/main" id="{C026400E-1839-20B7-1057-879D9071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2293"/>
              <a:ext cx="651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54800" bIns="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Search </a:t>
              </a:r>
            </a:p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by topics</a:t>
              </a:r>
              <a:endParaRPr kumimoji="1"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67611" name="Arc 27">
            <a:extLst>
              <a:ext uri="{FF2B5EF4-FFF2-40B4-BE49-F238E27FC236}">
                <a16:creationId xmlns:a16="http://schemas.microsoft.com/office/drawing/2014/main" id="{59FB9889-52FE-B4B2-E9FF-C8AB3366544F}"/>
              </a:ext>
            </a:extLst>
          </p:cNvPr>
          <p:cNvSpPr>
            <a:spLocks/>
          </p:cNvSpPr>
          <p:nvPr/>
        </p:nvSpPr>
        <p:spPr bwMode="auto">
          <a:xfrm rot="3499389" flipH="1">
            <a:off x="2082801" y="1212850"/>
            <a:ext cx="1606550" cy="1438275"/>
          </a:xfrm>
          <a:custGeom>
            <a:avLst/>
            <a:gdLst>
              <a:gd name="G0" fmla="+- 3241 0 0"/>
              <a:gd name="G1" fmla="+- 21600 0 0"/>
              <a:gd name="G2" fmla="+- 21600 0 0"/>
              <a:gd name="T0" fmla="*/ 0 w 24841"/>
              <a:gd name="T1" fmla="*/ 244 h 21600"/>
              <a:gd name="T2" fmla="*/ 24841 w 24841"/>
              <a:gd name="T3" fmla="*/ 21600 h 21600"/>
              <a:gd name="T4" fmla="*/ 3241 w 248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41" h="21600" fill="none" extrusionOk="0">
                <a:moveTo>
                  <a:pt x="0" y="244"/>
                </a:moveTo>
                <a:cubicBezTo>
                  <a:pt x="1072" y="81"/>
                  <a:pt x="2156" y="0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</a:path>
              <a:path w="24841" h="21600" stroke="0" extrusionOk="0">
                <a:moveTo>
                  <a:pt x="0" y="244"/>
                </a:moveTo>
                <a:cubicBezTo>
                  <a:pt x="1072" y="81"/>
                  <a:pt x="2156" y="0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  <a:lnTo>
                  <a:pt x="3241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 type="arrow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/>
          <a:p>
            <a:endParaRPr lang="zh-CN" altLang="en-US"/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57685D0C-5600-958E-351B-313F24B8A04E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1122363"/>
            <a:ext cx="1882775" cy="1060450"/>
            <a:chOff x="2793" y="562"/>
            <a:chExt cx="1186" cy="668"/>
          </a:xfrm>
        </p:grpSpPr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8549409E-DBE7-0FDA-86B9-A165DC1E5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562"/>
              <a:ext cx="861" cy="36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Book request by the user</a:t>
              </a:r>
            </a:p>
          </p:txBody>
        </p:sp>
        <p:sp>
          <p:nvSpPr>
            <p:cNvPr id="67614" name="Line 30">
              <a:extLst>
                <a:ext uri="{FF2B5EF4-FFF2-40B4-BE49-F238E27FC236}">
                  <a16:creationId xmlns:a16="http://schemas.microsoft.com/office/drawing/2014/main" id="{D88A6E83-BC83-9AE6-1377-43FBB2BCD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3" y="930"/>
              <a:ext cx="434" cy="3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15" name="Group 31">
            <a:extLst>
              <a:ext uri="{FF2B5EF4-FFF2-40B4-BE49-F238E27FC236}">
                <a16:creationId xmlns:a16="http://schemas.microsoft.com/office/drawing/2014/main" id="{BD478B1F-3A6C-5C0C-B2D0-E238D6D81863}"/>
              </a:ext>
            </a:extLst>
          </p:cNvPr>
          <p:cNvGrpSpPr>
            <a:grpSpLocks/>
          </p:cNvGrpSpPr>
          <p:nvPr/>
        </p:nvGrpSpPr>
        <p:grpSpPr bwMode="auto">
          <a:xfrm>
            <a:off x="4451350" y="2874963"/>
            <a:ext cx="3216275" cy="941387"/>
            <a:chOff x="2804" y="1666"/>
            <a:chExt cx="2026" cy="593"/>
          </a:xfrm>
        </p:grpSpPr>
        <p:sp>
          <p:nvSpPr>
            <p:cNvPr id="67616" name="Text Box 32">
              <a:extLst>
                <a:ext uri="{FF2B5EF4-FFF2-40B4-BE49-F238E27FC236}">
                  <a16:creationId xmlns:a16="http://schemas.microsoft.com/office/drawing/2014/main" id="{1AEB054C-A615-9EAC-65B5-80BE96D5B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1682"/>
              <a:ext cx="7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Book title;</a:t>
              </a:r>
            </a:p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grpSp>
          <p:nvGrpSpPr>
            <p:cNvPr id="67617" name="Group 33">
              <a:extLst>
                <a:ext uri="{FF2B5EF4-FFF2-40B4-BE49-F238E27FC236}">
                  <a16:creationId xmlns:a16="http://schemas.microsoft.com/office/drawing/2014/main" id="{DF499944-9844-1CE0-30C1-47EF4F6EA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983"/>
              <a:ext cx="1410" cy="276"/>
              <a:chOff x="6903" y="6120"/>
              <a:chExt cx="2340" cy="468"/>
            </a:xfrm>
          </p:grpSpPr>
          <p:sp>
            <p:nvSpPr>
              <p:cNvPr id="67618" name="Text Box 34">
                <a:extLst>
                  <a:ext uri="{FF2B5EF4-FFF2-40B4-BE49-F238E27FC236}">
                    <a16:creationId xmlns:a16="http://schemas.microsoft.com/office/drawing/2014/main" id="{6B5439E3-0471-0C34-8220-BB88C5CF4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18800" bIns="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19" name="Line 35">
                <a:extLst>
                  <a:ext uri="{FF2B5EF4-FFF2-40B4-BE49-F238E27FC236}">
                    <a16:creationId xmlns:a16="http://schemas.microsoft.com/office/drawing/2014/main" id="{5E7E47DE-0182-DF78-3122-DD8D3BA91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endParaRPr lang="zh-CN" altLang="en-US"/>
              </a:p>
            </p:txBody>
          </p:sp>
          <p:sp>
            <p:nvSpPr>
              <p:cNvPr id="67620" name="Line 36">
                <a:extLst>
                  <a:ext uri="{FF2B5EF4-FFF2-40B4-BE49-F238E27FC236}">
                    <a16:creationId xmlns:a16="http://schemas.microsoft.com/office/drawing/2014/main" id="{B333F3ED-3654-76D0-16DA-35B02DDE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endParaRPr lang="zh-CN" altLang="en-US"/>
              </a:p>
            </p:txBody>
          </p:sp>
        </p:grpSp>
        <p:sp>
          <p:nvSpPr>
            <p:cNvPr id="67621" name="Arc 37">
              <a:extLst>
                <a:ext uri="{FF2B5EF4-FFF2-40B4-BE49-F238E27FC236}">
                  <a16:creationId xmlns:a16="http://schemas.microsoft.com/office/drawing/2014/main" id="{B7CC9D71-1CF9-A67C-83CE-7741A7E5BDC3}"/>
                </a:ext>
              </a:extLst>
            </p:cNvPr>
            <p:cNvSpPr>
              <a:spLocks/>
            </p:cNvSpPr>
            <p:nvPr/>
          </p:nvSpPr>
          <p:spPr bwMode="auto">
            <a:xfrm rot="466127">
              <a:off x="2901" y="1666"/>
              <a:ext cx="868" cy="3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22" name="Group 38">
            <a:extLst>
              <a:ext uri="{FF2B5EF4-FFF2-40B4-BE49-F238E27FC236}">
                <a16:creationId xmlns:a16="http://schemas.microsoft.com/office/drawing/2014/main" id="{68AC7076-0352-E71D-8CD7-C69CDA6D3050}"/>
              </a:ext>
            </a:extLst>
          </p:cNvPr>
          <p:cNvGrpSpPr>
            <a:grpSpLocks/>
          </p:cNvGrpSpPr>
          <p:nvPr/>
        </p:nvGrpSpPr>
        <p:grpSpPr bwMode="auto">
          <a:xfrm>
            <a:off x="4506913" y="3897313"/>
            <a:ext cx="3025775" cy="1022350"/>
            <a:chOff x="2839" y="2310"/>
            <a:chExt cx="1906" cy="644"/>
          </a:xfrm>
        </p:grpSpPr>
        <p:sp>
          <p:nvSpPr>
            <p:cNvPr id="67623" name="Text Box 39">
              <a:extLst>
                <a:ext uri="{FF2B5EF4-FFF2-40B4-BE49-F238E27FC236}">
                  <a16:creationId xmlns:a16="http://schemas.microsoft.com/office/drawing/2014/main" id="{2047B05F-DBBD-963F-2B76-FC9BCC0D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2586"/>
              <a:ext cx="1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just"/>
              <a:r>
                <a:rPr kumimoji="1" lang="en-US" altLang="zh-CN" sz="1400" b="1">
                  <a:latin typeface="Times New Roman" panose="02020603050405020304" pitchFamily="18" charset="0"/>
                </a:rPr>
                <a:t>List of titles</a:t>
              </a:r>
            </a:p>
            <a:p>
              <a:pPr algn="just"/>
              <a:r>
                <a:rPr kumimoji="1" lang="en-US" altLang="zh-CN" sz="1400" b="1">
                  <a:latin typeface="Times New Roman" panose="02020603050405020304" pitchFamily="18" charset="0"/>
                </a:rPr>
                <a:t>referring to the topic</a:t>
              </a:r>
            </a:p>
          </p:txBody>
        </p:sp>
        <p:grpSp>
          <p:nvGrpSpPr>
            <p:cNvPr id="67624" name="Group 40">
              <a:extLst>
                <a:ext uri="{FF2B5EF4-FFF2-40B4-BE49-F238E27FC236}">
                  <a16:creationId xmlns:a16="http://schemas.microsoft.com/office/drawing/2014/main" id="{1CECD589-9FD1-4CA9-CA56-540421705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6" y="2310"/>
              <a:ext cx="759" cy="536"/>
              <a:chOff x="7020" y="6686"/>
              <a:chExt cx="1260" cy="910"/>
            </a:xfrm>
          </p:grpSpPr>
          <p:sp>
            <p:nvSpPr>
              <p:cNvPr id="67625" name="Text Box 41">
                <a:extLst>
                  <a:ext uri="{FF2B5EF4-FFF2-40B4-BE49-F238E27FC236}">
                    <a16:creationId xmlns:a16="http://schemas.microsoft.com/office/drawing/2014/main" id="{310C49DB-01B7-404D-9258-411C4582B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6816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0"/>
              <a:lstStyle/>
              <a:p>
                <a:pPr algn="ctr"/>
                <a:r>
                  <a:rPr kumimoji="1" lang="en-US" altLang="zh-CN" sz="1400" b="1"/>
                  <a:t>Display of list of titles</a:t>
                </a:r>
                <a:endParaRPr kumimoji="1" lang="en-US" altLang="zh-CN" sz="1200" b="1"/>
              </a:p>
            </p:txBody>
          </p:sp>
          <p:sp>
            <p:nvSpPr>
              <p:cNvPr id="67626" name="AutoShape 42">
                <a:extLst>
                  <a:ext uri="{FF2B5EF4-FFF2-40B4-BE49-F238E27FC236}">
                    <a16:creationId xmlns:a16="http://schemas.microsoft.com/office/drawing/2014/main" id="{5C9FA4C2-5A08-D6A2-947E-CAA945E64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020" y="668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82800" bIns="0"/>
              <a:lstStyle/>
              <a:p>
                <a:endParaRPr lang="zh-CN" altLang="en-US"/>
              </a:p>
            </p:txBody>
          </p:sp>
        </p:grpSp>
        <p:sp>
          <p:nvSpPr>
            <p:cNvPr id="67627" name="Line 43">
              <a:extLst>
                <a:ext uri="{FF2B5EF4-FFF2-40B4-BE49-F238E27FC236}">
                  <a16:creationId xmlns:a16="http://schemas.microsoft.com/office/drawing/2014/main" id="{5546312C-38D2-EA60-98E0-1F3DE1BA8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" y="2494"/>
              <a:ext cx="1035" cy="1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28" name="Group 44">
            <a:extLst>
              <a:ext uri="{FF2B5EF4-FFF2-40B4-BE49-F238E27FC236}">
                <a16:creationId xmlns:a16="http://schemas.microsoft.com/office/drawing/2014/main" id="{61E62A59-BA7D-22CC-CA20-8E47B668DA08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4481513"/>
            <a:ext cx="1376362" cy="1539875"/>
            <a:chOff x="1709" y="2678"/>
            <a:chExt cx="867" cy="970"/>
          </a:xfrm>
        </p:grpSpPr>
        <p:sp>
          <p:nvSpPr>
            <p:cNvPr id="67629" name="Text Box 45">
              <a:extLst>
                <a:ext uri="{FF2B5EF4-FFF2-40B4-BE49-F238E27FC236}">
                  <a16:creationId xmlns:a16="http://schemas.microsoft.com/office/drawing/2014/main" id="{32B0003F-B328-0AC2-FA1D-E898330EC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2770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Topic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7630" name="Text Box 46">
              <a:extLst>
                <a:ext uri="{FF2B5EF4-FFF2-40B4-BE49-F238E27FC236}">
                  <a16:creationId xmlns:a16="http://schemas.microsoft.com/office/drawing/2014/main" id="{7ED09A62-1459-C650-4AA4-4C92592BD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3230"/>
              <a:ext cx="867" cy="4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Topic request by the user</a:t>
              </a:r>
              <a:endParaRPr kumimoji="1" lang="en-US" altLang="zh-CN" sz="1200" b="1">
                <a:solidFill>
                  <a:schemeClr val="bg1"/>
                </a:solidFill>
              </a:endParaRPr>
            </a:p>
          </p:txBody>
        </p:sp>
        <p:sp>
          <p:nvSpPr>
            <p:cNvPr id="67631" name="Line 47">
              <a:extLst>
                <a:ext uri="{FF2B5EF4-FFF2-40B4-BE49-F238E27FC236}">
                  <a16:creationId xmlns:a16="http://schemas.microsoft.com/office/drawing/2014/main" id="{D5AB93C9-8490-319B-9EF4-7B071FBA7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9" y="2678"/>
              <a:ext cx="217" cy="5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32" name="Group 48">
            <a:extLst>
              <a:ext uri="{FF2B5EF4-FFF2-40B4-BE49-F238E27FC236}">
                <a16:creationId xmlns:a16="http://schemas.microsoft.com/office/drawing/2014/main" id="{099E7BCF-BE80-9240-7939-9D72AF2C1571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3459163"/>
            <a:ext cx="1909763" cy="584200"/>
            <a:chOff x="1164" y="2034"/>
            <a:chExt cx="1203" cy="368"/>
          </a:xfrm>
        </p:grpSpPr>
        <p:sp>
          <p:nvSpPr>
            <p:cNvPr id="67633" name="Text Box 49">
              <a:extLst>
                <a:ext uri="{FF2B5EF4-FFF2-40B4-BE49-F238E27FC236}">
                  <a16:creationId xmlns:a16="http://schemas.microsoft.com/office/drawing/2014/main" id="{2370AFE1-07C1-5DFD-4BDF-100A055D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2083"/>
              <a:ext cx="5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7634" name="Arc 50">
              <a:extLst>
                <a:ext uri="{FF2B5EF4-FFF2-40B4-BE49-F238E27FC236}">
                  <a16:creationId xmlns:a16="http://schemas.microsoft.com/office/drawing/2014/main" id="{38BD0AEF-321A-654D-D9ED-D33D65EB28C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164" y="2034"/>
              <a:ext cx="1203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35" name="Group 51">
            <a:extLst>
              <a:ext uri="{FF2B5EF4-FFF2-40B4-BE49-F238E27FC236}">
                <a16:creationId xmlns:a16="http://schemas.microsoft.com/office/drawing/2014/main" id="{D22B8AC3-48E9-C854-0BE5-08807798F08C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3960813"/>
            <a:ext cx="2066925" cy="955675"/>
            <a:chOff x="1054" y="2350"/>
            <a:chExt cx="1302" cy="602"/>
          </a:xfrm>
        </p:grpSpPr>
        <p:sp>
          <p:nvSpPr>
            <p:cNvPr id="67636" name="Text Box 52">
              <a:extLst>
                <a:ext uri="{FF2B5EF4-FFF2-40B4-BE49-F238E27FC236}">
                  <a16:creationId xmlns:a16="http://schemas.microsoft.com/office/drawing/2014/main" id="{22D6B588-C8F3-2B41-12A3-5F238621C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2678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Topic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  <p:sp>
          <p:nvSpPr>
            <p:cNvPr id="67637" name="Arc 53">
              <a:extLst>
                <a:ext uri="{FF2B5EF4-FFF2-40B4-BE49-F238E27FC236}">
                  <a16:creationId xmlns:a16="http://schemas.microsoft.com/office/drawing/2014/main" id="{335FC01D-4BFF-0497-9121-2DF40C76D175}"/>
                </a:ext>
              </a:extLst>
            </p:cNvPr>
            <p:cNvSpPr>
              <a:spLocks/>
            </p:cNvSpPr>
            <p:nvPr/>
          </p:nvSpPr>
          <p:spPr bwMode="auto">
            <a:xfrm rot="-1242462" flipH="1" flipV="1">
              <a:off x="1054" y="2350"/>
              <a:ext cx="1302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</p:grpSp>
      <p:grpSp>
        <p:nvGrpSpPr>
          <p:cNvPr id="67638" name="Group 54">
            <a:extLst>
              <a:ext uri="{FF2B5EF4-FFF2-40B4-BE49-F238E27FC236}">
                <a16:creationId xmlns:a16="http://schemas.microsoft.com/office/drawing/2014/main" id="{F37994C7-E419-FAEC-779E-BE4C62104CBE}"/>
              </a:ext>
            </a:extLst>
          </p:cNvPr>
          <p:cNvGrpSpPr>
            <a:grpSpLocks/>
          </p:cNvGrpSpPr>
          <p:nvPr/>
        </p:nvGrpSpPr>
        <p:grpSpPr bwMode="auto">
          <a:xfrm>
            <a:off x="1804988" y="1852613"/>
            <a:ext cx="1897062" cy="887412"/>
            <a:chOff x="1137" y="1022"/>
            <a:chExt cx="1195" cy="559"/>
          </a:xfrm>
        </p:grpSpPr>
        <p:sp>
          <p:nvSpPr>
            <p:cNvPr id="67639" name="Arc 55">
              <a:extLst>
                <a:ext uri="{FF2B5EF4-FFF2-40B4-BE49-F238E27FC236}">
                  <a16:creationId xmlns:a16="http://schemas.microsoft.com/office/drawing/2014/main" id="{D11A806A-5631-C2F2-0B15-7BF377C6A8E2}"/>
                </a:ext>
              </a:extLst>
            </p:cNvPr>
            <p:cNvSpPr>
              <a:spLocks/>
            </p:cNvSpPr>
            <p:nvPr/>
          </p:nvSpPr>
          <p:spPr bwMode="auto">
            <a:xfrm rot="1381003" flipH="1">
              <a:off x="1137" y="1230"/>
              <a:ext cx="1195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  <p:sp>
          <p:nvSpPr>
            <p:cNvPr id="67640" name="Text Box 56">
              <a:extLst>
                <a:ext uri="{FF2B5EF4-FFF2-40B4-BE49-F238E27FC236}">
                  <a16:creationId xmlns:a16="http://schemas.microsoft.com/office/drawing/2014/main" id="{9ECDAB1D-EF8B-A480-D0E7-1C49F1AC7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022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Author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1" name="Group 57">
            <a:extLst>
              <a:ext uri="{FF2B5EF4-FFF2-40B4-BE49-F238E27FC236}">
                <a16:creationId xmlns:a16="http://schemas.microsoft.com/office/drawing/2014/main" id="{73AE3155-659D-1445-E676-2922AA164C4C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2687638"/>
            <a:ext cx="1898650" cy="557212"/>
            <a:chOff x="1164" y="1548"/>
            <a:chExt cx="1196" cy="351"/>
          </a:xfrm>
        </p:grpSpPr>
        <p:sp>
          <p:nvSpPr>
            <p:cNvPr id="67642" name="Arc 58">
              <a:extLst>
                <a:ext uri="{FF2B5EF4-FFF2-40B4-BE49-F238E27FC236}">
                  <a16:creationId xmlns:a16="http://schemas.microsoft.com/office/drawing/2014/main" id="{F6842B53-A5D4-C046-54D1-ADEB4A8EBF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4" y="1548"/>
              <a:ext cx="1196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  <p:sp>
          <p:nvSpPr>
            <p:cNvPr id="67643" name="Text Box 59">
              <a:extLst>
                <a:ext uri="{FF2B5EF4-FFF2-40B4-BE49-F238E27FC236}">
                  <a16:creationId xmlns:a16="http://schemas.microsoft.com/office/drawing/2014/main" id="{943A5C7A-F733-050F-910F-C6DA404CF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615"/>
              <a:ext cx="54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Title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44" name="Group 60">
            <a:extLst>
              <a:ext uri="{FF2B5EF4-FFF2-40B4-BE49-F238E27FC236}">
                <a16:creationId xmlns:a16="http://schemas.microsoft.com/office/drawing/2014/main" id="{B2F2BC22-AA79-AC77-D857-75A646C0FD87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2236788"/>
            <a:ext cx="2336800" cy="930275"/>
            <a:chOff x="2948" y="1264"/>
            <a:chExt cx="1472" cy="586"/>
          </a:xfrm>
        </p:grpSpPr>
        <p:grpSp>
          <p:nvGrpSpPr>
            <p:cNvPr id="67645" name="Group 61">
              <a:extLst>
                <a:ext uri="{FF2B5EF4-FFF2-40B4-BE49-F238E27FC236}">
                  <a16:creationId xmlns:a16="http://schemas.microsoft.com/office/drawing/2014/main" id="{97E326C5-CBD6-273A-F3E1-971C6E6FB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1" y="1347"/>
              <a:ext cx="759" cy="503"/>
              <a:chOff x="7020" y="4956"/>
              <a:chExt cx="1260" cy="852"/>
            </a:xfrm>
          </p:grpSpPr>
          <p:sp>
            <p:nvSpPr>
              <p:cNvPr id="67646" name="Text Box 62">
                <a:extLst>
                  <a:ext uri="{FF2B5EF4-FFF2-40B4-BE49-F238E27FC236}">
                    <a16:creationId xmlns:a16="http://schemas.microsoft.com/office/drawing/2014/main" id="{7C7CC5F0-2B07-1E94-6322-BA96EB24F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54800" bIns="0"/>
              <a:lstStyle/>
              <a:p>
                <a:pPr algn="ctr"/>
                <a:r>
                  <a:rPr kumimoji="1" lang="en-US" altLang="zh-CN" sz="1400" b="1"/>
                  <a:t>Book </a:t>
                </a:r>
              </a:p>
              <a:p>
                <a:pPr algn="ctr"/>
                <a:r>
                  <a:rPr kumimoji="1" lang="en-US" altLang="zh-CN" sz="1400" b="1"/>
                  <a:t>reception</a:t>
                </a:r>
              </a:p>
            </p:txBody>
          </p:sp>
          <p:sp>
            <p:nvSpPr>
              <p:cNvPr id="67647" name="AutoShape 63">
                <a:extLst>
                  <a:ext uri="{FF2B5EF4-FFF2-40B4-BE49-F238E27FC236}">
                    <a16:creationId xmlns:a16="http://schemas.microsoft.com/office/drawing/2014/main" id="{BE33B822-B40E-0740-9EB4-9F5114437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54800" bIns="0"/>
              <a:lstStyle/>
              <a:p>
                <a:endParaRPr lang="zh-CN" altLang="en-US"/>
              </a:p>
            </p:txBody>
          </p:sp>
        </p:grpSp>
        <p:sp>
          <p:nvSpPr>
            <p:cNvPr id="67648" name="Line 64">
              <a:extLst>
                <a:ext uri="{FF2B5EF4-FFF2-40B4-BE49-F238E27FC236}">
                  <a16:creationId xmlns:a16="http://schemas.microsoft.com/office/drawing/2014/main" id="{A5064B5E-EB77-09A4-D7FB-D1E49DD3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482"/>
              <a:ext cx="7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endParaRPr lang="zh-CN" altLang="en-US"/>
            </a:p>
          </p:txBody>
        </p:sp>
        <p:sp>
          <p:nvSpPr>
            <p:cNvPr id="67649" name="Text Box 65">
              <a:extLst>
                <a:ext uri="{FF2B5EF4-FFF2-40B4-BE49-F238E27FC236}">
                  <a16:creationId xmlns:a16="http://schemas.microsoft.com/office/drawing/2014/main" id="{A3345C6F-F8A8-3C5E-C4A9-12D5E14BF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264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Book</a:t>
              </a:r>
              <a:endParaRPr kumimoji="1" lang="en-US" altLang="zh-CN" sz="1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5285CFD-8BEA-31C5-9DD3-8171EBFAD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96212" cy="1150938"/>
          </a:xfrm>
        </p:spPr>
        <p:txBody>
          <a:bodyPr/>
          <a:lstStyle/>
          <a:p>
            <a:r>
              <a:rPr kumimoji="1" lang="en-US" altLang="zh-CN" b="1"/>
              <a:t>Refinement:  </a:t>
            </a:r>
          </a:p>
          <a:p>
            <a:pPr>
              <a:buFontTx/>
              <a:buNone/>
            </a:pPr>
            <a:r>
              <a:rPr kumimoji="1" lang="en-US" altLang="zh-CN" sz="2000"/>
              <a:t>                 Book request </a:t>
            </a:r>
            <a:r>
              <a:rPr kumimoji="1" lang="en-US" altLang="zh-CN" sz="2000" noProof="1">
                <a:sym typeface="Wingdings" panose="05000000000000000000" pitchFamily="2" charset="2"/>
              </a:rPr>
              <a:t>=</a:t>
            </a:r>
            <a:r>
              <a:rPr kumimoji="1" lang="en-US" altLang="zh-CN" sz="2000"/>
              <a:t> Find book position </a:t>
            </a:r>
            <a:r>
              <a:rPr kumimoji="1" lang="en-US" altLang="zh-CN" sz="2000" noProof="1">
                <a:sym typeface="Wingdings" panose="05000000000000000000" pitchFamily="2" charset="2"/>
              </a:rPr>
              <a:t>+</a:t>
            </a:r>
            <a:r>
              <a:rPr kumimoji="1" lang="en-US" altLang="zh-CN" sz="2000"/>
              <a:t> Get a book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F28F739-A621-F5F8-0DCD-19B445D86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-26988"/>
            <a:ext cx="5940425" cy="693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DA7DCCAB-B515-E64E-16E4-FB42637AF77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692275"/>
            <a:ext cx="7316787" cy="4473575"/>
            <a:chOff x="568" y="1000"/>
            <a:chExt cx="4609" cy="2818"/>
          </a:xfrm>
        </p:grpSpPr>
        <p:sp>
          <p:nvSpPr>
            <p:cNvPr id="68613" name="Oval 5">
              <a:extLst>
                <a:ext uri="{FF2B5EF4-FFF2-40B4-BE49-F238E27FC236}">
                  <a16:creationId xmlns:a16="http://schemas.microsoft.com/office/drawing/2014/main" id="{6DA86B10-DE65-553F-F455-D071C9EB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898"/>
              <a:ext cx="644" cy="64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14" name="Oval 6">
              <a:extLst>
                <a:ext uri="{FF2B5EF4-FFF2-40B4-BE49-F238E27FC236}">
                  <a16:creationId xmlns:a16="http://schemas.microsoft.com/office/drawing/2014/main" id="{B4819D77-E07E-3DC9-8E8B-E9803089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112"/>
              <a:ext cx="637" cy="63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15" name="Text Box 7">
              <a:extLst>
                <a:ext uri="{FF2B5EF4-FFF2-40B4-BE49-F238E27FC236}">
                  <a16:creationId xmlns:a16="http://schemas.microsoft.com/office/drawing/2014/main" id="{25152FA3-5F49-2AA1-3C78-822824437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177"/>
              <a:ext cx="64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Get a </a:t>
              </a:r>
            </a:p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book</a:t>
              </a:r>
            </a:p>
          </p:txBody>
        </p:sp>
        <p:sp>
          <p:nvSpPr>
            <p:cNvPr id="68616" name="Text Box 8">
              <a:extLst>
                <a:ext uri="{FF2B5EF4-FFF2-40B4-BE49-F238E27FC236}">
                  <a16:creationId xmlns:a16="http://schemas.microsoft.com/office/drawing/2014/main" id="{B7CBD5E5-FA85-8CB9-43DE-613082DD8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04"/>
              <a:ext cx="83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Book title;</a:t>
              </a:r>
            </a:p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user name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17" name="Text Box 9">
              <a:extLst>
                <a:ext uri="{FF2B5EF4-FFF2-40B4-BE49-F238E27FC236}">
                  <a16:creationId xmlns:a16="http://schemas.microsoft.com/office/drawing/2014/main" id="{27FF0D7B-4D90-3D7C-94B3-E710E58A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1000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grpSp>
          <p:nvGrpSpPr>
            <p:cNvPr id="68618" name="Group 10">
              <a:extLst>
                <a:ext uri="{FF2B5EF4-FFF2-40B4-BE49-F238E27FC236}">
                  <a16:creationId xmlns:a16="http://schemas.microsoft.com/office/drawing/2014/main" id="{352DF6C4-D829-6802-A784-AC7A35EA1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" y="1459"/>
              <a:ext cx="1011" cy="309"/>
              <a:chOff x="1857" y="3783"/>
              <a:chExt cx="1531" cy="468"/>
            </a:xfrm>
          </p:grpSpPr>
          <p:sp>
            <p:nvSpPr>
              <p:cNvPr id="68619" name="Text Box 11">
                <a:extLst>
                  <a:ext uri="{FF2B5EF4-FFF2-40B4-BE49-F238E27FC236}">
                    <a16:creationId xmlns:a16="http://schemas.microsoft.com/office/drawing/2014/main" id="{04211797-EBA1-CD5C-8A14-8AB03EAA8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0" y="3783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Shelves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0" name="Line 12">
                <a:extLst>
                  <a:ext uri="{FF2B5EF4-FFF2-40B4-BE49-F238E27FC236}">
                    <a16:creationId xmlns:a16="http://schemas.microsoft.com/office/drawing/2014/main" id="{E4051EE2-A939-C996-9CA2-946781685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3879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  <p:sp>
            <p:nvSpPr>
              <p:cNvPr id="68621" name="Line 13">
                <a:extLst>
                  <a:ext uri="{FF2B5EF4-FFF2-40B4-BE49-F238E27FC236}">
                    <a16:creationId xmlns:a16="http://schemas.microsoft.com/office/drawing/2014/main" id="{558B43F0-2D9A-9C23-34D8-72AE6EF95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410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</p:grpSp>
        <p:grpSp>
          <p:nvGrpSpPr>
            <p:cNvPr id="68622" name="Group 14">
              <a:extLst>
                <a:ext uri="{FF2B5EF4-FFF2-40B4-BE49-F238E27FC236}">
                  <a16:creationId xmlns:a16="http://schemas.microsoft.com/office/drawing/2014/main" id="{295E2062-12E2-8D39-D98C-BE2429339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" y="1972"/>
              <a:ext cx="1076" cy="309"/>
              <a:chOff x="1800" y="4560"/>
              <a:chExt cx="1630" cy="468"/>
            </a:xfrm>
          </p:grpSpPr>
          <p:sp>
            <p:nvSpPr>
              <p:cNvPr id="68623" name="Text Box 15">
                <a:extLst>
                  <a:ext uri="{FF2B5EF4-FFF2-40B4-BE49-F238E27FC236}">
                    <a16:creationId xmlns:a16="http://schemas.microsoft.com/office/drawing/2014/main" id="{25760030-CAB0-36EB-BD63-10B2826B3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List of Authors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4" name="Line 16">
                <a:extLst>
                  <a:ext uri="{FF2B5EF4-FFF2-40B4-BE49-F238E27FC236}">
                    <a16:creationId xmlns:a16="http://schemas.microsoft.com/office/drawing/2014/main" id="{574F294C-B7C5-F39F-98DB-1DAB4B48A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  <p:sp>
            <p:nvSpPr>
              <p:cNvPr id="68625" name="Line 17">
                <a:extLst>
                  <a:ext uri="{FF2B5EF4-FFF2-40B4-BE49-F238E27FC236}">
                    <a16:creationId xmlns:a16="http://schemas.microsoft.com/office/drawing/2014/main" id="{9354A54B-6303-C3E2-F541-9B4FDFC6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</p:grpSp>
        <p:grpSp>
          <p:nvGrpSpPr>
            <p:cNvPr id="68626" name="Group 18">
              <a:extLst>
                <a:ext uri="{FF2B5EF4-FFF2-40B4-BE49-F238E27FC236}">
                  <a16:creationId xmlns:a16="http://schemas.microsoft.com/office/drawing/2014/main" id="{6C1FD145-A72D-AF58-4771-1183EA7E3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8" y="2590"/>
              <a:ext cx="1076" cy="309"/>
              <a:chOff x="1800" y="4560"/>
              <a:chExt cx="1630" cy="468"/>
            </a:xfrm>
          </p:grpSpPr>
          <p:sp>
            <p:nvSpPr>
              <p:cNvPr id="68627" name="Text Box 19">
                <a:extLst>
                  <a:ext uri="{FF2B5EF4-FFF2-40B4-BE49-F238E27FC236}">
                    <a16:creationId xmlns:a16="http://schemas.microsoft.com/office/drawing/2014/main" id="{C6633FDF-CE69-E61F-59D9-A5C1E842A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List of titles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28" name="Line 20">
                <a:extLst>
                  <a:ext uri="{FF2B5EF4-FFF2-40B4-BE49-F238E27FC236}">
                    <a16:creationId xmlns:a16="http://schemas.microsoft.com/office/drawing/2014/main" id="{64820E3C-7BE1-3B70-366E-69BD967A0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  <p:sp>
            <p:nvSpPr>
              <p:cNvPr id="68629" name="Line 21">
                <a:extLst>
                  <a:ext uri="{FF2B5EF4-FFF2-40B4-BE49-F238E27FC236}">
                    <a16:creationId xmlns:a16="http://schemas.microsoft.com/office/drawing/2014/main" id="{8E552B99-0EDE-6FC1-425B-6D0AC0E3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</p:grpSp>
        <p:sp>
          <p:nvSpPr>
            <p:cNvPr id="68630" name="Text Box 22">
              <a:extLst>
                <a:ext uri="{FF2B5EF4-FFF2-40B4-BE49-F238E27FC236}">
                  <a16:creationId xmlns:a16="http://schemas.microsoft.com/office/drawing/2014/main" id="{E6DA2A90-486B-B033-0043-48663F582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2041"/>
              <a:ext cx="84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Find book</a:t>
              </a:r>
            </a:p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 position</a:t>
              </a:r>
            </a:p>
          </p:txBody>
        </p:sp>
        <p:grpSp>
          <p:nvGrpSpPr>
            <p:cNvPr id="68631" name="Group 23">
              <a:extLst>
                <a:ext uri="{FF2B5EF4-FFF2-40B4-BE49-F238E27FC236}">
                  <a16:creationId xmlns:a16="http://schemas.microsoft.com/office/drawing/2014/main" id="{66421CB5-2691-3245-3450-351771A8C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4" y="1421"/>
              <a:ext cx="832" cy="563"/>
              <a:chOff x="7020" y="4956"/>
              <a:chExt cx="1260" cy="852"/>
            </a:xfrm>
          </p:grpSpPr>
          <p:sp>
            <p:nvSpPr>
              <p:cNvPr id="68632" name="Text Box 24">
                <a:extLst>
                  <a:ext uri="{FF2B5EF4-FFF2-40B4-BE49-F238E27FC236}">
                    <a16:creationId xmlns:a16="http://schemas.microsoft.com/office/drawing/2014/main" id="{4C61D7C9-D5AA-7050-5A5C-7CC395023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Book </a:t>
                </a:r>
              </a:p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reception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3" name="AutoShape 25">
                <a:extLst>
                  <a:ext uri="{FF2B5EF4-FFF2-40B4-BE49-F238E27FC236}">
                    <a16:creationId xmlns:a16="http://schemas.microsoft.com/office/drawing/2014/main" id="{2D944828-7641-E25D-3062-44DC7A97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</p:grpSp>
        <p:grpSp>
          <p:nvGrpSpPr>
            <p:cNvPr id="68634" name="Group 26">
              <a:extLst>
                <a:ext uri="{FF2B5EF4-FFF2-40B4-BE49-F238E27FC236}">
                  <a16:creationId xmlns:a16="http://schemas.microsoft.com/office/drawing/2014/main" id="{1EDCC834-EFBB-165E-9E8C-7A7074A9E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2741"/>
              <a:ext cx="1545" cy="309"/>
              <a:chOff x="6903" y="6120"/>
              <a:chExt cx="2340" cy="468"/>
            </a:xfrm>
          </p:grpSpPr>
          <p:sp>
            <p:nvSpPr>
              <p:cNvPr id="68635" name="Text Box 27">
                <a:extLst>
                  <a:ext uri="{FF2B5EF4-FFF2-40B4-BE49-F238E27FC236}">
                    <a16:creationId xmlns:a16="http://schemas.microsoft.com/office/drawing/2014/main" id="{05E76CE7-7693-F32D-8AA7-92C36698CC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/>
                <a:r>
                  <a:rPr kumimoji="1" lang="en-US" altLang="zh-CN" sz="1400" b="1">
                    <a:latin typeface="Times New Roman" panose="02020603050405020304" pitchFamily="18" charset="0"/>
                  </a:rPr>
                  <a:t>List of books borrowed</a:t>
                </a:r>
                <a:endParaRPr kumimoji="1"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36" name="Line 28">
                <a:extLst>
                  <a:ext uri="{FF2B5EF4-FFF2-40B4-BE49-F238E27FC236}">
                    <a16:creationId xmlns:a16="http://schemas.microsoft.com/office/drawing/2014/main" id="{7392A2AD-A23F-4074-2125-32F41C5A5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  <p:sp>
            <p:nvSpPr>
              <p:cNvPr id="68637" name="Line 29">
                <a:extLst>
                  <a:ext uri="{FF2B5EF4-FFF2-40B4-BE49-F238E27FC236}">
                    <a16:creationId xmlns:a16="http://schemas.microsoft.com/office/drawing/2014/main" id="{0C3C05D8-D772-0629-C611-D77BA758F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endParaRPr lang="zh-CN" altLang="en-US"/>
              </a:p>
            </p:txBody>
          </p:sp>
        </p:grpSp>
        <p:sp>
          <p:nvSpPr>
            <p:cNvPr id="68638" name="Arc 30">
              <a:extLst>
                <a:ext uri="{FF2B5EF4-FFF2-40B4-BE49-F238E27FC236}">
                  <a16:creationId xmlns:a16="http://schemas.microsoft.com/office/drawing/2014/main" id="{99AE0167-D4DC-3D49-FDDC-A8222B7D7D63}"/>
                </a:ext>
              </a:extLst>
            </p:cNvPr>
            <p:cNvSpPr>
              <a:spLocks/>
            </p:cNvSpPr>
            <p:nvPr/>
          </p:nvSpPr>
          <p:spPr bwMode="auto">
            <a:xfrm rot="1381003" flipH="1">
              <a:off x="1131" y="1899"/>
              <a:ext cx="1309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39" name="Line 31">
              <a:extLst>
                <a:ext uri="{FF2B5EF4-FFF2-40B4-BE49-F238E27FC236}">
                  <a16:creationId xmlns:a16="http://schemas.microsoft.com/office/drawing/2014/main" id="{935C012F-8B98-C1F9-7E15-C5C238AD2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1524"/>
              <a:ext cx="666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40" name="Arc 32">
              <a:extLst>
                <a:ext uri="{FF2B5EF4-FFF2-40B4-BE49-F238E27FC236}">
                  <a16:creationId xmlns:a16="http://schemas.microsoft.com/office/drawing/2014/main" id="{C775B528-05BA-4D71-242A-80209AEF1EBA}"/>
                </a:ext>
              </a:extLst>
            </p:cNvPr>
            <p:cNvSpPr>
              <a:spLocks/>
            </p:cNvSpPr>
            <p:nvPr/>
          </p:nvSpPr>
          <p:spPr bwMode="auto">
            <a:xfrm rot="466127">
              <a:off x="3072" y="2386"/>
              <a:ext cx="951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41" name="Arc 33">
              <a:extLst>
                <a:ext uri="{FF2B5EF4-FFF2-40B4-BE49-F238E27FC236}">
                  <a16:creationId xmlns:a16="http://schemas.microsoft.com/office/drawing/2014/main" id="{4717D4FD-1E5D-C123-3BDC-273558CD60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0" y="2255"/>
              <a:ext cx="1310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42" name="Text Box 34">
              <a:extLst>
                <a:ext uri="{FF2B5EF4-FFF2-40B4-BE49-F238E27FC236}">
                  <a16:creationId xmlns:a16="http://schemas.microsoft.com/office/drawing/2014/main" id="{D076DA86-A707-05B3-B61C-E6D2FFC22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" y="1665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Author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43" name="Text Box 35">
              <a:extLst>
                <a:ext uri="{FF2B5EF4-FFF2-40B4-BE49-F238E27FC236}">
                  <a16:creationId xmlns:a16="http://schemas.microsoft.com/office/drawing/2014/main" id="{6A9286C0-0374-077E-BD65-1A2BD2E2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" y="2329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Title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44" name="Text Box 36">
              <a:extLst>
                <a:ext uri="{FF2B5EF4-FFF2-40B4-BE49-F238E27FC236}">
                  <a16:creationId xmlns:a16="http://schemas.microsoft.com/office/drawing/2014/main" id="{A463A4D8-10D4-2855-6E21-6E8D9FFDE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" y="1374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/>
              <a:r>
                <a:rPr kumimoji="1" lang="en-US" altLang="zh-CN" sz="1400" b="1">
                  <a:latin typeface="Times New Roman" panose="02020603050405020304" pitchFamily="18" charset="0"/>
                </a:rPr>
                <a:t>Book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45" name="Arc 37">
              <a:extLst>
                <a:ext uri="{FF2B5EF4-FFF2-40B4-BE49-F238E27FC236}">
                  <a16:creationId xmlns:a16="http://schemas.microsoft.com/office/drawing/2014/main" id="{A6AC60F7-F437-E6EA-0C1B-7565018ACFC7}"/>
                </a:ext>
              </a:extLst>
            </p:cNvPr>
            <p:cNvSpPr>
              <a:spLocks/>
            </p:cNvSpPr>
            <p:nvPr/>
          </p:nvSpPr>
          <p:spPr bwMode="auto">
            <a:xfrm rot="502408" flipH="1">
              <a:off x="1072" y="1138"/>
              <a:ext cx="1783" cy="5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46" name="Line 38">
              <a:extLst>
                <a:ext uri="{FF2B5EF4-FFF2-40B4-BE49-F238E27FC236}">
                  <a16:creationId xmlns:a16="http://schemas.microsoft.com/office/drawing/2014/main" id="{44FE3DB1-A304-1A94-A101-43A4DCF30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5" y="1730"/>
              <a:ext cx="119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  <p:sp>
          <p:nvSpPr>
            <p:cNvPr id="68647" name="Text Box 39">
              <a:extLst>
                <a:ext uri="{FF2B5EF4-FFF2-40B4-BE49-F238E27FC236}">
                  <a16:creationId xmlns:a16="http://schemas.microsoft.com/office/drawing/2014/main" id="{1AE2878D-ED5F-9377-7DF0-C9E7A7DA2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1749"/>
              <a:ext cx="118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r>
                <a:rPr kumimoji="1" lang="zh-CN" altLang="en-US" sz="1200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&lt;shelf#, book#&gt;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48" name="Text Box 40">
              <a:extLst>
                <a:ext uri="{FF2B5EF4-FFF2-40B4-BE49-F238E27FC236}">
                  <a16:creationId xmlns:a16="http://schemas.microsoft.com/office/drawing/2014/main" id="{27AFED47-1604-1CB6-46F4-2D80651B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812"/>
              <a:ext cx="130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just"/>
              <a:r>
                <a:rPr kumimoji="1" lang="en-US" altLang="zh-CN" sz="1400" b="1">
                  <a:latin typeface="Times New Roman" panose="02020603050405020304" pitchFamily="18" charset="0"/>
                </a:rPr>
                <a:t>Title and author</a:t>
              </a:r>
            </a:p>
            <a:p>
              <a:pPr algn="just"/>
              <a:r>
                <a:rPr kumimoji="1" lang="en-US" altLang="zh-CN" sz="1400" b="1">
                  <a:latin typeface="Times New Roman" panose="02020603050405020304" pitchFamily="18" charset="0"/>
                </a:rPr>
                <a:t>of requested book;</a:t>
              </a:r>
            </a:p>
            <a:p>
              <a:pPr algn="just"/>
              <a:r>
                <a:rPr kumimoji="1" lang="en-US" altLang="zh-CN" sz="1400" b="1">
                  <a:latin typeface="Times New Roman" panose="02020603050405020304" pitchFamily="18" charset="0"/>
                </a:rPr>
                <a:t>name of the user</a:t>
              </a:r>
              <a:endParaRPr kumimoji="1" lang="en-US" altLang="zh-CN" sz="1200" b="1">
                <a:latin typeface="Times New Roman" panose="02020603050405020304" pitchFamily="18" charset="0"/>
              </a:endParaRPr>
            </a:p>
          </p:txBody>
        </p:sp>
        <p:sp>
          <p:nvSpPr>
            <p:cNvPr id="68649" name="Text Box 41">
              <a:extLst>
                <a:ext uri="{FF2B5EF4-FFF2-40B4-BE49-F238E27FC236}">
                  <a16:creationId xmlns:a16="http://schemas.microsoft.com/office/drawing/2014/main" id="{FCCC8B74-BE46-E6B7-8BD9-69A35F72A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3339"/>
              <a:ext cx="1070" cy="479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54800"/>
            <a:lstStyle/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Book requested</a:t>
              </a:r>
            </a:p>
            <a:p>
              <a:pPr algn="ctr"/>
              <a:r>
                <a:rPr kumimoji="1" lang="en-US" altLang="zh-CN" sz="1400" b="1">
                  <a:solidFill>
                    <a:schemeClr val="bg1"/>
                  </a:solidFill>
                </a:rPr>
                <a:t>by the user</a:t>
              </a:r>
              <a:endParaRPr kumimoji="1" lang="en-US" altLang="zh-CN" sz="1200" b="1">
                <a:solidFill>
                  <a:schemeClr val="bg1"/>
                </a:solidFill>
              </a:endParaRPr>
            </a:p>
          </p:txBody>
        </p:sp>
        <p:sp>
          <p:nvSpPr>
            <p:cNvPr id="68650" name="Line 42">
              <a:extLst>
                <a:ext uri="{FF2B5EF4-FFF2-40B4-BE49-F238E27FC236}">
                  <a16:creationId xmlns:a16="http://schemas.microsoft.com/office/drawing/2014/main" id="{2EC25605-8243-08B8-31CE-581664AAD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7" y="2374"/>
              <a:ext cx="668" cy="9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1047</Words>
  <Application>Microsoft Office PowerPoint</Application>
  <PresentationFormat>全屏显示(4:3)</PresentationFormat>
  <Paragraphs>200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Palatino</vt:lpstr>
      <vt:lpstr>Times</vt:lpstr>
      <vt:lpstr>楷体_GB2312</vt:lpstr>
      <vt:lpstr>Times New Roman</vt:lpstr>
      <vt:lpstr>Wingdings</vt:lpstr>
      <vt:lpstr>Helvetica</vt:lpstr>
      <vt:lpstr>Symbol</vt:lpstr>
      <vt:lpstr>默认设计模板</vt:lpstr>
      <vt:lpstr>Microsoft Visio 绘图</vt:lpstr>
      <vt:lpstr>Ch.11 Requirements Modeling: Behavior, Patterns, and Web/Mobile Apps </vt:lpstr>
      <vt:lpstr>Behavioral Modeling</vt:lpstr>
      <vt:lpstr>PowerPoint 演示文稿</vt:lpstr>
      <vt:lpstr>PowerPoint 演示文稿</vt:lpstr>
      <vt:lpstr>PowerPoint 演示文稿</vt:lpstr>
      <vt:lpstr>Flow-Oriented Modeling</vt:lpstr>
      <vt:lpstr>Flow-Oriented Modeling</vt:lpstr>
      <vt:lpstr>Flow-Oriented Modeling</vt:lpstr>
      <vt:lpstr>Flow-Oriented Modeling</vt:lpstr>
      <vt:lpstr>PowerPoint 演示文稿</vt:lpstr>
      <vt:lpstr>Writing the Software Specification</vt:lpstr>
      <vt:lpstr>Specification Guidelines</vt:lpstr>
      <vt:lpstr>PowerPoint 演示文稿</vt:lpstr>
      <vt:lpstr>PowerPoint 演示文稿</vt:lpstr>
      <vt:lpstr>Requirements Modeling for WebApps</vt:lpstr>
      <vt:lpstr>Configuration Model</vt:lpstr>
      <vt:lpstr>Navigation Modeling-I</vt:lpstr>
      <vt:lpstr>Navigation Modeling-II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97</cp:revision>
  <dcterms:created xsi:type="dcterms:W3CDTF">2007-07-09T05:40:59Z</dcterms:created>
  <dcterms:modified xsi:type="dcterms:W3CDTF">2025-02-24T13:31:34Z</dcterms:modified>
</cp:coreProperties>
</file>