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343" r:id="rId3"/>
    <p:sldId id="328" r:id="rId4"/>
    <p:sldId id="366" r:id="rId5"/>
    <p:sldId id="367" r:id="rId6"/>
    <p:sldId id="368" r:id="rId7"/>
    <p:sldId id="369" r:id="rId8"/>
    <p:sldId id="342" r:id="rId9"/>
    <p:sldId id="371" r:id="rId10"/>
    <p:sldId id="372" r:id="rId11"/>
    <p:sldId id="370" r:id="rId12"/>
    <p:sldId id="374" r:id="rId13"/>
    <p:sldId id="373" r:id="rId14"/>
    <p:sldId id="375" r:id="rId15"/>
    <p:sldId id="377" r:id="rId16"/>
    <p:sldId id="378" r:id="rId17"/>
    <p:sldId id="376"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2" autoAdjust="0"/>
    <p:restoredTop sz="94660"/>
  </p:normalViewPr>
  <p:slideViewPr>
    <p:cSldViewPr>
      <p:cViewPr varScale="1">
        <p:scale>
          <a:sx n="108" d="100"/>
          <a:sy n="108" d="100"/>
        </p:scale>
        <p:origin x="173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7B39959-494F-F33A-F7D1-BA10A6DA0C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4466BAAF-F411-A054-D19E-13C826AC07D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8568BF5-AA5F-4762-A3CE-4C5EDB9FB315}"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5689478D-F974-0864-D4EC-FEEC821ED63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4B9B071-AC96-B85F-3B18-B11A17AB8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18E278B-FD06-B59E-19E5-1AF903E981B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FB807502-D999-03BD-9C4A-298987D9FA9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5EEC9E4-2E4D-4DC4-92D6-77B3348AB02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B6094C4B-D70F-4F1F-A850-7274CEFE15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87027830-654B-A25B-413F-39FEA77DD5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5279AE72-8539-F1D5-6E4C-82406B338B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63CA6E-EC8A-4543-9FB9-DA26EDE3D489}" type="slidenum">
              <a:rPr lang="zh-CN" altLang="en-US"/>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02107B3-D862-0EB7-666D-4CC384A7C5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2996441-165F-617A-565A-E810D00F68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476F5A-F435-4293-B483-BAEC50743424}"/>
              </a:ext>
            </a:extLst>
          </p:cNvPr>
          <p:cNvSpPr>
            <a:spLocks noGrp="1" noChangeArrowheads="1"/>
          </p:cNvSpPr>
          <p:nvPr>
            <p:ph type="sldNum" sz="quarter" idx="12"/>
          </p:nvPr>
        </p:nvSpPr>
        <p:spPr>
          <a:ln/>
        </p:spPr>
        <p:txBody>
          <a:bodyPr/>
          <a:lstStyle>
            <a:lvl1pPr>
              <a:defRPr/>
            </a:lvl1pPr>
          </a:lstStyle>
          <a:p>
            <a:fld id="{55F98740-388F-49A1-94B9-4967B36225C8}" type="slidenum">
              <a:rPr lang="en-US" altLang="zh-CN"/>
              <a:pPr/>
              <a:t>‹#›</a:t>
            </a:fld>
            <a:endParaRPr lang="en-US" altLang="zh-CN"/>
          </a:p>
        </p:txBody>
      </p:sp>
    </p:spTree>
    <p:extLst>
      <p:ext uri="{BB962C8B-B14F-4D97-AF65-F5344CB8AC3E}">
        <p14:creationId xmlns:p14="http://schemas.microsoft.com/office/powerpoint/2010/main" val="403369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E1D1275-5F81-31A0-D7FA-240A46B3FA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1A6637-EAEC-C5A9-19E0-8C6148C5E7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492E51-D989-A57A-8215-AB2CAE01988A}"/>
              </a:ext>
            </a:extLst>
          </p:cNvPr>
          <p:cNvSpPr>
            <a:spLocks noGrp="1" noChangeArrowheads="1"/>
          </p:cNvSpPr>
          <p:nvPr>
            <p:ph type="sldNum" sz="quarter" idx="12"/>
          </p:nvPr>
        </p:nvSpPr>
        <p:spPr>
          <a:ln/>
        </p:spPr>
        <p:txBody>
          <a:bodyPr/>
          <a:lstStyle>
            <a:lvl1pPr>
              <a:defRPr/>
            </a:lvl1pPr>
          </a:lstStyle>
          <a:p>
            <a:fld id="{B55AF59F-C1E2-4149-B953-77A4026FEFD5}" type="slidenum">
              <a:rPr lang="en-US" altLang="zh-CN"/>
              <a:pPr/>
              <a:t>‹#›</a:t>
            </a:fld>
            <a:endParaRPr lang="en-US" altLang="zh-CN"/>
          </a:p>
        </p:txBody>
      </p:sp>
    </p:spTree>
    <p:extLst>
      <p:ext uri="{BB962C8B-B14F-4D97-AF65-F5344CB8AC3E}">
        <p14:creationId xmlns:p14="http://schemas.microsoft.com/office/powerpoint/2010/main" val="300059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FCA5CA-68C3-A1BA-4532-5B6C1C37B7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F43B055-2028-290F-BD67-A21878E560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846D8E-E5D2-F953-8EB6-249A09875439}"/>
              </a:ext>
            </a:extLst>
          </p:cNvPr>
          <p:cNvSpPr>
            <a:spLocks noGrp="1" noChangeArrowheads="1"/>
          </p:cNvSpPr>
          <p:nvPr>
            <p:ph type="sldNum" sz="quarter" idx="12"/>
          </p:nvPr>
        </p:nvSpPr>
        <p:spPr>
          <a:ln/>
        </p:spPr>
        <p:txBody>
          <a:bodyPr/>
          <a:lstStyle>
            <a:lvl1pPr>
              <a:defRPr/>
            </a:lvl1pPr>
          </a:lstStyle>
          <a:p>
            <a:fld id="{CA5600C3-9372-45C3-A214-33A84A9F6B42}" type="slidenum">
              <a:rPr lang="en-US" altLang="zh-CN"/>
              <a:pPr/>
              <a:t>‹#›</a:t>
            </a:fld>
            <a:endParaRPr lang="en-US" altLang="zh-CN"/>
          </a:p>
        </p:txBody>
      </p:sp>
    </p:spTree>
    <p:extLst>
      <p:ext uri="{BB962C8B-B14F-4D97-AF65-F5344CB8AC3E}">
        <p14:creationId xmlns:p14="http://schemas.microsoft.com/office/powerpoint/2010/main" val="396501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13642AC-BAB1-6EE0-ED72-7F5C9C2D66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06853B-CCEC-7EEC-B0CE-84627FBE35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7D5F64A-6736-973B-AD7B-3B20918C23F9}"/>
              </a:ext>
            </a:extLst>
          </p:cNvPr>
          <p:cNvSpPr>
            <a:spLocks noGrp="1" noChangeArrowheads="1"/>
          </p:cNvSpPr>
          <p:nvPr>
            <p:ph type="sldNum" sz="quarter" idx="12"/>
          </p:nvPr>
        </p:nvSpPr>
        <p:spPr>
          <a:ln/>
        </p:spPr>
        <p:txBody>
          <a:bodyPr/>
          <a:lstStyle>
            <a:lvl1pPr>
              <a:defRPr/>
            </a:lvl1pPr>
          </a:lstStyle>
          <a:p>
            <a:fld id="{1763747E-6C33-4331-B2E7-1F4DA04EC52E}" type="slidenum">
              <a:rPr lang="en-US" altLang="zh-CN"/>
              <a:pPr/>
              <a:t>‹#›</a:t>
            </a:fld>
            <a:endParaRPr lang="en-US" altLang="zh-CN"/>
          </a:p>
        </p:txBody>
      </p:sp>
    </p:spTree>
    <p:extLst>
      <p:ext uri="{BB962C8B-B14F-4D97-AF65-F5344CB8AC3E}">
        <p14:creationId xmlns:p14="http://schemas.microsoft.com/office/powerpoint/2010/main" val="393185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B15F134-1C19-09D7-C06B-E2AF814F4F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673D83E-C2C5-FD79-7DF7-11F996FC25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5C6E393-C36F-DEA6-4A3E-64948F874D02}"/>
              </a:ext>
            </a:extLst>
          </p:cNvPr>
          <p:cNvSpPr>
            <a:spLocks noGrp="1" noChangeArrowheads="1"/>
          </p:cNvSpPr>
          <p:nvPr>
            <p:ph type="sldNum" sz="quarter" idx="12"/>
          </p:nvPr>
        </p:nvSpPr>
        <p:spPr>
          <a:ln/>
        </p:spPr>
        <p:txBody>
          <a:bodyPr/>
          <a:lstStyle>
            <a:lvl1pPr>
              <a:defRPr/>
            </a:lvl1pPr>
          </a:lstStyle>
          <a:p>
            <a:fld id="{1857AB23-8C5C-4344-8871-02B83773441B}" type="slidenum">
              <a:rPr lang="en-US" altLang="zh-CN"/>
              <a:pPr/>
              <a:t>‹#›</a:t>
            </a:fld>
            <a:endParaRPr lang="en-US" altLang="zh-CN"/>
          </a:p>
        </p:txBody>
      </p:sp>
    </p:spTree>
    <p:extLst>
      <p:ext uri="{BB962C8B-B14F-4D97-AF65-F5344CB8AC3E}">
        <p14:creationId xmlns:p14="http://schemas.microsoft.com/office/powerpoint/2010/main" val="177939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7A22A71-63F3-D26C-BCC9-A8200D93CF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3D3B33A-B448-DEB9-6321-B65FEF745D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4C6090-862C-6DB4-F87A-42F54A2B8137}"/>
              </a:ext>
            </a:extLst>
          </p:cNvPr>
          <p:cNvSpPr>
            <a:spLocks noGrp="1" noChangeArrowheads="1"/>
          </p:cNvSpPr>
          <p:nvPr>
            <p:ph type="sldNum" sz="quarter" idx="12"/>
          </p:nvPr>
        </p:nvSpPr>
        <p:spPr>
          <a:ln/>
        </p:spPr>
        <p:txBody>
          <a:bodyPr/>
          <a:lstStyle>
            <a:lvl1pPr>
              <a:defRPr/>
            </a:lvl1pPr>
          </a:lstStyle>
          <a:p>
            <a:fld id="{1E227AA4-D1C0-475B-97C1-D43A99CBD6FE}" type="slidenum">
              <a:rPr lang="en-US" altLang="zh-CN"/>
              <a:pPr/>
              <a:t>‹#›</a:t>
            </a:fld>
            <a:endParaRPr lang="en-US" altLang="zh-CN"/>
          </a:p>
        </p:txBody>
      </p:sp>
    </p:spTree>
    <p:extLst>
      <p:ext uri="{BB962C8B-B14F-4D97-AF65-F5344CB8AC3E}">
        <p14:creationId xmlns:p14="http://schemas.microsoft.com/office/powerpoint/2010/main" val="118506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0B87979-D4DA-65BB-17C7-70F5C2BB8A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ACFDA4A-54BC-9AEF-342C-C2DDCE7769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4205B2F-A806-13E9-FA35-DE2B691F8A3F}"/>
              </a:ext>
            </a:extLst>
          </p:cNvPr>
          <p:cNvSpPr>
            <a:spLocks noGrp="1" noChangeArrowheads="1"/>
          </p:cNvSpPr>
          <p:nvPr>
            <p:ph type="sldNum" sz="quarter" idx="12"/>
          </p:nvPr>
        </p:nvSpPr>
        <p:spPr>
          <a:ln/>
        </p:spPr>
        <p:txBody>
          <a:bodyPr/>
          <a:lstStyle>
            <a:lvl1pPr>
              <a:defRPr/>
            </a:lvl1pPr>
          </a:lstStyle>
          <a:p>
            <a:fld id="{B197BA61-DCA1-473E-A7CA-8385AD01A59E}" type="slidenum">
              <a:rPr lang="en-US" altLang="zh-CN"/>
              <a:pPr/>
              <a:t>‹#›</a:t>
            </a:fld>
            <a:endParaRPr lang="en-US" altLang="zh-CN"/>
          </a:p>
        </p:txBody>
      </p:sp>
    </p:spTree>
    <p:extLst>
      <p:ext uri="{BB962C8B-B14F-4D97-AF65-F5344CB8AC3E}">
        <p14:creationId xmlns:p14="http://schemas.microsoft.com/office/powerpoint/2010/main" val="56625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023DD6-5282-A8B0-9836-F644CCB98B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FDFB04E-2855-B783-C15E-12C0D56A95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B531D1C-7356-B978-8080-210A89A2E21C}"/>
              </a:ext>
            </a:extLst>
          </p:cNvPr>
          <p:cNvSpPr>
            <a:spLocks noGrp="1" noChangeArrowheads="1"/>
          </p:cNvSpPr>
          <p:nvPr>
            <p:ph type="sldNum" sz="quarter" idx="12"/>
          </p:nvPr>
        </p:nvSpPr>
        <p:spPr>
          <a:ln/>
        </p:spPr>
        <p:txBody>
          <a:bodyPr/>
          <a:lstStyle>
            <a:lvl1pPr>
              <a:defRPr/>
            </a:lvl1pPr>
          </a:lstStyle>
          <a:p>
            <a:fld id="{88FF7A6C-098B-4290-BF31-5E2724627372}" type="slidenum">
              <a:rPr lang="en-US" altLang="zh-CN"/>
              <a:pPr/>
              <a:t>‹#›</a:t>
            </a:fld>
            <a:endParaRPr lang="en-US" altLang="zh-CN"/>
          </a:p>
        </p:txBody>
      </p:sp>
    </p:spTree>
    <p:extLst>
      <p:ext uri="{BB962C8B-B14F-4D97-AF65-F5344CB8AC3E}">
        <p14:creationId xmlns:p14="http://schemas.microsoft.com/office/powerpoint/2010/main" val="412198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FC2C182-20A0-16B0-84A6-C36B0A4002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8579D87-5133-28DE-9EC7-DAD7015909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1DA35DC-EB0C-ED28-F56B-8CB292E6F235}"/>
              </a:ext>
            </a:extLst>
          </p:cNvPr>
          <p:cNvSpPr>
            <a:spLocks noGrp="1" noChangeArrowheads="1"/>
          </p:cNvSpPr>
          <p:nvPr>
            <p:ph type="sldNum" sz="quarter" idx="12"/>
          </p:nvPr>
        </p:nvSpPr>
        <p:spPr>
          <a:ln/>
        </p:spPr>
        <p:txBody>
          <a:bodyPr/>
          <a:lstStyle>
            <a:lvl1pPr>
              <a:defRPr/>
            </a:lvl1pPr>
          </a:lstStyle>
          <a:p>
            <a:fld id="{7C834271-946B-483F-96DA-46B334D1BC53}" type="slidenum">
              <a:rPr lang="en-US" altLang="zh-CN"/>
              <a:pPr/>
              <a:t>‹#›</a:t>
            </a:fld>
            <a:endParaRPr lang="en-US" altLang="zh-CN"/>
          </a:p>
        </p:txBody>
      </p:sp>
    </p:spTree>
    <p:extLst>
      <p:ext uri="{BB962C8B-B14F-4D97-AF65-F5344CB8AC3E}">
        <p14:creationId xmlns:p14="http://schemas.microsoft.com/office/powerpoint/2010/main" val="184744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A6C430F-BF0F-E86D-C35E-7CE0F7C7C5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7AC9494-E85D-0BB4-ED73-707556DF00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8A327F1-3B74-D6B6-711D-04B3BAE8878B}"/>
              </a:ext>
            </a:extLst>
          </p:cNvPr>
          <p:cNvSpPr>
            <a:spLocks noGrp="1" noChangeArrowheads="1"/>
          </p:cNvSpPr>
          <p:nvPr>
            <p:ph type="sldNum" sz="quarter" idx="12"/>
          </p:nvPr>
        </p:nvSpPr>
        <p:spPr>
          <a:ln/>
        </p:spPr>
        <p:txBody>
          <a:bodyPr/>
          <a:lstStyle>
            <a:lvl1pPr>
              <a:defRPr/>
            </a:lvl1pPr>
          </a:lstStyle>
          <a:p>
            <a:fld id="{B261171B-5330-429C-83A4-1C3344DB57B8}" type="slidenum">
              <a:rPr lang="en-US" altLang="zh-CN"/>
              <a:pPr/>
              <a:t>‹#›</a:t>
            </a:fld>
            <a:endParaRPr lang="en-US" altLang="zh-CN"/>
          </a:p>
        </p:txBody>
      </p:sp>
    </p:spTree>
    <p:extLst>
      <p:ext uri="{BB962C8B-B14F-4D97-AF65-F5344CB8AC3E}">
        <p14:creationId xmlns:p14="http://schemas.microsoft.com/office/powerpoint/2010/main" val="101909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90EF61-17A5-7550-7C91-932BFFB8C5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76E1B6C-2114-CC00-2BE3-0C0F70AFED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AA8BF7-C32F-AF74-9FD1-49325F410E4E}"/>
              </a:ext>
            </a:extLst>
          </p:cNvPr>
          <p:cNvSpPr>
            <a:spLocks noGrp="1" noChangeArrowheads="1"/>
          </p:cNvSpPr>
          <p:nvPr>
            <p:ph type="sldNum" sz="quarter" idx="12"/>
          </p:nvPr>
        </p:nvSpPr>
        <p:spPr>
          <a:ln/>
        </p:spPr>
        <p:txBody>
          <a:bodyPr/>
          <a:lstStyle>
            <a:lvl1pPr>
              <a:defRPr/>
            </a:lvl1pPr>
          </a:lstStyle>
          <a:p>
            <a:fld id="{B394E48D-341E-4B70-972A-0A4C6A088445}" type="slidenum">
              <a:rPr lang="en-US" altLang="zh-CN"/>
              <a:pPr/>
              <a:t>‹#›</a:t>
            </a:fld>
            <a:endParaRPr lang="en-US" altLang="zh-CN"/>
          </a:p>
        </p:txBody>
      </p:sp>
    </p:spTree>
    <p:extLst>
      <p:ext uri="{BB962C8B-B14F-4D97-AF65-F5344CB8AC3E}">
        <p14:creationId xmlns:p14="http://schemas.microsoft.com/office/powerpoint/2010/main" val="328198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3243B859-471C-393E-5D85-2DB18E2079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FA1C9939-26D4-81E5-28EB-B304E8098E2B}"/>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AC852EC6-1763-1ACC-4172-8CE12464E672}"/>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FEC87C9E-7B95-BDB3-CF0A-1BC986306972}"/>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681ADCA6-604A-884B-E360-3B3D9F0ABD07}"/>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58D50DB-B2F2-2559-FB85-F859E9ED1ABA}"/>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00261BBB-26E9-4685-9438-0B6D5D070FA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3129D0-9E71-3E7B-541F-136D0418AC57}"/>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Ch.12  Design Concepts</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FB31506-38BD-8194-3463-99D915F47D52}"/>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Data Abstraction</a:t>
            </a:r>
          </a:p>
        </p:txBody>
      </p:sp>
      <p:sp>
        <p:nvSpPr>
          <p:cNvPr id="13315" name="灯片编号占位符 1">
            <a:extLst>
              <a:ext uri="{FF2B5EF4-FFF2-40B4-BE49-F238E27FC236}">
                <a16:creationId xmlns:a16="http://schemas.microsoft.com/office/drawing/2014/main" id="{1AA28A66-8B0E-C59E-516D-F46C5E92D4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57D27BB-7168-4805-A23A-B6F6E7B92A5D}"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5" name="AutoShape 3">
            <a:extLst>
              <a:ext uri="{FF2B5EF4-FFF2-40B4-BE49-F238E27FC236}">
                <a16:creationId xmlns:a16="http://schemas.microsoft.com/office/drawing/2014/main" id="{90B8BF25-C9A8-9378-0454-38E38A04D353}"/>
              </a:ext>
            </a:extLst>
          </p:cNvPr>
          <p:cNvSpPr>
            <a:spLocks noChangeArrowheads="1"/>
          </p:cNvSpPr>
          <p:nvPr/>
        </p:nvSpPr>
        <p:spPr bwMode="auto">
          <a:xfrm>
            <a:off x="4410075" y="1727200"/>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6" name="Line 4">
            <a:extLst>
              <a:ext uri="{FF2B5EF4-FFF2-40B4-BE49-F238E27FC236}">
                <a16:creationId xmlns:a16="http://schemas.microsoft.com/office/drawing/2014/main" id="{9D9D1DF9-7EA2-094E-F701-264AC3898E67}"/>
              </a:ext>
            </a:extLst>
          </p:cNvPr>
          <p:cNvSpPr>
            <a:spLocks noChangeShapeType="1"/>
          </p:cNvSpPr>
          <p:nvPr/>
        </p:nvSpPr>
        <p:spPr bwMode="auto">
          <a:xfrm>
            <a:off x="4410075" y="2182813"/>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8290FA6F-42EA-32D5-F775-54F8BAD24897}"/>
              </a:ext>
            </a:extLst>
          </p:cNvPr>
          <p:cNvSpPr>
            <a:spLocks noChangeArrowheads="1"/>
          </p:cNvSpPr>
          <p:nvPr/>
        </p:nvSpPr>
        <p:spPr bwMode="auto">
          <a:xfrm>
            <a:off x="4562475" y="1700213"/>
            <a:ext cx="790575" cy="45402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a:solidFill>
                  <a:schemeClr val="folHlink"/>
                </a:solidFill>
                <a:effectLst>
                  <a:outerShdw blurRad="38100" dist="38100" dir="2700000" algn="tl">
                    <a:srgbClr val="000000"/>
                  </a:outerShdw>
                </a:effectLst>
                <a:latin typeface="Helvetica" panose="020B0604020202020204" pitchFamily="34" charset="0"/>
              </a:rPr>
              <a:t>door</a:t>
            </a:r>
            <a:endParaRPr lang="en-US" altLang="zh-CN">
              <a:solidFill>
                <a:srgbClr val="AD278D"/>
              </a:solidFill>
              <a:effectLst>
                <a:outerShdw blurRad="38100" dist="38100" dir="2700000" algn="tl">
                  <a:srgbClr val="000000"/>
                </a:outerShdw>
              </a:effectLst>
              <a:latin typeface="Helvetica" panose="020B0604020202020204" pitchFamily="34" charset="0"/>
            </a:endParaRPr>
          </a:p>
        </p:txBody>
      </p:sp>
      <p:sp>
        <p:nvSpPr>
          <p:cNvPr id="8" name="Line 6">
            <a:extLst>
              <a:ext uri="{FF2B5EF4-FFF2-40B4-BE49-F238E27FC236}">
                <a16:creationId xmlns:a16="http://schemas.microsoft.com/office/drawing/2014/main" id="{BD657320-AAC2-9375-67A4-2D01AE9C6ABA}"/>
              </a:ext>
            </a:extLst>
          </p:cNvPr>
          <p:cNvSpPr>
            <a:spLocks noChangeShapeType="1"/>
          </p:cNvSpPr>
          <p:nvPr/>
        </p:nvSpPr>
        <p:spPr bwMode="auto">
          <a:xfrm flipH="1">
            <a:off x="3876675" y="3981450"/>
            <a:ext cx="825500" cy="1471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7">
            <a:extLst>
              <a:ext uri="{FF2B5EF4-FFF2-40B4-BE49-F238E27FC236}">
                <a16:creationId xmlns:a16="http://schemas.microsoft.com/office/drawing/2014/main" id="{C99DEF35-E6D9-7ADE-217F-3D4C2A84B341}"/>
              </a:ext>
            </a:extLst>
          </p:cNvPr>
          <p:cNvSpPr>
            <a:spLocks noChangeArrowheads="1"/>
          </p:cNvSpPr>
          <p:nvPr/>
        </p:nvSpPr>
        <p:spPr bwMode="auto">
          <a:xfrm>
            <a:off x="3729038" y="5435600"/>
            <a:ext cx="3478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Helvetica" panose="020B0604020202020204" pitchFamily="34" charset="0"/>
              </a:rPr>
              <a:t>implemented as a data structure</a:t>
            </a:r>
          </a:p>
        </p:txBody>
      </p:sp>
      <p:sp>
        <p:nvSpPr>
          <p:cNvPr id="11" name="Rectangle 8">
            <a:extLst>
              <a:ext uri="{FF2B5EF4-FFF2-40B4-BE49-F238E27FC236}">
                <a16:creationId xmlns:a16="http://schemas.microsoft.com/office/drawing/2014/main" id="{9B45C51E-073D-0928-E2DE-17E3A87A746B}"/>
              </a:ext>
            </a:extLst>
          </p:cNvPr>
          <p:cNvSpPr>
            <a:spLocks noChangeArrowheads="1"/>
          </p:cNvSpPr>
          <p:nvPr/>
        </p:nvSpPr>
        <p:spPr bwMode="auto">
          <a:xfrm>
            <a:off x="5008563" y="2413000"/>
            <a:ext cx="15271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manufacturer</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2" name="Rectangle 9">
            <a:extLst>
              <a:ext uri="{FF2B5EF4-FFF2-40B4-BE49-F238E27FC236}">
                <a16:creationId xmlns:a16="http://schemas.microsoft.com/office/drawing/2014/main" id="{12837001-3C64-8C6E-42AE-451D1F7B91CD}"/>
              </a:ext>
            </a:extLst>
          </p:cNvPr>
          <p:cNvSpPr>
            <a:spLocks noChangeArrowheads="1"/>
          </p:cNvSpPr>
          <p:nvPr/>
        </p:nvSpPr>
        <p:spPr bwMode="auto">
          <a:xfrm>
            <a:off x="5008563" y="2655888"/>
            <a:ext cx="1641475" cy="363537"/>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model number</a:t>
            </a: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3" name="Rectangle 10">
            <a:extLst>
              <a:ext uri="{FF2B5EF4-FFF2-40B4-BE49-F238E27FC236}">
                <a16:creationId xmlns:a16="http://schemas.microsoft.com/office/drawing/2014/main" id="{104C8755-3D2C-5E43-C96E-0501FFA66838}"/>
              </a:ext>
            </a:extLst>
          </p:cNvPr>
          <p:cNvSpPr>
            <a:spLocks noChangeArrowheads="1"/>
          </p:cNvSpPr>
          <p:nvPr/>
        </p:nvSpPr>
        <p:spPr bwMode="auto">
          <a:xfrm>
            <a:off x="5008563" y="2897188"/>
            <a:ext cx="612775" cy="611187"/>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5" name="Rectangle 11">
            <a:extLst>
              <a:ext uri="{FF2B5EF4-FFF2-40B4-BE49-F238E27FC236}">
                <a16:creationId xmlns:a16="http://schemas.microsoft.com/office/drawing/2014/main" id="{87CD3F42-AA09-5CC5-D0E4-F0E87579E3D9}"/>
              </a:ext>
            </a:extLst>
          </p:cNvPr>
          <p:cNvSpPr>
            <a:spLocks noChangeArrowheads="1"/>
          </p:cNvSpPr>
          <p:nvPr/>
        </p:nvSpPr>
        <p:spPr bwMode="auto">
          <a:xfrm>
            <a:off x="5008563" y="3138488"/>
            <a:ext cx="1692275" cy="611187"/>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swing direction</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6" name="Rectangle 12">
            <a:extLst>
              <a:ext uri="{FF2B5EF4-FFF2-40B4-BE49-F238E27FC236}">
                <a16:creationId xmlns:a16="http://schemas.microsoft.com/office/drawing/2014/main" id="{9A5F9C90-4DC0-B01A-93E4-61BE27ACC929}"/>
              </a:ext>
            </a:extLst>
          </p:cNvPr>
          <p:cNvSpPr>
            <a:spLocks noChangeArrowheads="1"/>
          </p:cNvSpPr>
          <p:nvPr/>
        </p:nvSpPr>
        <p:spPr bwMode="auto">
          <a:xfrm>
            <a:off x="5008563" y="3378200"/>
            <a:ext cx="8540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inserts</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7" name="Rectangle 13">
            <a:extLst>
              <a:ext uri="{FF2B5EF4-FFF2-40B4-BE49-F238E27FC236}">
                <a16:creationId xmlns:a16="http://schemas.microsoft.com/office/drawing/2014/main" id="{EAE6EFDA-08F8-05BE-4607-60C6D16C62FF}"/>
              </a:ext>
            </a:extLst>
          </p:cNvPr>
          <p:cNvSpPr>
            <a:spLocks noChangeArrowheads="1"/>
          </p:cNvSpPr>
          <p:nvPr/>
        </p:nvSpPr>
        <p:spPr bwMode="auto">
          <a:xfrm>
            <a:off x="5008563" y="3619500"/>
            <a:ext cx="7143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lights</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8" name="Rectangle 14">
            <a:extLst>
              <a:ext uri="{FF2B5EF4-FFF2-40B4-BE49-F238E27FC236}">
                <a16:creationId xmlns:a16="http://schemas.microsoft.com/office/drawing/2014/main" id="{64A217BD-BE52-B586-6AE0-F515933205FC}"/>
              </a:ext>
            </a:extLst>
          </p:cNvPr>
          <p:cNvSpPr>
            <a:spLocks noChangeArrowheads="1"/>
          </p:cNvSpPr>
          <p:nvPr/>
        </p:nvSpPr>
        <p:spPr bwMode="auto">
          <a:xfrm>
            <a:off x="5008563" y="3860800"/>
            <a:ext cx="8032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rgbClr val="AD278D"/>
                </a:solidFill>
                <a:effectLst>
                  <a:outerShdw blurRad="38100" dist="38100" dir="2700000" algn="tl">
                    <a:srgbClr val="000000"/>
                  </a:outerShdw>
                </a:effectLst>
                <a:latin typeface="Helvetica" panose="020B0604020202020204" pitchFamily="34" charset="0"/>
              </a:rPr>
              <a:t>   </a:t>
            </a:r>
            <a:r>
              <a:rPr lang="en-US" altLang="zh-CN" sz="1800">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19" name="Rectangle 15">
            <a:extLst>
              <a:ext uri="{FF2B5EF4-FFF2-40B4-BE49-F238E27FC236}">
                <a16:creationId xmlns:a16="http://schemas.microsoft.com/office/drawing/2014/main" id="{9AF7320F-8608-E0AD-998D-8B8180D981F5}"/>
              </a:ext>
            </a:extLst>
          </p:cNvPr>
          <p:cNvSpPr>
            <a:spLocks noChangeArrowheads="1"/>
          </p:cNvSpPr>
          <p:nvPr/>
        </p:nvSpPr>
        <p:spPr bwMode="auto">
          <a:xfrm>
            <a:off x="5008563" y="4102100"/>
            <a:ext cx="11461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rgbClr val="AD278D"/>
                </a:solidFill>
                <a:effectLst>
                  <a:outerShdw blurRad="38100" dist="38100" dir="2700000" algn="tl">
                    <a:srgbClr val="000000"/>
                  </a:outerShdw>
                </a:effectLst>
                <a:latin typeface="Helvetica" panose="020B0604020202020204" pitchFamily="34" charset="0"/>
              </a:rPr>
              <a:t>   </a:t>
            </a:r>
            <a:r>
              <a:rPr lang="en-US" altLang="zh-CN" sz="1800">
                <a:solidFill>
                  <a:schemeClr val="folHlink"/>
                </a:solidFill>
                <a:effectLst>
                  <a:outerShdw blurRad="38100" dist="38100" dir="2700000" algn="tl">
                    <a:srgbClr val="000000"/>
                  </a:outerShdw>
                </a:effectLst>
                <a:latin typeface="Helvetica" panose="020B0604020202020204" pitchFamily="34" charset="0"/>
              </a:rPr>
              <a:t>number</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20" name="Rectangle 16">
            <a:extLst>
              <a:ext uri="{FF2B5EF4-FFF2-40B4-BE49-F238E27FC236}">
                <a16:creationId xmlns:a16="http://schemas.microsoft.com/office/drawing/2014/main" id="{5DDB52D1-0A7D-DEF4-BC77-F778479C67BA}"/>
              </a:ext>
            </a:extLst>
          </p:cNvPr>
          <p:cNvSpPr>
            <a:spLocks noChangeArrowheads="1"/>
          </p:cNvSpPr>
          <p:nvPr/>
        </p:nvSpPr>
        <p:spPr bwMode="auto">
          <a:xfrm>
            <a:off x="5008563" y="4343400"/>
            <a:ext cx="841375" cy="6111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folHlink"/>
                </a:solidFill>
                <a:effectLst>
                  <a:outerShdw blurRad="38100" dist="38100" dir="2700000" algn="tl">
                    <a:srgbClr val="000000"/>
                  </a:outerShdw>
                </a:effectLst>
                <a:latin typeface="Helvetica" panose="020B0604020202020204" pitchFamily="34" charset="0"/>
              </a:rPr>
              <a:t>weight</a:t>
            </a:r>
          </a:p>
          <a:p>
            <a:pPr>
              <a:lnSpc>
                <a:spcPct val="90000"/>
              </a:lnSpc>
              <a:defRPr/>
            </a:pP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
        <p:nvSpPr>
          <p:cNvPr id="21" name="Rectangle 17">
            <a:extLst>
              <a:ext uri="{FF2B5EF4-FFF2-40B4-BE49-F238E27FC236}">
                <a16:creationId xmlns:a16="http://schemas.microsoft.com/office/drawing/2014/main" id="{4BA74EE4-D445-DC4F-3A12-4CEA04BF69EB}"/>
              </a:ext>
            </a:extLst>
          </p:cNvPr>
          <p:cNvSpPr>
            <a:spLocks noChangeArrowheads="1"/>
          </p:cNvSpPr>
          <p:nvPr/>
        </p:nvSpPr>
        <p:spPr bwMode="auto">
          <a:xfrm>
            <a:off x="5008563" y="4584700"/>
            <a:ext cx="2227262" cy="363538"/>
          </a:xfrm>
          <a:prstGeom prst="rect">
            <a:avLst/>
          </a:prstGeom>
          <a:noFill/>
          <a:ln>
            <a:noFill/>
          </a:ln>
          <a:effectLst/>
        </p:spPr>
        <p:txBody>
          <a:bodyPr wrap="none" lIns="90487" tIns="44450" rIns="90487" bIns="44450">
            <a:spAutoFit/>
          </a:bodyPr>
          <a:lstStyle/>
          <a:p>
            <a:pPr>
              <a:defRPr/>
            </a:pPr>
            <a:r>
              <a:rPr lang="en-US">
                <a:solidFill>
                  <a:schemeClr val="folHlink"/>
                </a:solidFill>
                <a:effectLst>
                  <a:outerShdw blurRad="38100" dist="38100" dir="2700000" algn="tl">
                    <a:srgbClr val="000000"/>
                  </a:outerShdw>
                </a:effectLst>
                <a:latin typeface="Helvetica" pitchFamily="-128" charset="0"/>
                <a:ea typeface="ＭＳ Ｐゴシック" pitchFamily="-128" charset="-128"/>
              </a:rPr>
              <a:t>opening mechanism</a:t>
            </a:r>
          </a:p>
        </p:txBody>
      </p:sp>
      <p:sp>
        <p:nvSpPr>
          <p:cNvPr id="22" name="Rectangle 18">
            <a:extLst>
              <a:ext uri="{FF2B5EF4-FFF2-40B4-BE49-F238E27FC236}">
                <a16:creationId xmlns:a16="http://schemas.microsoft.com/office/drawing/2014/main" id="{04732B98-8921-9454-A26A-FECB3FC7FC23}"/>
              </a:ext>
            </a:extLst>
          </p:cNvPr>
          <p:cNvSpPr>
            <a:spLocks noChangeArrowheads="1"/>
          </p:cNvSpPr>
          <p:nvPr/>
        </p:nvSpPr>
        <p:spPr bwMode="auto">
          <a:xfrm>
            <a:off x="1476375" y="1890713"/>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23" name="Rectangle 19">
            <a:extLst>
              <a:ext uri="{FF2B5EF4-FFF2-40B4-BE49-F238E27FC236}">
                <a16:creationId xmlns:a16="http://schemas.microsoft.com/office/drawing/2014/main" id="{067508F0-B81E-51DD-A91B-DE2C42E5D7B7}"/>
              </a:ext>
            </a:extLst>
          </p:cNvPr>
          <p:cNvSpPr>
            <a:spLocks noChangeArrowheads="1"/>
          </p:cNvSpPr>
          <p:nvPr/>
        </p:nvSpPr>
        <p:spPr bwMode="auto">
          <a:xfrm>
            <a:off x="1476375" y="1892300"/>
            <a:ext cx="1727200" cy="35036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24" name="Rectangle 20">
            <a:extLst>
              <a:ext uri="{FF2B5EF4-FFF2-40B4-BE49-F238E27FC236}">
                <a16:creationId xmlns:a16="http://schemas.microsoft.com/office/drawing/2014/main" id="{4FA9424C-10B9-4F7B-4BCB-30C5433BC137}"/>
              </a:ext>
            </a:extLst>
          </p:cNvPr>
          <p:cNvSpPr>
            <a:spLocks noChangeArrowheads="1"/>
          </p:cNvSpPr>
          <p:nvPr/>
        </p:nvSpPr>
        <p:spPr bwMode="auto">
          <a:xfrm>
            <a:off x="1590675" y="2005013"/>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25" name="Rectangle 21">
            <a:extLst>
              <a:ext uri="{FF2B5EF4-FFF2-40B4-BE49-F238E27FC236}">
                <a16:creationId xmlns:a16="http://schemas.microsoft.com/office/drawing/2014/main" id="{1C8A15CA-C55D-CA77-D15F-B0DA3A8D9582}"/>
              </a:ext>
            </a:extLst>
          </p:cNvPr>
          <p:cNvSpPr>
            <a:spLocks noChangeArrowheads="1"/>
          </p:cNvSpPr>
          <p:nvPr/>
        </p:nvSpPr>
        <p:spPr bwMode="auto">
          <a:xfrm>
            <a:off x="1590675" y="2006600"/>
            <a:ext cx="1498600" cy="3389313"/>
          </a:xfrm>
          <a:prstGeom prst="rect">
            <a:avLst/>
          </a:prstGeom>
          <a:solidFill>
            <a:schemeClr val="bg2"/>
          </a:solidFill>
          <a:ln w="254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26" name="Freeform 22">
            <a:extLst>
              <a:ext uri="{FF2B5EF4-FFF2-40B4-BE49-F238E27FC236}">
                <a16:creationId xmlns:a16="http://schemas.microsoft.com/office/drawing/2014/main" id="{2AA467A6-0B2D-18D1-89A0-903DBED02272}"/>
              </a:ext>
            </a:extLst>
          </p:cNvPr>
          <p:cNvSpPr>
            <a:spLocks/>
          </p:cNvSpPr>
          <p:nvPr/>
        </p:nvSpPr>
        <p:spPr bwMode="auto">
          <a:xfrm>
            <a:off x="1603375" y="2017713"/>
            <a:ext cx="1398588" cy="3570287"/>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3">
            <a:extLst>
              <a:ext uri="{FF2B5EF4-FFF2-40B4-BE49-F238E27FC236}">
                <a16:creationId xmlns:a16="http://schemas.microsoft.com/office/drawing/2014/main" id="{788D83D9-6134-3291-008E-C534E87AECFD}"/>
              </a:ext>
            </a:extLst>
          </p:cNvPr>
          <p:cNvSpPr>
            <a:spLocks/>
          </p:cNvSpPr>
          <p:nvPr/>
        </p:nvSpPr>
        <p:spPr bwMode="auto">
          <a:xfrm>
            <a:off x="1590675" y="2005013"/>
            <a:ext cx="1398588" cy="3570287"/>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28" name="Oval 24">
            <a:extLst>
              <a:ext uri="{FF2B5EF4-FFF2-40B4-BE49-F238E27FC236}">
                <a16:creationId xmlns:a16="http://schemas.microsoft.com/office/drawing/2014/main" id="{734C7F67-E472-CF22-F313-BC97B4A75F90}"/>
              </a:ext>
            </a:extLst>
          </p:cNvPr>
          <p:cNvSpPr>
            <a:spLocks noChangeArrowheads="1"/>
          </p:cNvSpPr>
          <p:nvPr/>
        </p:nvSpPr>
        <p:spPr bwMode="auto">
          <a:xfrm>
            <a:off x="2708275" y="3719513"/>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29" name="Oval 25">
            <a:extLst>
              <a:ext uri="{FF2B5EF4-FFF2-40B4-BE49-F238E27FC236}">
                <a16:creationId xmlns:a16="http://schemas.microsoft.com/office/drawing/2014/main" id="{5E3FC737-C8BF-3564-8C7F-40CB9D6C5750}"/>
              </a:ext>
            </a:extLst>
          </p:cNvPr>
          <p:cNvSpPr>
            <a:spLocks noChangeArrowheads="1"/>
          </p:cNvSpPr>
          <p:nvPr/>
        </p:nvSpPr>
        <p:spPr bwMode="auto">
          <a:xfrm>
            <a:off x="2708275" y="3721100"/>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0" name="Rectangle 26">
            <a:extLst>
              <a:ext uri="{FF2B5EF4-FFF2-40B4-BE49-F238E27FC236}">
                <a16:creationId xmlns:a16="http://schemas.microsoft.com/office/drawing/2014/main" id="{3089FA05-E815-A40B-F827-D63F2052F95F}"/>
              </a:ext>
            </a:extLst>
          </p:cNvPr>
          <p:cNvSpPr>
            <a:spLocks noChangeArrowheads="1"/>
          </p:cNvSpPr>
          <p:nvPr/>
        </p:nvSpPr>
        <p:spPr bwMode="auto">
          <a:xfrm>
            <a:off x="2759075" y="3833813"/>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1" name="Rectangle 27">
            <a:extLst>
              <a:ext uri="{FF2B5EF4-FFF2-40B4-BE49-F238E27FC236}">
                <a16:creationId xmlns:a16="http://schemas.microsoft.com/office/drawing/2014/main" id="{686FD75F-65FE-5EC9-82D4-C61D5006D9B8}"/>
              </a:ext>
            </a:extLst>
          </p:cNvPr>
          <p:cNvSpPr>
            <a:spLocks noChangeArrowheads="1"/>
          </p:cNvSpPr>
          <p:nvPr/>
        </p:nvSpPr>
        <p:spPr bwMode="auto">
          <a:xfrm>
            <a:off x="2759075" y="3835400"/>
            <a:ext cx="12700" cy="303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2" name="Line 28">
            <a:extLst>
              <a:ext uri="{FF2B5EF4-FFF2-40B4-BE49-F238E27FC236}">
                <a16:creationId xmlns:a16="http://schemas.microsoft.com/office/drawing/2014/main" id="{05C66F3A-EC6B-6F6D-69FD-1B7B59AD3C3C}"/>
              </a:ext>
            </a:extLst>
          </p:cNvPr>
          <p:cNvSpPr>
            <a:spLocks noChangeShapeType="1"/>
          </p:cNvSpPr>
          <p:nvPr/>
        </p:nvSpPr>
        <p:spPr bwMode="auto">
          <a:xfrm>
            <a:off x="3343275" y="3605213"/>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nodePh="1">
                                  <p:stCondLst>
                                    <p:cond delay="0"/>
                                  </p:stCondLst>
                                  <p:endCondLst>
                                    <p:cond evt="begin" delay="0">
                                      <p:tn val="56"/>
                                    </p:cond>
                                  </p:end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00"/>
                                        <p:tgtEl>
                                          <p:spTgt spid="2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par>
                                <p:cTn id="80" presetID="22" presetClass="entr" presetSubtype="4"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P spid="11" grpId="0"/>
      <p:bldP spid="12" grpId="0"/>
      <p:bldP spid="13" grpId="0"/>
      <p:bldP spid="15" grpId="0"/>
      <p:bldP spid="16" grpId="0"/>
      <p:bldP spid="17" grpId="0"/>
      <p:bldP spid="18" grpId="0"/>
      <p:bldP spid="19" grpId="0"/>
      <p:bldP spid="20" grpId="0"/>
      <p:bldP spid="21" grpId="0"/>
      <p:bldP spid="22" grpId="0" animBg="1"/>
      <p:bldP spid="23" grpId="0" animBg="1"/>
      <p:bldP spid="24" grpId="0"/>
      <p:bldP spid="25"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E55F402-AD0A-2B2A-8A48-D04D72AEABD4}"/>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Procedural Abstraction</a:t>
            </a:r>
          </a:p>
        </p:txBody>
      </p:sp>
      <p:sp>
        <p:nvSpPr>
          <p:cNvPr id="14339" name="灯片编号占位符 1">
            <a:extLst>
              <a:ext uri="{FF2B5EF4-FFF2-40B4-BE49-F238E27FC236}">
                <a16:creationId xmlns:a16="http://schemas.microsoft.com/office/drawing/2014/main" id="{BFF8A874-934C-1861-77E2-00EC3BD1B5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81341BC-9A6F-4FA1-B66B-454F1E80BDFE}"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33" name="Line 3">
            <a:extLst>
              <a:ext uri="{FF2B5EF4-FFF2-40B4-BE49-F238E27FC236}">
                <a16:creationId xmlns:a16="http://schemas.microsoft.com/office/drawing/2014/main" id="{4A00AD48-B493-5ED9-0EDA-4025056F69B5}"/>
              </a:ext>
            </a:extLst>
          </p:cNvPr>
          <p:cNvSpPr>
            <a:spLocks noChangeShapeType="1"/>
          </p:cNvSpPr>
          <p:nvPr/>
        </p:nvSpPr>
        <p:spPr bwMode="auto">
          <a:xfrm flipV="1">
            <a:off x="3467100" y="3848100"/>
            <a:ext cx="952500" cy="889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Rectangle 4">
            <a:extLst>
              <a:ext uri="{FF2B5EF4-FFF2-40B4-BE49-F238E27FC236}">
                <a16:creationId xmlns:a16="http://schemas.microsoft.com/office/drawing/2014/main" id="{F4726B50-4771-7839-199E-78003FA6A409}"/>
              </a:ext>
            </a:extLst>
          </p:cNvPr>
          <p:cNvSpPr>
            <a:spLocks noChangeArrowheads="1"/>
          </p:cNvSpPr>
          <p:nvPr/>
        </p:nvSpPr>
        <p:spPr bwMode="auto">
          <a:xfrm>
            <a:off x="1612900" y="1892300"/>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5" name="Rectangle 5">
            <a:extLst>
              <a:ext uri="{FF2B5EF4-FFF2-40B4-BE49-F238E27FC236}">
                <a16:creationId xmlns:a16="http://schemas.microsoft.com/office/drawing/2014/main" id="{E930DBFE-FAF5-BA2A-47CA-7BE2B01D1BEB}"/>
              </a:ext>
            </a:extLst>
          </p:cNvPr>
          <p:cNvSpPr>
            <a:spLocks noChangeArrowheads="1"/>
          </p:cNvSpPr>
          <p:nvPr/>
        </p:nvSpPr>
        <p:spPr bwMode="auto">
          <a:xfrm>
            <a:off x="1612900" y="1893888"/>
            <a:ext cx="1727200" cy="3503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6" name="Rectangle 6">
            <a:extLst>
              <a:ext uri="{FF2B5EF4-FFF2-40B4-BE49-F238E27FC236}">
                <a16:creationId xmlns:a16="http://schemas.microsoft.com/office/drawing/2014/main" id="{2553CCB8-06A3-CE97-F805-BB75DC41E7B9}"/>
              </a:ext>
            </a:extLst>
          </p:cNvPr>
          <p:cNvSpPr>
            <a:spLocks noChangeArrowheads="1"/>
          </p:cNvSpPr>
          <p:nvPr/>
        </p:nvSpPr>
        <p:spPr bwMode="auto">
          <a:xfrm>
            <a:off x="1727200" y="2006600"/>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7" name="Rectangle 7">
            <a:extLst>
              <a:ext uri="{FF2B5EF4-FFF2-40B4-BE49-F238E27FC236}">
                <a16:creationId xmlns:a16="http://schemas.microsoft.com/office/drawing/2014/main" id="{CDFE7922-F44F-4388-4FDE-8DDEF27E62D1}"/>
              </a:ext>
            </a:extLst>
          </p:cNvPr>
          <p:cNvSpPr>
            <a:spLocks noChangeArrowheads="1"/>
          </p:cNvSpPr>
          <p:nvPr/>
        </p:nvSpPr>
        <p:spPr bwMode="auto">
          <a:xfrm>
            <a:off x="1727200" y="2008188"/>
            <a:ext cx="1498600" cy="3389312"/>
          </a:xfrm>
          <a:prstGeom prst="rect">
            <a:avLst/>
          </a:prstGeom>
          <a:solidFill>
            <a:schemeClr val="bg2"/>
          </a:solidFill>
          <a:ln w="254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38" name="Freeform 8">
            <a:extLst>
              <a:ext uri="{FF2B5EF4-FFF2-40B4-BE49-F238E27FC236}">
                <a16:creationId xmlns:a16="http://schemas.microsoft.com/office/drawing/2014/main" id="{149020FF-4026-5326-43E1-FF054B03B9C1}"/>
              </a:ext>
            </a:extLst>
          </p:cNvPr>
          <p:cNvSpPr>
            <a:spLocks/>
          </p:cNvSpPr>
          <p:nvPr/>
        </p:nvSpPr>
        <p:spPr bwMode="auto">
          <a:xfrm>
            <a:off x="1739900" y="2019300"/>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9">
            <a:extLst>
              <a:ext uri="{FF2B5EF4-FFF2-40B4-BE49-F238E27FC236}">
                <a16:creationId xmlns:a16="http://schemas.microsoft.com/office/drawing/2014/main" id="{9747F211-3486-B068-C2CF-ED97E03E06F0}"/>
              </a:ext>
            </a:extLst>
          </p:cNvPr>
          <p:cNvSpPr>
            <a:spLocks/>
          </p:cNvSpPr>
          <p:nvPr/>
        </p:nvSpPr>
        <p:spPr bwMode="auto">
          <a:xfrm>
            <a:off x="1727200" y="2006600"/>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40" name="Oval 10">
            <a:extLst>
              <a:ext uri="{FF2B5EF4-FFF2-40B4-BE49-F238E27FC236}">
                <a16:creationId xmlns:a16="http://schemas.microsoft.com/office/drawing/2014/main" id="{358D12FD-17EB-6068-0148-F3B4F20FA864}"/>
              </a:ext>
            </a:extLst>
          </p:cNvPr>
          <p:cNvSpPr>
            <a:spLocks noChangeArrowheads="1"/>
          </p:cNvSpPr>
          <p:nvPr/>
        </p:nvSpPr>
        <p:spPr bwMode="auto">
          <a:xfrm>
            <a:off x="2844800" y="3721100"/>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41" name="Oval 11">
            <a:extLst>
              <a:ext uri="{FF2B5EF4-FFF2-40B4-BE49-F238E27FC236}">
                <a16:creationId xmlns:a16="http://schemas.microsoft.com/office/drawing/2014/main" id="{2590052B-6CC9-4FC7-5788-50D281E9162E}"/>
              </a:ext>
            </a:extLst>
          </p:cNvPr>
          <p:cNvSpPr>
            <a:spLocks noChangeArrowheads="1"/>
          </p:cNvSpPr>
          <p:nvPr/>
        </p:nvSpPr>
        <p:spPr bwMode="auto">
          <a:xfrm>
            <a:off x="2844800" y="3722688"/>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42" name="Rectangle 12">
            <a:extLst>
              <a:ext uri="{FF2B5EF4-FFF2-40B4-BE49-F238E27FC236}">
                <a16:creationId xmlns:a16="http://schemas.microsoft.com/office/drawing/2014/main" id="{EE0E6840-5184-ADF4-1FC9-B66E0051A37A}"/>
              </a:ext>
            </a:extLst>
          </p:cNvPr>
          <p:cNvSpPr>
            <a:spLocks noChangeArrowheads="1"/>
          </p:cNvSpPr>
          <p:nvPr/>
        </p:nvSpPr>
        <p:spPr bwMode="auto">
          <a:xfrm>
            <a:off x="2895600" y="3835400"/>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43" name="Rectangle 13">
            <a:extLst>
              <a:ext uri="{FF2B5EF4-FFF2-40B4-BE49-F238E27FC236}">
                <a16:creationId xmlns:a16="http://schemas.microsoft.com/office/drawing/2014/main" id="{89DCE47F-0C16-5B0B-5EF1-9CE545418996}"/>
              </a:ext>
            </a:extLst>
          </p:cNvPr>
          <p:cNvSpPr>
            <a:spLocks noChangeArrowheads="1"/>
          </p:cNvSpPr>
          <p:nvPr/>
        </p:nvSpPr>
        <p:spPr bwMode="auto">
          <a:xfrm>
            <a:off x="2895600" y="3836988"/>
            <a:ext cx="12700" cy="303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44" name="Oval 14">
            <a:extLst>
              <a:ext uri="{FF2B5EF4-FFF2-40B4-BE49-F238E27FC236}">
                <a16:creationId xmlns:a16="http://schemas.microsoft.com/office/drawing/2014/main" id="{1E8BF5F1-3352-340E-26A8-DEA115A13B0B}"/>
              </a:ext>
            </a:extLst>
          </p:cNvPr>
          <p:cNvSpPr>
            <a:spLocks noChangeArrowheads="1"/>
          </p:cNvSpPr>
          <p:nvPr/>
        </p:nvSpPr>
        <p:spPr bwMode="auto">
          <a:xfrm>
            <a:off x="2159000" y="2605088"/>
            <a:ext cx="254000" cy="620712"/>
          </a:xfrm>
          <a:prstGeom prst="ellipse">
            <a:avLst/>
          </a:prstGeom>
          <a:solidFill>
            <a:srgbClr val="790015"/>
          </a:solidFill>
          <a:ln w="25400">
            <a:solidFill>
              <a:schemeClr val="tx1"/>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45" name="Freeform 15">
            <a:extLst>
              <a:ext uri="{FF2B5EF4-FFF2-40B4-BE49-F238E27FC236}">
                <a16:creationId xmlns:a16="http://schemas.microsoft.com/office/drawing/2014/main" id="{40D9D745-259A-A8F4-69F0-150753EFF7DA}"/>
              </a:ext>
            </a:extLst>
          </p:cNvPr>
          <p:cNvSpPr>
            <a:spLocks/>
          </p:cNvSpPr>
          <p:nvPr/>
        </p:nvSpPr>
        <p:spPr bwMode="auto">
          <a:xfrm>
            <a:off x="2032000" y="3149600"/>
            <a:ext cx="458788" cy="1271588"/>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endParaRPr lang="zh-CN" altLang="en-US"/>
          </a:p>
        </p:txBody>
      </p:sp>
      <p:sp>
        <p:nvSpPr>
          <p:cNvPr id="46" name="Line 16">
            <a:extLst>
              <a:ext uri="{FF2B5EF4-FFF2-40B4-BE49-F238E27FC236}">
                <a16:creationId xmlns:a16="http://schemas.microsoft.com/office/drawing/2014/main" id="{151100BA-1986-E7D7-EA1B-B719C6750B58}"/>
              </a:ext>
            </a:extLst>
          </p:cNvPr>
          <p:cNvSpPr>
            <a:spLocks noChangeShapeType="1"/>
          </p:cNvSpPr>
          <p:nvPr/>
        </p:nvSpPr>
        <p:spPr bwMode="auto">
          <a:xfrm>
            <a:off x="2489200" y="3379788"/>
            <a:ext cx="114300" cy="822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7">
            <a:extLst>
              <a:ext uri="{FF2B5EF4-FFF2-40B4-BE49-F238E27FC236}">
                <a16:creationId xmlns:a16="http://schemas.microsoft.com/office/drawing/2014/main" id="{2B7CF2D4-4F16-EB22-525A-36DCA5CD4FFF}"/>
              </a:ext>
            </a:extLst>
          </p:cNvPr>
          <p:cNvSpPr>
            <a:spLocks noChangeShapeType="1"/>
          </p:cNvSpPr>
          <p:nvPr/>
        </p:nvSpPr>
        <p:spPr bwMode="auto">
          <a:xfrm flipV="1">
            <a:off x="2628900" y="4051300"/>
            <a:ext cx="25400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8">
            <a:extLst>
              <a:ext uri="{FF2B5EF4-FFF2-40B4-BE49-F238E27FC236}">
                <a16:creationId xmlns:a16="http://schemas.microsoft.com/office/drawing/2014/main" id="{4375A06D-7B47-659D-A66E-C1E0B8923345}"/>
              </a:ext>
            </a:extLst>
          </p:cNvPr>
          <p:cNvSpPr>
            <a:spLocks noChangeShapeType="1"/>
          </p:cNvSpPr>
          <p:nvPr/>
        </p:nvSpPr>
        <p:spPr bwMode="auto">
          <a:xfrm flipH="1">
            <a:off x="1841500" y="3176588"/>
            <a:ext cx="177800" cy="542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9">
            <a:extLst>
              <a:ext uri="{FF2B5EF4-FFF2-40B4-BE49-F238E27FC236}">
                <a16:creationId xmlns:a16="http://schemas.microsoft.com/office/drawing/2014/main" id="{0B0C1BD0-90F5-4A22-FE97-E08222A183CB}"/>
              </a:ext>
            </a:extLst>
          </p:cNvPr>
          <p:cNvSpPr>
            <a:spLocks noChangeShapeType="1"/>
          </p:cNvSpPr>
          <p:nvPr/>
        </p:nvSpPr>
        <p:spPr bwMode="auto">
          <a:xfrm>
            <a:off x="1854200" y="3748088"/>
            <a:ext cx="228600"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0">
            <a:extLst>
              <a:ext uri="{FF2B5EF4-FFF2-40B4-BE49-F238E27FC236}">
                <a16:creationId xmlns:a16="http://schemas.microsoft.com/office/drawing/2014/main" id="{3DDC55C1-955A-10DA-F84B-9E99C03F2AF9}"/>
              </a:ext>
            </a:extLst>
          </p:cNvPr>
          <p:cNvSpPr>
            <a:spLocks noChangeShapeType="1"/>
          </p:cNvSpPr>
          <p:nvPr/>
        </p:nvSpPr>
        <p:spPr bwMode="auto">
          <a:xfrm>
            <a:off x="2387600" y="4433888"/>
            <a:ext cx="177800" cy="631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1">
            <a:extLst>
              <a:ext uri="{FF2B5EF4-FFF2-40B4-BE49-F238E27FC236}">
                <a16:creationId xmlns:a16="http://schemas.microsoft.com/office/drawing/2014/main" id="{15CA6A0D-6F8B-686F-45DF-8B4B95D76341}"/>
              </a:ext>
            </a:extLst>
          </p:cNvPr>
          <p:cNvSpPr>
            <a:spLocks noChangeShapeType="1"/>
          </p:cNvSpPr>
          <p:nvPr/>
        </p:nvSpPr>
        <p:spPr bwMode="auto">
          <a:xfrm flipH="1">
            <a:off x="2349500" y="5094288"/>
            <a:ext cx="22860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2">
            <a:extLst>
              <a:ext uri="{FF2B5EF4-FFF2-40B4-BE49-F238E27FC236}">
                <a16:creationId xmlns:a16="http://schemas.microsoft.com/office/drawing/2014/main" id="{BD8D2859-1C8B-E112-F60E-814938F6219E}"/>
              </a:ext>
            </a:extLst>
          </p:cNvPr>
          <p:cNvSpPr>
            <a:spLocks noChangeShapeType="1"/>
          </p:cNvSpPr>
          <p:nvPr/>
        </p:nvSpPr>
        <p:spPr bwMode="auto">
          <a:xfrm flipV="1">
            <a:off x="2349500" y="5778500"/>
            <a:ext cx="63500" cy="5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23">
            <a:extLst>
              <a:ext uri="{FF2B5EF4-FFF2-40B4-BE49-F238E27FC236}">
                <a16:creationId xmlns:a16="http://schemas.microsoft.com/office/drawing/2014/main" id="{CF59A7EA-65F9-2AFD-CDD2-BE701E2B2875}"/>
              </a:ext>
            </a:extLst>
          </p:cNvPr>
          <p:cNvSpPr>
            <a:spLocks noChangeShapeType="1"/>
          </p:cNvSpPr>
          <p:nvPr/>
        </p:nvSpPr>
        <p:spPr bwMode="auto">
          <a:xfrm>
            <a:off x="2108200" y="4256088"/>
            <a:ext cx="88900" cy="684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4">
            <a:extLst>
              <a:ext uri="{FF2B5EF4-FFF2-40B4-BE49-F238E27FC236}">
                <a16:creationId xmlns:a16="http://schemas.microsoft.com/office/drawing/2014/main" id="{D547D6B7-2AE9-912B-69C7-2226728F684A}"/>
              </a:ext>
            </a:extLst>
          </p:cNvPr>
          <p:cNvSpPr>
            <a:spLocks noChangeShapeType="1"/>
          </p:cNvSpPr>
          <p:nvPr/>
        </p:nvSpPr>
        <p:spPr bwMode="auto">
          <a:xfrm flipH="1">
            <a:off x="1790700" y="4968875"/>
            <a:ext cx="419100" cy="630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25">
            <a:extLst>
              <a:ext uri="{FF2B5EF4-FFF2-40B4-BE49-F238E27FC236}">
                <a16:creationId xmlns:a16="http://schemas.microsoft.com/office/drawing/2014/main" id="{42D88D42-9845-405D-6938-30A8D916D032}"/>
              </a:ext>
            </a:extLst>
          </p:cNvPr>
          <p:cNvSpPr>
            <a:spLocks noChangeShapeType="1"/>
          </p:cNvSpPr>
          <p:nvPr/>
        </p:nvSpPr>
        <p:spPr bwMode="auto">
          <a:xfrm flipV="1">
            <a:off x="1803400" y="5588000"/>
            <a:ext cx="76200" cy="2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AutoShape 26">
            <a:extLst>
              <a:ext uri="{FF2B5EF4-FFF2-40B4-BE49-F238E27FC236}">
                <a16:creationId xmlns:a16="http://schemas.microsoft.com/office/drawing/2014/main" id="{E1F12986-3C7D-7D48-815C-DFB3ADFEFA69}"/>
              </a:ext>
            </a:extLst>
          </p:cNvPr>
          <p:cNvSpPr>
            <a:spLocks noChangeArrowheads="1"/>
          </p:cNvSpPr>
          <p:nvPr/>
        </p:nvSpPr>
        <p:spPr bwMode="auto">
          <a:xfrm>
            <a:off x="4597400" y="1803400"/>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57" name="AutoShape 27">
            <a:extLst>
              <a:ext uri="{FF2B5EF4-FFF2-40B4-BE49-F238E27FC236}">
                <a16:creationId xmlns:a16="http://schemas.microsoft.com/office/drawing/2014/main" id="{B1DDA3C0-3D80-5DD2-8453-F427DC230E74}"/>
              </a:ext>
            </a:extLst>
          </p:cNvPr>
          <p:cNvSpPr>
            <a:spLocks noChangeArrowheads="1"/>
          </p:cNvSpPr>
          <p:nvPr/>
        </p:nvSpPr>
        <p:spPr bwMode="auto">
          <a:xfrm>
            <a:off x="4584700" y="1790700"/>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MS PGothic" panose="020B0600070205080204" pitchFamily="34" charset="-128"/>
            </a:endParaRPr>
          </a:p>
        </p:txBody>
      </p:sp>
      <p:sp>
        <p:nvSpPr>
          <p:cNvPr id="58" name="Line 28">
            <a:extLst>
              <a:ext uri="{FF2B5EF4-FFF2-40B4-BE49-F238E27FC236}">
                <a16:creationId xmlns:a16="http://schemas.microsoft.com/office/drawing/2014/main" id="{1FC34DF7-5992-60EF-DA37-DB00DA386B5F}"/>
              </a:ext>
            </a:extLst>
          </p:cNvPr>
          <p:cNvSpPr>
            <a:spLocks noChangeShapeType="1"/>
          </p:cNvSpPr>
          <p:nvPr/>
        </p:nvSpPr>
        <p:spPr bwMode="auto">
          <a:xfrm>
            <a:off x="4597400" y="2260600"/>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Rectangle 29">
            <a:extLst>
              <a:ext uri="{FF2B5EF4-FFF2-40B4-BE49-F238E27FC236}">
                <a16:creationId xmlns:a16="http://schemas.microsoft.com/office/drawing/2014/main" id="{BA1AC685-EE9F-326F-080C-B23053FB40E0}"/>
              </a:ext>
            </a:extLst>
          </p:cNvPr>
          <p:cNvSpPr>
            <a:spLocks noChangeArrowheads="1"/>
          </p:cNvSpPr>
          <p:nvPr/>
        </p:nvSpPr>
        <p:spPr bwMode="auto">
          <a:xfrm>
            <a:off x="4786313" y="1773238"/>
            <a:ext cx="858837" cy="45402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a:solidFill>
                  <a:schemeClr val="bg2"/>
                </a:solidFill>
                <a:effectLst>
                  <a:outerShdw blurRad="38100" dist="38100" dir="2700000" algn="tl">
                    <a:srgbClr val="000000"/>
                  </a:outerShdw>
                </a:effectLst>
                <a:latin typeface="Helvetica" panose="020B0604020202020204" pitchFamily="34" charset="0"/>
              </a:rPr>
              <a:t>open</a:t>
            </a:r>
            <a:endParaRPr lang="en-US" altLang="zh-CN">
              <a:solidFill>
                <a:srgbClr val="AD278D"/>
              </a:solidFill>
              <a:effectLst>
                <a:outerShdw blurRad="38100" dist="38100" dir="2700000" algn="tl">
                  <a:srgbClr val="000000"/>
                </a:outerShdw>
              </a:effectLst>
              <a:latin typeface="Helvetica" panose="020B0604020202020204" pitchFamily="34" charset="0"/>
            </a:endParaRPr>
          </a:p>
        </p:txBody>
      </p:sp>
      <p:sp>
        <p:nvSpPr>
          <p:cNvPr id="60" name="Line 30">
            <a:extLst>
              <a:ext uri="{FF2B5EF4-FFF2-40B4-BE49-F238E27FC236}">
                <a16:creationId xmlns:a16="http://schemas.microsoft.com/office/drawing/2014/main" id="{B026F27D-A408-B14C-DEF9-B5B9986D4176}"/>
              </a:ext>
            </a:extLst>
          </p:cNvPr>
          <p:cNvSpPr>
            <a:spLocks noChangeShapeType="1"/>
          </p:cNvSpPr>
          <p:nvPr/>
        </p:nvSpPr>
        <p:spPr bwMode="auto">
          <a:xfrm flipH="1">
            <a:off x="4521200" y="4179888"/>
            <a:ext cx="939800" cy="962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Rectangle 31">
            <a:extLst>
              <a:ext uri="{FF2B5EF4-FFF2-40B4-BE49-F238E27FC236}">
                <a16:creationId xmlns:a16="http://schemas.microsoft.com/office/drawing/2014/main" id="{A76B8571-389F-21E4-8DB1-9F83C14DD8E2}"/>
              </a:ext>
            </a:extLst>
          </p:cNvPr>
          <p:cNvSpPr>
            <a:spLocks noChangeArrowheads="1"/>
          </p:cNvSpPr>
          <p:nvPr/>
        </p:nvSpPr>
        <p:spPr bwMode="auto">
          <a:xfrm>
            <a:off x="3579813" y="5087938"/>
            <a:ext cx="42068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Helvetica" panose="020B0604020202020204" pitchFamily="34" charset="0"/>
              </a:rPr>
              <a:t>implemented with a "knowledge" of the </a:t>
            </a:r>
          </a:p>
          <a:p>
            <a:pPr>
              <a:spcBef>
                <a:spcPct val="0"/>
              </a:spcBef>
              <a:buFontTx/>
              <a:buNone/>
            </a:pPr>
            <a:r>
              <a:rPr kumimoji="1" lang="en-US" altLang="zh-CN" sz="1800">
                <a:latin typeface="Helvetica" panose="020B0604020202020204" pitchFamily="34" charset="0"/>
              </a:rPr>
              <a:t>object that is associated with enter</a:t>
            </a:r>
          </a:p>
          <a:p>
            <a:pPr>
              <a:spcBef>
                <a:spcPct val="0"/>
              </a:spcBef>
              <a:buFontTx/>
              <a:buNone/>
            </a:pPr>
            <a:r>
              <a:rPr kumimoji="1" lang="en-US" altLang="zh-CN" sz="1800">
                <a:latin typeface="Helvetica" panose="020B0604020202020204" pitchFamily="34" charset="0"/>
              </a:rPr>
              <a:t>  </a:t>
            </a:r>
          </a:p>
        </p:txBody>
      </p:sp>
      <p:sp>
        <p:nvSpPr>
          <p:cNvPr id="63" name="Rectangle 33">
            <a:extLst>
              <a:ext uri="{FF2B5EF4-FFF2-40B4-BE49-F238E27FC236}">
                <a16:creationId xmlns:a16="http://schemas.microsoft.com/office/drawing/2014/main" id="{6919AF39-D6EC-DCE1-6D84-8A8020213470}"/>
              </a:ext>
            </a:extLst>
          </p:cNvPr>
          <p:cNvSpPr>
            <a:spLocks noChangeArrowheads="1"/>
          </p:cNvSpPr>
          <p:nvPr/>
        </p:nvSpPr>
        <p:spPr bwMode="auto">
          <a:xfrm>
            <a:off x="5091113" y="2687638"/>
            <a:ext cx="1744662" cy="363537"/>
          </a:xfrm>
          <a:prstGeom prst="rect">
            <a:avLst/>
          </a:prstGeom>
          <a:noFill/>
          <a:ln>
            <a:noFill/>
          </a:ln>
          <a:effectLst/>
        </p:spPr>
        <p:txBody>
          <a:bodyPr wrap="none" lIns="90487" tIns="44450" rIns="90487" bIns="44450">
            <a:spAutoFit/>
          </a:bodyPr>
          <a:lstStyle/>
          <a:p>
            <a:pPr>
              <a:defRPr/>
            </a:pPr>
            <a:r>
              <a:rPr lang="en-US">
                <a:solidFill>
                  <a:schemeClr val="bg2"/>
                </a:solidFill>
                <a:effectLst>
                  <a:outerShdw blurRad="38100" dist="38100" dir="2700000" algn="tl">
                    <a:srgbClr val="000000"/>
                  </a:outerShdw>
                </a:effectLst>
                <a:latin typeface="Helvetica" pitchFamily="-128" charset="0"/>
                <a:ea typeface="ＭＳ Ｐゴシック" pitchFamily="-128" charset="-128"/>
              </a:rPr>
              <a:t>details of enter </a:t>
            </a:r>
          </a:p>
        </p:txBody>
      </p:sp>
      <p:sp>
        <p:nvSpPr>
          <p:cNvPr id="64" name="Rectangle 34">
            <a:extLst>
              <a:ext uri="{FF2B5EF4-FFF2-40B4-BE49-F238E27FC236}">
                <a16:creationId xmlns:a16="http://schemas.microsoft.com/office/drawing/2014/main" id="{B381A3B5-F598-6D57-0B45-840825E5885C}"/>
              </a:ext>
            </a:extLst>
          </p:cNvPr>
          <p:cNvSpPr>
            <a:spLocks noChangeArrowheads="1"/>
          </p:cNvSpPr>
          <p:nvPr/>
        </p:nvSpPr>
        <p:spPr bwMode="auto">
          <a:xfrm>
            <a:off x="5091113" y="2916238"/>
            <a:ext cx="1120775" cy="363537"/>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a:solidFill>
                  <a:schemeClr val="bg2"/>
                </a:solidFill>
                <a:effectLst>
                  <a:outerShdw blurRad="38100" dist="38100" dir="2700000" algn="tl">
                    <a:srgbClr val="000000"/>
                  </a:outerShdw>
                </a:effectLst>
                <a:latin typeface="Helvetica" panose="020B0604020202020204" pitchFamily="34" charset="0"/>
              </a:rPr>
              <a:t>algorithm</a:t>
            </a:r>
            <a:endParaRPr lang="en-US" altLang="zh-CN" sz="1800">
              <a:solidFill>
                <a:srgbClr val="AD278D"/>
              </a:solidFill>
              <a:effectLst>
                <a:outerShdw blurRad="38100" dist="38100" dir="2700000" algn="tl">
                  <a:srgbClr val="000000"/>
                </a:outerShdw>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nodePh="1">
                                  <p:stCondLst>
                                    <p:cond delay="0"/>
                                  </p:stCondLst>
                                  <p:endCondLst>
                                    <p:cond evt="begin" delay="0">
                                      <p:tn val="14"/>
                                    </p:cond>
                                  </p:end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down)">
                                      <p:cBhvr>
                                        <p:cTn id="40" dur="500"/>
                                        <p:tgtEl>
                                          <p:spTgt spid="44"/>
                                        </p:tgtEl>
                                      </p:cBhvr>
                                    </p:animEffect>
                                  </p:childTnLst>
                                </p:cTn>
                              </p:par>
                              <p:par>
                                <p:cTn id="41" presetID="22" presetClass="entr" presetSubtype="4"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down)">
                                      <p:cBhvr>
                                        <p:cTn id="43" dur="500"/>
                                        <p:tgtEl>
                                          <p:spTgt spid="45"/>
                                        </p:tgtEl>
                                      </p:cBhvr>
                                    </p:animEffect>
                                  </p:childTnLst>
                                </p:cTn>
                              </p:par>
                              <p:par>
                                <p:cTn id="44" presetID="22" presetClass="entr" presetSubtype="4"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down)">
                                      <p:cBhvr>
                                        <p:cTn id="46" dur="500"/>
                                        <p:tgtEl>
                                          <p:spTgt spid="46"/>
                                        </p:tgtEl>
                                      </p:cBhvr>
                                    </p:animEffect>
                                  </p:childTnLst>
                                </p:cTn>
                              </p:par>
                              <p:par>
                                <p:cTn id="47" presetID="2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par>
                                <p:cTn id="53" presetID="22" presetClass="entr" presetSubtype="4"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par>
                                <p:cTn id="56" presetID="22" presetClass="entr" presetSubtype="4"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par>
                                <p:cTn id="59" presetID="22" presetClass="entr" presetSubtype="4"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down)">
                                      <p:cBhvr>
                                        <p:cTn id="61" dur="500"/>
                                        <p:tgtEl>
                                          <p:spTgt spid="51"/>
                                        </p:tgtEl>
                                      </p:cBhvr>
                                    </p:animEffect>
                                  </p:childTnLst>
                                </p:cTn>
                              </p:par>
                              <p:par>
                                <p:cTn id="62" presetID="22" presetClass="entr" presetSubtype="4"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wipe(down)">
                                      <p:cBhvr>
                                        <p:cTn id="64" dur="500"/>
                                        <p:tgtEl>
                                          <p:spTgt spid="52"/>
                                        </p:tgtEl>
                                      </p:cBhvr>
                                    </p:animEffect>
                                  </p:childTnLst>
                                </p:cTn>
                              </p:par>
                              <p:par>
                                <p:cTn id="65" presetID="22" presetClass="entr" presetSubtype="4"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par>
                                <p:cTn id="68" presetID="22" presetClass="entr" presetSubtype="4"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down)">
                                      <p:cBhvr>
                                        <p:cTn id="70" dur="500"/>
                                        <p:tgtEl>
                                          <p:spTgt spid="54"/>
                                        </p:tgtEl>
                                      </p:cBhvr>
                                    </p:animEffect>
                                  </p:childTnLst>
                                </p:cTn>
                              </p:par>
                              <p:par>
                                <p:cTn id="71" presetID="22" presetClass="entr" presetSubtype="4"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down)">
                                      <p:cBhvr>
                                        <p:cTn id="76" dur="500"/>
                                        <p:tgtEl>
                                          <p:spTgt spid="5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down)">
                                      <p:cBhvr>
                                        <p:cTn id="79" dur="500"/>
                                        <p:tgtEl>
                                          <p:spTgt spid="57"/>
                                        </p:tgtEl>
                                      </p:cBhvr>
                                    </p:animEffec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down)">
                                      <p:cBhvr>
                                        <p:cTn id="85" dur="500"/>
                                        <p:tgtEl>
                                          <p:spTgt spid="59"/>
                                        </p:tgtEl>
                                      </p:cBhvr>
                                    </p:animEffect>
                                  </p:childTnLst>
                                </p:cTn>
                              </p:par>
                              <p:par>
                                <p:cTn id="86" presetID="22" presetClass="entr" presetSubtype="4"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wipe(down)">
                                      <p:cBhvr>
                                        <p:cTn id="88" dur="500"/>
                                        <p:tgtEl>
                                          <p:spTgt spid="6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wipe(down)">
                                      <p:cBhvr>
                                        <p:cTn id="91" dur="500"/>
                                        <p:tgtEl>
                                          <p:spTgt spid="6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wipe(down)">
                                      <p:cBhvr>
                                        <p:cTn id="94" dur="500"/>
                                        <p:tgtEl>
                                          <p:spTgt spid="6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down)">
                                      <p:cBhvr>
                                        <p:cTn id="9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animBg="1"/>
      <p:bldP spid="40" grpId="0" animBg="1"/>
      <p:bldP spid="41" grpId="0" animBg="1"/>
      <p:bldP spid="42" grpId="0" animBg="1"/>
      <p:bldP spid="43" grpId="0" animBg="1"/>
      <p:bldP spid="44" grpId="0" animBg="1"/>
      <p:bldP spid="56" grpId="0" animBg="1"/>
      <p:bldP spid="57" grpId="0" animBg="1"/>
      <p:bldP spid="59" grpId="0"/>
      <p:bldP spid="61" grpId="0"/>
      <p:bldP spid="63"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893E006-D481-271A-33BC-1EB631EB4E8F}"/>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Architecture</a:t>
            </a:r>
          </a:p>
        </p:txBody>
      </p:sp>
      <p:sp>
        <p:nvSpPr>
          <p:cNvPr id="9" name="Rectangle 4">
            <a:extLst>
              <a:ext uri="{FF2B5EF4-FFF2-40B4-BE49-F238E27FC236}">
                <a16:creationId xmlns:a16="http://schemas.microsoft.com/office/drawing/2014/main" id="{3269F579-6111-0046-015B-E96324D76AD1}"/>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711200" indent="-352425">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0" lvl="2" indent="0">
              <a:spcAft>
                <a:spcPct val="20000"/>
              </a:spcAft>
              <a:buFontTx/>
              <a:buNone/>
              <a:defRPr/>
            </a:pPr>
            <a:r>
              <a:rPr kumimoji="1" lang="en-US" altLang="zh-CN" sz="1600" b="1" dirty="0">
                <a:solidFill>
                  <a:srgbClr val="3366FF"/>
                </a:solidFill>
                <a:latin typeface="Helvetica" panose="020B0604020202020204" pitchFamily="34" charset="0"/>
                <a:ea typeface="+mn-ea"/>
                <a:cs typeface="宋体" charset="0"/>
              </a:rPr>
              <a:t>“The overall structure of the software and the ways in which that structure provides conceptual integrity for a system.” [SHA95a]</a:t>
            </a:r>
          </a:p>
          <a:p>
            <a:pPr marL="342900" lvl="2" indent="-342900">
              <a:spcAft>
                <a:spcPct val="20000"/>
              </a:spcAft>
              <a:buFont typeface="Helvetica" panose="020B0604020202020204" pitchFamily="34" charset="0"/>
              <a:buChar char="•"/>
              <a:defRPr/>
            </a:pPr>
            <a:r>
              <a:rPr kumimoji="1" lang="en-US" altLang="zh-CN" sz="1600" i="1" dirty="0">
                <a:solidFill>
                  <a:srgbClr val="3366FF"/>
                </a:solidFill>
                <a:latin typeface="Helvetica" panose="020B0604020202020204" pitchFamily="34" charset="0"/>
                <a:ea typeface="+mn-ea"/>
                <a:cs typeface="宋体" charset="0"/>
              </a:rPr>
              <a:t>Structural properties.  </a:t>
            </a:r>
            <a:r>
              <a:rPr kumimoji="1" lang="en-US" altLang="zh-CN" sz="1600" dirty="0">
                <a:latin typeface="Helvetica" panose="020B0604020202020204" pitchFamily="34" charset="0"/>
              </a:rPr>
              <a:t>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p>
          <a:p>
            <a:pPr marL="342900" lvl="2" indent="-342900">
              <a:spcAft>
                <a:spcPct val="20000"/>
              </a:spcAft>
              <a:buFont typeface="Helvetica" panose="020B0604020202020204" pitchFamily="34" charset="0"/>
              <a:buChar char="•"/>
              <a:defRPr/>
            </a:pPr>
            <a:r>
              <a:rPr kumimoji="1" lang="en-US" altLang="zh-CN" sz="1600" i="1" dirty="0">
                <a:solidFill>
                  <a:srgbClr val="3366FF"/>
                </a:solidFill>
                <a:latin typeface="Helvetica" panose="020B0604020202020204" pitchFamily="34" charset="0"/>
                <a:ea typeface="+mn-ea"/>
                <a:cs typeface="宋体" charset="0"/>
              </a:rPr>
              <a:t>Extra-functional properties.  </a:t>
            </a:r>
            <a:r>
              <a:rPr kumimoji="1" lang="en-US" altLang="zh-CN" sz="1600" dirty="0">
                <a:latin typeface="Helvetica" panose="020B0604020202020204" pitchFamily="34" charset="0"/>
              </a:rPr>
              <a:t>The architectural design description should address how the design architecture achieves requirements for performance, capacity, reliability, security, adaptability, and other system characteristics.</a:t>
            </a:r>
          </a:p>
          <a:p>
            <a:pPr marL="342900" lvl="2" indent="-342900">
              <a:spcAft>
                <a:spcPct val="20000"/>
              </a:spcAft>
              <a:buFont typeface="Helvetica" panose="020B0604020202020204" pitchFamily="34" charset="0"/>
              <a:buChar char="•"/>
              <a:defRPr/>
            </a:pPr>
            <a:r>
              <a:rPr kumimoji="1" lang="en-US" altLang="zh-CN" sz="1600" i="1" dirty="0">
                <a:solidFill>
                  <a:srgbClr val="3366FF"/>
                </a:solidFill>
                <a:latin typeface="Helvetica" panose="020B0604020202020204" pitchFamily="34" charset="0"/>
                <a:ea typeface="+mn-ea"/>
                <a:cs typeface="宋体" charset="0"/>
              </a:rPr>
              <a:t>Families of related systems.  </a:t>
            </a:r>
            <a:r>
              <a:rPr kumimoji="1" lang="en-US" altLang="zh-CN" sz="1600" dirty="0">
                <a:latin typeface="Helvetica" panose="020B0604020202020204" pitchFamily="34" charset="0"/>
              </a:rPr>
              <a:t>The architectural design should draw upon repeatable patterns that are commonly encountered in the design of families of similar systems. In essence, the design should have the ability to reuse architectural building blocks. </a:t>
            </a:r>
          </a:p>
        </p:txBody>
      </p:sp>
      <p:sp>
        <p:nvSpPr>
          <p:cNvPr id="15364" name="灯片编号占位符 1">
            <a:extLst>
              <a:ext uri="{FF2B5EF4-FFF2-40B4-BE49-F238E27FC236}">
                <a16:creationId xmlns:a16="http://schemas.microsoft.com/office/drawing/2014/main" id="{7CD80A95-C5F5-CE4E-432F-943877D47B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0192985-1DA0-4D88-9B9F-7BEE0BF78FF6}" type="slidenum">
              <a:rPr lang="en-US" altLang="zh-CN" sz="1400">
                <a:solidFill>
                  <a:schemeClr val="tx1"/>
                </a:solidFill>
              </a:rPr>
              <a:pPr>
                <a:spcBef>
                  <a:spcPct val="0"/>
                </a:spcBef>
                <a:buFontTx/>
                <a:buNone/>
              </a:pPr>
              <a:t>12</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E0BCDFC-B8C6-F326-D7C5-BC8581C8DFD9}"/>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Patterns</a:t>
            </a:r>
          </a:p>
        </p:txBody>
      </p:sp>
      <p:sp>
        <p:nvSpPr>
          <p:cNvPr id="9" name="Rectangle 4">
            <a:extLst>
              <a:ext uri="{FF2B5EF4-FFF2-40B4-BE49-F238E27FC236}">
                <a16:creationId xmlns:a16="http://schemas.microsoft.com/office/drawing/2014/main" id="{243AE09B-EEF1-6CEF-ACFF-BFB1490DC41C}"/>
              </a:ext>
            </a:extLst>
          </p:cNvPr>
          <p:cNvSpPr txBox="1">
            <a:spLocks noChangeArrowheads="1"/>
          </p:cNvSpPr>
          <p:nvPr/>
        </p:nvSpPr>
        <p:spPr bwMode="auto">
          <a:xfrm>
            <a:off x="900113" y="1484313"/>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711200" indent="-352425">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0" lvl="2" indent="0">
              <a:spcAft>
                <a:spcPct val="20000"/>
              </a:spcAft>
              <a:buFontTx/>
              <a:buNone/>
              <a:defRPr/>
            </a:pPr>
            <a:r>
              <a:rPr kumimoji="1" lang="en-US" altLang="zh-CN" sz="1600" b="1" dirty="0">
                <a:solidFill>
                  <a:srgbClr val="3366FF"/>
                </a:solidFill>
                <a:latin typeface="Helvetica" panose="020B0604020202020204" pitchFamily="34" charset="0"/>
                <a:ea typeface="+mn-ea"/>
                <a:cs typeface="宋体" charset="0"/>
              </a:rPr>
              <a:t>Design Pattern Template</a:t>
            </a:r>
          </a:p>
          <a:p>
            <a:pPr marL="0" lvl="2" indent="0">
              <a:spcAft>
                <a:spcPct val="20000"/>
              </a:spcAft>
              <a:buFontTx/>
              <a:buNone/>
              <a:defRPr/>
            </a:pPr>
            <a:endParaRPr kumimoji="1" lang="en-US" altLang="zh-CN" sz="1600" b="1" dirty="0">
              <a:solidFill>
                <a:srgbClr val="3366FF"/>
              </a:solidFill>
              <a:latin typeface="Helvetica" panose="020B0604020202020204" pitchFamily="34" charset="0"/>
              <a:ea typeface="+mn-ea"/>
              <a:cs typeface="宋体" charset="0"/>
            </a:endParaRP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Pattern name</a:t>
            </a:r>
            <a:r>
              <a:rPr kumimoji="1" lang="en-US" altLang="zh-CN" sz="1400" dirty="0">
                <a:latin typeface="Helvetica" panose="020B0604020202020204" pitchFamily="34" charset="0"/>
              </a:rPr>
              <a:t>—describes the essence of the pattern in a short but expressive name </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Intent</a:t>
            </a:r>
            <a:r>
              <a:rPr kumimoji="1" lang="en-US" altLang="zh-CN" sz="1400" dirty="0">
                <a:latin typeface="Helvetica" panose="020B0604020202020204" pitchFamily="34" charset="0"/>
              </a:rPr>
              <a:t>—describes the pattern and what it does</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Also-known-as</a:t>
            </a:r>
            <a:r>
              <a:rPr kumimoji="1" lang="en-US" altLang="zh-CN" sz="1400" dirty="0">
                <a:latin typeface="Helvetica" panose="020B0604020202020204" pitchFamily="34" charset="0"/>
              </a:rPr>
              <a:t>—lists any synonyms for the pattern</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Motivation</a:t>
            </a:r>
            <a:r>
              <a:rPr kumimoji="1" lang="en-US" altLang="zh-CN" sz="1400" dirty="0">
                <a:latin typeface="Helvetica" panose="020B0604020202020204" pitchFamily="34" charset="0"/>
              </a:rPr>
              <a:t>—provides an example of the problem </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Applicability</a:t>
            </a:r>
            <a:r>
              <a:rPr kumimoji="1" lang="en-US" altLang="zh-CN" sz="1400" dirty="0">
                <a:latin typeface="Helvetica" panose="020B0604020202020204" pitchFamily="34" charset="0"/>
              </a:rPr>
              <a:t>—notes specific design situations in which the pattern is applicable</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Structure</a:t>
            </a:r>
            <a:r>
              <a:rPr kumimoji="1" lang="en-US" altLang="zh-CN" sz="1400" dirty="0">
                <a:latin typeface="Helvetica" panose="020B0604020202020204" pitchFamily="34" charset="0"/>
              </a:rPr>
              <a:t>—describes the classes that are required to implement the pattern</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Participants</a:t>
            </a:r>
            <a:r>
              <a:rPr kumimoji="1" lang="en-US" altLang="zh-CN" sz="1400" dirty="0">
                <a:latin typeface="Helvetica" panose="020B0604020202020204" pitchFamily="34" charset="0"/>
              </a:rPr>
              <a:t>—describes the responsibilities of the classes that are required to implement the pattern</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Collaborations</a:t>
            </a:r>
            <a:r>
              <a:rPr kumimoji="1" lang="en-US" altLang="zh-CN" sz="1400" dirty="0">
                <a:latin typeface="Helvetica" panose="020B0604020202020204" pitchFamily="34" charset="0"/>
              </a:rPr>
              <a:t>—describes how the participants collaborate to carry out their responsibilities</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Consequences</a:t>
            </a:r>
            <a:r>
              <a:rPr kumimoji="1" lang="en-US" altLang="zh-CN" sz="1400" dirty="0">
                <a:latin typeface="Helvetica" panose="020B0604020202020204" pitchFamily="34" charset="0"/>
              </a:rPr>
              <a:t>—describes the “design forces” that affect the pattern and the potential trade-offs that must be considered when the pattern is implemented</a:t>
            </a:r>
          </a:p>
          <a:p>
            <a:pPr marL="342900" lvl="2" indent="-342900">
              <a:spcAft>
                <a:spcPct val="20000"/>
              </a:spcAft>
              <a:buFont typeface="Helvetica" panose="020B0604020202020204" pitchFamily="34" charset="0"/>
              <a:buChar char="•"/>
              <a:defRPr/>
            </a:pPr>
            <a:r>
              <a:rPr kumimoji="1" lang="en-US" altLang="zh-CN" sz="1400" i="1" dirty="0">
                <a:solidFill>
                  <a:srgbClr val="3366FF"/>
                </a:solidFill>
                <a:latin typeface="Helvetica" panose="020B0604020202020204" pitchFamily="34" charset="0"/>
                <a:ea typeface="+mn-ea"/>
                <a:cs typeface="宋体" charset="0"/>
              </a:rPr>
              <a:t>Related patterns</a:t>
            </a:r>
            <a:r>
              <a:rPr kumimoji="1" lang="en-US" altLang="zh-CN" sz="1400" dirty="0">
                <a:latin typeface="Helvetica" panose="020B0604020202020204" pitchFamily="34" charset="0"/>
              </a:rPr>
              <a:t>—cross-references</a:t>
            </a:r>
            <a:r>
              <a:rPr kumimoji="1" lang="en-US" altLang="zh-CN" sz="1400" i="1" dirty="0">
                <a:solidFill>
                  <a:srgbClr val="3366FF"/>
                </a:solidFill>
                <a:latin typeface="Helvetica" panose="020B0604020202020204" pitchFamily="34" charset="0"/>
                <a:ea typeface="+mn-ea"/>
                <a:cs typeface="宋体" charset="0"/>
              </a:rPr>
              <a:t> </a:t>
            </a:r>
            <a:r>
              <a:rPr kumimoji="1" lang="en-US" altLang="zh-CN" sz="1400" dirty="0">
                <a:latin typeface="Helvetica" panose="020B0604020202020204" pitchFamily="34" charset="0"/>
              </a:rPr>
              <a:t>related design patterns</a:t>
            </a:r>
          </a:p>
        </p:txBody>
      </p:sp>
      <p:sp>
        <p:nvSpPr>
          <p:cNvPr id="16388" name="灯片编号占位符 1">
            <a:extLst>
              <a:ext uri="{FF2B5EF4-FFF2-40B4-BE49-F238E27FC236}">
                <a16:creationId xmlns:a16="http://schemas.microsoft.com/office/drawing/2014/main" id="{1DFD8EE9-043C-38BC-BD89-E821919E2B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C638D33-C2C6-47EF-B2B9-FC72BBCC1EAD}" type="slidenum">
              <a:rPr lang="en-US" altLang="zh-CN" sz="1400">
                <a:solidFill>
                  <a:schemeClr val="tx1"/>
                </a:solidFill>
              </a:rPr>
              <a:pPr>
                <a:spcBef>
                  <a:spcPct val="0"/>
                </a:spcBef>
                <a:buFontTx/>
                <a:buNone/>
              </a:pPr>
              <a:t>13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up)">
                                      <p:cBhvr>
                                        <p:cTn id="10" dur="500"/>
                                        <p:tgtEl>
                                          <p:spTgt spid="9">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wipe(up)">
                                      <p:cBhvr>
                                        <p:cTn id="13" dur="500"/>
                                        <p:tgtEl>
                                          <p:spTgt spid="9">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up)">
                                      <p:cBhvr>
                                        <p:cTn id="16" dur="500"/>
                                        <p:tgtEl>
                                          <p:spTgt spid="9">
                                            <p:txEl>
                                              <p:pRg st="4" end="4"/>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wipe(up)">
                                      <p:cBhvr>
                                        <p:cTn id="19" dur="500"/>
                                        <p:tgtEl>
                                          <p:spTgt spid="9">
                                            <p:txEl>
                                              <p:pRg st="5" end="5"/>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up)">
                                      <p:cBhvr>
                                        <p:cTn id="22" dur="500"/>
                                        <p:tgtEl>
                                          <p:spTgt spid="9">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wipe(up)">
                                      <p:cBhvr>
                                        <p:cTn id="25" dur="500"/>
                                        <p:tgtEl>
                                          <p:spTgt spid="9">
                                            <p:txEl>
                                              <p:pRg st="7" end="7"/>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xEl>
                                              <p:pRg st="8" end="8"/>
                                            </p:txEl>
                                          </p:spTgt>
                                        </p:tgtEl>
                                        <p:attrNameLst>
                                          <p:attrName>style.visibility</p:attrName>
                                        </p:attrNameLst>
                                      </p:cBhvr>
                                      <p:to>
                                        <p:strVal val="visible"/>
                                      </p:to>
                                    </p:set>
                                    <p:animEffect transition="in" filter="wipe(up)">
                                      <p:cBhvr>
                                        <p:cTn id="28" dur="500"/>
                                        <p:tgtEl>
                                          <p:spTgt spid="9">
                                            <p:txEl>
                                              <p:pRg st="8" end="8"/>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Effect transition="in" filter="wipe(up)">
                                      <p:cBhvr>
                                        <p:cTn id="31" dur="500"/>
                                        <p:tgtEl>
                                          <p:spTgt spid="9">
                                            <p:txEl>
                                              <p:pRg st="9" end="9"/>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xEl>
                                              <p:pRg st="10" end="10"/>
                                            </p:txEl>
                                          </p:spTgt>
                                        </p:tgtEl>
                                        <p:attrNameLst>
                                          <p:attrName>style.visibility</p:attrName>
                                        </p:attrNameLst>
                                      </p:cBhvr>
                                      <p:to>
                                        <p:strVal val="visible"/>
                                      </p:to>
                                    </p:set>
                                    <p:animEffect transition="in" filter="wipe(up)">
                                      <p:cBhvr>
                                        <p:cTn id="34" dur="500"/>
                                        <p:tgtEl>
                                          <p:spTgt spid="9">
                                            <p:txEl>
                                              <p:pRg st="10" end="1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animEffect transition="in" filter="wipe(up)">
                                      <p:cBhvr>
                                        <p:cTn id="37"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B3FA4D1-5E42-E9F1-4F1E-6D1DEFC4E7A6}"/>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Separation of Concerns</a:t>
            </a:r>
          </a:p>
        </p:txBody>
      </p:sp>
      <p:sp>
        <p:nvSpPr>
          <p:cNvPr id="9" name="Rectangle 4">
            <a:extLst>
              <a:ext uri="{FF2B5EF4-FFF2-40B4-BE49-F238E27FC236}">
                <a16:creationId xmlns:a16="http://schemas.microsoft.com/office/drawing/2014/main" id="{BB4830BE-83CC-7BFE-857E-A54A09EA94ED}"/>
              </a:ext>
            </a:extLst>
          </p:cNvPr>
          <p:cNvSpPr txBox="1">
            <a:spLocks noChangeArrowheads="1"/>
          </p:cNvSpPr>
          <p:nvPr/>
        </p:nvSpPr>
        <p:spPr bwMode="auto">
          <a:xfrm>
            <a:off x="900113" y="1700213"/>
            <a:ext cx="75803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711200" indent="-352425">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2" indent="-342900">
              <a:lnSpc>
                <a:spcPct val="120000"/>
              </a:lnSpc>
              <a:spcAft>
                <a:spcPct val="20000"/>
              </a:spcAft>
              <a:buFont typeface="Helvetica" panose="020B0604020202020204" pitchFamily="34" charset="0"/>
              <a:buChar char="•"/>
              <a:defRPr/>
            </a:pPr>
            <a:r>
              <a:rPr kumimoji="1" lang="en-US" altLang="zh-CN" sz="2400" dirty="0">
                <a:latin typeface="Helvetica" panose="020B0604020202020204" pitchFamily="34" charset="0"/>
              </a:rPr>
              <a:t>Any complex problem can be more easily handled if it is subdivided into pieces that can each be solved and/or optimized independently</a:t>
            </a:r>
          </a:p>
          <a:p>
            <a:pPr marL="342900" lvl="2" indent="-342900">
              <a:lnSpc>
                <a:spcPct val="120000"/>
              </a:lnSpc>
              <a:spcAft>
                <a:spcPct val="20000"/>
              </a:spcAft>
              <a:buFont typeface="Helvetica" panose="020B0604020202020204" pitchFamily="34" charset="0"/>
              <a:buChar char="•"/>
              <a:defRPr/>
            </a:pPr>
            <a:r>
              <a:rPr kumimoji="1" lang="en-US" altLang="zh-CN" sz="2400" dirty="0">
                <a:latin typeface="Helvetica" panose="020B0604020202020204" pitchFamily="34" charset="0"/>
              </a:rPr>
              <a:t>A </a:t>
            </a:r>
            <a:r>
              <a:rPr kumimoji="1" lang="en-US" altLang="zh-CN" sz="2400" i="1" dirty="0">
                <a:solidFill>
                  <a:srgbClr val="3366FF"/>
                </a:solidFill>
                <a:latin typeface="Helvetica" panose="020B0604020202020204" pitchFamily="34" charset="0"/>
                <a:ea typeface="+mn-ea"/>
                <a:cs typeface="宋体" charset="0"/>
              </a:rPr>
              <a:t>concern</a:t>
            </a:r>
            <a:r>
              <a:rPr kumimoji="1" lang="en-US" altLang="zh-CN" sz="2400" dirty="0">
                <a:latin typeface="Helvetica" panose="020B0604020202020204" pitchFamily="34" charset="0"/>
              </a:rPr>
              <a:t> is a feature or behavior that is specified as part of the requirements model for the software</a:t>
            </a:r>
          </a:p>
          <a:p>
            <a:pPr marL="342900" lvl="2" indent="-342900">
              <a:lnSpc>
                <a:spcPct val="120000"/>
              </a:lnSpc>
              <a:spcAft>
                <a:spcPct val="20000"/>
              </a:spcAft>
              <a:buFont typeface="Helvetica" panose="020B0604020202020204" pitchFamily="34" charset="0"/>
              <a:buChar char="•"/>
              <a:defRPr/>
            </a:pPr>
            <a:r>
              <a:rPr kumimoji="1" lang="en-US" altLang="zh-CN" sz="2400" dirty="0">
                <a:latin typeface="Helvetica" panose="020B0604020202020204" pitchFamily="34" charset="0"/>
              </a:rPr>
              <a:t>By separating concerns into smaller, and therefore more manageable pieces, a problem takes less effort and time to solve.</a:t>
            </a:r>
          </a:p>
        </p:txBody>
      </p:sp>
      <p:sp>
        <p:nvSpPr>
          <p:cNvPr id="17412" name="灯片编号占位符 1">
            <a:extLst>
              <a:ext uri="{FF2B5EF4-FFF2-40B4-BE49-F238E27FC236}">
                <a16:creationId xmlns:a16="http://schemas.microsoft.com/office/drawing/2014/main" id="{057665A8-3BAF-C540-5FEA-18AB8438B7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AA4C023-054F-443A-ABD1-7E1285EB7F36}" type="slidenum">
              <a:rPr lang="en-US" altLang="zh-CN" sz="1400">
                <a:solidFill>
                  <a:schemeClr val="tx1"/>
                </a:solidFill>
              </a:rPr>
              <a:pPr>
                <a:spcBef>
                  <a:spcPct val="0"/>
                </a:spcBef>
                <a:buFontTx/>
                <a:buNone/>
              </a:pPr>
              <a:t>14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B85DADF-77E1-2EC5-881C-924E055EFADE}"/>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Modularity</a:t>
            </a:r>
          </a:p>
        </p:txBody>
      </p:sp>
      <p:sp>
        <p:nvSpPr>
          <p:cNvPr id="9" name="Rectangle 4">
            <a:extLst>
              <a:ext uri="{FF2B5EF4-FFF2-40B4-BE49-F238E27FC236}">
                <a16:creationId xmlns:a16="http://schemas.microsoft.com/office/drawing/2014/main" id="{3B266386-728D-2598-B002-64618F613818}"/>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a:latin typeface="Helvetica" panose="020B0604020202020204" pitchFamily="34" charset="0"/>
              </a:rPr>
              <a:t>"modularity is the single attribute of software that allows a program to be intellectually manageable" [Mye78]. </a:t>
            </a:r>
          </a:p>
          <a:p>
            <a:pPr>
              <a:lnSpc>
                <a:spcPct val="90000"/>
              </a:lnSpc>
              <a:spcAft>
                <a:spcPct val="20000"/>
              </a:spcAft>
            </a:pPr>
            <a:r>
              <a:rPr kumimoji="1" lang="en-US" altLang="zh-CN" sz="2000">
                <a:latin typeface="Helvetica" panose="020B0604020202020204" pitchFamily="34" charset="0"/>
              </a:rPr>
              <a:t>Monolithic software (i.e., a large program composed of a single module) cannot be easily grasped by a software engineer. </a:t>
            </a:r>
          </a:p>
          <a:p>
            <a:pPr lvl="1">
              <a:lnSpc>
                <a:spcPct val="90000"/>
              </a:lnSpc>
              <a:spcAft>
                <a:spcPct val="20000"/>
              </a:spcAft>
            </a:pPr>
            <a:r>
              <a:rPr lang="en-US" altLang="zh-CN" sz="1800">
                <a:solidFill>
                  <a:srgbClr val="0033CC"/>
                </a:solidFill>
                <a:latin typeface="Helvetica" panose="020B0604020202020204" pitchFamily="34" charset="0"/>
              </a:rPr>
              <a:t>The number of control paths, span of reference, number of variables, and overall complexity would make understanding close to impossible. </a:t>
            </a:r>
          </a:p>
          <a:p>
            <a:pPr>
              <a:lnSpc>
                <a:spcPct val="90000"/>
              </a:lnSpc>
              <a:spcAft>
                <a:spcPct val="20000"/>
              </a:spcAft>
            </a:pPr>
            <a:r>
              <a:rPr kumimoji="1" lang="en-US" altLang="zh-CN" sz="2000">
                <a:latin typeface="Helvetica" panose="020B0604020202020204" pitchFamily="34" charset="0"/>
              </a:rPr>
              <a:t>In almost all instances, you should break the design into many modules, hoping to make understanding easier and as a consequence, reduce the cost required to build the software.</a:t>
            </a:r>
          </a:p>
        </p:txBody>
      </p:sp>
      <p:sp>
        <p:nvSpPr>
          <p:cNvPr id="18436" name="灯片编号占位符 1">
            <a:extLst>
              <a:ext uri="{FF2B5EF4-FFF2-40B4-BE49-F238E27FC236}">
                <a16:creationId xmlns:a16="http://schemas.microsoft.com/office/drawing/2014/main" id="{F3DC8024-FBE1-78DA-8215-6902C814B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F3F7F17-4BB6-43E5-8ECE-12783BB6CE4B}" type="slidenum">
              <a:rPr lang="en-US" altLang="zh-CN" sz="1400">
                <a:solidFill>
                  <a:schemeClr val="tx1"/>
                </a:solidFill>
              </a:rPr>
              <a:pPr>
                <a:spcBef>
                  <a:spcPct val="0"/>
                </a:spcBef>
                <a:buFontTx/>
                <a:buNone/>
              </a:pPr>
              <a:t>15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F0E69F0A-89A4-FDDF-291D-EAEB8439CE52}"/>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Modularity: Trade-offs</a:t>
            </a:r>
          </a:p>
        </p:txBody>
      </p:sp>
      <p:sp>
        <p:nvSpPr>
          <p:cNvPr id="19459" name="灯片编号占位符 1">
            <a:extLst>
              <a:ext uri="{FF2B5EF4-FFF2-40B4-BE49-F238E27FC236}">
                <a16:creationId xmlns:a16="http://schemas.microsoft.com/office/drawing/2014/main" id="{7405CA0B-DBE0-FE99-C01C-9F73EE834B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E42F301-854A-4586-8C21-7A9C5E895315}"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3" name="Rectangle 3">
            <a:extLst>
              <a:ext uri="{FF2B5EF4-FFF2-40B4-BE49-F238E27FC236}">
                <a16:creationId xmlns:a16="http://schemas.microsoft.com/office/drawing/2014/main" id="{B86F96E8-B523-FF8F-A041-C47A77CD9912}"/>
              </a:ext>
            </a:extLst>
          </p:cNvPr>
          <p:cNvSpPr>
            <a:spLocks noChangeArrowheads="1"/>
          </p:cNvSpPr>
          <p:nvPr/>
        </p:nvSpPr>
        <p:spPr bwMode="auto">
          <a:xfrm>
            <a:off x="1438275" y="1628775"/>
            <a:ext cx="4908550" cy="393700"/>
          </a:xfrm>
          <a:prstGeom prst="rect">
            <a:avLst/>
          </a:prstGeom>
          <a:noFill/>
          <a:ln>
            <a:noFill/>
          </a:ln>
          <a:effectLst/>
        </p:spPr>
        <p:txBody>
          <a:bodyPr wrap="none" lIns="90487" tIns="44450" rIns="90487" bIns="44450">
            <a:spAutoFit/>
          </a:bodyPr>
          <a:lstStyle/>
          <a:p>
            <a:pPr>
              <a:defRPr/>
            </a:pPr>
            <a:r>
              <a:rPr lang="en-US" sz="2000" b="1" i="1" dirty="0">
                <a:solidFill>
                  <a:srgbClr val="000000"/>
                </a:solidFill>
                <a:effectLst>
                  <a:outerShdw blurRad="38100" dist="38100" dir="2700000" algn="tl">
                    <a:srgbClr val="FFFFFF"/>
                  </a:outerShdw>
                </a:effectLst>
                <a:latin typeface="Helvetica" pitchFamily="-128" charset="0"/>
                <a:ea typeface="ＭＳ Ｐゴシック" pitchFamily="-128" charset="-128"/>
              </a:rPr>
              <a:t>What is the "right" number of modules </a:t>
            </a:r>
          </a:p>
        </p:txBody>
      </p:sp>
      <p:sp>
        <p:nvSpPr>
          <p:cNvPr id="74" name="Rectangle 4">
            <a:extLst>
              <a:ext uri="{FF2B5EF4-FFF2-40B4-BE49-F238E27FC236}">
                <a16:creationId xmlns:a16="http://schemas.microsoft.com/office/drawing/2014/main" id="{57497902-1489-D061-B7C5-26C6AC1ED0AF}"/>
              </a:ext>
            </a:extLst>
          </p:cNvPr>
          <p:cNvSpPr>
            <a:spLocks noChangeArrowheads="1"/>
          </p:cNvSpPr>
          <p:nvPr/>
        </p:nvSpPr>
        <p:spPr bwMode="auto">
          <a:xfrm>
            <a:off x="1438275" y="1946275"/>
            <a:ext cx="3906838" cy="393700"/>
          </a:xfrm>
          <a:prstGeom prst="rect">
            <a:avLst/>
          </a:prstGeom>
          <a:noFill/>
          <a:ln>
            <a:noFill/>
          </a:ln>
          <a:effectLst/>
        </p:spPr>
        <p:txBody>
          <a:bodyPr wrap="none" lIns="90487" tIns="44450" rIns="90487" bIns="44450">
            <a:spAutoFit/>
          </a:bodyPr>
          <a:lstStyle/>
          <a:p>
            <a:pPr>
              <a:defRPr/>
            </a:pPr>
            <a:r>
              <a:rPr lang="en-US" sz="2000" b="1" i="1" dirty="0">
                <a:solidFill>
                  <a:srgbClr val="000000"/>
                </a:solidFill>
                <a:effectLst>
                  <a:outerShdw blurRad="38100" dist="38100" dir="2700000" algn="tl">
                    <a:srgbClr val="FFFFFF"/>
                  </a:outerShdw>
                </a:effectLst>
                <a:latin typeface="Helvetica" pitchFamily="-128" charset="0"/>
                <a:ea typeface="ＭＳ Ｐゴシック" pitchFamily="-128" charset="-128"/>
              </a:rPr>
              <a:t>for a specific software design?</a:t>
            </a:r>
          </a:p>
        </p:txBody>
      </p:sp>
      <p:sp>
        <p:nvSpPr>
          <p:cNvPr id="75" name="Rectangle 5">
            <a:extLst>
              <a:ext uri="{FF2B5EF4-FFF2-40B4-BE49-F238E27FC236}">
                <a16:creationId xmlns:a16="http://schemas.microsoft.com/office/drawing/2014/main" id="{6B5A68D4-FE0C-4B66-84AF-BA84A39F58E2}"/>
              </a:ext>
            </a:extLst>
          </p:cNvPr>
          <p:cNvSpPr>
            <a:spLocks noChangeArrowheads="1"/>
          </p:cNvSpPr>
          <p:nvPr/>
        </p:nvSpPr>
        <p:spPr bwMode="auto">
          <a:xfrm>
            <a:off x="1911350" y="5667375"/>
            <a:ext cx="1704975" cy="577850"/>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600" b="1">
                <a:solidFill>
                  <a:srgbClr val="000000"/>
                </a:solidFill>
                <a:effectLst>
                  <a:outerShdw blurRad="38100" dist="38100" dir="2700000" algn="tl">
                    <a:srgbClr val="FFFFFF"/>
                  </a:outerShdw>
                </a:effectLst>
                <a:latin typeface="Helvetica" panose="020B0604020202020204" pitchFamily="34" charset="0"/>
              </a:rPr>
              <a:t>optimal number</a:t>
            </a:r>
          </a:p>
          <a:p>
            <a:pPr>
              <a:defRPr/>
            </a:pPr>
            <a:endParaRPr lang="en-US" altLang="zh-CN" sz="1600" b="1">
              <a:solidFill>
                <a:srgbClr val="000000"/>
              </a:solidFill>
              <a:effectLst>
                <a:outerShdw blurRad="38100" dist="38100" dir="2700000" algn="tl">
                  <a:srgbClr val="FFFFFF"/>
                </a:outerShdw>
              </a:effectLst>
              <a:latin typeface="Helvetica" panose="020B0604020202020204" pitchFamily="34" charset="0"/>
            </a:endParaRPr>
          </a:p>
        </p:txBody>
      </p:sp>
      <p:sp>
        <p:nvSpPr>
          <p:cNvPr id="76" name="Rectangle 6">
            <a:extLst>
              <a:ext uri="{FF2B5EF4-FFF2-40B4-BE49-F238E27FC236}">
                <a16:creationId xmlns:a16="http://schemas.microsoft.com/office/drawing/2014/main" id="{ADF5E62D-3644-7804-2DA6-F9EDF0CD4676}"/>
              </a:ext>
            </a:extLst>
          </p:cNvPr>
          <p:cNvSpPr>
            <a:spLocks noChangeArrowheads="1"/>
          </p:cNvSpPr>
          <p:nvPr/>
        </p:nvSpPr>
        <p:spPr bwMode="auto">
          <a:xfrm>
            <a:off x="1758950" y="5895975"/>
            <a:ext cx="1433513" cy="333375"/>
          </a:xfrm>
          <a:prstGeom prst="rect">
            <a:avLst/>
          </a:prstGeom>
          <a:noFill/>
          <a:ln>
            <a:noFill/>
          </a:ln>
          <a:effectLst/>
        </p:spPr>
        <p:txBody>
          <a:bodyPr wrap="none" lIns="90487" tIns="44450" rIns="90487" bIns="44450">
            <a:spAutoFit/>
          </a:bodyPr>
          <a:lstStyle/>
          <a:p>
            <a:pPr>
              <a:defRPr/>
            </a:pPr>
            <a:r>
              <a:rPr lang="en-US" sz="1600" b="1">
                <a:solidFill>
                  <a:srgbClr val="000000"/>
                </a:solidFill>
                <a:effectLst>
                  <a:outerShdw blurRad="38100" dist="38100" dir="2700000" algn="tl">
                    <a:srgbClr val="FFFFFF"/>
                  </a:outerShdw>
                </a:effectLst>
                <a:latin typeface="Helvetica" pitchFamily="-128" charset="0"/>
                <a:ea typeface="ＭＳ Ｐゴシック" pitchFamily="-128" charset="-128"/>
              </a:rPr>
              <a:t>   of modules</a:t>
            </a:r>
          </a:p>
        </p:txBody>
      </p:sp>
      <p:sp>
        <p:nvSpPr>
          <p:cNvPr id="77" name="Rectangle 7">
            <a:extLst>
              <a:ext uri="{FF2B5EF4-FFF2-40B4-BE49-F238E27FC236}">
                <a16:creationId xmlns:a16="http://schemas.microsoft.com/office/drawing/2014/main" id="{8941C56E-3E59-950E-8533-DC75501F8D57}"/>
              </a:ext>
            </a:extLst>
          </p:cNvPr>
          <p:cNvSpPr>
            <a:spLocks noChangeArrowheads="1"/>
          </p:cNvSpPr>
          <p:nvPr/>
        </p:nvSpPr>
        <p:spPr bwMode="auto">
          <a:xfrm>
            <a:off x="2827338" y="2992438"/>
            <a:ext cx="279400" cy="23590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78" name="Rectangle 8">
            <a:extLst>
              <a:ext uri="{FF2B5EF4-FFF2-40B4-BE49-F238E27FC236}">
                <a16:creationId xmlns:a16="http://schemas.microsoft.com/office/drawing/2014/main" id="{E1E44F39-4734-234D-EFCA-91B03790C3A9}"/>
              </a:ext>
            </a:extLst>
          </p:cNvPr>
          <p:cNvSpPr>
            <a:spLocks noChangeArrowheads="1"/>
          </p:cNvSpPr>
          <p:nvPr/>
        </p:nvSpPr>
        <p:spPr bwMode="auto">
          <a:xfrm>
            <a:off x="2814638" y="2979738"/>
            <a:ext cx="304800" cy="2384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79" name="Rectangle 9">
            <a:extLst>
              <a:ext uri="{FF2B5EF4-FFF2-40B4-BE49-F238E27FC236}">
                <a16:creationId xmlns:a16="http://schemas.microsoft.com/office/drawing/2014/main" id="{54D910AA-50CA-30FC-9D52-F04CE41D2265}"/>
              </a:ext>
            </a:extLst>
          </p:cNvPr>
          <p:cNvSpPr>
            <a:spLocks noChangeArrowheads="1"/>
          </p:cNvSpPr>
          <p:nvPr/>
        </p:nvSpPr>
        <p:spPr bwMode="auto">
          <a:xfrm>
            <a:off x="2827338" y="5392738"/>
            <a:ext cx="279400" cy="123825"/>
          </a:xfrm>
          <a:prstGeom prst="rect">
            <a:avLst/>
          </a:prstGeom>
          <a:solidFill>
            <a:srgbClr val="F76681"/>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0" name="Rectangle 10">
            <a:extLst>
              <a:ext uri="{FF2B5EF4-FFF2-40B4-BE49-F238E27FC236}">
                <a16:creationId xmlns:a16="http://schemas.microsoft.com/office/drawing/2014/main" id="{13735EBF-E432-27B5-DCF3-12F797556814}"/>
              </a:ext>
            </a:extLst>
          </p:cNvPr>
          <p:cNvSpPr>
            <a:spLocks noChangeArrowheads="1"/>
          </p:cNvSpPr>
          <p:nvPr/>
        </p:nvSpPr>
        <p:spPr bwMode="auto">
          <a:xfrm>
            <a:off x="2814638" y="5380038"/>
            <a:ext cx="304800" cy="1492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1" name="Rectangle 11">
            <a:extLst>
              <a:ext uri="{FF2B5EF4-FFF2-40B4-BE49-F238E27FC236}">
                <a16:creationId xmlns:a16="http://schemas.microsoft.com/office/drawing/2014/main" id="{F4BB9D07-2B46-B078-1802-85B3FE850360}"/>
              </a:ext>
            </a:extLst>
          </p:cNvPr>
          <p:cNvSpPr>
            <a:spLocks noChangeArrowheads="1"/>
          </p:cNvSpPr>
          <p:nvPr/>
        </p:nvSpPr>
        <p:spPr bwMode="auto">
          <a:xfrm>
            <a:off x="3144838" y="5303838"/>
            <a:ext cx="279400" cy="2127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2" name="Rectangle 12">
            <a:extLst>
              <a:ext uri="{FF2B5EF4-FFF2-40B4-BE49-F238E27FC236}">
                <a16:creationId xmlns:a16="http://schemas.microsoft.com/office/drawing/2014/main" id="{5B8155FF-D381-6DEA-9413-F2EF9AB0A0D4}"/>
              </a:ext>
            </a:extLst>
          </p:cNvPr>
          <p:cNvSpPr>
            <a:spLocks noChangeArrowheads="1"/>
          </p:cNvSpPr>
          <p:nvPr/>
        </p:nvSpPr>
        <p:spPr bwMode="auto">
          <a:xfrm>
            <a:off x="3132138" y="5291138"/>
            <a:ext cx="304800" cy="238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3" name="Rectangle 13">
            <a:extLst>
              <a:ext uri="{FF2B5EF4-FFF2-40B4-BE49-F238E27FC236}">
                <a16:creationId xmlns:a16="http://schemas.microsoft.com/office/drawing/2014/main" id="{930067A4-2ED1-09FD-0E27-51496385A201}"/>
              </a:ext>
            </a:extLst>
          </p:cNvPr>
          <p:cNvSpPr>
            <a:spLocks noChangeArrowheads="1"/>
          </p:cNvSpPr>
          <p:nvPr/>
        </p:nvSpPr>
        <p:spPr bwMode="auto">
          <a:xfrm>
            <a:off x="3144838" y="3221038"/>
            <a:ext cx="279400" cy="20415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4" name="Rectangle 14">
            <a:extLst>
              <a:ext uri="{FF2B5EF4-FFF2-40B4-BE49-F238E27FC236}">
                <a16:creationId xmlns:a16="http://schemas.microsoft.com/office/drawing/2014/main" id="{A971CB03-A8DD-5A3E-CC70-03675DBC0392}"/>
              </a:ext>
            </a:extLst>
          </p:cNvPr>
          <p:cNvSpPr>
            <a:spLocks noChangeArrowheads="1"/>
          </p:cNvSpPr>
          <p:nvPr/>
        </p:nvSpPr>
        <p:spPr bwMode="auto">
          <a:xfrm>
            <a:off x="3132138" y="3208338"/>
            <a:ext cx="304800" cy="2066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5" name="Rectangle 15">
            <a:extLst>
              <a:ext uri="{FF2B5EF4-FFF2-40B4-BE49-F238E27FC236}">
                <a16:creationId xmlns:a16="http://schemas.microsoft.com/office/drawing/2014/main" id="{6D394FA8-3EE5-0663-6E45-D025200BFACD}"/>
              </a:ext>
            </a:extLst>
          </p:cNvPr>
          <p:cNvSpPr>
            <a:spLocks noChangeArrowheads="1"/>
          </p:cNvSpPr>
          <p:nvPr/>
        </p:nvSpPr>
        <p:spPr bwMode="auto">
          <a:xfrm>
            <a:off x="3462338" y="5189538"/>
            <a:ext cx="279400" cy="3270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6" name="Rectangle 16">
            <a:extLst>
              <a:ext uri="{FF2B5EF4-FFF2-40B4-BE49-F238E27FC236}">
                <a16:creationId xmlns:a16="http://schemas.microsoft.com/office/drawing/2014/main" id="{81C71179-DE2E-9FA3-3E01-54EA939E288A}"/>
              </a:ext>
            </a:extLst>
          </p:cNvPr>
          <p:cNvSpPr>
            <a:spLocks noChangeArrowheads="1"/>
          </p:cNvSpPr>
          <p:nvPr/>
        </p:nvSpPr>
        <p:spPr bwMode="auto">
          <a:xfrm>
            <a:off x="3449638" y="5176838"/>
            <a:ext cx="304800" cy="352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7" name="Rectangle 17">
            <a:extLst>
              <a:ext uri="{FF2B5EF4-FFF2-40B4-BE49-F238E27FC236}">
                <a16:creationId xmlns:a16="http://schemas.microsoft.com/office/drawing/2014/main" id="{CD791D0D-FE26-166D-DE39-E483B641BAB5}"/>
              </a:ext>
            </a:extLst>
          </p:cNvPr>
          <p:cNvSpPr>
            <a:spLocks noChangeArrowheads="1"/>
          </p:cNvSpPr>
          <p:nvPr/>
        </p:nvSpPr>
        <p:spPr bwMode="auto">
          <a:xfrm>
            <a:off x="3462338" y="3413125"/>
            <a:ext cx="279400" cy="1735138"/>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8" name="Rectangle 18">
            <a:extLst>
              <a:ext uri="{FF2B5EF4-FFF2-40B4-BE49-F238E27FC236}">
                <a16:creationId xmlns:a16="http://schemas.microsoft.com/office/drawing/2014/main" id="{BD98BA68-5B23-79AF-8C87-246C8C853F8C}"/>
              </a:ext>
            </a:extLst>
          </p:cNvPr>
          <p:cNvSpPr>
            <a:spLocks noChangeArrowheads="1"/>
          </p:cNvSpPr>
          <p:nvPr/>
        </p:nvSpPr>
        <p:spPr bwMode="auto">
          <a:xfrm>
            <a:off x="3449638" y="3398838"/>
            <a:ext cx="304800" cy="1762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9" name="Rectangle 19">
            <a:extLst>
              <a:ext uri="{FF2B5EF4-FFF2-40B4-BE49-F238E27FC236}">
                <a16:creationId xmlns:a16="http://schemas.microsoft.com/office/drawing/2014/main" id="{70561570-BC8D-379B-797A-A44DDE62ECEA}"/>
              </a:ext>
            </a:extLst>
          </p:cNvPr>
          <p:cNvSpPr>
            <a:spLocks noChangeArrowheads="1"/>
          </p:cNvSpPr>
          <p:nvPr/>
        </p:nvSpPr>
        <p:spPr bwMode="auto">
          <a:xfrm>
            <a:off x="3779838" y="5075238"/>
            <a:ext cx="266700" cy="4413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0" name="Rectangle 20">
            <a:extLst>
              <a:ext uri="{FF2B5EF4-FFF2-40B4-BE49-F238E27FC236}">
                <a16:creationId xmlns:a16="http://schemas.microsoft.com/office/drawing/2014/main" id="{54136FC4-F985-FDB0-194E-7C1046A6465B}"/>
              </a:ext>
            </a:extLst>
          </p:cNvPr>
          <p:cNvSpPr>
            <a:spLocks noChangeArrowheads="1"/>
          </p:cNvSpPr>
          <p:nvPr/>
        </p:nvSpPr>
        <p:spPr bwMode="auto">
          <a:xfrm>
            <a:off x="3767138" y="5062538"/>
            <a:ext cx="292100" cy="466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1" name="Rectangle 21">
            <a:extLst>
              <a:ext uri="{FF2B5EF4-FFF2-40B4-BE49-F238E27FC236}">
                <a16:creationId xmlns:a16="http://schemas.microsoft.com/office/drawing/2014/main" id="{793B5BF2-90BF-75A8-33CD-9A332BC379C3}"/>
              </a:ext>
            </a:extLst>
          </p:cNvPr>
          <p:cNvSpPr>
            <a:spLocks noChangeArrowheads="1"/>
          </p:cNvSpPr>
          <p:nvPr/>
        </p:nvSpPr>
        <p:spPr bwMode="auto">
          <a:xfrm>
            <a:off x="3779838" y="3589338"/>
            <a:ext cx="266700" cy="14446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2" name="Rectangle 22">
            <a:extLst>
              <a:ext uri="{FF2B5EF4-FFF2-40B4-BE49-F238E27FC236}">
                <a16:creationId xmlns:a16="http://schemas.microsoft.com/office/drawing/2014/main" id="{59757A10-7DD5-FE2C-23FF-9D176C598F23}"/>
              </a:ext>
            </a:extLst>
          </p:cNvPr>
          <p:cNvSpPr>
            <a:spLocks noChangeArrowheads="1"/>
          </p:cNvSpPr>
          <p:nvPr/>
        </p:nvSpPr>
        <p:spPr bwMode="auto">
          <a:xfrm>
            <a:off x="3767138" y="3576638"/>
            <a:ext cx="292100" cy="1470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3" name="Rectangle 23">
            <a:extLst>
              <a:ext uri="{FF2B5EF4-FFF2-40B4-BE49-F238E27FC236}">
                <a16:creationId xmlns:a16="http://schemas.microsoft.com/office/drawing/2014/main" id="{39A48DBB-5453-FC69-7091-E42093A8D241}"/>
              </a:ext>
            </a:extLst>
          </p:cNvPr>
          <p:cNvSpPr>
            <a:spLocks noChangeArrowheads="1"/>
          </p:cNvSpPr>
          <p:nvPr/>
        </p:nvSpPr>
        <p:spPr bwMode="auto">
          <a:xfrm>
            <a:off x="4084638" y="4960938"/>
            <a:ext cx="279400" cy="5556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4" name="Rectangle 24">
            <a:extLst>
              <a:ext uri="{FF2B5EF4-FFF2-40B4-BE49-F238E27FC236}">
                <a16:creationId xmlns:a16="http://schemas.microsoft.com/office/drawing/2014/main" id="{60B111AD-B22E-C47A-DBBC-5BC5708D5CDB}"/>
              </a:ext>
            </a:extLst>
          </p:cNvPr>
          <p:cNvSpPr>
            <a:spLocks noChangeArrowheads="1"/>
          </p:cNvSpPr>
          <p:nvPr/>
        </p:nvSpPr>
        <p:spPr bwMode="auto">
          <a:xfrm>
            <a:off x="4071938" y="4948238"/>
            <a:ext cx="304800" cy="581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5" name="Rectangle 25">
            <a:extLst>
              <a:ext uri="{FF2B5EF4-FFF2-40B4-BE49-F238E27FC236}">
                <a16:creationId xmlns:a16="http://schemas.microsoft.com/office/drawing/2014/main" id="{A81A757F-E2BD-534E-B612-337AEEFB9947}"/>
              </a:ext>
            </a:extLst>
          </p:cNvPr>
          <p:cNvSpPr>
            <a:spLocks noChangeArrowheads="1"/>
          </p:cNvSpPr>
          <p:nvPr/>
        </p:nvSpPr>
        <p:spPr bwMode="auto">
          <a:xfrm>
            <a:off x="4084638" y="3729038"/>
            <a:ext cx="279400" cy="11906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6" name="Rectangle 26">
            <a:extLst>
              <a:ext uri="{FF2B5EF4-FFF2-40B4-BE49-F238E27FC236}">
                <a16:creationId xmlns:a16="http://schemas.microsoft.com/office/drawing/2014/main" id="{32EBF454-43D3-4558-7A15-0344EE2ED5C0}"/>
              </a:ext>
            </a:extLst>
          </p:cNvPr>
          <p:cNvSpPr>
            <a:spLocks noChangeArrowheads="1"/>
          </p:cNvSpPr>
          <p:nvPr/>
        </p:nvSpPr>
        <p:spPr bwMode="auto">
          <a:xfrm>
            <a:off x="4071938" y="3716338"/>
            <a:ext cx="30480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7" name="Rectangle 27">
            <a:extLst>
              <a:ext uri="{FF2B5EF4-FFF2-40B4-BE49-F238E27FC236}">
                <a16:creationId xmlns:a16="http://schemas.microsoft.com/office/drawing/2014/main" id="{53762460-DA86-B9E5-E591-50B5DAAB107F}"/>
              </a:ext>
            </a:extLst>
          </p:cNvPr>
          <p:cNvSpPr>
            <a:spLocks noChangeArrowheads="1"/>
          </p:cNvSpPr>
          <p:nvPr/>
        </p:nvSpPr>
        <p:spPr bwMode="auto">
          <a:xfrm>
            <a:off x="4402138" y="4821238"/>
            <a:ext cx="279400" cy="6953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8" name="Rectangle 28">
            <a:extLst>
              <a:ext uri="{FF2B5EF4-FFF2-40B4-BE49-F238E27FC236}">
                <a16:creationId xmlns:a16="http://schemas.microsoft.com/office/drawing/2014/main" id="{B3ED73EE-ADF5-A980-B1AF-AFB28D5A6119}"/>
              </a:ext>
            </a:extLst>
          </p:cNvPr>
          <p:cNvSpPr>
            <a:spLocks noChangeArrowheads="1"/>
          </p:cNvSpPr>
          <p:nvPr/>
        </p:nvSpPr>
        <p:spPr bwMode="auto">
          <a:xfrm>
            <a:off x="4389438" y="4808538"/>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9" name="Rectangle 29">
            <a:extLst>
              <a:ext uri="{FF2B5EF4-FFF2-40B4-BE49-F238E27FC236}">
                <a16:creationId xmlns:a16="http://schemas.microsoft.com/office/drawing/2014/main" id="{BB1D7BB4-EB13-27FE-54EB-8600A5090581}"/>
              </a:ext>
            </a:extLst>
          </p:cNvPr>
          <p:cNvSpPr>
            <a:spLocks noChangeArrowheads="1"/>
          </p:cNvSpPr>
          <p:nvPr/>
        </p:nvSpPr>
        <p:spPr bwMode="auto">
          <a:xfrm>
            <a:off x="4402138" y="3906838"/>
            <a:ext cx="279400" cy="8604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0" name="Rectangle 30">
            <a:extLst>
              <a:ext uri="{FF2B5EF4-FFF2-40B4-BE49-F238E27FC236}">
                <a16:creationId xmlns:a16="http://schemas.microsoft.com/office/drawing/2014/main" id="{EF14D95C-7005-F10A-D8D9-F4D1361A477F}"/>
              </a:ext>
            </a:extLst>
          </p:cNvPr>
          <p:cNvSpPr>
            <a:spLocks noChangeArrowheads="1"/>
          </p:cNvSpPr>
          <p:nvPr/>
        </p:nvSpPr>
        <p:spPr bwMode="auto">
          <a:xfrm>
            <a:off x="4389438" y="3894138"/>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1" name="Rectangle 31">
            <a:extLst>
              <a:ext uri="{FF2B5EF4-FFF2-40B4-BE49-F238E27FC236}">
                <a16:creationId xmlns:a16="http://schemas.microsoft.com/office/drawing/2014/main" id="{2C355C0D-944F-A039-51EA-B1665D920CE3}"/>
              </a:ext>
            </a:extLst>
          </p:cNvPr>
          <p:cNvSpPr>
            <a:spLocks noChangeArrowheads="1"/>
          </p:cNvSpPr>
          <p:nvPr/>
        </p:nvSpPr>
        <p:spPr bwMode="auto">
          <a:xfrm>
            <a:off x="4719638" y="4821238"/>
            <a:ext cx="279400" cy="6953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2" name="Rectangle 32">
            <a:extLst>
              <a:ext uri="{FF2B5EF4-FFF2-40B4-BE49-F238E27FC236}">
                <a16:creationId xmlns:a16="http://schemas.microsoft.com/office/drawing/2014/main" id="{AEBAB760-BC59-CEE3-9C92-93CA20CDB35E}"/>
              </a:ext>
            </a:extLst>
          </p:cNvPr>
          <p:cNvSpPr>
            <a:spLocks noChangeArrowheads="1"/>
          </p:cNvSpPr>
          <p:nvPr/>
        </p:nvSpPr>
        <p:spPr bwMode="auto">
          <a:xfrm>
            <a:off x="4706938" y="4808538"/>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3" name="Rectangle 33">
            <a:extLst>
              <a:ext uri="{FF2B5EF4-FFF2-40B4-BE49-F238E27FC236}">
                <a16:creationId xmlns:a16="http://schemas.microsoft.com/office/drawing/2014/main" id="{43CC5CC4-6765-672E-498A-97B37E18DC5B}"/>
              </a:ext>
            </a:extLst>
          </p:cNvPr>
          <p:cNvSpPr>
            <a:spLocks noChangeArrowheads="1"/>
          </p:cNvSpPr>
          <p:nvPr/>
        </p:nvSpPr>
        <p:spPr bwMode="auto">
          <a:xfrm>
            <a:off x="4719638" y="3906838"/>
            <a:ext cx="279400" cy="8604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4" name="Rectangle 34">
            <a:extLst>
              <a:ext uri="{FF2B5EF4-FFF2-40B4-BE49-F238E27FC236}">
                <a16:creationId xmlns:a16="http://schemas.microsoft.com/office/drawing/2014/main" id="{5855CFD7-5965-7D01-710D-9DA03D86E560}"/>
              </a:ext>
            </a:extLst>
          </p:cNvPr>
          <p:cNvSpPr>
            <a:spLocks noChangeArrowheads="1"/>
          </p:cNvSpPr>
          <p:nvPr/>
        </p:nvSpPr>
        <p:spPr bwMode="auto">
          <a:xfrm>
            <a:off x="4706938" y="3894138"/>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5" name="Rectangle 35">
            <a:extLst>
              <a:ext uri="{FF2B5EF4-FFF2-40B4-BE49-F238E27FC236}">
                <a16:creationId xmlns:a16="http://schemas.microsoft.com/office/drawing/2014/main" id="{A39DB1DA-46DC-9098-511F-4DBA16658D07}"/>
              </a:ext>
            </a:extLst>
          </p:cNvPr>
          <p:cNvSpPr>
            <a:spLocks noChangeArrowheads="1"/>
          </p:cNvSpPr>
          <p:nvPr/>
        </p:nvSpPr>
        <p:spPr bwMode="auto">
          <a:xfrm>
            <a:off x="5037138" y="4618038"/>
            <a:ext cx="266700" cy="8985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6" name="Rectangle 36">
            <a:extLst>
              <a:ext uri="{FF2B5EF4-FFF2-40B4-BE49-F238E27FC236}">
                <a16:creationId xmlns:a16="http://schemas.microsoft.com/office/drawing/2014/main" id="{11E97F0D-5F61-AE42-E3E7-205AEE6DFC1A}"/>
              </a:ext>
            </a:extLst>
          </p:cNvPr>
          <p:cNvSpPr>
            <a:spLocks noChangeArrowheads="1"/>
          </p:cNvSpPr>
          <p:nvPr/>
        </p:nvSpPr>
        <p:spPr bwMode="auto">
          <a:xfrm>
            <a:off x="5024438" y="4605338"/>
            <a:ext cx="292100" cy="923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7" name="Rectangle 37">
            <a:extLst>
              <a:ext uri="{FF2B5EF4-FFF2-40B4-BE49-F238E27FC236}">
                <a16:creationId xmlns:a16="http://schemas.microsoft.com/office/drawing/2014/main" id="{3B664BAB-E113-B58D-BF76-2F07971B5DAF}"/>
              </a:ext>
            </a:extLst>
          </p:cNvPr>
          <p:cNvSpPr>
            <a:spLocks noChangeArrowheads="1"/>
          </p:cNvSpPr>
          <p:nvPr/>
        </p:nvSpPr>
        <p:spPr bwMode="auto">
          <a:xfrm>
            <a:off x="5037138" y="3729038"/>
            <a:ext cx="266700" cy="8477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8" name="Rectangle 38">
            <a:extLst>
              <a:ext uri="{FF2B5EF4-FFF2-40B4-BE49-F238E27FC236}">
                <a16:creationId xmlns:a16="http://schemas.microsoft.com/office/drawing/2014/main" id="{1C384CF0-71E1-3C6F-D3DC-7EB2F70A358D}"/>
              </a:ext>
            </a:extLst>
          </p:cNvPr>
          <p:cNvSpPr>
            <a:spLocks noChangeArrowheads="1"/>
          </p:cNvSpPr>
          <p:nvPr/>
        </p:nvSpPr>
        <p:spPr bwMode="auto">
          <a:xfrm>
            <a:off x="5024438" y="3716338"/>
            <a:ext cx="292100" cy="873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9" name="Rectangle 39">
            <a:extLst>
              <a:ext uri="{FF2B5EF4-FFF2-40B4-BE49-F238E27FC236}">
                <a16:creationId xmlns:a16="http://schemas.microsoft.com/office/drawing/2014/main" id="{7328E7FF-0357-988E-9501-9A76BDC6EBDE}"/>
              </a:ext>
            </a:extLst>
          </p:cNvPr>
          <p:cNvSpPr>
            <a:spLocks noChangeArrowheads="1"/>
          </p:cNvSpPr>
          <p:nvPr/>
        </p:nvSpPr>
        <p:spPr bwMode="auto">
          <a:xfrm>
            <a:off x="5341938" y="4414838"/>
            <a:ext cx="279400" cy="11017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0" name="Rectangle 40">
            <a:extLst>
              <a:ext uri="{FF2B5EF4-FFF2-40B4-BE49-F238E27FC236}">
                <a16:creationId xmlns:a16="http://schemas.microsoft.com/office/drawing/2014/main" id="{0E1BEFD7-AEDC-0143-D4E0-BF13D54CD361}"/>
              </a:ext>
            </a:extLst>
          </p:cNvPr>
          <p:cNvSpPr>
            <a:spLocks noChangeArrowheads="1"/>
          </p:cNvSpPr>
          <p:nvPr/>
        </p:nvSpPr>
        <p:spPr bwMode="auto">
          <a:xfrm>
            <a:off x="5329238" y="4402138"/>
            <a:ext cx="304800" cy="1127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1" name="Rectangle 41">
            <a:extLst>
              <a:ext uri="{FF2B5EF4-FFF2-40B4-BE49-F238E27FC236}">
                <a16:creationId xmlns:a16="http://schemas.microsoft.com/office/drawing/2014/main" id="{9F4FEF1C-54B1-7B43-D799-61350FD9EF8A}"/>
              </a:ext>
            </a:extLst>
          </p:cNvPr>
          <p:cNvSpPr>
            <a:spLocks noChangeArrowheads="1"/>
          </p:cNvSpPr>
          <p:nvPr/>
        </p:nvSpPr>
        <p:spPr bwMode="auto">
          <a:xfrm>
            <a:off x="5341938" y="3589338"/>
            <a:ext cx="279400" cy="8096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2" name="Rectangle 42">
            <a:extLst>
              <a:ext uri="{FF2B5EF4-FFF2-40B4-BE49-F238E27FC236}">
                <a16:creationId xmlns:a16="http://schemas.microsoft.com/office/drawing/2014/main" id="{5DC4B416-912C-DE5A-B325-9D5788748DAB}"/>
              </a:ext>
            </a:extLst>
          </p:cNvPr>
          <p:cNvSpPr>
            <a:spLocks noChangeArrowheads="1"/>
          </p:cNvSpPr>
          <p:nvPr/>
        </p:nvSpPr>
        <p:spPr bwMode="auto">
          <a:xfrm>
            <a:off x="5329238" y="3576638"/>
            <a:ext cx="304800" cy="836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3" name="Rectangle 43">
            <a:extLst>
              <a:ext uri="{FF2B5EF4-FFF2-40B4-BE49-F238E27FC236}">
                <a16:creationId xmlns:a16="http://schemas.microsoft.com/office/drawing/2014/main" id="{32F60CE8-2F62-9B4D-6656-F9DF4490DB4C}"/>
              </a:ext>
            </a:extLst>
          </p:cNvPr>
          <p:cNvSpPr>
            <a:spLocks noChangeArrowheads="1"/>
          </p:cNvSpPr>
          <p:nvPr/>
        </p:nvSpPr>
        <p:spPr bwMode="auto">
          <a:xfrm>
            <a:off x="5659438" y="4275138"/>
            <a:ext cx="279400" cy="12414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4" name="Rectangle 44">
            <a:extLst>
              <a:ext uri="{FF2B5EF4-FFF2-40B4-BE49-F238E27FC236}">
                <a16:creationId xmlns:a16="http://schemas.microsoft.com/office/drawing/2014/main" id="{517F2419-609B-35F8-9843-F02617BE125C}"/>
              </a:ext>
            </a:extLst>
          </p:cNvPr>
          <p:cNvSpPr>
            <a:spLocks noChangeArrowheads="1"/>
          </p:cNvSpPr>
          <p:nvPr/>
        </p:nvSpPr>
        <p:spPr bwMode="auto">
          <a:xfrm>
            <a:off x="5646738" y="4262438"/>
            <a:ext cx="304800" cy="1266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5" name="Rectangle 45">
            <a:extLst>
              <a:ext uri="{FF2B5EF4-FFF2-40B4-BE49-F238E27FC236}">
                <a16:creationId xmlns:a16="http://schemas.microsoft.com/office/drawing/2014/main" id="{EDBAF3B6-F8F4-1610-1B99-FECA6012C8DE}"/>
              </a:ext>
            </a:extLst>
          </p:cNvPr>
          <p:cNvSpPr>
            <a:spLocks noChangeArrowheads="1"/>
          </p:cNvSpPr>
          <p:nvPr/>
        </p:nvSpPr>
        <p:spPr bwMode="auto">
          <a:xfrm>
            <a:off x="5659438" y="3413125"/>
            <a:ext cx="279400" cy="820738"/>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6" name="Rectangle 46">
            <a:extLst>
              <a:ext uri="{FF2B5EF4-FFF2-40B4-BE49-F238E27FC236}">
                <a16:creationId xmlns:a16="http://schemas.microsoft.com/office/drawing/2014/main" id="{B5BE3CFA-2CAE-D71E-AC6E-56699E33108D}"/>
              </a:ext>
            </a:extLst>
          </p:cNvPr>
          <p:cNvSpPr>
            <a:spLocks noChangeArrowheads="1"/>
          </p:cNvSpPr>
          <p:nvPr/>
        </p:nvSpPr>
        <p:spPr bwMode="auto">
          <a:xfrm>
            <a:off x="5646738" y="3398838"/>
            <a:ext cx="304800" cy="847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7" name="Rectangle 47">
            <a:extLst>
              <a:ext uri="{FF2B5EF4-FFF2-40B4-BE49-F238E27FC236}">
                <a16:creationId xmlns:a16="http://schemas.microsoft.com/office/drawing/2014/main" id="{61A0C0CF-A404-8183-FE60-2B55490929BD}"/>
              </a:ext>
            </a:extLst>
          </p:cNvPr>
          <p:cNvSpPr>
            <a:spLocks noChangeArrowheads="1"/>
          </p:cNvSpPr>
          <p:nvPr/>
        </p:nvSpPr>
        <p:spPr bwMode="auto">
          <a:xfrm>
            <a:off x="5976938" y="4046538"/>
            <a:ext cx="279400" cy="1470025"/>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8" name="Rectangle 48">
            <a:extLst>
              <a:ext uri="{FF2B5EF4-FFF2-40B4-BE49-F238E27FC236}">
                <a16:creationId xmlns:a16="http://schemas.microsoft.com/office/drawing/2014/main" id="{A929CDC7-46EE-16CA-A8A8-AC4CA87CE9A5}"/>
              </a:ext>
            </a:extLst>
          </p:cNvPr>
          <p:cNvSpPr>
            <a:spLocks noChangeArrowheads="1"/>
          </p:cNvSpPr>
          <p:nvPr/>
        </p:nvSpPr>
        <p:spPr bwMode="auto">
          <a:xfrm>
            <a:off x="5964238" y="4033838"/>
            <a:ext cx="304800" cy="1495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9" name="Rectangle 49">
            <a:extLst>
              <a:ext uri="{FF2B5EF4-FFF2-40B4-BE49-F238E27FC236}">
                <a16:creationId xmlns:a16="http://schemas.microsoft.com/office/drawing/2014/main" id="{F7026B5C-5685-2935-0BC0-65DAB9D61B36}"/>
              </a:ext>
            </a:extLst>
          </p:cNvPr>
          <p:cNvSpPr>
            <a:spLocks noChangeArrowheads="1"/>
          </p:cNvSpPr>
          <p:nvPr/>
        </p:nvSpPr>
        <p:spPr bwMode="auto">
          <a:xfrm>
            <a:off x="5976938" y="3221038"/>
            <a:ext cx="279400" cy="7842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0" name="Rectangle 50">
            <a:extLst>
              <a:ext uri="{FF2B5EF4-FFF2-40B4-BE49-F238E27FC236}">
                <a16:creationId xmlns:a16="http://schemas.microsoft.com/office/drawing/2014/main" id="{2844102F-E12D-8B2E-585A-7EE2FB809FA5}"/>
              </a:ext>
            </a:extLst>
          </p:cNvPr>
          <p:cNvSpPr>
            <a:spLocks noChangeArrowheads="1"/>
          </p:cNvSpPr>
          <p:nvPr/>
        </p:nvSpPr>
        <p:spPr bwMode="auto">
          <a:xfrm>
            <a:off x="5964238" y="3208338"/>
            <a:ext cx="304800" cy="809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1" name="Rectangle 51">
            <a:extLst>
              <a:ext uri="{FF2B5EF4-FFF2-40B4-BE49-F238E27FC236}">
                <a16:creationId xmlns:a16="http://schemas.microsoft.com/office/drawing/2014/main" id="{168474EF-EADF-415B-8C2D-AA2775C429CA}"/>
              </a:ext>
            </a:extLst>
          </p:cNvPr>
          <p:cNvSpPr>
            <a:spLocks noChangeArrowheads="1"/>
          </p:cNvSpPr>
          <p:nvPr/>
        </p:nvSpPr>
        <p:spPr bwMode="auto">
          <a:xfrm>
            <a:off x="6294438" y="2992438"/>
            <a:ext cx="266700" cy="606425"/>
          </a:xfrm>
          <a:prstGeom prst="rect">
            <a:avLst/>
          </a:prstGeom>
          <a:solidFill>
            <a:srgbClr val="DDDDDD"/>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2" name="Rectangle 52">
            <a:extLst>
              <a:ext uri="{FF2B5EF4-FFF2-40B4-BE49-F238E27FC236}">
                <a16:creationId xmlns:a16="http://schemas.microsoft.com/office/drawing/2014/main" id="{64D4979E-B79F-59FE-D23D-3BD7D818FC0D}"/>
              </a:ext>
            </a:extLst>
          </p:cNvPr>
          <p:cNvSpPr>
            <a:spLocks noChangeArrowheads="1"/>
          </p:cNvSpPr>
          <p:nvPr/>
        </p:nvSpPr>
        <p:spPr bwMode="auto">
          <a:xfrm>
            <a:off x="6281738" y="2979738"/>
            <a:ext cx="292100" cy="6334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3" name="Rectangle 53">
            <a:extLst>
              <a:ext uri="{FF2B5EF4-FFF2-40B4-BE49-F238E27FC236}">
                <a16:creationId xmlns:a16="http://schemas.microsoft.com/office/drawing/2014/main" id="{6095B1AF-F130-CA36-962F-ED5062324B19}"/>
              </a:ext>
            </a:extLst>
          </p:cNvPr>
          <p:cNvSpPr>
            <a:spLocks noChangeArrowheads="1"/>
          </p:cNvSpPr>
          <p:nvPr/>
        </p:nvSpPr>
        <p:spPr bwMode="auto">
          <a:xfrm>
            <a:off x="6294438" y="3641725"/>
            <a:ext cx="266700" cy="1874838"/>
          </a:xfrm>
          <a:prstGeom prst="rect">
            <a:avLst/>
          </a:prstGeom>
          <a:solidFill>
            <a:srgbClr val="9A0000"/>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4" name="Rectangle 54">
            <a:extLst>
              <a:ext uri="{FF2B5EF4-FFF2-40B4-BE49-F238E27FC236}">
                <a16:creationId xmlns:a16="http://schemas.microsoft.com/office/drawing/2014/main" id="{975918D1-7D6F-8158-0AB3-DCB271039E9D}"/>
              </a:ext>
            </a:extLst>
          </p:cNvPr>
          <p:cNvSpPr>
            <a:spLocks noChangeArrowheads="1"/>
          </p:cNvSpPr>
          <p:nvPr/>
        </p:nvSpPr>
        <p:spPr bwMode="auto">
          <a:xfrm>
            <a:off x="6281738" y="3627438"/>
            <a:ext cx="292100" cy="1901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5" name="Rectangle 55">
            <a:extLst>
              <a:ext uri="{FF2B5EF4-FFF2-40B4-BE49-F238E27FC236}">
                <a16:creationId xmlns:a16="http://schemas.microsoft.com/office/drawing/2014/main" id="{67D86E51-9FDB-5E36-3D1C-6596BDDCC9E0}"/>
              </a:ext>
            </a:extLst>
          </p:cNvPr>
          <p:cNvSpPr>
            <a:spLocks noChangeArrowheads="1"/>
          </p:cNvSpPr>
          <p:nvPr/>
        </p:nvSpPr>
        <p:spPr bwMode="auto">
          <a:xfrm>
            <a:off x="1403350" y="2887663"/>
            <a:ext cx="1185863" cy="577850"/>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600" b="1">
                <a:solidFill>
                  <a:srgbClr val="000000"/>
                </a:solidFill>
                <a:effectLst>
                  <a:outerShdw blurRad="38100" dist="38100" dir="2700000" algn="tl">
                    <a:srgbClr val="FFFFFF"/>
                  </a:outerShdw>
                </a:effectLst>
                <a:latin typeface="Helvetica" panose="020B0604020202020204" pitchFamily="34" charset="0"/>
              </a:rPr>
              <a:t>      cost of</a:t>
            </a:r>
          </a:p>
          <a:p>
            <a:pPr>
              <a:defRPr/>
            </a:pPr>
            <a:endParaRPr lang="en-US" altLang="zh-CN" sz="1600" b="1">
              <a:solidFill>
                <a:srgbClr val="000000"/>
              </a:solidFill>
              <a:effectLst>
                <a:outerShdw blurRad="38100" dist="38100" dir="2700000" algn="tl">
                  <a:srgbClr val="FFFFFF"/>
                </a:outerShdw>
              </a:effectLst>
              <a:latin typeface="Helvetica" panose="020B0604020202020204" pitchFamily="34" charset="0"/>
            </a:endParaRPr>
          </a:p>
        </p:txBody>
      </p:sp>
      <p:sp>
        <p:nvSpPr>
          <p:cNvPr id="126" name="Rectangle 56">
            <a:extLst>
              <a:ext uri="{FF2B5EF4-FFF2-40B4-BE49-F238E27FC236}">
                <a16:creationId xmlns:a16="http://schemas.microsoft.com/office/drawing/2014/main" id="{E3D605E7-A31A-9E92-2275-D4B65E09010D}"/>
              </a:ext>
            </a:extLst>
          </p:cNvPr>
          <p:cNvSpPr>
            <a:spLocks noChangeArrowheads="1"/>
          </p:cNvSpPr>
          <p:nvPr/>
        </p:nvSpPr>
        <p:spPr bwMode="auto">
          <a:xfrm>
            <a:off x="1403350" y="3116263"/>
            <a:ext cx="1243013" cy="577850"/>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600" b="1">
                <a:solidFill>
                  <a:srgbClr val="000000"/>
                </a:solidFill>
                <a:effectLst>
                  <a:outerShdw blurRad="38100" dist="38100" dir="2700000" algn="tl">
                    <a:srgbClr val="FFFFFF"/>
                  </a:outerShdw>
                </a:effectLst>
                <a:latin typeface="Helvetica" panose="020B0604020202020204" pitchFamily="34" charset="0"/>
              </a:rPr>
              <a:t>    software</a:t>
            </a:r>
          </a:p>
          <a:p>
            <a:pPr>
              <a:defRPr/>
            </a:pPr>
            <a:endParaRPr lang="en-US" altLang="zh-CN" sz="1600" b="1">
              <a:solidFill>
                <a:srgbClr val="000000"/>
              </a:solidFill>
              <a:effectLst>
                <a:outerShdw blurRad="38100" dist="38100" dir="2700000" algn="tl">
                  <a:srgbClr val="FFFFFF"/>
                </a:outerShdw>
              </a:effectLst>
              <a:latin typeface="Helvetica" panose="020B0604020202020204" pitchFamily="34" charset="0"/>
            </a:endParaRPr>
          </a:p>
        </p:txBody>
      </p:sp>
      <p:sp>
        <p:nvSpPr>
          <p:cNvPr id="127" name="Rectangle 57">
            <a:extLst>
              <a:ext uri="{FF2B5EF4-FFF2-40B4-BE49-F238E27FC236}">
                <a16:creationId xmlns:a16="http://schemas.microsoft.com/office/drawing/2014/main" id="{FFEFD116-59D0-B816-BCDD-017E9F249B89}"/>
              </a:ext>
            </a:extLst>
          </p:cNvPr>
          <p:cNvSpPr>
            <a:spLocks noChangeArrowheads="1"/>
          </p:cNvSpPr>
          <p:nvPr/>
        </p:nvSpPr>
        <p:spPr bwMode="auto">
          <a:xfrm>
            <a:off x="5556250" y="5616575"/>
            <a:ext cx="2066925" cy="333375"/>
          </a:xfrm>
          <a:prstGeom prst="rect">
            <a:avLst/>
          </a:prstGeom>
          <a:noFill/>
          <a:ln>
            <a:noFill/>
          </a:ln>
          <a:effectLst/>
        </p:spPr>
        <p:txBody>
          <a:bodyPr wrap="none" lIns="90487" tIns="44450" rIns="90487" bIns="44450">
            <a:spAutoFit/>
          </a:bodyPr>
          <a:lstStyle/>
          <a:p>
            <a:pPr>
              <a:defRPr/>
            </a:pPr>
            <a:r>
              <a:rPr lang="en-US" sz="1600" b="1">
                <a:solidFill>
                  <a:srgbClr val="000000"/>
                </a:solidFill>
                <a:effectLst>
                  <a:outerShdw blurRad="38100" dist="38100" dir="2700000" algn="tl">
                    <a:srgbClr val="FFFFFF"/>
                  </a:outerShdw>
                </a:effectLst>
                <a:latin typeface="Helvetica" pitchFamily="-128" charset="0"/>
                <a:ea typeface="ＭＳ Ｐゴシック" pitchFamily="-128" charset="-128"/>
              </a:rPr>
              <a:t>number of modules</a:t>
            </a:r>
          </a:p>
        </p:txBody>
      </p:sp>
      <p:grpSp>
        <p:nvGrpSpPr>
          <p:cNvPr id="19515" name="Group 58">
            <a:extLst>
              <a:ext uri="{FF2B5EF4-FFF2-40B4-BE49-F238E27FC236}">
                <a16:creationId xmlns:a16="http://schemas.microsoft.com/office/drawing/2014/main" id="{C5AE2F24-D939-89A8-8C41-D050CA9E7B4A}"/>
              </a:ext>
            </a:extLst>
          </p:cNvPr>
          <p:cNvGrpSpPr>
            <a:grpSpLocks/>
          </p:cNvGrpSpPr>
          <p:nvPr/>
        </p:nvGrpSpPr>
        <p:grpSpPr bwMode="auto">
          <a:xfrm>
            <a:off x="2814638" y="5467350"/>
            <a:ext cx="4675187" cy="128588"/>
            <a:chOff x="1744" y="2971"/>
            <a:chExt cx="2945" cy="72"/>
          </a:xfrm>
        </p:grpSpPr>
        <p:sp>
          <p:nvSpPr>
            <p:cNvPr id="129" name="Freeform 59">
              <a:extLst>
                <a:ext uri="{FF2B5EF4-FFF2-40B4-BE49-F238E27FC236}">
                  <a16:creationId xmlns:a16="http://schemas.microsoft.com/office/drawing/2014/main" id="{0D6A3624-06CD-30F7-4FC3-49E8F9BAD579}"/>
                </a:ext>
              </a:extLst>
            </p:cNvPr>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130" name="Line 60">
              <a:extLst>
                <a:ext uri="{FF2B5EF4-FFF2-40B4-BE49-F238E27FC236}">
                  <a16:creationId xmlns:a16="http://schemas.microsoft.com/office/drawing/2014/main" id="{05D6F8BA-36FB-6F2A-F27E-07C62DCC765B}"/>
                </a:ext>
              </a:extLst>
            </p:cNvPr>
            <p:cNvSpPr>
              <a:spLocks noChangeShapeType="1"/>
            </p:cNvSpPr>
            <p:nvPr/>
          </p:nvSpPr>
          <p:spPr bwMode="auto">
            <a:xfrm>
              <a:off x="1744" y="3013"/>
              <a:ext cx="2760"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grpSp>
      <p:grpSp>
        <p:nvGrpSpPr>
          <p:cNvPr id="19516" name="Group 61">
            <a:extLst>
              <a:ext uri="{FF2B5EF4-FFF2-40B4-BE49-F238E27FC236}">
                <a16:creationId xmlns:a16="http://schemas.microsoft.com/office/drawing/2014/main" id="{6B98B9D1-90CC-E2A2-915A-A6F1E5312641}"/>
              </a:ext>
            </a:extLst>
          </p:cNvPr>
          <p:cNvGrpSpPr>
            <a:grpSpLocks/>
          </p:cNvGrpSpPr>
          <p:nvPr/>
        </p:nvGrpSpPr>
        <p:grpSpPr bwMode="auto">
          <a:xfrm>
            <a:off x="2738438" y="2393950"/>
            <a:ext cx="128587" cy="3136900"/>
            <a:chOff x="1696" y="1250"/>
            <a:chExt cx="81" cy="1756"/>
          </a:xfrm>
        </p:grpSpPr>
        <p:sp>
          <p:nvSpPr>
            <p:cNvPr id="132" name="Freeform 62">
              <a:extLst>
                <a:ext uri="{FF2B5EF4-FFF2-40B4-BE49-F238E27FC236}">
                  <a16:creationId xmlns:a16="http://schemas.microsoft.com/office/drawing/2014/main" id="{2325422D-9D03-2E8A-9BEC-C02345B07EB2}"/>
                </a:ext>
              </a:extLst>
            </p:cNvPr>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133" name="Line 63">
              <a:extLst>
                <a:ext uri="{FF2B5EF4-FFF2-40B4-BE49-F238E27FC236}">
                  <a16:creationId xmlns:a16="http://schemas.microsoft.com/office/drawing/2014/main" id="{38C31075-63C7-189C-1DCD-2C767F2A191C}"/>
                </a:ext>
              </a:extLst>
            </p:cNvPr>
            <p:cNvSpPr>
              <a:spLocks noChangeShapeType="1"/>
            </p:cNvSpPr>
            <p:nvPr/>
          </p:nvSpPr>
          <p:spPr bwMode="auto">
            <a:xfrm flipV="1">
              <a:off x="1744" y="1399"/>
              <a:ext cx="0" cy="160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grpSp>
      <p:sp>
        <p:nvSpPr>
          <p:cNvPr id="134" name="Rectangle 64">
            <a:extLst>
              <a:ext uri="{FF2B5EF4-FFF2-40B4-BE49-F238E27FC236}">
                <a16:creationId xmlns:a16="http://schemas.microsoft.com/office/drawing/2014/main" id="{2D59FFE6-BDC6-29AB-2B44-2835338122F3}"/>
              </a:ext>
            </a:extLst>
          </p:cNvPr>
          <p:cNvSpPr>
            <a:spLocks noChangeArrowheads="1"/>
          </p:cNvSpPr>
          <p:nvPr/>
        </p:nvSpPr>
        <p:spPr bwMode="auto">
          <a:xfrm>
            <a:off x="6662738" y="3630613"/>
            <a:ext cx="1230312" cy="641350"/>
          </a:xfrm>
          <a:prstGeom prst="rect">
            <a:avLst/>
          </a:prstGeom>
          <a:noFill/>
          <a:ln>
            <a:noFill/>
          </a:ln>
          <a:effectLst/>
        </p:spPr>
        <p:txBody>
          <a:bodyPr wrap="none" lIns="90487" tIns="44450" rIns="90487" bIns="44450">
            <a:spAutoFit/>
          </a:bodyPr>
          <a:lstStyle/>
          <a:p>
            <a:pPr algn="ctr">
              <a:lnSpc>
                <a:spcPct val="75000"/>
              </a:lnSpc>
              <a:defRPr/>
            </a:pPr>
            <a:r>
              <a:rPr lang="en-US" sz="1600" b="1">
                <a:solidFill>
                  <a:srgbClr val="000000"/>
                </a:solidFill>
                <a:effectLst>
                  <a:outerShdw blurRad="38100" dist="38100" dir="2700000" algn="tl">
                    <a:srgbClr val="FFFFFF"/>
                  </a:outerShdw>
                </a:effectLst>
                <a:latin typeface="Helvetica" pitchFamily="-128" charset="0"/>
                <a:ea typeface="ＭＳ Ｐゴシック" pitchFamily="-128" charset="-128"/>
              </a:rPr>
              <a:t>module</a:t>
            </a:r>
          </a:p>
          <a:p>
            <a:pPr algn="ctr">
              <a:lnSpc>
                <a:spcPct val="75000"/>
              </a:lnSpc>
              <a:defRPr/>
            </a:pPr>
            <a:r>
              <a:rPr lang="en-US" sz="1600" b="1">
                <a:solidFill>
                  <a:srgbClr val="000000"/>
                </a:solidFill>
                <a:effectLst>
                  <a:outerShdw blurRad="38100" dist="38100" dir="2700000" algn="tl">
                    <a:srgbClr val="FFFFFF"/>
                  </a:outerShdw>
                </a:effectLst>
                <a:latin typeface="Helvetica" pitchFamily="-128" charset="0"/>
                <a:ea typeface="ＭＳ Ｐゴシック" pitchFamily="-128" charset="-128"/>
              </a:rPr>
              <a:t>integration</a:t>
            </a:r>
          </a:p>
          <a:p>
            <a:pPr algn="ctr">
              <a:lnSpc>
                <a:spcPct val="75000"/>
              </a:lnSpc>
              <a:defRPr/>
            </a:pPr>
            <a:r>
              <a:rPr lang="en-US" sz="1600" b="1">
                <a:solidFill>
                  <a:srgbClr val="000000"/>
                </a:solidFill>
                <a:effectLst>
                  <a:outerShdw blurRad="38100" dist="38100" dir="2700000" algn="tl">
                    <a:srgbClr val="FFFFFF"/>
                  </a:outerShdw>
                </a:effectLst>
                <a:latin typeface="Helvetica" pitchFamily="-128" charset="0"/>
                <a:ea typeface="ＭＳ Ｐゴシック" pitchFamily="-128" charset="-128"/>
              </a:rPr>
              <a:t>cost</a:t>
            </a:r>
          </a:p>
        </p:txBody>
      </p:sp>
      <p:sp>
        <p:nvSpPr>
          <p:cNvPr id="135" name="Rectangle 65">
            <a:extLst>
              <a:ext uri="{FF2B5EF4-FFF2-40B4-BE49-F238E27FC236}">
                <a16:creationId xmlns:a16="http://schemas.microsoft.com/office/drawing/2014/main" id="{7752E699-0ADE-73E3-FACF-1D0AA5D8797A}"/>
              </a:ext>
            </a:extLst>
          </p:cNvPr>
          <p:cNvSpPr>
            <a:spLocks noChangeArrowheads="1"/>
          </p:cNvSpPr>
          <p:nvPr/>
        </p:nvSpPr>
        <p:spPr bwMode="auto">
          <a:xfrm>
            <a:off x="3740150" y="2390775"/>
            <a:ext cx="2744788" cy="577850"/>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600" b="1">
                <a:solidFill>
                  <a:srgbClr val="000000"/>
                </a:solidFill>
                <a:effectLst>
                  <a:outerShdw blurRad="38100" dist="38100" dir="2700000" algn="tl">
                    <a:srgbClr val="FFFFFF"/>
                  </a:outerShdw>
                </a:effectLst>
                <a:latin typeface="Helvetica" panose="020B0604020202020204" pitchFamily="34" charset="0"/>
              </a:rPr>
              <a:t>module development cost </a:t>
            </a:r>
          </a:p>
          <a:p>
            <a:pPr>
              <a:defRPr/>
            </a:pPr>
            <a:endParaRPr lang="en-US" altLang="zh-CN" sz="1600" b="1">
              <a:solidFill>
                <a:srgbClr val="000000"/>
              </a:solidFill>
              <a:effectLst>
                <a:outerShdw blurRad="38100" dist="38100" dir="2700000" algn="tl">
                  <a:srgbClr val="FFFFFF"/>
                </a:outerShdw>
              </a:effectLst>
              <a:latin typeface="Helvetica" panose="020B0604020202020204" pitchFamily="34" charset="0"/>
            </a:endParaRPr>
          </a:p>
        </p:txBody>
      </p:sp>
      <p:sp>
        <p:nvSpPr>
          <p:cNvPr id="136" name="Line 66">
            <a:extLst>
              <a:ext uri="{FF2B5EF4-FFF2-40B4-BE49-F238E27FC236}">
                <a16:creationId xmlns:a16="http://schemas.microsoft.com/office/drawing/2014/main" id="{E9E73D28-B1CD-4CA2-FC45-5CE89C84435A}"/>
              </a:ext>
            </a:extLst>
          </p:cNvPr>
          <p:cNvSpPr>
            <a:spLocks noChangeShapeType="1"/>
          </p:cNvSpPr>
          <p:nvPr/>
        </p:nvSpPr>
        <p:spPr bwMode="auto">
          <a:xfrm>
            <a:off x="5291138" y="2827338"/>
            <a:ext cx="520700" cy="860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137" name="Line 67">
            <a:extLst>
              <a:ext uri="{FF2B5EF4-FFF2-40B4-BE49-F238E27FC236}">
                <a16:creationId xmlns:a16="http://schemas.microsoft.com/office/drawing/2014/main" id="{4DE0C96B-263D-6E24-E372-48C27F4E37A7}"/>
              </a:ext>
            </a:extLst>
          </p:cNvPr>
          <p:cNvSpPr>
            <a:spLocks noChangeShapeType="1"/>
          </p:cNvSpPr>
          <p:nvPr/>
        </p:nvSpPr>
        <p:spPr bwMode="auto">
          <a:xfrm flipH="1">
            <a:off x="5849938" y="4160838"/>
            <a:ext cx="914400" cy="504825"/>
          </a:xfrm>
          <a:prstGeom prst="line">
            <a:avLst/>
          </a:prstGeom>
          <a:noFill/>
          <a:ln w="25400">
            <a:solidFill>
              <a:srgbClr val="000000"/>
            </a:solidFill>
            <a:round/>
            <a:headEnd/>
            <a:tailEnd/>
          </a:ln>
          <a:effectLst>
            <a:outerShdw dist="107763" dir="2700000" algn="ctr" rotWithShape="0">
              <a:srgbClr val="EAEAEA"/>
            </a:outerShdw>
          </a:effectLst>
        </p:spPr>
        <p:txBody>
          <a:bodyPr wrap="none" anchor="ctr"/>
          <a:lstStyle/>
          <a:p>
            <a:pPr eaLnBrk="1" fontAlgn="auto" hangingPunct="1">
              <a:spcBef>
                <a:spcPts val="0"/>
              </a:spcBef>
              <a:spcAft>
                <a:spcPts val="0"/>
              </a:spcAft>
              <a:defRPr/>
            </a:pPr>
            <a:endParaRPr lang="en-US" sz="2400" kern="0">
              <a:solidFill>
                <a:srgbClr val="000000"/>
              </a:solidFill>
              <a:latin typeface="Arial" charset="0"/>
              <a:ea typeface="ＭＳ Ｐゴシック" pitchFamily="-128" charset="-128"/>
            </a:endParaRPr>
          </a:p>
        </p:txBody>
      </p:sp>
      <p:sp>
        <p:nvSpPr>
          <p:cNvPr id="138" name="Arc 68">
            <a:extLst>
              <a:ext uri="{FF2B5EF4-FFF2-40B4-BE49-F238E27FC236}">
                <a16:creationId xmlns:a16="http://schemas.microsoft.com/office/drawing/2014/main" id="{1F47A781-6B12-9294-AB9E-EED3199C2519}"/>
              </a:ext>
            </a:extLst>
          </p:cNvPr>
          <p:cNvSpPr>
            <a:spLocks/>
          </p:cNvSpPr>
          <p:nvPr/>
        </p:nvSpPr>
        <p:spPr bwMode="auto">
          <a:xfrm>
            <a:off x="3436938" y="5672138"/>
            <a:ext cx="1193800" cy="366712"/>
          </a:xfrm>
          <a:custGeom>
            <a:avLst/>
            <a:gdLst>
              <a:gd name="T0" fmla="*/ 2147483647 w 21600"/>
              <a:gd name="T1" fmla="*/ 0 h 21705"/>
              <a:gd name="T2" fmla="*/ 0 w 21600"/>
              <a:gd name="T3" fmla="*/ 1768565123 h 21705"/>
              <a:gd name="T4" fmla="*/ 0 w 21600"/>
              <a:gd name="T5" fmla="*/ 8555514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down)">
                                      <p:cBhvr>
                                        <p:cTn id="10" dur="500"/>
                                        <p:tgtEl>
                                          <p:spTgt spid="7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wipe(down)">
                                      <p:cBhvr>
                                        <p:cTn id="13" dur="500"/>
                                        <p:tgtEl>
                                          <p:spTgt spid="7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down)">
                                      <p:cBhvr>
                                        <p:cTn id="16" dur="500"/>
                                        <p:tgtEl>
                                          <p:spTgt spid="7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down)">
                                      <p:cBhvr>
                                        <p:cTn id="19" dur="500"/>
                                        <p:tgtEl>
                                          <p:spTgt spid="7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down)">
                                      <p:cBhvr>
                                        <p:cTn id="25" dur="500"/>
                                        <p:tgtEl>
                                          <p:spTgt spid="7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down)">
                                      <p:cBhvr>
                                        <p:cTn id="28" dur="500"/>
                                        <p:tgtEl>
                                          <p:spTgt spid="8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down)">
                                      <p:cBhvr>
                                        <p:cTn id="31" dur="500"/>
                                        <p:tgtEl>
                                          <p:spTgt spid="8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down)">
                                      <p:cBhvr>
                                        <p:cTn id="34" dur="500"/>
                                        <p:tgtEl>
                                          <p:spTgt spid="8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down)">
                                      <p:cBhvr>
                                        <p:cTn id="37" dur="500"/>
                                        <p:tgtEl>
                                          <p:spTgt spid="8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down)">
                                      <p:cBhvr>
                                        <p:cTn id="40" dur="500"/>
                                        <p:tgtEl>
                                          <p:spTgt spid="8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down)">
                                      <p:cBhvr>
                                        <p:cTn id="46" dur="500"/>
                                        <p:tgtEl>
                                          <p:spTgt spid="8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down)">
                                      <p:cBhvr>
                                        <p:cTn id="49" dur="500"/>
                                        <p:tgtEl>
                                          <p:spTgt spid="8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down)">
                                      <p:cBhvr>
                                        <p:cTn id="52" dur="500"/>
                                        <p:tgtEl>
                                          <p:spTgt spid="8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down)">
                                      <p:cBhvr>
                                        <p:cTn id="55" dur="500"/>
                                        <p:tgtEl>
                                          <p:spTgt spid="8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wipe(down)">
                                      <p:cBhvr>
                                        <p:cTn id="58" dur="500"/>
                                        <p:tgtEl>
                                          <p:spTgt spid="9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down)">
                                      <p:cBhvr>
                                        <p:cTn id="61" dur="500"/>
                                        <p:tgtEl>
                                          <p:spTgt spid="9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wipe(down)">
                                      <p:cBhvr>
                                        <p:cTn id="64" dur="500"/>
                                        <p:tgtEl>
                                          <p:spTgt spid="9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wipe(down)">
                                      <p:cBhvr>
                                        <p:cTn id="67" dur="500"/>
                                        <p:tgtEl>
                                          <p:spTgt spid="9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down)">
                                      <p:cBhvr>
                                        <p:cTn id="70" dur="500"/>
                                        <p:tgtEl>
                                          <p:spTgt spid="9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wipe(down)">
                                      <p:cBhvr>
                                        <p:cTn id="73" dur="500"/>
                                        <p:tgtEl>
                                          <p:spTgt spid="9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wipe(down)">
                                      <p:cBhvr>
                                        <p:cTn id="76" dur="500"/>
                                        <p:tgtEl>
                                          <p:spTgt spid="9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wipe(down)">
                                      <p:cBhvr>
                                        <p:cTn id="79" dur="500"/>
                                        <p:tgtEl>
                                          <p:spTgt spid="9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animEffect transition="in" filter="wipe(down)">
                                      <p:cBhvr>
                                        <p:cTn id="82" dur="500"/>
                                        <p:tgtEl>
                                          <p:spTgt spid="9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wipe(down)">
                                      <p:cBhvr>
                                        <p:cTn id="85" dur="500"/>
                                        <p:tgtEl>
                                          <p:spTgt spid="9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wipe(down)">
                                      <p:cBhvr>
                                        <p:cTn id="88" dur="500"/>
                                        <p:tgtEl>
                                          <p:spTgt spid="10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Effect transition="in" filter="wipe(down)">
                                      <p:cBhvr>
                                        <p:cTn id="91" dur="500"/>
                                        <p:tgtEl>
                                          <p:spTgt spid="10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4"/>
                                        </p:tgtEl>
                                        <p:attrNameLst>
                                          <p:attrName>style.visibility</p:attrName>
                                        </p:attrNameLst>
                                      </p:cBhvr>
                                      <p:to>
                                        <p:strVal val="visible"/>
                                      </p:to>
                                    </p:set>
                                    <p:animEffect transition="in" filter="wipe(down)">
                                      <p:cBhvr>
                                        <p:cTn id="100" dur="500"/>
                                        <p:tgtEl>
                                          <p:spTgt spid="10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wipe(down)">
                                      <p:cBhvr>
                                        <p:cTn id="103" dur="500"/>
                                        <p:tgtEl>
                                          <p:spTgt spid="105"/>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down)">
                                      <p:cBhvr>
                                        <p:cTn id="106" dur="500"/>
                                        <p:tgtEl>
                                          <p:spTgt spid="10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ipe(down)">
                                      <p:cBhvr>
                                        <p:cTn id="109" dur="500"/>
                                        <p:tgtEl>
                                          <p:spTgt spid="10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animEffect transition="in" filter="wipe(down)">
                                      <p:cBhvr>
                                        <p:cTn id="112" dur="500"/>
                                        <p:tgtEl>
                                          <p:spTgt spid="10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animEffect transition="in" filter="wipe(down)">
                                      <p:cBhvr>
                                        <p:cTn id="115" dur="500"/>
                                        <p:tgtEl>
                                          <p:spTgt spid="109"/>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wipe(down)">
                                      <p:cBhvr>
                                        <p:cTn id="118" dur="500"/>
                                        <p:tgtEl>
                                          <p:spTgt spid="110"/>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wipe(down)">
                                      <p:cBhvr>
                                        <p:cTn id="121" dur="500"/>
                                        <p:tgtEl>
                                          <p:spTgt spid="111"/>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down)">
                                      <p:cBhvr>
                                        <p:cTn id="124" dur="500"/>
                                        <p:tgtEl>
                                          <p:spTgt spid="11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113"/>
                                        </p:tgtEl>
                                        <p:attrNameLst>
                                          <p:attrName>style.visibility</p:attrName>
                                        </p:attrNameLst>
                                      </p:cBhvr>
                                      <p:to>
                                        <p:strVal val="visible"/>
                                      </p:to>
                                    </p:set>
                                    <p:animEffect transition="in" filter="wipe(down)">
                                      <p:cBhvr>
                                        <p:cTn id="127" dur="500"/>
                                        <p:tgtEl>
                                          <p:spTgt spid="113"/>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wipe(down)">
                                      <p:cBhvr>
                                        <p:cTn id="130" dur="500"/>
                                        <p:tgtEl>
                                          <p:spTgt spid="11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15"/>
                                        </p:tgtEl>
                                        <p:attrNameLst>
                                          <p:attrName>style.visibility</p:attrName>
                                        </p:attrNameLst>
                                      </p:cBhvr>
                                      <p:to>
                                        <p:strVal val="visible"/>
                                      </p:to>
                                    </p:set>
                                    <p:animEffect transition="in" filter="wipe(down)">
                                      <p:cBhvr>
                                        <p:cTn id="133" dur="500"/>
                                        <p:tgtEl>
                                          <p:spTgt spid="11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16"/>
                                        </p:tgtEl>
                                        <p:attrNameLst>
                                          <p:attrName>style.visibility</p:attrName>
                                        </p:attrNameLst>
                                      </p:cBhvr>
                                      <p:to>
                                        <p:strVal val="visible"/>
                                      </p:to>
                                    </p:set>
                                    <p:animEffect transition="in" filter="wipe(down)">
                                      <p:cBhvr>
                                        <p:cTn id="136" dur="500"/>
                                        <p:tgtEl>
                                          <p:spTgt spid="11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17"/>
                                        </p:tgtEl>
                                        <p:attrNameLst>
                                          <p:attrName>style.visibility</p:attrName>
                                        </p:attrNameLst>
                                      </p:cBhvr>
                                      <p:to>
                                        <p:strVal val="visible"/>
                                      </p:to>
                                    </p:set>
                                    <p:animEffect transition="in" filter="wipe(down)">
                                      <p:cBhvr>
                                        <p:cTn id="139" dur="500"/>
                                        <p:tgtEl>
                                          <p:spTgt spid="11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wipe(down)">
                                      <p:cBhvr>
                                        <p:cTn id="142" dur="500"/>
                                        <p:tgtEl>
                                          <p:spTgt spid="118"/>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19"/>
                                        </p:tgtEl>
                                        <p:attrNameLst>
                                          <p:attrName>style.visibility</p:attrName>
                                        </p:attrNameLst>
                                      </p:cBhvr>
                                      <p:to>
                                        <p:strVal val="visible"/>
                                      </p:to>
                                    </p:set>
                                    <p:animEffect transition="in" filter="wipe(down)">
                                      <p:cBhvr>
                                        <p:cTn id="145" dur="500"/>
                                        <p:tgtEl>
                                          <p:spTgt spid="119"/>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20"/>
                                        </p:tgtEl>
                                        <p:attrNameLst>
                                          <p:attrName>style.visibility</p:attrName>
                                        </p:attrNameLst>
                                      </p:cBhvr>
                                      <p:to>
                                        <p:strVal val="visible"/>
                                      </p:to>
                                    </p:set>
                                    <p:animEffect transition="in" filter="wipe(down)">
                                      <p:cBhvr>
                                        <p:cTn id="148" dur="500"/>
                                        <p:tgtEl>
                                          <p:spTgt spid="120"/>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121"/>
                                        </p:tgtEl>
                                        <p:attrNameLst>
                                          <p:attrName>style.visibility</p:attrName>
                                        </p:attrNameLst>
                                      </p:cBhvr>
                                      <p:to>
                                        <p:strVal val="visible"/>
                                      </p:to>
                                    </p:set>
                                    <p:animEffect transition="in" filter="wipe(down)">
                                      <p:cBhvr>
                                        <p:cTn id="151" dur="500"/>
                                        <p:tgtEl>
                                          <p:spTgt spid="121"/>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122"/>
                                        </p:tgtEl>
                                        <p:attrNameLst>
                                          <p:attrName>style.visibility</p:attrName>
                                        </p:attrNameLst>
                                      </p:cBhvr>
                                      <p:to>
                                        <p:strVal val="visible"/>
                                      </p:to>
                                    </p:set>
                                    <p:animEffect transition="in" filter="wipe(down)">
                                      <p:cBhvr>
                                        <p:cTn id="154" dur="500"/>
                                        <p:tgtEl>
                                          <p:spTgt spid="122"/>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animEffect transition="in" filter="wipe(down)">
                                      <p:cBhvr>
                                        <p:cTn id="157" dur="500"/>
                                        <p:tgtEl>
                                          <p:spTgt spid="123"/>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124"/>
                                        </p:tgtEl>
                                        <p:attrNameLst>
                                          <p:attrName>style.visibility</p:attrName>
                                        </p:attrNameLst>
                                      </p:cBhvr>
                                      <p:to>
                                        <p:strVal val="visible"/>
                                      </p:to>
                                    </p:set>
                                    <p:animEffect transition="in" filter="wipe(down)">
                                      <p:cBhvr>
                                        <p:cTn id="160" dur="500"/>
                                        <p:tgtEl>
                                          <p:spTgt spid="124"/>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25"/>
                                        </p:tgtEl>
                                        <p:attrNameLst>
                                          <p:attrName>style.visibility</p:attrName>
                                        </p:attrNameLst>
                                      </p:cBhvr>
                                      <p:to>
                                        <p:strVal val="visible"/>
                                      </p:to>
                                    </p:set>
                                    <p:animEffect transition="in" filter="wipe(down)">
                                      <p:cBhvr>
                                        <p:cTn id="163" dur="500"/>
                                        <p:tgtEl>
                                          <p:spTgt spid="125"/>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26"/>
                                        </p:tgtEl>
                                        <p:attrNameLst>
                                          <p:attrName>style.visibility</p:attrName>
                                        </p:attrNameLst>
                                      </p:cBhvr>
                                      <p:to>
                                        <p:strVal val="visible"/>
                                      </p:to>
                                    </p:set>
                                    <p:animEffect transition="in" filter="wipe(down)">
                                      <p:cBhvr>
                                        <p:cTn id="166" dur="500"/>
                                        <p:tgtEl>
                                          <p:spTgt spid="126"/>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27"/>
                                        </p:tgtEl>
                                        <p:attrNameLst>
                                          <p:attrName>style.visibility</p:attrName>
                                        </p:attrNameLst>
                                      </p:cBhvr>
                                      <p:to>
                                        <p:strVal val="visible"/>
                                      </p:to>
                                    </p:set>
                                    <p:animEffect transition="in" filter="wipe(down)">
                                      <p:cBhvr>
                                        <p:cTn id="169" dur="500"/>
                                        <p:tgtEl>
                                          <p:spTgt spid="127"/>
                                        </p:tgtEl>
                                      </p:cBhvr>
                                    </p:animEffect>
                                  </p:childTnLst>
                                </p:cTn>
                              </p:par>
                              <p:par>
                                <p:cTn id="170" presetID="22" presetClass="entr" presetSubtype="4" fill="hold" nodeType="withEffect">
                                  <p:stCondLst>
                                    <p:cond delay="0"/>
                                  </p:stCondLst>
                                  <p:childTnLst>
                                    <p:set>
                                      <p:cBhvr>
                                        <p:cTn id="171" dur="1" fill="hold">
                                          <p:stCondLst>
                                            <p:cond delay="0"/>
                                          </p:stCondLst>
                                        </p:cTn>
                                        <p:tgtEl>
                                          <p:spTgt spid="19515"/>
                                        </p:tgtEl>
                                        <p:attrNameLst>
                                          <p:attrName>style.visibility</p:attrName>
                                        </p:attrNameLst>
                                      </p:cBhvr>
                                      <p:to>
                                        <p:strVal val="visible"/>
                                      </p:to>
                                    </p:set>
                                    <p:animEffect transition="in" filter="wipe(down)">
                                      <p:cBhvr>
                                        <p:cTn id="172" dur="500"/>
                                        <p:tgtEl>
                                          <p:spTgt spid="19515"/>
                                        </p:tgtEl>
                                      </p:cBhvr>
                                    </p:animEffect>
                                  </p:childTnLst>
                                </p:cTn>
                              </p:par>
                              <p:par>
                                <p:cTn id="173" presetID="22" presetClass="entr" presetSubtype="4" fill="hold" nodeType="withEffect">
                                  <p:stCondLst>
                                    <p:cond delay="0"/>
                                  </p:stCondLst>
                                  <p:childTnLst>
                                    <p:set>
                                      <p:cBhvr>
                                        <p:cTn id="174" dur="1" fill="hold">
                                          <p:stCondLst>
                                            <p:cond delay="0"/>
                                          </p:stCondLst>
                                        </p:cTn>
                                        <p:tgtEl>
                                          <p:spTgt spid="19516"/>
                                        </p:tgtEl>
                                        <p:attrNameLst>
                                          <p:attrName>style.visibility</p:attrName>
                                        </p:attrNameLst>
                                      </p:cBhvr>
                                      <p:to>
                                        <p:strVal val="visible"/>
                                      </p:to>
                                    </p:set>
                                    <p:animEffect transition="in" filter="wipe(down)">
                                      <p:cBhvr>
                                        <p:cTn id="175" dur="500"/>
                                        <p:tgtEl>
                                          <p:spTgt spid="1951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34"/>
                                        </p:tgtEl>
                                        <p:attrNameLst>
                                          <p:attrName>style.visibility</p:attrName>
                                        </p:attrNameLst>
                                      </p:cBhvr>
                                      <p:to>
                                        <p:strVal val="visible"/>
                                      </p:to>
                                    </p:set>
                                    <p:animEffect transition="in" filter="wipe(down)">
                                      <p:cBhvr>
                                        <p:cTn id="178" dur="500"/>
                                        <p:tgtEl>
                                          <p:spTgt spid="134"/>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135"/>
                                        </p:tgtEl>
                                        <p:attrNameLst>
                                          <p:attrName>style.visibility</p:attrName>
                                        </p:attrNameLst>
                                      </p:cBhvr>
                                      <p:to>
                                        <p:strVal val="visible"/>
                                      </p:to>
                                    </p:set>
                                    <p:animEffect transition="in" filter="wipe(down)">
                                      <p:cBhvr>
                                        <p:cTn id="181" dur="500"/>
                                        <p:tgtEl>
                                          <p:spTgt spid="135"/>
                                        </p:tgtEl>
                                      </p:cBhvr>
                                    </p:animEffect>
                                  </p:childTnLst>
                                </p:cTn>
                              </p:par>
                              <p:par>
                                <p:cTn id="182" presetID="22" presetClass="entr" presetSubtype="4" fill="hold" nodeType="withEffect">
                                  <p:stCondLst>
                                    <p:cond delay="0"/>
                                  </p:stCondLst>
                                  <p:childTnLst>
                                    <p:set>
                                      <p:cBhvr>
                                        <p:cTn id="183" dur="1" fill="hold">
                                          <p:stCondLst>
                                            <p:cond delay="0"/>
                                          </p:stCondLst>
                                        </p:cTn>
                                        <p:tgtEl>
                                          <p:spTgt spid="136"/>
                                        </p:tgtEl>
                                        <p:attrNameLst>
                                          <p:attrName>style.visibility</p:attrName>
                                        </p:attrNameLst>
                                      </p:cBhvr>
                                      <p:to>
                                        <p:strVal val="visible"/>
                                      </p:to>
                                    </p:set>
                                    <p:animEffect transition="in" filter="wipe(down)">
                                      <p:cBhvr>
                                        <p:cTn id="184" dur="500"/>
                                        <p:tgtEl>
                                          <p:spTgt spid="136"/>
                                        </p:tgtEl>
                                      </p:cBhvr>
                                    </p:animEffect>
                                  </p:childTnLst>
                                </p:cTn>
                              </p:par>
                              <p:par>
                                <p:cTn id="185" presetID="22" presetClass="entr" presetSubtype="4" fill="hold" nodeType="withEffect">
                                  <p:stCondLst>
                                    <p:cond delay="0"/>
                                  </p:stCondLst>
                                  <p:childTnLst>
                                    <p:set>
                                      <p:cBhvr>
                                        <p:cTn id="186" dur="1" fill="hold">
                                          <p:stCondLst>
                                            <p:cond delay="0"/>
                                          </p:stCondLst>
                                        </p:cTn>
                                        <p:tgtEl>
                                          <p:spTgt spid="137"/>
                                        </p:tgtEl>
                                        <p:attrNameLst>
                                          <p:attrName>style.visibility</p:attrName>
                                        </p:attrNameLst>
                                      </p:cBhvr>
                                      <p:to>
                                        <p:strVal val="visible"/>
                                      </p:to>
                                    </p:set>
                                    <p:animEffect transition="in" filter="wipe(down)">
                                      <p:cBhvr>
                                        <p:cTn id="187" dur="500"/>
                                        <p:tgtEl>
                                          <p:spTgt spid="137"/>
                                        </p:tgtEl>
                                      </p:cBhvr>
                                    </p:animEffect>
                                  </p:childTnLst>
                                </p:cTn>
                              </p:par>
                              <p:par>
                                <p:cTn id="188" presetID="22" presetClass="entr" presetSubtype="4" fill="hold" nodeType="withEffect">
                                  <p:stCondLst>
                                    <p:cond delay="0"/>
                                  </p:stCondLst>
                                  <p:childTnLst>
                                    <p:set>
                                      <p:cBhvr>
                                        <p:cTn id="189" dur="1" fill="hold">
                                          <p:stCondLst>
                                            <p:cond delay="0"/>
                                          </p:stCondLst>
                                        </p:cTn>
                                        <p:tgtEl>
                                          <p:spTgt spid="138"/>
                                        </p:tgtEl>
                                        <p:attrNameLst>
                                          <p:attrName>style.visibility</p:attrName>
                                        </p:attrNameLst>
                                      </p:cBhvr>
                                      <p:to>
                                        <p:strVal val="visible"/>
                                      </p:to>
                                    </p:set>
                                    <p:animEffect transition="in" filter="wipe(down)">
                                      <p:cBhvr>
                                        <p:cTn id="19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p:bldP spid="126" grpId="0"/>
      <p:bldP spid="127" grpId="0"/>
      <p:bldP spid="134" grpId="0"/>
      <p:bldP spid="1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7AFB7D05-3AF6-FEDF-99CE-1A521E1C548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Information Hiding</a:t>
            </a:r>
          </a:p>
        </p:txBody>
      </p:sp>
      <p:sp>
        <p:nvSpPr>
          <p:cNvPr id="20483" name="灯片编号占位符 1">
            <a:extLst>
              <a:ext uri="{FF2B5EF4-FFF2-40B4-BE49-F238E27FC236}">
                <a16:creationId xmlns:a16="http://schemas.microsoft.com/office/drawing/2014/main" id="{575404D8-E780-3FF7-3AFD-54E0D4BC67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04B40AD-7777-419C-9AAA-0892FC07B3D5}"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172" name="Rectangle 3">
            <a:extLst>
              <a:ext uri="{FF2B5EF4-FFF2-40B4-BE49-F238E27FC236}">
                <a16:creationId xmlns:a16="http://schemas.microsoft.com/office/drawing/2014/main" id="{B2ABCB34-03BC-FE90-3CE0-F9C2546B0570}"/>
              </a:ext>
            </a:extLst>
          </p:cNvPr>
          <p:cNvSpPr>
            <a:spLocks noChangeArrowheads="1"/>
          </p:cNvSpPr>
          <p:nvPr/>
        </p:nvSpPr>
        <p:spPr bwMode="auto">
          <a:xfrm>
            <a:off x="3422650" y="2344738"/>
            <a:ext cx="2501900" cy="322738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73" name="Rectangle 4">
            <a:extLst>
              <a:ext uri="{FF2B5EF4-FFF2-40B4-BE49-F238E27FC236}">
                <a16:creationId xmlns:a16="http://schemas.microsoft.com/office/drawing/2014/main" id="{4ED1F137-06EB-ECB7-8A0C-00B4A4332695}"/>
              </a:ext>
            </a:extLst>
          </p:cNvPr>
          <p:cNvSpPr>
            <a:spLocks noChangeArrowheads="1"/>
          </p:cNvSpPr>
          <p:nvPr/>
        </p:nvSpPr>
        <p:spPr bwMode="auto">
          <a:xfrm>
            <a:off x="3422650" y="2346325"/>
            <a:ext cx="2501900" cy="3222625"/>
          </a:xfrm>
          <a:prstGeom prst="rect">
            <a:avLst/>
          </a:prstGeom>
          <a:solidFill>
            <a:srgbClr val="336699"/>
          </a:solidFill>
          <a:ln w="25400">
            <a:solidFill>
              <a:srgbClr val="000000"/>
            </a:solid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74" name="Rectangle 5">
            <a:extLst>
              <a:ext uri="{FF2B5EF4-FFF2-40B4-BE49-F238E27FC236}">
                <a16:creationId xmlns:a16="http://schemas.microsoft.com/office/drawing/2014/main" id="{A3DC1038-B89C-0570-084C-22FB555157A6}"/>
              </a:ext>
            </a:extLst>
          </p:cNvPr>
          <p:cNvSpPr>
            <a:spLocks noChangeArrowheads="1"/>
          </p:cNvSpPr>
          <p:nvPr/>
        </p:nvSpPr>
        <p:spPr bwMode="auto">
          <a:xfrm>
            <a:off x="3319463" y="1844675"/>
            <a:ext cx="1265237"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module</a:t>
            </a:r>
          </a:p>
        </p:txBody>
      </p:sp>
      <p:sp>
        <p:nvSpPr>
          <p:cNvPr id="20487" name="Freeform 6" descr="10%">
            <a:extLst>
              <a:ext uri="{FF2B5EF4-FFF2-40B4-BE49-F238E27FC236}">
                <a16:creationId xmlns:a16="http://schemas.microsoft.com/office/drawing/2014/main" id="{B916285B-57F9-1EB3-CE72-79731B89CD4C}"/>
              </a:ext>
            </a:extLst>
          </p:cNvPr>
          <p:cNvSpPr>
            <a:spLocks/>
          </p:cNvSpPr>
          <p:nvPr/>
        </p:nvSpPr>
        <p:spPr bwMode="auto">
          <a:xfrm>
            <a:off x="3778250" y="3525838"/>
            <a:ext cx="1843088" cy="1843087"/>
          </a:xfrm>
          <a:custGeom>
            <a:avLst/>
            <a:gdLst>
              <a:gd name="T0" fmla="*/ 2147483646 w 1161"/>
              <a:gd name="T1" fmla="*/ 2147483646 h 1032"/>
              <a:gd name="T2" fmla="*/ 2147483646 w 1161"/>
              <a:gd name="T3" fmla="*/ 2147483646 h 1032"/>
              <a:gd name="T4" fmla="*/ 2147483646 w 1161"/>
              <a:gd name="T5" fmla="*/ 2147483646 h 1032"/>
              <a:gd name="T6" fmla="*/ 2147483646 w 1161"/>
              <a:gd name="T7" fmla="*/ 2147483646 h 1032"/>
              <a:gd name="T8" fmla="*/ 2147483646 w 1161"/>
              <a:gd name="T9" fmla="*/ 2147483646 h 1032"/>
              <a:gd name="T10" fmla="*/ 2147483646 w 1161"/>
              <a:gd name="T11" fmla="*/ 2147483646 h 1032"/>
              <a:gd name="T12" fmla="*/ 2147483646 w 1161"/>
              <a:gd name="T13" fmla="*/ 2147483646 h 1032"/>
              <a:gd name="T14" fmla="*/ 2147483646 w 1161"/>
              <a:gd name="T15" fmla="*/ 2147483646 h 1032"/>
              <a:gd name="T16" fmla="*/ 2147483646 w 1161"/>
              <a:gd name="T17" fmla="*/ 2147483646 h 1032"/>
              <a:gd name="T18" fmla="*/ 2147483646 w 1161"/>
              <a:gd name="T19" fmla="*/ 2147483646 h 1032"/>
              <a:gd name="T20" fmla="*/ 2147483646 w 1161"/>
              <a:gd name="T21" fmla="*/ 2147483646 h 1032"/>
              <a:gd name="T22" fmla="*/ 2147483646 w 1161"/>
              <a:gd name="T23" fmla="*/ 2147483646 h 1032"/>
              <a:gd name="T24" fmla="*/ 2147483646 w 1161"/>
              <a:gd name="T25" fmla="*/ 2147483646 h 1032"/>
              <a:gd name="T26" fmla="*/ 2147483646 w 1161"/>
              <a:gd name="T27" fmla="*/ 2147483646 h 1032"/>
              <a:gd name="T28" fmla="*/ 2147483646 w 1161"/>
              <a:gd name="T29" fmla="*/ 2147483646 h 1032"/>
              <a:gd name="T30" fmla="*/ 2147483646 w 1161"/>
              <a:gd name="T31" fmla="*/ 2147483646 h 1032"/>
              <a:gd name="T32" fmla="*/ 2147483646 w 1161"/>
              <a:gd name="T33" fmla="*/ 2147483646 h 1032"/>
              <a:gd name="T34" fmla="*/ 2147483646 w 1161"/>
              <a:gd name="T35" fmla="*/ 2147483646 h 1032"/>
              <a:gd name="T36" fmla="*/ 2147483646 w 1161"/>
              <a:gd name="T37" fmla="*/ 2147483646 h 1032"/>
              <a:gd name="T38" fmla="*/ 2147483646 w 1161"/>
              <a:gd name="T39" fmla="*/ 2147483646 h 1032"/>
              <a:gd name="T40" fmla="*/ 2147483646 w 1161"/>
              <a:gd name="T41" fmla="*/ 2147483646 h 1032"/>
              <a:gd name="T42" fmla="*/ 2147483646 w 1161"/>
              <a:gd name="T43" fmla="*/ 2147483646 h 1032"/>
              <a:gd name="T44" fmla="*/ 2147483646 w 1161"/>
              <a:gd name="T45" fmla="*/ 2147483646 h 1032"/>
              <a:gd name="T46" fmla="*/ 2147483646 w 1161"/>
              <a:gd name="T47" fmla="*/ 2147483646 h 1032"/>
              <a:gd name="T48" fmla="*/ 2147483646 w 1161"/>
              <a:gd name="T49" fmla="*/ 2147483646 h 1032"/>
              <a:gd name="T50" fmla="*/ 2147483646 w 1161"/>
              <a:gd name="T51" fmla="*/ 2147483646 h 1032"/>
              <a:gd name="T52" fmla="*/ 2147483646 w 1161"/>
              <a:gd name="T53" fmla="*/ 2147483646 h 1032"/>
              <a:gd name="T54" fmla="*/ 2147483646 w 1161"/>
              <a:gd name="T55" fmla="*/ 2147483646 h 1032"/>
              <a:gd name="T56" fmla="*/ 2147483646 w 1161"/>
              <a:gd name="T57" fmla="*/ 2147483646 h 1032"/>
              <a:gd name="T58" fmla="*/ 2147483646 w 1161"/>
              <a:gd name="T59" fmla="*/ 2147483646 h 1032"/>
              <a:gd name="T60" fmla="*/ 2147483646 w 1161"/>
              <a:gd name="T61" fmla="*/ 2147483646 h 1032"/>
              <a:gd name="T62" fmla="*/ 2147483646 w 1161"/>
              <a:gd name="T63" fmla="*/ 2147483646 h 1032"/>
              <a:gd name="T64" fmla="*/ 2147483646 w 1161"/>
              <a:gd name="T65" fmla="*/ 2147483646 h 1032"/>
              <a:gd name="T66" fmla="*/ 2147483646 w 1161"/>
              <a:gd name="T67" fmla="*/ 2147483646 h 1032"/>
              <a:gd name="T68" fmla="*/ 2147483646 w 1161"/>
              <a:gd name="T69" fmla="*/ 2147483646 h 1032"/>
              <a:gd name="T70" fmla="*/ 2147483646 w 1161"/>
              <a:gd name="T71" fmla="*/ 2147483646 h 1032"/>
              <a:gd name="T72" fmla="*/ 2147483646 w 1161"/>
              <a:gd name="T73" fmla="*/ 2147483646 h 1032"/>
              <a:gd name="T74" fmla="*/ 2147483646 w 1161"/>
              <a:gd name="T75" fmla="*/ 2147483646 h 1032"/>
              <a:gd name="T76" fmla="*/ 2147483646 w 1161"/>
              <a:gd name="T77" fmla="*/ 2147483646 h 1032"/>
              <a:gd name="T78" fmla="*/ 2147483646 w 1161"/>
              <a:gd name="T79" fmla="*/ 2147483646 h 1032"/>
              <a:gd name="T80" fmla="*/ 2147483646 w 1161"/>
              <a:gd name="T81" fmla="*/ 2147483646 h 1032"/>
              <a:gd name="T82" fmla="*/ 2147483646 w 1161"/>
              <a:gd name="T83" fmla="*/ 2147483646 h 1032"/>
              <a:gd name="T84" fmla="*/ 2147483646 w 1161"/>
              <a:gd name="T85" fmla="*/ 2147483646 h 1032"/>
              <a:gd name="T86" fmla="*/ 2147483646 w 1161"/>
              <a:gd name="T87" fmla="*/ 2147483646 h 1032"/>
              <a:gd name="T88" fmla="*/ 2147483646 w 1161"/>
              <a:gd name="T89" fmla="*/ 0 h 1032"/>
              <a:gd name="T90" fmla="*/ 2147483646 w 1161"/>
              <a:gd name="T91" fmla="*/ 0 h 1032"/>
              <a:gd name="T92" fmla="*/ 2147483646 w 1161"/>
              <a:gd name="T93" fmla="*/ 2147483646 h 1032"/>
              <a:gd name="T94" fmla="*/ 2147483646 w 1161"/>
              <a:gd name="T95" fmla="*/ 2147483646 h 1032"/>
              <a:gd name="T96" fmla="*/ 2147483646 w 1161"/>
              <a:gd name="T97" fmla="*/ 214748364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176" name="Freeform 7">
            <a:extLst>
              <a:ext uri="{FF2B5EF4-FFF2-40B4-BE49-F238E27FC236}">
                <a16:creationId xmlns:a16="http://schemas.microsoft.com/office/drawing/2014/main" id="{82E51E9C-39E3-0FD0-F7DE-532ABD2201B6}"/>
              </a:ext>
            </a:extLst>
          </p:cNvPr>
          <p:cNvSpPr>
            <a:spLocks/>
          </p:cNvSpPr>
          <p:nvPr/>
        </p:nvSpPr>
        <p:spPr bwMode="auto">
          <a:xfrm>
            <a:off x="3778250" y="3525838"/>
            <a:ext cx="1855788" cy="1855787"/>
          </a:xfrm>
          <a:custGeom>
            <a:avLst/>
            <a:gdLst>
              <a:gd name="T0" fmla="*/ 2147483647 w 1169"/>
              <a:gd name="T1" fmla="*/ 2147483647 h 1039"/>
              <a:gd name="T2" fmla="*/ 2147483647 w 1169"/>
              <a:gd name="T3" fmla="*/ 2147483647 h 1039"/>
              <a:gd name="T4" fmla="*/ 2147483647 w 1169"/>
              <a:gd name="T5" fmla="*/ 2147483647 h 1039"/>
              <a:gd name="T6" fmla="*/ 2147483647 w 1169"/>
              <a:gd name="T7" fmla="*/ 2147483647 h 1039"/>
              <a:gd name="T8" fmla="*/ 2147483647 w 1169"/>
              <a:gd name="T9" fmla="*/ 2147483647 h 1039"/>
              <a:gd name="T10" fmla="*/ 2147483647 w 1169"/>
              <a:gd name="T11" fmla="*/ 2147483647 h 1039"/>
              <a:gd name="T12" fmla="*/ 2147483647 w 1169"/>
              <a:gd name="T13" fmla="*/ 2147483647 h 1039"/>
              <a:gd name="T14" fmla="*/ 2147483647 w 1169"/>
              <a:gd name="T15" fmla="*/ 2147483647 h 1039"/>
              <a:gd name="T16" fmla="*/ 2147483647 w 1169"/>
              <a:gd name="T17" fmla="*/ 2147483647 h 1039"/>
              <a:gd name="T18" fmla="*/ 2147483647 w 1169"/>
              <a:gd name="T19" fmla="*/ 2147483647 h 1039"/>
              <a:gd name="T20" fmla="*/ 2147483647 w 1169"/>
              <a:gd name="T21" fmla="*/ 2147483647 h 1039"/>
              <a:gd name="T22" fmla="*/ 2147483647 w 1169"/>
              <a:gd name="T23" fmla="*/ 2147483647 h 1039"/>
              <a:gd name="T24" fmla="*/ 2147483647 w 1169"/>
              <a:gd name="T25" fmla="*/ 2147483647 h 1039"/>
              <a:gd name="T26" fmla="*/ 2147483647 w 1169"/>
              <a:gd name="T27" fmla="*/ 2147483647 h 1039"/>
              <a:gd name="T28" fmla="*/ 2147483647 w 1169"/>
              <a:gd name="T29" fmla="*/ 2147483647 h 1039"/>
              <a:gd name="T30" fmla="*/ 2147483647 w 1169"/>
              <a:gd name="T31" fmla="*/ 2147483647 h 1039"/>
              <a:gd name="T32" fmla="*/ 2147483647 w 1169"/>
              <a:gd name="T33" fmla="*/ 2147483647 h 1039"/>
              <a:gd name="T34" fmla="*/ 2147483647 w 1169"/>
              <a:gd name="T35" fmla="*/ 2147483647 h 1039"/>
              <a:gd name="T36" fmla="*/ 2147483647 w 1169"/>
              <a:gd name="T37" fmla="*/ 2147483647 h 1039"/>
              <a:gd name="T38" fmla="*/ 2147483647 w 1169"/>
              <a:gd name="T39" fmla="*/ 2147483647 h 1039"/>
              <a:gd name="T40" fmla="*/ 2147483647 w 1169"/>
              <a:gd name="T41" fmla="*/ 2147483647 h 1039"/>
              <a:gd name="T42" fmla="*/ 2147483647 w 1169"/>
              <a:gd name="T43" fmla="*/ 2147483647 h 1039"/>
              <a:gd name="T44" fmla="*/ 2147483647 w 1169"/>
              <a:gd name="T45" fmla="*/ 2147483647 h 1039"/>
              <a:gd name="T46" fmla="*/ 2147483647 w 1169"/>
              <a:gd name="T47" fmla="*/ 2147483647 h 1039"/>
              <a:gd name="T48" fmla="*/ 2147483647 w 1169"/>
              <a:gd name="T49" fmla="*/ 2147483647 h 1039"/>
              <a:gd name="T50" fmla="*/ 2147483647 w 1169"/>
              <a:gd name="T51" fmla="*/ 2147483647 h 1039"/>
              <a:gd name="T52" fmla="*/ 2147483647 w 1169"/>
              <a:gd name="T53" fmla="*/ 2147483647 h 1039"/>
              <a:gd name="T54" fmla="*/ 2147483647 w 1169"/>
              <a:gd name="T55" fmla="*/ 2147483647 h 1039"/>
              <a:gd name="T56" fmla="*/ 2147483647 w 1169"/>
              <a:gd name="T57" fmla="*/ 2147483647 h 1039"/>
              <a:gd name="T58" fmla="*/ 2147483647 w 1169"/>
              <a:gd name="T59" fmla="*/ 2147483647 h 1039"/>
              <a:gd name="T60" fmla="*/ 2147483647 w 1169"/>
              <a:gd name="T61" fmla="*/ 2147483647 h 1039"/>
              <a:gd name="T62" fmla="*/ 2147483647 w 1169"/>
              <a:gd name="T63" fmla="*/ 2147483647 h 1039"/>
              <a:gd name="T64" fmla="*/ 2147483647 w 1169"/>
              <a:gd name="T65" fmla="*/ 2147483647 h 1039"/>
              <a:gd name="T66" fmla="*/ 2147483647 w 1169"/>
              <a:gd name="T67" fmla="*/ 2147483647 h 1039"/>
              <a:gd name="T68" fmla="*/ 2147483647 w 1169"/>
              <a:gd name="T69" fmla="*/ 2147483647 h 1039"/>
              <a:gd name="T70" fmla="*/ 2147483647 w 1169"/>
              <a:gd name="T71" fmla="*/ 2147483647 h 1039"/>
              <a:gd name="T72" fmla="*/ 2147483647 w 1169"/>
              <a:gd name="T73" fmla="*/ 2147483647 h 1039"/>
              <a:gd name="T74" fmla="*/ 2147483647 w 1169"/>
              <a:gd name="T75" fmla="*/ 2147483647 h 1039"/>
              <a:gd name="T76" fmla="*/ 2147483647 w 1169"/>
              <a:gd name="T77" fmla="*/ 2147483647 h 1039"/>
              <a:gd name="T78" fmla="*/ 2147483647 w 1169"/>
              <a:gd name="T79" fmla="*/ 2147483647 h 1039"/>
              <a:gd name="T80" fmla="*/ 2147483647 w 1169"/>
              <a:gd name="T81" fmla="*/ 2147483647 h 1039"/>
              <a:gd name="T82" fmla="*/ 2147483647 w 1169"/>
              <a:gd name="T83" fmla="*/ 2147483647 h 1039"/>
              <a:gd name="T84" fmla="*/ 2147483647 w 1169"/>
              <a:gd name="T85" fmla="*/ 2147483647 h 1039"/>
              <a:gd name="T86" fmla="*/ 2147483647 w 1169"/>
              <a:gd name="T87" fmla="*/ 2147483647 h 1039"/>
              <a:gd name="T88" fmla="*/ 2147483647 w 1169"/>
              <a:gd name="T89" fmla="*/ 0 h 1039"/>
              <a:gd name="T90" fmla="*/ 2147483647 w 1169"/>
              <a:gd name="T91" fmla="*/ 0 h 1039"/>
              <a:gd name="T92" fmla="*/ 2147483647 w 1169"/>
              <a:gd name="T93" fmla="*/ 2147483647 h 1039"/>
              <a:gd name="T94" fmla="*/ 2147483647 w 1169"/>
              <a:gd name="T95" fmla="*/ 2147483647 h 1039"/>
              <a:gd name="T96" fmla="*/ 2147483647 w 1169"/>
              <a:gd name="T97" fmla="*/ 2147483647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rgbClr val="DDDDDD"/>
          </a:solidFill>
          <a:ln w="25400" cap="rnd" cmpd="sng">
            <a:noFill/>
            <a:prstDash val="solid"/>
            <a:round/>
            <a:headEnd type="none" w="med" len="med"/>
            <a:tailEnd type="triangle" w="med" len="med"/>
          </a:ln>
          <a:effectLst>
            <a:outerShdw dist="107763" dir="2700000" algn="ctr" rotWithShape="0">
              <a:srgbClr val="EAEAEA"/>
            </a:outerShdw>
          </a:effectLst>
        </p:spPr>
        <p:txBody>
          <a:bodyPr/>
          <a:lstStyle/>
          <a:p>
            <a:pPr eaLnBrk="1" fontAlgn="auto" hangingPunct="1">
              <a:spcBef>
                <a:spcPts val="0"/>
              </a:spcBef>
              <a:spcAft>
                <a:spcPts val="0"/>
              </a:spcAft>
              <a:defRPr/>
            </a:pPr>
            <a:endParaRPr lang="en-US" sz="2400" kern="0">
              <a:solidFill>
                <a:srgbClr val="000000"/>
              </a:solidFill>
              <a:latin typeface="Arial" charset="0"/>
              <a:ea typeface="ＭＳ Ｐゴシック" pitchFamily="-128" charset="-128"/>
            </a:endParaRPr>
          </a:p>
        </p:txBody>
      </p:sp>
      <p:sp>
        <p:nvSpPr>
          <p:cNvPr id="177" name="Rectangle 8" descr="25%">
            <a:extLst>
              <a:ext uri="{FF2B5EF4-FFF2-40B4-BE49-F238E27FC236}">
                <a16:creationId xmlns:a16="http://schemas.microsoft.com/office/drawing/2014/main" id="{304E811F-14EE-E69D-EEF1-6D17E0181AAA}"/>
              </a:ext>
            </a:extLst>
          </p:cNvPr>
          <p:cNvSpPr>
            <a:spLocks noChangeArrowheads="1"/>
          </p:cNvSpPr>
          <p:nvPr/>
        </p:nvSpPr>
        <p:spPr bwMode="auto">
          <a:xfrm>
            <a:off x="3422650" y="2344738"/>
            <a:ext cx="2501900" cy="647700"/>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78" name="Rectangle 9">
            <a:extLst>
              <a:ext uri="{FF2B5EF4-FFF2-40B4-BE49-F238E27FC236}">
                <a16:creationId xmlns:a16="http://schemas.microsoft.com/office/drawing/2014/main" id="{B249A008-E6E4-0853-1268-65F09F97ACCC}"/>
              </a:ext>
            </a:extLst>
          </p:cNvPr>
          <p:cNvSpPr>
            <a:spLocks noChangeArrowheads="1"/>
          </p:cNvSpPr>
          <p:nvPr/>
        </p:nvSpPr>
        <p:spPr bwMode="auto">
          <a:xfrm>
            <a:off x="3422650" y="2346325"/>
            <a:ext cx="2501900" cy="644525"/>
          </a:xfrm>
          <a:prstGeom prst="rect">
            <a:avLst/>
          </a:prstGeom>
          <a:solidFill>
            <a:srgbClr val="EAEAEA"/>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79" name="Rectangle 10">
            <a:extLst>
              <a:ext uri="{FF2B5EF4-FFF2-40B4-BE49-F238E27FC236}">
                <a16:creationId xmlns:a16="http://schemas.microsoft.com/office/drawing/2014/main" id="{06E6AF62-676E-C939-3C46-4E016256A7B5}"/>
              </a:ext>
            </a:extLst>
          </p:cNvPr>
          <p:cNvSpPr>
            <a:spLocks noChangeArrowheads="1"/>
          </p:cNvSpPr>
          <p:nvPr/>
        </p:nvSpPr>
        <p:spPr bwMode="auto">
          <a:xfrm>
            <a:off x="3509963" y="2303463"/>
            <a:ext cx="1285875"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b="1">
                <a:solidFill>
                  <a:srgbClr val="000000"/>
                </a:solidFill>
                <a:effectLst>
                  <a:outerShdw blurRad="38100" dist="38100" dir="2700000" algn="tl">
                    <a:srgbClr val="FFFFFF"/>
                  </a:outerShdw>
                </a:effectLst>
                <a:latin typeface="Helvetica" panose="020B0604020202020204" pitchFamily="34" charset="0"/>
              </a:rPr>
              <a:t>controlled</a:t>
            </a: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0" name="Rectangle 11">
            <a:extLst>
              <a:ext uri="{FF2B5EF4-FFF2-40B4-BE49-F238E27FC236}">
                <a16:creationId xmlns:a16="http://schemas.microsoft.com/office/drawing/2014/main" id="{1C1D2E94-F2C3-632C-C606-4DF754A792D6}"/>
              </a:ext>
            </a:extLst>
          </p:cNvPr>
          <p:cNvSpPr>
            <a:spLocks noChangeArrowheads="1"/>
          </p:cNvSpPr>
          <p:nvPr/>
        </p:nvSpPr>
        <p:spPr bwMode="auto">
          <a:xfrm>
            <a:off x="3535363" y="2544763"/>
            <a:ext cx="11334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interface</a:t>
            </a:r>
          </a:p>
        </p:txBody>
      </p:sp>
      <p:sp>
        <p:nvSpPr>
          <p:cNvPr id="181" name="Rectangle 12">
            <a:extLst>
              <a:ext uri="{FF2B5EF4-FFF2-40B4-BE49-F238E27FC236}">
                <a16:creationId xmlns:a16="http://schemas.microsoft.com/office/drawing/2014/main" id="{969FF33F-8D76-E036-B874-F7769B23842B}"/>
              </a:ext>
            </a:extLst>
          </p:cNvPr>
          <p:cNvSpPr>
            <a:spLocks noChangeArrowheads="1"/>
          </p:cNvSpPr>
          <p:nvPr/>
        </p:nvSpPr>
        <p:spPr bwMode="auto">
          <a:xfrm>
            <a:off x="3878263" y="4105275"/>
            <a:ext cx="1071562"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"secret"</a:t>
            </a:r>
          </a:p>
        </p:txBody>
      </p:sp>
      <p:sp>
        <p:nvSpPr>
          <p:cNvPr id="182" name="Rectangle 13">
            <a:extLst>
              <a:ext uri="{FF2B5EF4-FFF2-40B4-BE49-F238E27FC236}">
                <a16:creationId xmlns:a16="http://schemas.microsoft.com/office/drawing/2014/main" id="{A64FAFCE-D401-A611-7646-77556A070F82}"/>
              </a:ext>
            </a:extLst>
          </p:cNvPr>
          <p:cNvSpPr>
            <a:spLocks noChangeArrowheads="1"/>
          </p:cNvSpPr>
          <p:nvPr/>
        </p:nvSpPr>
        <p:spPr bwMode="auto">
          <a:xfrm>
            <a:off x="4781550" y="1990725"/>
            <a:ext cx="3441700" cy="2003425"/>
          </a:xfrm>
          <a:prstGeom prst="rect">
            <a:avLst/>
          </a:prstGeom>
          <a:solidFill>
            <a:srgbClr val="790015"/>
          </a:solidFill>
          <a:ln w="25400">
            <a:solidFill>
              <a:srgbClr val="000000"/>
            </a:solid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83" name="Rectangle 14">
            <a:extLst>
              <a:ext uri="{FF2B5EF4-FFF2-40B4-BE49-F238E27FC236}">
                <a16:creationId xmlns:a16="http://schemas.microsoft.com/office/drawing/2014/main" id="{D6FA9989-8DE7-B924-A288-D4E72F353AB9}"/>
              </a:ext>
            </a:extLst>
          </p:cNvPr>
          <p:cNvSpPr>
            <a:spLocks noChangeArrowheads="1"/>
          </p:cNvSpPr>
          <p:nvPr/>
        </p:nvSpPr>
        <p:spPr bwMode="auto">
          <a:xfrm>
            <a:off x="4856163" y="2047875"/>
            <a:ext cx="1428750"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b="1">
                <a:solidFill>
                  <a:srgbClr val="000000"/>
                </a:solidFill>
                <a:effectLst>
                  <a:outerShdw blurRad="38100" dist="38100" dir="2700000" algn="tl">
                    <a:srgbClr val="FFFFFF"/>
                  </a:outerShdw>
                </a:effectLst>
                <a:latin typeface="Helvetica" panose="020B0604020202020204" pitchFamily="34" charset="0"/>
              </a:rPr>
              <a:t>•  algorithm</a:t>
            </a: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4" name="Rectangle 15">
            <a:extLst>
              <a:ext uri="{FF2B5EF4-FFF2-40B4-BE49-F238E27FC236}">
                <a16:creationId xmlns:a16="http://schemas.microsoft.com/office/drawing/2014/main" id="{DDA90B88-3D98-8F1F-2CC1-8731812BDEEC}"/>
              </a:ext>
            </a:extLst>
          </p:cNvPr>
          <p:cNvSpPr>
            <a:spLocks noChangeArrowheads="1"/>
          </p:cNvSpPr>
          <p:nvPr/>
        </p:nvSpPr>
        <p:spPr bwMode="auto">
          <a:xfrm>
            <a:off x="4856163" y="2276475"/>
            <a:ext cx="180975"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5" name="Rectangle 16">
            <a:extLst>
              <a:ext uri="{FF2B5EF4-FFF2-40B4-BE49-F238E27FC236}">
                <a16:creationId xmlns:a16="http://schemas.microsoft.com/office/drawing/2014/main" id="{E1EF4B8D-B694-E223-0E31-1D816DD4C3C9}"/>
              </a:ext>
            </a:extLst>
          </p:cNvPr>
          <p:cNvSpPr>
            <a:spLocks noChangeArrowheads="1"/>
          </p:cNvSpPr>
          <p:nvPr/>
        </p:nvSpPr>
        <p:spPr bwMode="auto">
          <a:xfrm>
            <a:off x="4856163" y="2505075"/>
            <a:ext cx="1912937"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b="1">
                <a:solidFill>
                  <a:srgbClr val="000000"/>
                </a:solidFill>
                <a:effectLst>
                  <a:outerShdw blurRad="38100" dist="38100" dir="2700000" algn="tl">
                    <a:srgbClr val="FFFFFF"/>
                  </a:outerShdw>
                </a:effectLst>
                <a:latin typeface="Helvetica" panose="020B0604020202020204" pitchFamily="34" charset="0"/>
              </a:rPr>
              <a:t>•  data structure</a:t>
            </a: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6" name="Rectangle 17">
            <a:extLst>
              <a:ext uri="{FF2B5EF4-FFF2-40B4-BE49-F238E27FC236}">
                <a16:creationId xmlns:a16="http://schemas.microsoft.com/office/drawing/2014/main" id="{4DF2E5E9-1B3D-99B1-5DE4-BD1EACE0E1C7}"/>
              </a:ext>
            </a:extLst>
          </p:cNvPr>
          <p:cNvSpPr>
            <a:spLocks noChangeArrowheads="1"/>
          </p:cNvSpPr>
          <p:nvPr/>
        </p:nvSpPr>
        <p:spPr bwMode="auto">
          <a:xfrm>
            <a:off x="4856163" y="2733675"/>
            <a:ext cx="180975"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7" name="Rectangle 18">
            <a:extLst>
              <a:ext uri="{FF2B5EF4-FFF2-40B4-BE49-F238E27FC236}">
                <a16:creationId xmlns:a16="http://schemas.microsoft.com/office/drawing/2014/main" id="{43849596-1286-B1B9-4793-685761E8091A}"/>
              </a:ext>
            </a:extLst>
          </p:cNvPr>
          <p:cNvSpPr>
            <a:spLocks noChangeArrowheads="1"/>
          </p:cNvSpPr>
          <p:nvPr/>
        </p:nvSpPr>
        <p:spPr bwMode="auto">
          <a:xfrm>
            <a:off x="4856163" y="2962275"/>
            <a:ext cx="3348037"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zh-CN" sz="1800" b="1">
                <a:solidFill>
                  <a:srgbClr val="000000"/>
                </a:solidFill>
                <a:effectLst>
                  <a:outerShdw blurRad="38100" dist="38100" dir="2700000" algn="tl">
                    <a:srgbClr val="FFFFFF"/>
                  </a:outerShdw>
                </a:effectLst>
                <a:latin typeface="Helvetica" panose="020B0604020202020204" pitchFamily="34" charset="0"/>
              </a:rPr>
              <a:t>•  details of external interface</a:t>
            </a: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8" name="Rectangle 19">
            <a:extLst>
              <a:ext uri="{FF2B5EF4-FFF2-40B4-BE49-F238E27FC236}">
                <a16:creationId xmlns:a16="http://schemas.microsoft.com/office/drawing/2014/main" id="{A5BDE6BA-077E-8FC1-DE67-AF0BE7459E15}"/>
              </a:ext>
            </a:extLst>
          </p:cNvPr>
          <p:cNvSpPr>
            <a:spLocks noChangeArrowheads="1"/>
          </p:cNvSpPr>
          <p:nvPr/>
        </p:nvSpPr>
        <p:spPr bwMode="auto">
          <a:xfrm>
            <a:off x="4856163" y="3190875"/>
            <a:ext cx="180975" cy="6381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189" name="Rectangle 20">
            <a:extLst>
              <a:ext uri="{FF2B5EF4-FFF2-40B4-BE49-F238E27FC236}">
                <a16:creationId xmlns:a16="http://schemas.microsoft.com/office/drawing/2014/main" id="{6020DE97-B46B-8723-F572-700B436D6D51}"/>
              </a:ext>
            </a:extLst>
          </p:cNvPr>
          <p:cNvSpPr>
            <a:spLocks noChangeArrowheads="1"/>
          </p:cNvSpPr>
          <p:nvPr/>
        </p:nvSpPr>
        <p:spPr bwMode="auto">
          <a:xfrm>
            <a:off x="4856163" y="3419475"/>
            <a:ext cx="3208337"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  resource allocation policy</a:t>
            </a:r>
          </a:p>
        </p:txBody>
      </p:sp>
      <p:sp>
        <p:nvSpPr>
          <p:cNvPr id="190" name="Rectangle 21">
            <a:extLst>
              <a:ext uri="{FF2B5EF4-FFF2-40B4-BE49-F238E27FC236}">
                <a16:creationId xmlns:a16="http://schemas.microsoft.com/office/drawing/2014/main" id="{EC267EB2-4826-7E36-7434-4CFE3B177E74}"/>
              </a:ext>
            </a:extLst>
          </p:cNvPr>
          <p:cNvSpPr>
            <a:spLocks noChangeArrowheads="1"/>
          </p:cNvSpPr>
          <p:nvPr/>
        </p:nvSpPr>
        <p:spPr bwMode="auto">
          <a:xfrm>
            <a:off x="1543050" y="1862138"/>
            <a:ext cx="838200" cy="787400"/>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1" name="Rectangle 22">
            <a:extLst>
              <a:ext uri="{FF2B5EF4-FFF2-40B4-BE49-F238E27FC236}">
                <a16:creationId xmlns:a16="http://schemas.microsoft.com/office/drawing/2014/main" id="{B600B6A3-6CD3-ECA9-B537-73783577BDCF}"/>
              </a:ext>
            </a:extLst>
          </p:cNvPr>
          <p:cNvSpPr>
            <a:spLocks noChangeArrowheads="1"/>
          </p:cNvSpPr>
          <p:nvPr/>
        </p:nvSpPr>
        <p:spPr bwMode="auto">
          <a:xfrm>
            <a:off x="1543050" y="186372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2" name="Rectangle 23">
            <a:extLst>
              <a:ext uri="{FF2B5EF4-FFF2-40B4-BE49-F238E27FC236}">
                <a16:creationId xmlns:a16="http://schemas.microsoft.com/office/drawing/2014/main" id="{12E8707F-8A80-FC53-631A-ED7E9A9F6154}"/>
              </a:ext>
            </a:extLst>
          </p:cNvPr>
          <p:cNvSpPr>
            <a:spLocks noChangeArrowheads="1"/>
          </p:cNvSpPr>
          <p:nvPr/>
        </p:nvSpPr>
        <p:spPr bwMode="auto">
          <a:xfrm>
            <a:off x="1822450" y="2154238"/>
            <a:ext cx="850900" cy="788987"/>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3" name="Rectangle 24">
            <a:extLst>
              <a:ext uri="{FF2B5EF4-FFF2-40B4-BE49-F238E27FC236}">
                <a16:creationId xmlns:a16="http://schemas.microsoft.com/office/drawing/2014/main" id="{DF7E558E-6D0C-FDDD-C433-75BCC6DDA6A0}"/>
              </a:ext>
            </a:extLst>
          </p:cNvPr>
          <p:cNvSpPr>
            <a:spLocks noChangeArrowheads="1"/>
          </p:cNvSpPr>
          <p:nvPr/>
        </p:nvSpPr>
        <p:spPr bwMode="auto">
          <a:xfrm>
            <a:off x="1822450" y="2157413"/>
            <a:ext cx="850900" cy="782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4" name="Rectangle 25">
            <a:extLst>
              <a:ext uri="{FF2B5EF4-FFF2-40B4-BE49-F238E27FC236}">
                <a16:creationId xmlns:a16="http://schemas.microsoft.com/office/drawing/2014/main" id="{DA14F535-D628-D310-6F1D-5693D69099A7}"/>
              </a:ext>
            </a:extLst>
          </p:cNvPr>
          <p:cNvSpPr>
            <a:spLocks noChangeArrowheads="1"/>
          </p:cNvSpPr>
          <p:nvPr/>
        </p:nvSpPr>
        <p:spPr bwMode="auto">
          <a:xfrm>
            <a:off x="1403350" y="2547938"/>
            <a:ext cx="838200" cy="787400"/>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5" name="Rectangle 26">
            <a:extLst>
              <a:ext uri="{FF2B5EF4-FFF2-40B4-BE49-F238E27FC236}">
                <a16:creationId xmlns:a16="http://schemas.microsoft.com/office/drawing/2014/main" id="{AB988984-0068-EC93-A1E7-A7CC0976A719}"/>
              </a:ext>
            </a:extLst>
          </p:cNvPr>
          <p:cNvSpPr>
            <a:spLocks noChangeArrowheads="1"/>
          </p:cNvSpPr>
          <p:nvPr/>
        </p:nvSpPr>
        <p:spPr bwMode="auto">
          <a:xfrm>
            <a:off x="1403350" y="254952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6" name="Rectangle 27">
            <a:extLst>
              <a:ext uri="{FF2B5EF4-FFF2-40B4-BE49-F238E27FC236}">
                <a16:creationId xmlns:a16="http://schemas.microsoft.com/office/drawing/2014/main" id="{9CB20C07-EC02-59FE-9A2B-5FF5EB230937}"/>
              </a:ext>
            </a:extLst>
          </p:cNvPr>
          <p:cNvSpPr>
            <a:spLocks noChangeArrowheads="1"/>
          </p:cNvSpPr>
          <p:nvPr/>
        </p:nvSpPr>
        <p:spPr bwMode="auto">
          <a:xfrm>
            <a:off x="1974850" y="3119438"/>
            <a:ext cx="838200" cy="787400"/>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7" name="Rectangle 28">
            <a:extLst>
              <a:ext uri="{FF2B5EF4-FFF2-40B4-BE49-F238E27FC236}">
                <a16:creationId xmlns:a16="http://schemas.microsoft.com/office/drawing/2014/main" id="{2A810AC9-E4B6-4D67-B846-B6DAF505181F}"/>
              </a:ext>
            </a:extLst>
          </p:cNvPr>
          <p:cNvSpPr>
            <a:spLocks noChangeArrowheads="1"/>
          </p:cNvSpPr>
          <p:nvPr/>
        </p:nvSpPr>
        <p:spPr bwMode="auto">
          <a:xfrm>
            <a:off x="1974850" y="312102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98" name="Rectangle 29">
            <a:extLst>
              <a:ext uri="{FF2B5EF4-FFF2-40B4-BE49-F238E27FC236}">
                <a16:creationId xmlns:a16="http://schemas.microsoft.com/office/drawing/2014/main" id="{6A5E3B3B-7233-379B-34EF-27BB5C794E2D}"/>
              </a:ext>
            </a:extLst>
          </p:cNvPr>
          <p:cNvSpPr>
            <a:spLocks noChangeArrowheads="1"/>
          </p:cNvSpPr>
          <p:nvPr/>
        </p:nvSpPr>
        <p:spPr bwMode="auto">
          <a:xfrm>
            <a:off x="1655763" y="3902075"/>
            <a:ext cx="1146175"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clients</a:t>
            </a:r>
          </a:p>
        </p:txBody>
      </p:sp>
      <p:sp>
        <p:nvSpPr>
          <p:cNvPr id="199" name="Rectangle 30">
            <a:extLst>
              <a:ext uri="{FF2B5EF4-FFF2-40B4-BE49-F238E27FC236}">
                <a16:creationId xmlns:a16="http://schemas.microsoft.com/office/drawing/2014/main" id="{90C90134-540C-B3F2-3AAC-C08D16725242}"/>
              </a:ext>
            </a:extLst>
          </p:cNvPr>
          <p:cNvSpPr>
            <a:spLocks noChangeArrowheads="1"/>
          </p:cNvSpPr>
          <p:nvPr/>
        </p:nvSpPr>
        <p:spPr bwMode="auto">
          <a:xfrm>
            <a:off x="1770063" y="5643563"/>
            <a:ext cx="3014662" cy="363537"/>
          </a:xfrm>
          <a:prstGeom prst="rect">
            <a:avLst/>
          </a:prstGeom>
          <a:noFill/>
          <a:ln>
            <a:noFill/>
          </a:ln>
          <a:effectLst/>
        </p:spPr>
        <p:txBody>
          <a:bodyPr wrap="none" lIns="90487" tIns="44450" rIns="90487" bIns="44450">
            <a:spAutoFit/>
          </a:bodyPr>
          <a:lstStyle/>
          <a:p>
            <a:pPr>
              <a:defRPr/>
            </a:pPr>
            <a:r>
              <a:rPr lang="en-US" b="1" i="1">
                <a:solidFill>
                  <a:srgbClr val="000000"/>
                </a:solidFill>
                <a:effectLst>
                  <a:outerShdw blurRad="38100" dist="38100" dir="2700000" algn="tl">
                    <a:srgbClr val="FFFFFF"/>
                  </a:outerShdw>
                </a:effectLst>
                <a:latin typeface="Helvetica" pitchFamily="-128" charset="0"/>
                <a:ea typeface="ＭＳ Ｐゴシック" pitchFamily="-128" charset="-128"/>
              </a:rPr>
              <a:t>a specific design decision</a:t>
            </a:r>
          </a:p>
        </p:txBody>
      </p:sp>
      <p:sp>
        <p:nvSpPr>
          <p:cNvPr id="200" name="Line 31">
            <a:extLst>
              <a:ext uri="{FF2B5EF4-FFF2-40B4-BE49-F238E27FC236}">
                <a16:creationId xmlns:a16="http://schemas.microsoft.com/office/drawing/2014/main" id="{3F0115CB-DBBC-FF1D-E0DE-A222031F123E}"/>
              </a:ext>
            </a:extLst>
          </p:cNvPr>
          <p:cNvSpPr>
            <a:spLocks noChangeShapeType="1"/>
          </p:cNvSpPr>
          <p:nvPr/>
        </p:nvSpPr>
        <p:spPr bwMode="auto">
          <a:xfrm flipH="1">
            <a:off x="3790950" y="4581525"/>
            <a:ext cx="787400" cy="1114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201" name="Line 32">
            <a:extLst>
              <a:ext uri="{FF2B5EF4-FFF2-40B4-BE49-F238E27FC236}">
                <a16:creationId xmlns:a16="http://schemas.microsoft.com/office/drawing/2014/main" id="{099CF853-0DF1-3CDB-9659-F56DF542C558}"/>
              </a:ext>
            </a:extLst>
          </p:cNvPr>
          <p:cNvSpPr>
            <a:spLocks noChangeShapeType="1"/>
          </p:cNvSpPr>
          <p:nvPr/>
        </p:nvSpPr>
        <p:spPr bwMode="auto">
          <a:xfrm>
            <a:off x="2838450" y="2538413"/>
            <a:ext cx="711200" cy="44450"/>
          </a:xfrm>
          <a:prstGeom prst="line">
            <a:avLst/>
          </a:prstGeom>
          <a:noFill/>
          <a:ln w="508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202" name="Line 33">
            <a:extLst>
              <a:ext uri="{FF2B5EF4-FFF2-40B4-BE49-F238E27FC236}">
                <a16:creationId xmlns:a16="http://schemas.microsoft.com/office/drawing/2014/main" id="{E9915532-C8FF-385C-BCFD-4625929304C9}"/>
              </a:ext>
            </a:extLst>
          </p:cNvPr>
          <p:cNvSpPr>
            <a:spLocks noChangeShapeType="1"/>
          </p:cNvSpPr>
          <p:nvPr/>
        </p:nvSpPr>
        <p:spPr bwMode="auto">
          <a:xfrm>
            <a:off x="2470150" y="2093913"/>
            <a:ext cx="990600" cy="311150"/>
          </a:xfrm>
          <a:prstGeom prst="line">
            <a:avLst/>
          </a:prstGeom>
          <a:noFill/>
          <a:ln w="508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203" name="Line 34">
            <a:extLst>
              <a:ext uri="{FF2B5EF4-FFF2-40B4-BE49-F238E27FC236}">
                <a16:creationId xmlns:a16="http://schemas.microsoft.com/office/drawing/2014/main" id="{B7E494E4-909A-ACCF-362E-5A043C0C3483}"/>
              </a:ext>
            </a:extLst>
          </p:cNvPr>
          <p:cNvSpPr>
            <a:spLocks noChangeShapeType="1"/>
          </p:cNvSpPr>
          <p:nvPr/>
        </p:nvSpPr>
        <p:spPr bwMode="auto">
          <a:xfrm flipV="1">
            <a:off x="2355850" y="2763838"/>
            <a:ext cx="1117600" cy="114300"/>
          </a:xfrm>
          <a:prstGeom prst="line">
            <a:avLst/>
          </a:prstGeom>
          <a:noFill/>
          <a:ln w="508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204" name="Line 35">
            <a:extLst>
              <a:ext uri="{FF2B5EF4-FFF2-40B4-BE49-F238E27FC236}">
                <a16:creationId xmlns:a16="http://schemas.microsoft.com/office/drawing/2014/main" id="{5E8975D0-F132-A01F-BD51-8B630A66F13F}"/>
              </a:ext>
            </a:extLst>
          </p:cNvPr>
          <p:cNvSpPr>
            <a:spLocks noChangeShapeType="1"/>
          </p:cNvSpPr>
          <p:nvPr/>
        </p:nvSpPr>
        <p:spPr bwMode="auto">
          <a:xfrm flipV="1">
            <a:off x="2901950" y="2890838"/>
            <a:ext cx="558800" cy="457200"/>
          </a:xfrm>
          <a:prstGeom prst="line">
            <a:avLst/>
          </a:prstGeom>
          <a:noFill/>
          <a:ln w="508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wipe(down)">
                                      <p:cBhvr>
                                        <p:cTn id="7" dur="500"/>
                                        <p:tgtEl>
                                          <p:spTgt spid="17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down)">
                                      <p:cBhvr>
                                        <p:cTn id="10" dur="500"/>
                                        <p:tgtEl>
                                          <p:spTgt spid="17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wipe(down)">
                                      <p:cBhvr>
                                        <p:cTn id="13" dur="500"/>
                                        <p:tgtEl>
                                          <p:spTgt spid="174"/>
                                        </p:tgtEl>
                                      </p:cBhvr>
                                    </p:animEffect>
                                  </p:childTnLst>
                                </p:cTn>
                              </p:par>
                              <p:par>
                                <p:cTn id="14" presetID="22" presetClass="entr" presetSubtype="4" fill="hold" nodeType="with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wipe(down)">
                                      <p:cBhvr>
                                        <p:cTn id="16" dur="500"/>
                                        <p:tgtEl>
                                          <p:spTgt spid="20487"/>
                                        </p:tgtEl>
                                      </p:cBhvr>
                                    </p:animEffect>
                                  </p:childTnLst>
                                </p:cTn>
                              </p:par>
                              <p:par>
                                <p:cTn id="17" presetID="22" presetClass="entr" presetSubtype="4" fill="hold" nodeType="with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wipe(down)">
                                      <p:cBhvr>
                                        <p:cTn id="19" dur="500"/>
                                        <p:tgtEl>
                                          <p:spTgt spid="17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wipe(down)">
                                      <p:cBhvr>
                                        <p:cTn id="22" dur="500"/>
                                        <p:tgtEl>
                                          <p:spTgt spid="17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8"/>
                                        </p:tgtEl>
                                        <p:attrNameLst>
                                          <p:attrName>style.visibility</p:attrName>
                                        </p:attrNameLst>
                                      </p:cBhvr>
                                      <p:to>
                                        <p:strVal val="visible"/>
                                      </p:to>
                                    </p:set>
                                    <p:animEffect transition="in" filter="wipe(down)">
                                      <p:cBhvr>
                                        <p:cTn id="25" dur="500"/>
                                        <p:tgtEl>
                                          <p:spTgt spid="17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9"/>
                                        </p:tgtEl>
                                        <p:attrNameLst>
                                          <p:attrName>style.visibility</p:attrName>
                                        </p:attrNameLst>
                                      </p:cBhvr>
                                      <p:to>
                                        <p:strVal val="visible"/>
                                      </p:to>
                                    </p:set>
                                    <p:animEffect transition="in" filter="wipe(down)">
                                      <p:cBhvr>
                                        <p:cTn id="28" dur="500"/>
                                        <p:tgtEl>
                                          <p:spTgt spid="17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80"/>
                                        </p:tgtEl>
                                        <p:attrNameLst>
                                          <p:attrName>style.visibility</p:attrName>
                                        </p:attrNameLst>
                                      </p:cBhvr>
                                      <p:to>
                                        <p:strVal val="visible"/>
                                      </p:to>
                                    </p:set>
                                    <p:animEffect transition="in" filter="wipe(down)">
                                      <p:cBhvr>
                                        <p:cTn id="31" dur="500"/>
                                        <p:tgtEl>
                                          <p:spTgt spid="18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81"/>
                                        </p:tgtEl>
                                        <p:attrNameLst>
                                          <p:attrName>style.visibility</p:attrName>
                                        </p:attrNameLst>
                                      </p:cBhvr>
                                      <p:to>
                                        <p:strVal val="visible"/>
                                      </p:to>
                                    </p:set>
                                    <p:animEffect transition="in" filter="wipe(down)">
                                      <p:cBhvr>
                                        <p:cTn id="34" dur="500"/>
                                        <p:tgtEl>
                                          <p:spTgt spid="18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wipe(down)">
                                      <p:cBhvr>
                                        <p:cTn id="37" dur="500"/>
                                        <p:tgtEl>
                                          <p:spTgt spid="18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3"/>
                                        </p:tgtEl>
                                        <p:attrNameLst>
                                          <p:attrName>style.visibility</p:attrName>
                                        </p:attrNameLst>
                                      </p:cBhvr>
                                      <p:to>
                                        <p:strVal val="visible"/>
                                      </p:to>
                                    </p:set>
                                    <p:animEffect transition="in" filter="wipe(down)">
                                      <p:cBhvr>
                                        <p:cTn id="40" dur="500"/>
                                        <p:tgtEl>
                                          <p:spTgt spid="183"/>
                                        </p:tgtEl>
                                      </p:cBhvr>
                                    </p:animEffect>
                                  </p:childTnLst>
                                </p:cTn>
                              </p:par>
                              <p:par>
                                <p:cTn id="41" presetID="22" presetClass="entr" presetSubtype="4" fill="hold" grpId="0" nodeType="withEffect" nodePh="1">
                                  <p:stCondLst>
                                    <p:cond delay="0"/>
                                  </p:stCondLst>
                                  <p:endCondLst>
                                    <p:cond evt="begin" delay="0">
                                      <p:tn val="41"/>
                                    </p:cond>
                                  </p:endCondLst>
                                  <p:childTnLst>
                                    <p:set>
                                      <p:cBhvr>
                                        <p:cTn id="42" dur="1" fill="hold">
                                          <p:stCondLst>
                                            <p:cond delay="0"/>
                                          </p:stCondLst>
                                        </p:cTn>
                                        <p:tgtEl>
                                          <p:spTgt spid="184"/>
                                        </p:tgtEl>
                                        <p:attrNameLst>
                                          <p:attrName>style.visibility</p:attrName>
                                        </p:attrNameLst>
                                      </p:cBhvr>
                                      <p:to>
                                        <p:strVal val="visible"/>
                                      </p:to>
                                    </p:set>
                                    <p:animEffect transition="in" filter="wipe(down)">
                                      <p:cBhvr>
                                        <p:cTn id="43" dur="500"/>
                                        <p:tgtEl>
                                          <p:spTgt spid="18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85"/>
                                        </p:tgtEl>
                                        <p:attrNameLst>
                                          <p:attrName>style.visibility</p:attrName>
                                        </p:attrNameLst>
                                      </p:cBhvr>
                                      <p:to>
                                        <p:strVal val="visible"/>
                                      </p:to>
                                    </p:set>
                                    <p:animEffect transition="in" filter="wipe(down)">
                                      <p:cBhvr>
                                        <p:cTn id="46" dur="500"/>
                                        <p:tgtEl>
                                          <p:spTgt spid="185"/>
                                        </p:tgtEl>
                                      </p:cBhvr>
                                    </p:animEffect>
                                  </p:childTnLst>
                                </p:cTn>
                              </p:par>
                              <p:par>
                                <p:cTn id="47" presetID="22" presetClass="entr" presetSubtype="4" fill="hold" grpId="0" nodeType="withEffect" nodePh="1">
                                  <p:stCondLst>
                                    <p:cond delay="0"/>
                                  </p:stCondLst>
                                  <p:endCondLst>
                                    <p:cond evt="begin" delay="0">
                                      <p:tn val="47"/>
                                    </p:cond>
                                  </p:endCondLst>
                                  <p:childTnLst>
                                    <p:set>
                                      <p:cBhvr>
                                        <p:cTn id="48" dur="1" fill="hold">
                                          <p:stCondLst>
                                            <p:cond delay="0"/>
                                          </p:stCondLst>
                                        </p:cTn>
                                        <p:tgtEl>
                                          <p:spTgt spid="186"/>
                                        </p:tgtEl>
                                        <p:attrNameLst>
                                          <p:attrName>style.visibility</p:attrName>
                                        </p:attrNameLst>
                                      </p:cBhvr>
                                      <p:to>
                                        <p:strVal val="visible"/>
                                      </p:to>
                                    </p:set>
                                    <p:animEffect transition="in" filter="wipe(down)">
                                      <p:cBhvr>
                                        <p:cTn id="49" dur="500"/>
                                        <p:tgtEl>
                                          <p:spTgt spid="18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7"/>
                                        </p:tgtEl>
                                        <p:attrNameLst>
                                          <p:attrName>style.visibility</p:attrName>
                                        </p:attrNameLst>
                                      </p:cBhvr>
                                      <p:to>
                                        <p:strVal val="visible"/>
                                      </p:to>
                                    </p:set>
                                    <p:animEffect transition="in" filter="wipe(down)">
                                      <p:cBhvr>
                                        <p:cTn id="52" dur="500"/>
                                        <p:tgtEl>
                                          <p:spTgt spid="187"/>
                                        </p:tgtEl>
                                      </p:cBhvr>
                                    </p:animEffect>
                                  </p:childTnLst>
                                </p:cTn>
                              </p:par>
                              <p:par>
                                <p:cTn id="53" presetID="22" presetClass="entr" presetSubtype="4" fill="hold" grpId="0" nodeType="withEffect" nodePh="1">
                                  <p:stCondLst>
                                    <p:cond delay="0"/>
                                  </p:stCondLst>
                                  <p:endCondLst>
                                    <p:cond evt="begin" delay="0">
                                      <p:tn val="53"/>
                                    </p:cond>
                                  </p:endCondLst>
                                  <p:childTnLst>
                                    <p:set>
                                      <p:cBhvr>
                                        <p:cTn id="54" dur="1" fill="hold">
                                          <p:stCondLst>
                                            <p:cond delay="0"/>
                                          </p:stCondLst>
                                        </p:cTn>
                                        <p:tgtEl>
                                          <p:spTgt spid="188"/>
                                        </p:tgtEl>
                                        <p:attrNameLst>
                                          <p:attrName>style.visibility</p:attrName>
                                        </p:attrNameLst>
                                      </p:cBhvr>
                                      <p:to>
                                        <p:strVal val="visible"/>
                                      </p:to>
                                    </p:set>
                                    <p:animEffect transition="in" filter="wipe(down)">
                                      <p:cBhvr>
                                        <p:cTn id="55" dur="500"/>
                                        <p:tgtEl>
                                          <p:spTgt spid="18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89"/>
                                        </p:tgtEl>
                                        <p:attrNameLst>
                                          <p:attrName>style.visibility</p:attrName>
                                        </p:attrNameLst>
                                      </p:cBhvr>
                                      <p:to>
                                        <p:strVal val="visible"/>
                                      </p:to>
                                    </p:set>
                                    <p:animEffect transition="in" filter="wipe(down)">
                                      <p:cBhvr>
                                        <p:cTn id="58" dur="500"/>
                                        <p:tgtEl>
                                          <p:spTgt spid="18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90"/>
                                        </p:tgtEl>
                                        <p:attrNameLst>
                                          <p:attrName>style.visibility</p:attrName>
                                        </p:attrNameLst>
                                      </p:cBhvr>
                                      <p:to>
                                        <p:strVal val="visible"/>
                                      </p:to>
                                    </p:set>
                                    <p:animEffect transition="in" filter="wipe(down)">
                                      <p:cBhvr>
                                        <p:cTn id="61" dur="500"/>
                                        <p:tgtEl>
                                          <p:spTgt spid="19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91"/>
                                        </p:tgtEl>
                                        <p:attrNameLst>
                                          <p:attrName>style.visibility</p:attrName>
                                        </p:attrNameLst>
                                      </p:cBhvr>
                                      <p:to>
                                        <p:strVal val="visible"/>
                                      </p:to>
                                    </p:set>
                                    <p:animEffect transition="in" filter="wipe(down)">
                                      <p:cBhvr>
                                        <p:cTn id="64" dur="500"/>
                                        <p:tgtEl>
                                          <p:spTgt spid="19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92"/>
                                        </p:tgtEl>
                                        <p:attrNameLst>
                                          <p:attrName>style.visibility</p:attrName>
                                        </p:attrNameLst>
                                      </p:cBhvr>
                                      <p:to>
                                        <p:strVal val="visible"/>
                                      </p:to>
                                    </p:set>
                                    <p:animEffect transition="in" filter="wipe(down)">
                                      <p:cBhvr>
                                        <p:cTn id="67" dur="500"/>
                                        <p:tgtEl>
                                          <p:spTgt spid="19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93"/>
                                        </p:tgtEl>
                                        <p:attrNameLst>
                                          <p:attrName>style.visibility</p:attrName>
                                        </p:attrNameLst>
                                      </p:cBhvr>
                                      <p:to>
                                        <p:strVal val="visible"/>
                                      </p:to>
                                    </p:set>
                                    <p:animEffect transition="in" filter="wipe(down)">
                                      <p:cBhvr>
                                        <p:cTn id="70" dur="500"/>
                                        <p:tgtEl>
                                          <p:spTgt spid="19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94"/>
                                        </p:tgtEl>
                                        <p:attrNameLst>
                                          <p:attrName>style.visibility</p:attrName>
                                        </p:attrNameLst>
                                      </p:cBhvr>
                                      <p:to>
                                        <p:strVal val="visible"/>
                                      </p:to>
                                    </p:set>
                                    <p:animEffect transition="in" filter="wipe(down)">
                                      <p:cBhvr>
                                        <p:cTn id="73" dur="500"/>
                                        <p:tgtEl>
                                          <p:spTgt spid="19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95"/>
                                        </p:tgtEl>
                                        <p:attrNameLst>
                                          <p:attrName>style.visibility</p:attrName>
                                        </p:attrNameLst>
                                      </p:cBhvr>
                                      <p:to>
                                        <p:strVal val="visible"/>
                                      </p:to>
                                    </p:set>
                                    <p:animEffect transition="in" filter="wipe(down)">
                                      <p:cBhvr>
                                        <p:cTn id="76" dur="500"/>
                                        <p:tgtEl>
                                          <p:spTgt spid="19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96"/>
                                        </p:tgtEl>
                                        <p:attrNameLst>
                                          <p:attrName>style.visibility</p:attrName>
                                        </p:attrNameLst>
                                      </p:cBhvr>
                                      <p:to>
                                        <p:strVal val="visible"/>
                                      </p:to>
                                    </p:set>
                                    <p:animEffect transition="in" filter="wipe(down)">
                                      <p:cBhvr>
                                        <p:cTn id="79" dur="500"/>
                                        <p:tgtEl>
                                          <p:spTgt spid="19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7"/>
                                        </p:tgtEl>
                                        <p:attrNameLst>
                                          <p:attrName>style.visibility</p:attrName>
                                        </p:attrNameLst>
                                      </p:cBhvr>
                                      <p:to>
                                        <p:strVal val="visible"/>
                                      </p:to>
                                    </p:set>
                                    <p:animEffect transition="in" filter="wipe(down)">
                                      <p:cBhvr>
                                        <p:cTn id="82" dur="500"/>
                                        <p:tgtEl>
                                          <p:spTgt spid="19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wipe(down)">
                                      <p:cBhvr>
                                        <p:cTn id="85" dur="500"/>
                                        <p:tgtEl>
                                          <p:spTgt spid="198"/>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99"/>
                                        </p:tgtEl>
                                        <p:attrNameLst>
                                          <p:attrName>style.visibility</p:attrName>
                                        </p:attrNameLst>
                                      </p:cBhvr>
                                      <p:to>
                                        <p:strVal val="visible"/>
                                      </p:to>
                                    </p:set>
                                    <p:animEffect transition="in" filter="wipe(down)">
                                      <p:cBhvr>
                                        <p:cTn id="88" dur="500"/>
                                        <p:tgtEl>
                                          <p:spTgt spid="199"/>
                                        </p:tgtEl>
                                      </p:cBhvr>
                                    </p:animEffect>
                                  </p:childTnLst>
                                </p:cTn>
                              </p:par>
                              <p:par>
                                <p:cTn id="89" presetID="22" presetClass="entr" presetSubtype="4"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animEffect transition="in" filter="wipe(down)">
                                      <p:cBhvr>
                                        <p:cTn id="91" dur="500"/>
                                        <p:tgtEl>
                                          <p:spTgt spid="200"/>
                                        </p:tgtEl>
                                      </p:cBhvr>
                                    </p:animEffect>
                                  </p:childTnLst>
                                </p:cTn>
                              </p:par>
                              <p:par>
                                <p:cTn id="92" presetID="22" presetClass="entr" presetSubtype="4" fill="hold" nodeType="with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wipe(down)">
                                      <p:cBhvr>
                                        <p:cTn id="94" dur="500"/>
                                        <p:tgtEl>
                                          <p:spTgt spid="201"/>
                                        </p:tgtEl>
                                      </p:cBhvr>
                                    </p:animEffect>
                                  </p:childTnLst>
                                </p:cTn>
                              </p:par>
                              <p:par>
                                <p:cTn id="95" presetID="22" presetClass="entr" presetSubtype="4" fill="hold" nodeType="withEffect">
                                  <p:stCondLst>
                                    <p:cond delay="0"/>
                                  </p:stCondLst>
                                  <p:childTnLst>
                                    <p:set>
                                      <p:cBhvr>
                                        <p:cTn id="96" dur="1" fill="hold">
                                          <p:stCondLst>
                                            <p:cond delay="0"/>
                                          </p:stCondLst>
                                        </p:cTn>
                                        <p:tgtEl>
                                          <p:spTgt spid="202"/>
                                        </p:tgtEl>
                                        <p:attrNameLst>
                                          <p:attrName>style.visibility</p:attrName>
                                        </p:attrNameLst>
                                      </p:cBhvr>
                                      <p:to>
                                        <p:strVal val="visible"/>
                                      </p:to>
                                    </p:set>
                                    <p:animEffect transition="in" filter="wipe(down)">
                                      <p:cBhvr>
                                        <p:cTn id="97" dur="500"/>
                                        <p:tgtEl>
                                          <p:spTgt spid="202"/>
                                        </p:tgtEl>
                                      </p:cBhvr>
                                    </p:animEffect>
                                  </p:childTnLst>
                                </p:cTn>
                              </p:par>
                              <p:par>
                                <p:cTn id="98" presetID="22" presetClass="entr" presetSubtype="4" fill="hold" nodeType="withEffect">
                                  <p:stCondLst>
                                    <p:cond delay="0"/>
                                  </p:stCondLst>
                                  <p:childTnLst>
                                    <p:set>
                                      <p:cBhvr>
                                        <p:cTn id="99" dur="1" fill="hold">
                                          <p:stCondLst>
                                            <p:cond delay="0"/>
                                          </p:stCondLst>
                                        </p:cTn>
                                        <p:tgtEl>
                                          <p:spTgt spid="203"/>
                                        </p:tgtEl>
                                        <p:attrNameLst>
                                          <p:attrName>style.visibility</p:attrName>
                                        </p:attrNameLst>
                                      </p:cBhvr>
                                      <p:to>
                                        <p:strVal val="visible"/>
                                      </p:to>
                                    </p:set>
                                    <p:animEffect transition="in" filter="wipe(down)">
                                      <p:cBhvr>
                                        <p:cTn id="100" dur="500"/>
                                        <p:tgtEl>
                                          <p:spTgt spid="203"/>
                                        </p:tgtEl>
                                      </p:cBhvr>
                                    </p:animEffect>
                                  </p:childTnLst>
                                </p:cTn>
                              </p:par>
                              <p:par>
                                <p:cTn id="101" presetID="22" presetClass="entr" presetSubtype="4" fill="hold" nodeType="withEffect">
                                  <p:stCondLst>
                                    <p:cond delay="0"/>
                                  </p:stCondLst>
                                  <p:childTnLst>
                                    <p:set>
                                      <p:cBhvr>
                                        <p:cTn id="102" dur="1" fill="hold">
                                          <p:stCondLst>
                                            <p:cond delay="0"/>
                                          </p:stCondLst>
                                        </p:cTn>
                                        <p:tgtEl>
                                          <p:spTgt spid="204"/>
                                        </p:tgtEl>
                                        <p:attrNameLst>
                                          <p:attrName>style.visibility</p:attrName>
                                        </p:attrNameLst>
                                      </p:cBhvr>
                                      <p:to>
                                        <p:strVal val="visible"/>
                                      </p:to>
                                    </p:set>
                                    <p:animEffect transition="in" filter="wipe(down)">
                                      <p:cBhvr>
                                        <p:cTn id="103"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p:bldP spid="177" grpId="0" animBg="1"/>
      <p:bldP spid="178" grpId="0" animBg="1"/>
      <p:bldP spid="179" grpId="0"/>
      <p:bldP spid="180" grpId="0"/>
      <p:bldP spid="181" grpId="0"/>
      <p:bldP spid="182" grpId="0" animBg="1"/>
      <p:bldP spid="183" grpId="0"/>
      <p:bldP spid="184" grpId="0"/>
      <p:bldP spid="185" grpId="0"/>
      <p:bldP spid="186" grpId="0"/>
      <p:bldP spid="187" grpId="0"/>
      <p:bldP spid="188" grpId="0"/>
      <p:bldP spid="189" grpId="0"/>
      <p:bldP spid="190" grpId="0" animBg="1"/>
      <p:bldP spid="191" grpId="0" animBg="1"/>
      <p:bldP spid="192" grpId="0" animBg="1"/>
      <p:bldP spid="193" grpId="0" animBg="1"/>
      <p:bldP spid="194" grpId="0" animBg="1"/>
      <p:bldP spid="195" grpId="0" animBg="1"/>
      <p:bldP spid="196" grpId="0" animBg="1"/>
      <p:bldP spid="197" grpId="0" animBg="1"/>
      <p:bldP spid="198" grpId="0"/>
      <p:bldP spid="1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69FFF5A-71B3-2691-A697-82EC8EAA681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Why Information Hiding?</a:t>
            </a:r>
          </a:p>
        </p:txBody>
      </p:sp>
      <p:sp>
        <p:nvSpPr>
          <p:cNvPr id="9" name="Rectangle 4">
            <a:extLst>
              <a:ext uri="{FF2B5EF4-FFF2-40B4-BE49-F238E27FC236}">
                <a16:creationId xmlns:a16="http://schemas.microsoft.com/office/drawing/2014/main" id="{A68C254F-1E79-A714-2DAB-5D780BAE2958}"/>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reduces the likelihood of “side effects”</a:t>
            </a:r>
          </a:p>
          <a:p>
            <a:pPr>
              <a:lnSpc>
                <a:spcPct val="90000"/>
              </a:lnSpc>
              <a:spcAft>
                <a:spcPct val="20000"/>
              </a:spcAft>
            </a:pPr>
            <a:r>
              <a:rPr kumimoji="1" lang="en-US" altLang="zh-CN">
                <a:latin typeface="Helvetica" panose="020B0604020202020204" pitchFamily="34" charset="0"/>
              </a:rPr>
              <a:t>limits the global impact of local design decisions</a:t>
            </a:r>
          </a:p>
          <a:p>
            <a:pPr>
              <a:lnSpc>
                <a:spcPct val="90000"/>
              </a:lnSpc>
              <a:spcAft>
                <a:spcPct val="20000"/>
              </a:spcAft>
            </a:pPr>
            <a:r>
              <a:rPr kumimoji="1" lang="en-US" altLang="zh-CN">
                <a:latin typeface="Helvetica" panose="020B0604020202020204" pitchFamily="34" charset="0"/>
              </a:rPr>
              <a:t>emphasizes communication through controlled interfaces</a:t>
            </a:r>
          </a:p>
          <a:p>
            <a:pPr>
              <a:lnSpc>
                <a:spcPct val="90000"/>
              </a:lnSpc>
              <a:spcAft>
                <a:spcPct val="20000"/>
              </a:spcAft>
            </a:pPr>
            <a:r>
              <a:rPr kumimoji="1" lang="en-US" altLang="zh-CN">
                <a:latin typeface="Helvetica" panose="020B0604020202020204" pitchFamily="34" charset="0"/>
              </a:rPr>
              <a:t>discourages the use of global data</a:t>
            </a:r>
          </a:p>
          <a:p>
            <a:pPr>
              <a:lnSpc>
                <a:spcPct val="90000"/>
              </a:lnSpc>
              <a:spcAft>
                <a:spcPct val="20000"/>
              </a:spcAft>
            </a:pPr>
            <a:r>
              <a:rPr kumimoji="1" lang="en-US" altLang="zh-CN">
                <a:latin typeface="Helvetica" panose="020B0604020202020204" pitchFamily="34" charset="0"/>
              </a:rPr>
              <a:t>leads to encapsulation—an attribute of high quality design</a:t>
            </a:r>
          </a:p>
          <a:p>
            <a:pPr>
              <a:lnSpc>
                <a:spcPct val="90000"/>
              </a:lnSpc>
              <a:spcAft>
                <a:spcPct val="20000"/>
              </a:spcAft>
            </a:pPr>
            <a:r>
              <a:rPr kumimoji="1" lang="en-US" altLang="zh-CN">
                <a:latin typeface="Helvetica" panose="020B0604020202020204" pitchFamily="34" charset="0"/>
              </a:rPr>
              <a:t>results in higher quality software</a:t>
            </a:r>
          </a:p>
        </p:txBody>
      </p:sp>
      <p:sp>
        <p:nvSpPr>
          <p:cNvPr id="21508" name="灯片编号占位符 1">
            <a:extLst>
              <a:ext uri="{FF2B5EF4-FFF2-40B4-BE49-F238E27FC236}">
                <a16:creationId xmlns:a16="http://schemas.microsoft.com/office/drawing/2014/main" id="{F7883D0E-305A-5358-AA15-79CB4C7B7F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2C3A946-B94F-4B0A-AA8F-DA98A5C067AF}" type="slidenum">
              <a:rPr lang="en-US" altLang="zh-CN" sz="1400">
                <a:solidFill>
                  <a:schemeClr val="tx1"/>
                </a:solidFill>
              </a:rPr>
              <a:pPr>
                <a:spcBef>
                  <a:spcPct val="0"/>
                </a:spcBef>
                <a:buFontTx/>
                <a:buNone/>
              </a:pPr>
              <a:t>18</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down)">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FE4946F-3A1C-2A12-3E9C-9E05E30F1862}"/>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Stepwise Refinement</a:t>
            </a:r>
          </a:p>
        </p:txBody>
      </p:sp>
      <p:sp>
        <p:nvSpPr>
          <p:cNvPr id="22531" name="灯片编号占位符 1">
            <a:extLst>
              <a:ext uri="{FF2B5EF4-FFF2-40B4-BE49-F238E27FC236}">
                <a16:creationId xmlns:a16="http://schemas.microsoft.com/office/drawing/2014/main" id="{A94DB2FF-480E-F35E-A920-0B9E8EABAB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C8762FD-EBD7-49CA-898C-1AD7D403D019}"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61" name="AutoShape 3">
            <a:extLst>
              <a:ext uri="{FF2B5EF4-FFF2-40B4-BE49-F238E27FC236}">
                <a16:creationId xmlns:a16="http://schemas.microsoft.com/office/drawing/2014/main" id="{840F4052-48E7-92BA-6B5E-1FAEC2152294}"/>
              </a:ext>
            </a:extLst>
          </p:cNvPr>
          <p:cNvSpPr>
            <a:spLocks noChangeArrowheads="1"/>
          </p:cNvSpPr>
          <p:nvPr/>
        </p:nvSpPr>
        <p:spPr bwMode="auto">
          <a:xfrm>
            <a:off x="1428750" y="1566863"/>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62" name="AutoShape 4">
            <a:extLst>
              <a:ext uri="{FF2B5EF4-FFF2-40B4-BE49-F238E27FC236}">
                <a16:creationId xmlns:a16="http://schemas.microsoft.com/office/drawing/2014/main" id="{2DEB4A28-4E38-C43A-013E-48AA2CB5BA88}"/>
              </a:ext>
            </a:extLst>
          </p:cNvPr>
          <p:cNvSpPr>
            <a:spLocks noChangeArrowheads="1"/>
          </p:cNvSpPr>
          <p:nvPr/>
        </p:nvSpPr>
        <p:spPr bwMode="auto">
          <a:xfrm>
            <a:off x="1403350" y="1541463"/>
            <a:ext cx="2819400" cy="2819400"/>
          </a:xfrm>
          <a:prstGeom prst="roundRect">
            <a:avLst>
              <a:gd name="adj" fmla="val 7394"/>
            </a:avLst>
          </a:prstGeom>
          <a:solidFill>
            <a:srgbClr val="9A0000"/>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2534" name="Line 5">
            <a:extLst>
              <a:ext uri="{FF2B5EF4-FFF2-40B4-BE49-F238E27FC236}">
                <a16:creationId xmlns:a16="http://schemas.microsoft.com/office/drawing/2014/main" id="{7AEAB18A-7100-681D-78D6-26EB9907A464}"/>
              </a:ext>
            </a:extLst>
          </p:cNvPr>
          <p:cNvSpPr>
            <a:spLocks noChangeShapeType="1"/>
          </p:cNvSpPr>
          <p:nvPr/>
        </p:nvSpPr>
        <p:spPr bwMode="auto">
          <a:xfrm>
            <a:off x="1428750" y="2024063"/>
            <a:ext cx="2768600" cy="0"/>
          </a:xfrm>
          <a:prstGeom prst="line">
            <a:avLst/>
          </a:prstGeom>
          <a:noFill/>
          <a:ln w="50800">
            <a:solidFill>
              <a:srgbClr val="AD278D"/>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Rectangle 6">
            <a:extLst>
              <a:ext uri="{FF2B5EF4-FFF2-40B4-BE49-F238E27FC236}">
                <a16:creationId xmlns:a16="http://schemas.microsoft.com/office/drawing/2014/main" id="{9B1896C2-A0EE-2A6D-6049-0E122D2A64F5}"/>
              </a:ext>
            </a:extLst>
          </p:cNvPr>
          <p:cNvSpPr>
            <a:spLocks noChangeArrowheads="1"/>
          </p:cNvSpPr>
          <p:nvPr/>
        </p:nvSpPr>
        <p:spPr bwMode="auto">
          <a:xfrm>
            <a:off x="1503363" y="1484313"/>
            <a:ext cx="85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a:solidFill>
                  <a:srgbClr val="EAEAEA"/>
                </a:solidFill>
                <a:latin typeface="Helvetica" panose="020B0604020202020204" pitchFamily="34" charset="0"/>
                <a:ea typeface="MS PGothic" panose="020B0600070205080204" pitchFamily="34" charset="-128"/>
              </a:rPr>
              <a:t>open</a:t>
            </a:r>
            <a:endParaRPr lang="en-US" altLang="zh-CN">
              <a:solidFill>
                <a:srgbClr val="000000"/>
              </a:solidFill>
              <a:latin typeface="Helvetica" panose="020B0604020202020204" pitchFamily="34" charset="0"/>
              <a:ea typeface="MS PGothic" panose="020B0600070205080204" pitchFamily="34" charset="-128"/>
            </a:endParaRPr>
          </a:p>
        </p:txBody>
      </p:sp>
      <p:sp>
        <p:nvSpPr>
          <p:cNvPr id="65" name="Rectangle 7">
            <a:extLst>
              <a:ext uri="{FF2B5EF4-FFF2-40B4-BE49-F238E27FC236}">
                <a16:creationId xmlns:a16="http://schemas.microsoft.com/office/drawing/2014/main" id="{C05C324D-08DC-92A3-4C45-41AC89C0A670}"/>
              </a:ext>
            </a:extLst>
          </p:cNvPr>
          <p:cNvSpPr>
            <a:spLocks noChangeArrowheads="1"/>
          </p:cNvSpPr>
          <p:nvPr/>
        </p:nvSpPr>
        <p:spPr bwMode="auto">
          <a:xfrm>
            <a:off x="2419350" y="2595563"/>
            <a:ext cx="3378200" cy="2159000"/>
          </a:xfrm>
          <a:prstGeom prst="rect">
            <a:avLst/>
          </a:prstGeom>
          <a:solidFill>
            <a:srgbClr val="919191"/>
          </a:solidFill>
          <a:ln w="1270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2537" name="Rectangle 8">
            <a:extLst>
              <a:ext uri="{FF2B5EF4-FFF2-40B4-BE49-F238E27FC236}">
                <a16:creationId xmlns:a16="http://schemas.microsoft.com/office/drawing/2014/main" id="{EA298C86-75B2-AC07-58FD-50E72540917F}"/>
              </a:ext>
            </a:extLst>
          </p:cNvPr>
          <p:cNvSpPr>
            <a:spLocks noChangeArrowheads="1"/>
          </p:cNvSpPr>
          <p:nvPr/>
        </p:nvSpPr>
        <p:spPr bwMode="auto">
          <a:xfrm>
            <a:off x="2544763" y="2630488"/>
            <a:ext cx="14763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000000"/>
                </a:solidFill>
                <a:latin typeface="Helvetica" panose="020B0604020202020204" pitchFamily="34" charset="0"/>
                <a:ea typeface="MS PGothic" panose="020B0600070205080204" pitchFamily="34" charset="-128"/>
              </a:rPr>
              <a:t>walk to door;</a:t>
            </a: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38" name="Rectangle 9">
            <a:extLst>
              <a:ext uri="{FF2B5EF4-FFF2-40B4-BE49-F238E27FC236}">
                <a16:creationId xmlns:a16="http://schemas.microsoft.com/office/drawing/2014/main" id="{3017C028-50CE-AA57-E481-A41A275737E3}"/>
              </a:ext>
            </a:extLst>
          </p:cNvPr>
          <p:cNvSpPr>
            <a:spLocks noChangeArrowheads="1"/>
          </p:cNvSpPr>
          <p:nvPr/>
        </p:nvSpPr>
        <p:spPr bwMode="auto">
          <a:xfrm>
            <a:off x="2544763" y="2859088"/>
            <a:ext cx="17065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000000"/>
                </a:solidFill>
                <a:latin typeface="Helvetica" panose="020B0604020202020204" pitchFamily="34" charset="0"/>
                <a:ea typeface="MS PGothic" panose="020B0600070205080204" pitchFamily="34" charset="-128"/>
              </a:rPr>
              <a:t>reach for knob;</a:t>
            </a: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39" name="Rectangle 10">
            <a:extLst>
              <a:ext uri="{FF2B5EF4-FFF2-40B4-BE49-F238E27FC236}">
                <a16:creationId xmlns:a16="http://schemas.microsoft.com/office/drawing/2014/main" id="{95309882-8A95-174F-3A77-91C0C00F1F08}"/>
              </a:ext>
            </a:extLst>
          </p:cNvPr>
          <p:cNvSpPr>
            <a:spLocks noChangeArrowheads="1"/>
          </p:cNvSpPr>
          <p:nvPr/>
        </p:nvSpPr>
        <p:spPr bwMode="auto">
          <a:xfrm>
            <a:off x="2544763" y="3087688"/>
            <a:ext cx="1809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40" name="Rectangle 11">
            <a:extLst>
              <a:ext uri="{FF2B5EF4-FFF2-40B4-BE49-F238E27FC236}">
                <a16:creationId xmlns:a16="http://schemas.microsoft.com/office/drawing/2014/main" id="{D93BC68D-DBEE-0C31-ACC8-0AACA5CF9958}"/>
              </a:ext>
            </a:extLst>
          </p:cNvPr>
          <p:cNvSpPr>
            <a:spLocks noChangeArrowheads="1"/>
          </p:cNvSpPr>
          <p:nvPr/>
        </p:nvSpPr>
        <p:spPr bwMode="auto">
          <a:xfrm>
            <a:off x="2544763" y="3316288"/>
            <a:ext cx="12747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000000"/>
                </a:solidFill>
                <a:latin typeface="Helvetica" panose="020B0604020202020204" pitchFamily="34" charset="0"/>
                <a:ea typeface="MS PGothic" panose="020B0600070205080204" pitchFamily="34" charset="-128"/>
              </a:rPr>
              <a:t>open door;</a:t>
            </a: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41" name="Rectangle 12">
            <a:extLst>
              <a:ext uri="{FF2B5EF4-FFF2-40B4-BE49-F238E27FC236}">
                <a16:creationId xmlns:a16="http://schemas.microsoft.com/office/drawing/2014/main" id="{E682285C-1D74-FA05-2472-9373F1DE0C35}"/>
              </a:ext>
            </a:extLst>
          </p:cNvPr>
          <p:cNvSpPr>
            <a:spLocks noChangeArrowheads="1"/>
          </p:cNvSpPr>
          <p:nvPr/>
        </p:nvSpPr>
        <p:spPr bwMode="auto">
          <a:xfrm>
            <a:off x="2544763" y="3544888"/>
            <a:ext cx="1809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42" name="Rectangle 13">
            <a:extLst>
              <a:ext uri="{FF2B5EF4-FFF2-40B4-BE49-F238E27FC236}">
                <a16:creationId xmlns:a16="http://schemas.microsoft.com/office/drawing/2014/main" id="{F9E71CDD-7FC9-4061-C8F3-2A6470CE4904}"/>
              </a:ext>
            </a:extLst>
          </p:cNvPr>
          <p:cNvSpPr>
            <a:spLocks noChangeArrowheads="1"/>
          </p:cNvSpPr>
          <p:nvPr/>
        </p:nvSpPr>
        <p:spPr bwMode="auto">
          <a:xfrm>
            <a:off x="2544763" y="3773488"/>
            <a:ext cx="1539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000000"/>
                </a:solidFill>
                <a:latin typeface="Helvetica" panose="020B0604020202020204" pitchFamily="34" charset="0"/>
                <a:ea typeface="MS PGothic" panose="020B0600070205080204" pitchFamily="34" charset="-128"/>
              </a:rPr>
              <a:t>walk through;</a:t>
            </a:r>
          </a:p>
          <a:p>
            <a:pPr>
              <a:lnSpc>
                <a:spcPct val="90000"/>
              </a:lnSpc>
              <a:spcBef>
                <a:spcPct val="0"/>
              </a:spcBef>
              <a:buFontTx/>
              <a:buNone/>
            </a:pPr>
            <a:endParaRPr lang="en-US" altLang="zh-CN" sz="1800">
              <a:solidFill>
                <a:srgbClr val="000000"/>
              </a:solidFill>
              <a:latin typeface="Helvetica" panose="020B0604020202020204" pitchFamily="34" charset="0"/>
              <a:ea typeface="MS PGothic" panose="020B0600070205080204" pitchFamily="34" charset="-128"/>
            </a:endParaRPr>
          </a:p>
        </p:txBody>
      </p:sp>
      <p:sp>
        <p:nvSpPr>
          <p:cNvPr id="22543" name="Rectangle 14">
            <a:extLst>
              <a:ext uri="{FF2B5EF4-FFF2-40B4-BE49-F238E27FC236}">
                <a16:creationId xmlns:a16="http://schemas.microsoft.com/office/drawing/2014/main" id="{E231AB7C-91C6-F5E3-99C5-902AEE407BA1}"/>
              </a:ext>
            </a:extLst>
          </p:cNvPr>
          <p:cNvSpPr>
            <a:spLocks noChangeArrowheads="1"/>
          </p:cNvSpPr>
          <p:nvPr/>
        </p:nvSpPr>
        <p:spPr bwMode="auto">
          <a:xfrm>
            <a:off x="2544763" y="4002088"/>
            <a:ext cx="1298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000000"/>
                </a:solidFill>
                <a:latin typeface="Helvetica" panose="020B0604020202020204" pitchFamily="34" charset="0"/>
                <a:ea typeface="MS PGothic" panose="020B0600070205080204" pitchFamily="34" charset="-128"/>
              </a:rPr>
              <a:t>close door.</a:t>
            </a:r>
          </a:p>
        </p:txBody>
      </p:sp>
      <p:sp>
        <p:nvSpPr>
          <p:cNvPr id="73" name="Rectangle 15">
            <a:extLst>
              <a:ext uri="{FF2B5EF4-FFF2-40B4-BE49-F238E27FC236}">
                <a16:creationId xmlns:a16="http://schemas.microsoft.com/office/drawing/2014/main" id="{3B0E0DD0-445C-9DC9-C2DC-4511A267A123}"/>
              </a:ext>
            </a:extLst>
          </p:cNvPr>
          <p:cNvSpPr>
            <a:spLocks noChangeArrowheads="1"/>
          </p:cNvSpPr>
          <p:nvPr/>
        </p:nvSpPr>
        <p:spPr bwMode="auto">
          <a:xfrm>
            <a:off x="4222750" y="3244850"/>
            <a:ext cx="3175000" cy="2678113"/>
          </a:xfrm>
          <a:prstGeom prst="rect">
            <a:avLst/>
          </a:prstGeom>
          <a:solidFill>
            <a:srgbClr val="336699"/>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2545" name="Rectangle 16">
            <a:extLst>
              <a:ext uri="{FF2B5EF4-FFF2-40B4-BE49-F238E27FC236}">
                <a16:creationId xmlns:a16="http://schemas.microsoft.com/office/drawing/2014/main" id="{27056BBA-3683-442E-C77A-92D81376B974}"/>
              </a:ext>
            </a:extLst>
          </p:cNvPr>
          <p:cNvSpPr>
            <a:spLocks noChangeArrowheads="1"/>
          </p:cNvSpPr>
          <p:nvPr/>
        </p:nvSpPr>
        <p:spPr bwMode="auto">
          <a:xfrm>
            <a:off x="4310063" y="3340100"/>
            <a:ext cx="25193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repeat until door opens</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46" name="Rectangle 17">
            <a:extLst>
              <a:ext uri="{FF2B5EF4-FFF2-40B4-BE49-F238E27FC236}">
                <a16:creationId xmlns:a16="http://schemas.microsoft.com/office/drawing/2014/main" id="{71D93A14-2471-9E2D-DCF9-A995DFDFAF09}"/>
              </a:ext>
            </a:extLst>
          </p:cNvPr>
          <p:cNvSpPr>
            <a:spLocks noChangeArrowheads="1"/>
          </p:cNvSpPr>
          <p:nvPr/>
        </p:nvSpPr>
        <p:spPr bwMode="auto">
          <a:xfrm>
            <a:off x="4310063" y="3568700"/>
            <a:ext cx="22399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turn knob clockwise;</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47" name="Rectangle 18">
            <a:extLst>
              <a:ext uri="{FF2B5EF4-FFF2-40B4-BE49-F238E27FC236}">
                <a16:creationId xmlns:a16="http://schemas.microsoft.com/office/drawing/2014/main" id="{AB4095D7-3C77-D17F-D623-A0702864B66C}"/>
              </a:ext>
            </a:extLst>
          </p:cNvPr>
          <p:cNvSpPr>
            <a:spLocks noChangeArrowheads="1"/>
          </p:cNvSpPr>
          <p:nvPr/>
        </p:nvSpPr>
        <p:spPr bwMode="auto">
          <a:xfrm>
            <a:off x="4310063" y="3797300"/>
            <a:ext cx="267811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if knob doesn't turn, then</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48" name="Rectangle 19">
            <a:extLst>
              <a:ext uri="{FF2B5EF4-FFF2-40B4-BE49-F238E27FC236}">
                <a16:creationId xmlns:a16="http://schemas.microsoft.com/office/drawing/2014/main" id="{5150F046-1B94-C32F-F60C-D7CDE9BCF062}"/>
              </a:ext>
            </a:extLst>
          </p:cNvPr>
          <p:cNvSpPr>
            <a:spLocks noChangeArrowheads="1"/>
          </p:cNvSpPr>
          <p:nvPr/>
        </p:nvSpPr>
        <p:spPr bwMode="auto">
          <a:xfrm>
            <a:off x="4310063" y="4025900"/>
            <a:ext cx="17319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    take key out;</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49" name="Rectangle 20">
            <a:extLst>
              <a:ext uri="{FF2B5EF4-FFF2-40B4-BE49-F238E27FC236}">
                <a16:creationId xmlns:a16="http://schemas.microsoft.com/office/drawing/2014/main" id="{73473E74-1304-99F0-9B78-0CDC4DA94765}"/>
              </a:ext>
            </a:extLst>
          </p:cNvPr>
          <p:cNvSpPr>
            <a:spLocks noChangeArrowheads="1"/>
          </p:cNvSpPr>
          <p:nvPr/>
        </p:nvSpPr>
        <p:spPr bwMode="auto">
          <a:xfrm>
            <a:off x="4310063" y="4254500"/>
            <a:ext cx="20478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    find correct key;</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50" name="Rectangle 21">
            <a:extLst>
              <a:ext uri="{FF2B5EF4-FFF2-40B4-BE49-F238E27FC236}">
                <a16:creationId xmlns:a16="http://schemas.microsoft.com/office/drawing/2014/main" id="{AC57C49B-8779-FA69-FE5F-F582D4C42685}"/>
              </a:ext>
            </a:extLst>
          </p:cNvPr>
          <p:cNvSpPr>
            <a:spLocks noChangeArrowheads="1"/>
          </p:cNvSpPr>
          <p:nvPr/>
        </p:nvSpPr>
        <p:spPr bwMode="auto">
          <a:xfrm>
            <a:off x="4310063" y="4483100"/>
            <a:ext cx="17684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    insert in lock;</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51" name="Rectangle 22">
            <a:extLst>
              <a:ext uri="{FF2B5EF4-FFF2-40B4-BE49-F238E27FC236}">
                <a16:creationId xmlns:a16="http://schemas.microsoft.com/office/drawing/2014/main" id="{A1B0A8CB-08BE-4756-5E9D-1D5624D75438}"/>
              </a:ext>
            </a:extLst>
          </p:cNvPr>
          <p:cNvSpPr>
            <a:spLocks noChangeArrowheads="1"/>
          </p:cNvSpPr>
          <p:nvPr/>
        </p:nvSpPr>
        <p:spPr bwMode="auto">
          <a:xfrm>
            <a:off x="4310063" y="4711700"/>
            <a:ext cx="6762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endif</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52" name="Rectangle 23">
            <a:extLst>
              <a:ext uri="{FF2B5EF4-FFF2-40B4-BE49-F238E27FC236}">
                <a16:creationId xmlns:a16="http://schemas.microsoft.com/office/drawing/2014/main" id="{318ECE38-D3B1-CB6B-4EC7-9EE673617255}"/>
              </a:ext>
            </a:extLst>
          </p:cNvPr>
          <p:cNvSpPr>
            <a:spLocks noChangeArrowheads="1"/>
          </p:cNvSpPr>
          <p:nvPr/>
        </p:nvSpPr>
        <p:spPr bwMode="auto">
          <a:xfrm>
            <a:off x="4310063" y="4987925"/>
            <a:ext cx="19097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80000"/>
              </a:lnSpc>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pull/push door</a:t>
            </a:r>
          </a:p>
          <a:p>
            <a:pPr>
              <a:lnSpc>
                <a:spcPct val="80000"/>
              </a:lnSpc>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move out of way;</a:t>
            </a:r>
          </a:p>
          <a:p>
            <a:pPr>
              <a:lnSpc>
                <a:spcPct val="90000"/>
              </a:lnSpc>
              <a:spcBef>
                <a:spcPct val="0"/>
              </a:spcBef>
              <a:buFontTx/>
              <a:buNone/>
            </a:pPr>
            <a:endParaRPr lang="en-US" altLang="zh-CN" sz="1800">
              <a:solidFill>
                <a:srgbClr val="EAEAEA"/>
              </a:solidFill>
              <a:latin typeface="Helvetica" panose="020B0604020202020204" pitchFamily="34" charset="0"/>
              <a:ea typeface="MS PGothic" panose="020B0600070205080204" pitchFamily="34" charset="-128"/>
            </a:endParaRPr>
          </a:p>
        </p:txBody>
      </p:sp>
      <p:sp>
        <p:nvSpPr>
          <p:cNvPr id="22553" name="Rectangle 24">
            <a:extLst>
              <a:ext uri="{FF2B5EF4-FFF2-40B4-BE49-F238E27FC236}">
                <a16:creationId xmlns:a16="http://schemas.microsoft.com/office/drawing/2014/main" id="{2241C104-5777-6C6B-02F0-8E502521E26C}"/>
              </a:ext>
            </a:extLst>
          </p:cNvPr>
          <p:cNvSpPr>
            <a:spLocks noChangeArrowheads="1"/>
          </p:cNvSpPr>
          <p:nvPr/>
        </p:nvSpPr>
        <p:spPr bwMode="auto">
          <a:xfrm>
            <a:off x="4297363" y="5397500"/>
            <a:ext cx="12747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EAEAEA"/>
                </a:solidFill>
                <a:latin typeface="Helvetica" panose="020B0604020202020204" pitchFamily="34" charset="0"/>
                <a:ea typeface="MS PGothic" panose="020B0600070205080204" pitchFamily="34" charset="-128"/>
              </a:rPr>
              <a:t>end repeat</a:t>
            </a:r>
          </a:p>
        </p:txBody>
      </p:sp>
      <p:sp>
        <p:nvSpPr>
          <p:cNvPr id="83" name="Line 25">
            <a:extLst>
              <a:ext uri="{FF2B5EF4-FFF2-40B4-BE49-F238E27FC236}">
                <a16:creationId xmlns:a16="http://schemas.microsoft.com/office/drawing/2014/main" id="{17B6ABE6-BFF5-89EF-8E9E-3A7F6C0C791F}"/>
              </a:ext>
            </a:extLst>
          </p:cNvPr>
          <p:cNvSpPr>
            <a:spLocks noChangeShapeType="1"/>
          </p:cNvSpPr>
          <p:nvPr/>
        </p:nvSpPr>
        <p:spPr bwMode="auto">
          <a:xfrm flipV="1">
            <a:off x="3917950" y="3548063"/>
            <a:ext cx="406400" cy="12700"/>
          </a:xfrm>
          <a:prstGeom prst="line">
            <a:avLst/>
          </a:prstGeom>
          <a:noFill/>
          <a:ln w="508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
        <p:nvSpPr>
          <p:cNvPr id="22555" name="Arc 26">
            <a:extLst>
              <a:ext uri="{FF2B5EF4-FFF2-40B4-BE49-F238E27FC236}">
                <a16:creationId xmlns:a16="http://schemas.microsoft.com/office/drawing/2014/main" id="{791BD4E2-137D-A8EF-557A-0ABEE83CF1A5}"/>
              </a:ext>
            </a:extLst>
          </p:cNvPr>
          <p:cNvSpPr>
            <a:spLocks/>
          </p:cNvSpPr>
          <p:nvPr/>
        </p:nvSpPr>
        <p:spPr bwMode="auto">
          <a:xfrm>
            <a:off x="1912938" y="2479675"/>
            <a:ext cx="812800" cy="8286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AD278D"/>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par>
                                <p:cTn id="11" presetID="22" presetClass="entr" presetSubtype="4" fill="hold" nodeType="withEffect">
                                  <p:stCondLst>
                                    <p:cond delay="0"/>
                                  </p:stCondLst>
                                  <p:childTnLst>
                                    <p:set>
                                      <p:cBhvr>
                                        <p:cTn id="12" dur="1" fill="hold">
                                          <p:stCondLst>
                                            <p:cond delay="0"/>
                                          </p:stCondLst>
                                        </p:cTn>
                                        <p:tgtEl>
                                          <p:spTgt spid="22534"/>
                                        </p:tgtEl>
                                        <p:attrNameLst>
                                          <p:attrName>style.visibility</p:attrName>
                                        </p:attrNameLst>
                                      </p:cBhvr>
                                      <p:to>
                                        <p:strVal val="visible"/>
                                      </p:to>
                                    </p:set>
                                    <p:animEffect transition="in" filter="wipe(down)">
                                      <p:cBhvr>
                                        <p:cTn id="13" dur="500"/>
                                        <p:tgtEl>
                                          <p:spTgt spid="2253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535"/>
                                        </p:tgtEl>
                                        <p:attrNameLst>
                                          <p:attrName>style.visibility</p:attrName>
                                        </p:attrNameLst>
                                      </p:cBhvr>
                                      <p:to>
                                        <p:strVal val="visible"/>
                                      </p:to>
                                    </p:set>
                                    <p:animEffect transition="in" filter="wipe(down)">
                                      <p:cBhvr>
                                        <p:cTn id="16" dur="500"/>
                                        <p:tgtEl>
                                          <p:spTgt spid="225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wipe(down)">
                                      <p:cBhvr>
                                        <p:cTn id="22" dur="500"/>
                                        <p:tgtEl>
                                          <p:spTgt spid="225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538"/>
                                        </p:tgtEl>
                                        <p:attrNameLst>
                                          <p:attrName>style.visibility</p:attrName>
                                        </p:attrNameLst>
                                      </p:cBhvr>
                                      <p:to>
                                        <p:strVal val="visible"/>
                                      </p:to>
                                    </p:set>
                                    <p:animEffect transition="in" filter="wipe(down)">
                                      <p:cBhvr>
                                        <p:cTn id="25" dur="500"/>
                                        <p:tgtEl>
                                          <p:spTgt spid="22538"/>
                                        </p:tgtEl>
                                      </p:cBhvr>
                                    </p:animEffect>
                                  </p:childTnLst>
                                </p:cTn>
                              </p:par>
                              <p:par>
                                <p:cTn id="26" presetID="22" presetClass="entr" presetSubtype="4" fill="hold" grpId="0" nodeType="withEffect" nodePh="1">
                                  <p:stCondLst>
                                    <p:cond delay="0"/>
                                  </p:stCondLst>
                                  <p:endCondLst>
                                    <p:cond evt="begin" delay="0">
                                      <p:tn val="26"/>
                                    </p:cond>
                                  </p:endCondLst>
                                  <p:childTnLst>
                                    <p:set>
                                      <p:cBhvr>
                                        <p:cTn id="27" dur="1" fill="hold">
                                          <p:stCondLst>
                                            <p:cond delay="0"/>
                                          </p:stCondLst>
                                        </p:cTn>
                                        <p:tgtEl>
                                          <p:spTgt spid="22539"/>
                                        </p:tgtEl>
                                        <p:attrNameLst>
                                          <p:attrName>style.visibility</p:attrName>
                                        </p:attrNameLst>
                                      </p:cBhvr>
                                      <p:to>
                                        <p:strVal val="visible"/>
                                      </p:to>
                                    </p:set>
                                    <p:animEffect transition="in" filter="wipe(down)">
                                      <p:cBhvr>
                                        <p:cTn id="28" dur="500"/>
                                        <p:tgtEl>
                                          <p:spTgt spid="2253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2540"/>
                                        </p:tgtEl>
                                        <p:attrNameLst>
                                          <p:attrName>style.visibility</p:attrName>
                                        </p:attrNameLst>
                                      </p:cBhvr>
                                      <p:to>
                                        <p:strVal val="visible"/>
                                      </p:to>
                                    </p:set>
                                    <p:animEffect transition="in" filter="wipe(down)">
                                      <p:cBhvr>
                                        <p:cTn id="31" dur="500"/>
                                        <p:tgtEl>
                                          <p:spTgt spid="22540"/>
                                        </p:tgtEl>
                                      </p:cBhvr>
                                    </p:animEffect>
                                  </p:childTnLst>
                                </p:cTn>
                              </p:par>
                              <p:par>
                                <p:cTn id="32" presetID="22" presetClass="entr" presetSubtype="4" fill="hold" grpId="0" nodeType="withEffect" nodePh="1">
                                  <p:stCondLst>
                                    <p:cond delay="0"/>
                                  </p:stCondLst>
                                  <p:endCondLst>
                                    <p:cond evt="begin" delay="0">
                                      <p:tn val="32"/>
                                    </p:cond>
                                  </p:endCondLst>
                                  <p:childTnLst>
                                    <p:set>
                                      <p:cBhvr>
                                        <p:cTn id="33" dur="1" fill="hold">
                                          <p:stCondLst>
                                            <p:cond delay="0"/>
                                          </p:stCondLst>
                                        </p:cTn>
                                        <p:tgtEl>
                                          <p:spTgt spid="22541"/>
                                        </p:tgtEl>
                                        <p:attrNameLst>
                                          <p:attrName>style.visibility</p:attrName>
                                        </p:attrNameLst>
                                      </p:cBhvr>
                                      <p:to>
                                        <p:strVal val="visible"/>
                                      </p:to>
                                    </p:set>
                                    <p:animEffect transition="in" filter="wipe(down)">
                                      <p:cBhvr>
                                        <p:cTn id="34" dur="500"/>
                                        <p:tgtEl>
                                          <p:spTgt spid="225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wipe(down)">
                                      <p:cBhvr>
                                        <p:cTn id="37" dur="500"/>
                                        <p:tgtEl>
                                          <p:spTgt spid="2254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2543"/>
                                        </p:tgtEl>
                                        <p:attrNameLst>
                                          <p:attrName>style.visibility</p:attrName>
                                        </p:attrNameLst>
                                      </p:cBhvr>
                                      <p:to>
                                        <p:strVal val="visible"/>
                                      </p:to>
                                    </p:set>
                                    <p:animEffect transition="in" filter="wipe(down)">
                                      <p:cBhvr>
                                        <p:cTn id="40" dur="500"/>
                                        <p:tgtEl>
                                          <p:spTgt spid="2254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down)">
                                      <p:cBhvr>
                                        <p:cTn id="43" dur="500"/>
                                        <p:tgtEl>
                                          <p:spTgt spid="7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545"/>
                                        </p:tgtEl>
                                        <p:attrNameLst>
                                          <p:attrName>style.visibility</p:attrName>
                                        </p:attrNameLst>
                                      </p:cBhvr>
                                      <p:to>
                                        <p:strVal val="visible"/>
                                      </p:to>
                                    </p:set>
                                    <p:animEffect transition="in" filter="wipe(down)">
                                      <p:cBhvr>
                                        <p:cTn id="46" dur="500"/>
                                        <p:tgtEl>
                                          <p:spTgt spid="225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2546"/>
                                        </p:tgtEl>
                                        <p:attrNameLst>
                                          <p:attrName>style.visibility</p:attrName>
                                        </p:attrNameLst>
                                      </p:cBhvr>
                                      <p:to>
                                        <p:strVal val="visible"/>
                                      </p:to>
                                    </p:set>
                                    <p:animEffect transition="in" filter="wipe(down)">
                                      <p:cBhvr>
                                        <p:cTn id="49" dur="500"/>
                                        <p:tgtEl>
                                          <p:spTgt spid="2254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547"/>
                                        </p:tgtEl>
                                        <p:attrNameLst>
                                          <p:attrName>style.visibility</p:attrName>
                                        </p:attrNameLst>
                                      </p:cBhvr>
                                      <p:to>
                                        <p:strVal val="visible"/>
                                      </p:to>
                                    </p:set>
                                    <p:animEffect transition="in" filter="wipe(down)">
                                      <p:cBhvr>
                                        <p:cTn id="52" dur="500"/>
                                        <p:tgtEl>
                                          <p:spTgt spid="2254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2548"/>
                                        </p:tgtEl>
                                        <p:attrNameLst>
                                          <p:attrName>style.visibility</p:attrName>
                                        </p:attrNameLst>
                                      </p:cBhvr>
                                      <p:to>
                                        <p:strVal val="visible"/>
                                      </p:to>
                                    </p:set>
                                    <p:animEffect transition="in" filter="wipe(down)">
                                      <p:cBhvr>
                                        <p:cTn id="55" dur="500"/>
                                        <p:tgtEl>
                                          <p:spTgt spid="2254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549"/>
                                        </p:tgtEl>
                                        <p:attrNameLst>
                                          <p:attrName>style.visibility</p:attrName>
                                        </p:attrNameLst>
                                      </p:cBhvr>
                                      <p:to>
                                        <p:strVal val="visible"/>
                                      </p:to>
                                    </p:set>
                                    <p:animEffect transition="in" filter="wipe(down)">
                                      <p:cBhvr>
                                        <p:cTn id="58" dur="500"/>
                                        <p:tgtEl>
                                          <p:spTgt spid="2254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550"/>
                                        </p:tgtEl>
                                        <p:attrNameLst>
                                          <p:attrName>style.visibility</p:attrName>
                                        </p:attrNameLst>
                                      </p:cBhvr>
                                      <p:to>
                                        <p:strVal val="visible"/>
                                      </p:to>
                                    </p:set>
                                    <p:animEffect transition="in" filter="wipe(down)">
                                      <p:cBhvr>
                                        <p:cTn id="61" dur="500"/>
                                        <p:tgtEl>
                                          <p:spTgt spid="2255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2551"/>
                                        </p:tgtEl>
                                        <p:attrNameLst>
                                          <p:attrName>style.visibility</p:attrName>
                                        </p:attrNameLst>
                                      </p:cBhvr>
                                      <p:to>
                                        <p:strVal val="visible"/>
                                      </p:to>
                                    </p:set>
                                    <p:animEffect transition="in" filter="wipe(down)">
                                      <p:cBhvr>
                                        <p:cTn id="64" dur="500"/>
                                        <p:tgtEl>
                                          <p:spTgt spid="2255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2552"/>
                                        </p:tgtEl>
                                        <p:attrNameLst>
                                          <p:attrName>style.visibility</p:attrName>
                                        </p:attrNameLst>
                                      </p:cBhvr>
                                      <p:to>
                                        <p:strVal val="visible"/>
                                      </p:to>
                                    </p:set>
                                    <p:animEffect transition="in" filter="wipe(down)">
                                      <p:cBhvr>
                                        <p:cTn id="67" dur="500"/>
                                        <p:tgtEl>
                                          <p:spTgt spid="2255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2553"/>
                                        </p:tgtEl>
                                        <p:attrNameLst>
                                          <p:attrName>style.visibility</p:attrName>
                                        </p:attrNameLst>
                                      </p:cBhvr>
                                      <p:to>
                                        <p:strVal val="visible"/>
                                      </p:to>
                                    </p:set>
                                    <p:animEffect transition="in" filter="wipe(down)">
                                      <p:cBhvr>
                                        <p:cTn id="70" dur="500"/>
                                        <p:tgtEl>
                                          <p:spTgt spid="22553"/>
                                        </p:tgtEl>
                                      </p:cBhvr>
                                    </p:animEffect>
                                  </p:childTnLst>
                                </p:cTn>
                              </p:par>
                              <p:par>
                                <p:cTn id="71" presetID="22" presetClass="entr" presetSubtype="4"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down)">
                                      <p:cBhvr>
                                        <p:cTn id="73" dur="500"/>
                                        <p:tgtEl>
                                          <p:spTgt spid="83"/>
                                        </p:tgtEl>
                                      </p:cBhvr>
                                    </p:animEffect>
                                  </p:childTnLst>
                                </p:cTn>
                              </p:par>
                              <p:par>
                                <p:cTn id="74" presetID="22" presetClass="entr" presetSubtype="4" fill="hold" nodeType="withEffect">
                                  <p:stCondLst>
                                    <p:cond delay="0"/>
                                  </p:stCondLst>
                                  <p:childTnLst>
                                    <p:set>
                                      <p:cBhvr>
                                        <p:cTn id="75" dur="1" fill="hold">
                                          <p:stCondLst>
                                            <p:cond delay="0"/>
                                          </p:stCondLst>
                                        </p:cTn>
                                        <p:tgtEl>
                                          <p:spTgt spid="22555"/>
                                        </p:tgtEl>
                                        <p:attrNameLst>
                                          <p:attrName>style.visibility</p:attrName>
                                        </p:attrNameLst>
                                      </p:cBhvr>
                                      <p:to>
                                        <p:strVal val="visible"/>
                                      </p:to>
                                    </p:set>
                                    <p:animEffect transition="in" filter="wipe(down)">
                                      <p:cBhvr>
                                        <p:cTn id="76" dur="500"/>
                                        <p:tgtEl>
                                          <p:spTgt spid="2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22535" grpId="0"/>
      <p:bldP spid="65" grpId="0" animBg="1"/>
      <p:bldP spid="22537" grpId="0"/>
      <p:bldP spid="22538" grpId="0"/>
      <p:bldP spid="22539" grpId="0"/>
      <p:bldP spid="22540" grpId="0"/>
      <p:bldP spid="22541" grpId="0"/>
      <p:bldP spid="22542" grpId="0"/>
      <p:bldP spid="22543" grpId="0"/>
      <p:bldP spid="73" grpId="0" animBg="1"/>
      <p:bldP spid="22545" grpId="0"/>
      <p:bldP spid="22546" grpId="0"/>
      <p:bldP spid="22547" grpId="0"/>
      <p:bldP spid="22548" grpId="0"/>
      <p:bldP spid="22549" grpId="0"/>
      <p:bldP spid="22550" grpId="0"/>
      <p:bldP spid="22551" grpId="0"/>
      <p:bldP spid="22552" grpId="0"/>
      <p:bldP spid="225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CE13516-3645-1F00-EE50-D8F936B3C916}"/>
              </a:ext>
            </a:extLst>
          </p:cNvPr>
          <p:cNvSpPr>
            <a:spLocks noChangeArrowheads="1"/>
          </p:cNvSpPr>
          <p:nvPr/>
        </p:nvSpPr>
        <p:spPr bwMode="auto">
          <a:xfrm>
            <a:off x="742950" y="1555750"/>
            <a:ext cx="80772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80000"/>
              </a:lnSpc>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Mitch </a:t>
            </a:r>
            <a:r>
              <a:rPr kumimoji="1" lang="en-US" altLang="zh-CN" sz="2400" i="1" dirty="0" err="1">
                <a:solidFill>
                  <a:srgbClr val="3366FF"/>
                </a:solidFill>
                <a:latin typeface="Helvetica" panose="020B0604020202020204" pitchFamily="34" charset="0"/>
                <a:ea typeface="+mn-ea"/>
                <a:cs typeface="宋体" charset="0"/>
              </a:rPr>
              <a:t>Kapor</a:t>
            </a:r>
            <a:r>
              <a:rPr kumimoji="1" lang="en-US" altLang="zh-CN" sz="2400" i="1" dirty="0">
                <a:solidFill>
                  <a:srgbClr val="3366FF"/>
                </a:solidFill>
                <a:latin typeface="Helvetica" panose="020B0604020202020204" pitchFamily="34" charset="0"/>
                <a:ea typeface="+mn-ea"/>
                <a:cs typeface="宋体" charset="0"/>
              </a:rPr>
              <a:t>, the creator of Lotus 1-2-3, presented a “software design manifesto” in Dr. Dobbs Journal. He said:</a:t>
            </a:r>
          </a:p>
          <a:p>
            <a:pPr marL="342900" indent="-342900">
              <a:lnSpc>
                <a:spcPct val="80000"/>
              </a:lnSpc>
              <a:spcBef>
                <a:spcPct val="20000"/>
              </a:spcBef>
              <a:buFontTx/>
              <a:buChar char="•"/>
              <a:defRPr/>
            </a:pPr>
            <a:endParaRPr kumimoji="1" lang="en-US" altLang="zh-CN" sz="2400" i="1" dirty="0">
              <a:solidFill>
                <a:srgbClr val="3366FF"/>
              </a:solidFill>
              <a:latin typeface="Helvetica" panose="020B0604020202020204" pitchFamily="34" charset="0"/>
              <a:ea typeface="+mn-ea"/>
              <a:cs typeface="宋体" charset="0"/>
            </a:endParaRPr>
          </a:p>
          <a:p>
            <a:pPr marL="342900" indent="-342900">
              <a:lnSpc>
                <a:spcPct val="80000"/>
              </a:lnSpc>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Good software design should exhibit:</a:t>
            </a:r>
          </a:p>
          <a:p>
            <a:pPr marL="800100" lvl="1" indent="-342900" eaLnBrk="1" hangingPunct="1">
              <a:lnSpc>
                <a:spcPts val="2500"/>
              </a:lnSpc>
              <a:spcBef>
                <a:spcPct val="20000"/>
              </a:spcBef>
              <a:buFont typeface="Helvetica" panose="020B0604020202020204" pitchFamily="34" charset="0"/>
              <a:buChar char="–"/>
              <a:defRPr/>
            </a:pPr>
            <a:r>
              <a:rPr kumimoji="1" lang="en-US" altLang="zh-CN" sz="2000" i="1" dirty="0">
                <a:solidFill>
                  <a:srgbClr val="3366FF"/>
                </a:solidFill>
                <a:latin typeface="Helvetica" panose="020B0604020202020204" pitchFamily="34" charset="0"/>
                <a:ea typeface="+mn-ea"/>
                <a:cs typeface="宋体" charset="0"/>
              </a:rPr>
              <a:t>Firmness</a:t>
            </a:r>
            <a:r>
              <a:rPr lang="en-US" altLang="zh-CN" sz="2000" kern="0" dirty="0">
                <a:solidFill>
                  <a:srgbClr val="000066"/>
                </a:solidFill>
                <a:latin typeface="Helvetica" panose="020B0604020202020204" pitchFamily="34" charset="0"/>
                <a:ea typeface="+mn-ea"/>
              </a:rPr>
              <a:t>: A program should not have any bugs that inhibit its function. </a:t>
            </a:r>
          </a:p>
          <a:p>
            <a:pPr marL="800100" lvl="1" indent="-342900" eaLnBrk="1" hangingPunct="1">
              <a:lnSpc>
                <a:spcPts val="2500"/>
              </a:lnSpc>
              <a:spcBef>
                <a:spcPct val="20000"/>
              </a:spcBef>
              <a:buFont typeface="Helvetica" panose="020B0604020202020204" pitchFamily="34" charset="0"/>
              <a:buChar char="–"/>
              <a:defRPr/>
            </a:pPr>
            <a:r>
              <a:rPr kumimoji="1" lang="en-US" altLang="zh-CN" sz="2000" i="1" dirty="0">
                <a:solidFill>
                  <a:srgbClr val="3366FF"/>
                </a:solidFill>
                <a:latin typeface="Helvetica" panose="020B0604020202020204" pitchFamily="34" charset="0"/>
                <a:ea typeface="+mn-ea"/>
                <a:cs typeface="宋体" charset="0"/>
              </a:rPr>
              <a:t>Commodity</a:t>
            </a:r>
            <a:r>
              <a:rPr lang="en-US" altLang="zh-CN" sz="2000" kern="0" dirty="0">
                <a:solidFill>
                  <a:srgbClr val="000066"/>
                </a:solidFill>
                <a:latin typeface="Helvetica" panose="020B0604020202020204" pitchFamily="34" charset="0"/>
                <a:ea typeface="+mn-ea"/>
              </a:rPr>
              <a:t>: A program should be suitable for the purposes for which it was intended. </a:t>
            </a:r>
          </a:p>
          <a:p>
            <a:pPr marL="800100" lvl="1" indent="-342900" eaLnBrk="1" hangingPunct="1">
              <a:lnSpc>
                <a:spcPts val="2500"/>
              </a:lnSpc>
              <a:spcBef>
                <a:spcPct val="20000"/>
              </a:spcBef>
              <a:buFont typeface="Helvetica" panose="020B0604020202020204" pitchFamily="34" charset="0"/>
              <a:buChar char="–"/>
              <a:defRPr/>
            </a:pPr>
            <a:r>
              <a:rPr kumimoji="1" lang="en-US" altLang="zh-CN" sz="2000" i="1" dirty="0">
                <a:solidFill>
                  <a:srgbClr val="3366FF"/>
                </a:solidFill>
                <a:latin typeface="Helvetica" panose="020B0604020202020204" pitchFamily="34" charset="0"/>
                <a:ea typeface="+mn-ea"/>
                <a:cs typeface="宋体" charset="0"/>
              </a:rPr>
              <a:t>Delight</a:t>
            </a:r>
            <a:r>
              <a:rPr lang="en-US" altLang="zh-CN" sz="2000" kern="0" dirty="0">
                <a:solidFill>
                  <a:srgbClr val="000066"/>
                </a:solidFill>
                <a:latin typeface="Helvetica" panose="020B0604020202020204" pitchFamily="34" charset="0"/>
                <a:ea typeface="+mn-ea"/>
              </a:rPr>
              <a:t>: The experience of using the program should be pleasurable one.</a:t>
            </a:r>
          </a:p>
          <a:p>
            <a:pPr marL="342900" indent="-342900">
              <a:spcBef>
                <a:spcPct val="20000"/>
              </a:spcBef>
              <a:buFont typeface="Wingdings" panose="05000000000000000000" pitchFamily="2" charset="2"/>
              <a:buChar char="F"/>
              <a:defRPr/>
            </a:pPr>
            <a:endParaRPr lang="en-US" altLang="zh-CN" sz="2000" b="1" dirty="0"/>
          </a:p>
        </p:txBody>
      </p:sp>
      <p:sp>
        <p:nvSpPr>
          <p:cNvPr id="4099" name="灯片编号占位符 1">
            <a:extLst>
              <a:ext uri="{FF2B5EF4-FFF2-40B4-BE49-F238E27FC236}">
                <a16:creationId xmlns:a16="http://schemas.microsoft.com/office/drawing/2014/main" id="{3C0D6ED6-9EFA-089C-F123-7CAFDB36FD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ACC2ADF-AD31-4BEB-B12E-0EF030CB4852}"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E1A0CD08-2457-85AD-6AA7-09ADE6E3206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wipe(down)">
                                      <p:cBhvr>
                                        <p:cTn id="15" dur="500"/>
                                        <p:tgtEl>
                                          <p:spTgt spid="8">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wipe(down)">
                                      <p:cBhvr>
                                        <p:cTn id="18" dur="500"/>
                                        <p:tgtEl>
                                          <p:spTgt spid="8">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wipe(down)">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AFB60FC-217B-BAFB-87E4-B5F50461C8D7}"/>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Sizing Modules: Two Views</a:t>
            </a:r>
          </a:p>
        </p:txBody>
      </p:sp>
      <p:sp>
        <p:nvSpPr>
          <p:cNvPr id="23555" name="灯片编号占位符 1">
            <a:extLst>
              <a:ext uri="{FF2B5EF4-FFF2-40B4-BE49-F238E27FC236}">
                <a16:creationId xmlns:a16="http://schemas.microsoft.com/office/drawing/2014/main" id="{2966398E-E8C0-02BD-65D8-A1A450EE8C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FD22D99-1470-4651-89D0-3797E742E148}" type="slidenum">
              <a:rPr lang="en-US" altLang="zh-CN" sz="1400">
                <a:solidFill>
                  <a:schemeClr val="tx1"/>
                </a:solidFill>
              </a:rPr>
              <a:pPr>
                <a:spcBef>
                  <a:spcPct val="0"/>
                </a:spcBef>
                <a:buFontTx/>
                <a:buNone/>
              </a:pPr>
              <a:t>20</a:t>
            </a:fld>
            <a:endParaRPr lang="en-US" altLang="zh-CN" sz="1400">
              <a:solidFill>
                <a:schemeClr val="tx1"/>
              </a:solidFill>
            </a:endParaRPr>
          </a:p>
        </p:txBody>
      </p:sp>
      <p:pic>
        <p:nvPicPr>
          <p:cNvPr id="23556" name="Picture 3">
            <a:extLst>
              <a:ext uri="{FF2B5EF4-FFF2-40B4-BE49-F238E27FC236}">
                <a16:creationId xmlns:a16="http://schemas.microsoft.com/office/drawing/2014/main" id="{70E4CDDE-1008-D4DF-90AE-FDAF08AAB0B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1773238"/>
            <a:ext cx="66675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down)">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94B44B5-877E-903E-4367-33E89C7FD5B9}"/>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Functional Independence</a:t>
            </a:r>
          </a:p>
        </p:txBody>
      </p:sp>
      <p:sp>
        <p:nvSpPr>
          <p:cNvPr id="9" name="Rectangle 4">
            <a:extLst>
              <a:ext uri="{FF2B5EF4-FFF2-40B4-BE49-F238E27FC236}">
                <a16:creationId xmlns:a16="http://schemas.microsoft.com/office/drawing/2014/main" id="{DA70259F-62FA-69F7-A04E-B3E9B55F4358}"/>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a:latin typeface="Helvetica" panose="020B0604020202020204" pitchFamily="34" charset="0"/>
              </a:rPr>
              <a:t>Functional independence is achieved by developing modules with "single-minded" function and an "aversion" to excessive interaction with other modules.</a:t>
            </a:r>
          </a:p>
          <a:p>
            <a:pPr>
              <a:lnSpc>
                <a:spcPct val="90000"/>
              </a:lnSpc>
              <a:spcAft>
                <a:spcPct val="20000"/>
              </a:spcAft>
            </a:pPr>
            <a:r>
              <a:rPr kumimoji="1" lang="en-US" altLang="zh-CN" sz="2000" i="1">
                <a:solidFill>
                  <a:srgbClr val="3366FF"/>
                </a:solidFill>
                <a:latin typeface="Helvetica" panose="020B0604020202020204" pitchFamily="34" charset="0"/>
              </a:rPr>
              <a:t>Cohesion</a:t>
            </a:r>
            <a:r>
              <a:rPr kumimoji="1" lang="en-US" altLang="zh-CN" sz="2000">
                <a:latin typeface="Helvetica" panose="020B0604020202020204" pitchFamily="34" charset="0"/>
              </a:rPr>
              <a:t> is an indication of the relative functional strength of a module.</a:t>
            </a:r>
          </a:p>
          <a:p>
            <a:pPr lvl="1">
              <a:lnSpc>
                <a:spcPct val="90000"/>
              </a:lnSpc>
              <a:spcAft>
                <a:spcPct val="20000"/>
              </a:spcAft>
            </a:pPr>
            <a:r>
              <a:rPr lang="en-US" altLang="zh-CN" sz="1800">
                <a:solidFill>
                  <a:srgbClr val="0033CC"/>
                </a:solidFill>
                <a:latin typeface="Helvetica" panose="020B0604020202020204" pitchFamily="34" charset="0"/>
              </a:rPr>
              <a:t>A cohesive module performs a single task, requiring little interaction with other components in other parts of a program. Stated simply, a cohesive module should (ideally) do just one thing. </a:t>
            </a:r>
          </a:p>
          <a:p>
            <a:pPr>
              <a:lnSpc>
                <a:spcPct val="90000"/>
              </a:lnSpc>
              <a:spcAft>
                <a:spcPct val="20000"/>
              </a:spcAft>
            </a:pPr>
            <a:r>
              <a:rPr kumimoji="1" lang="en-US" altLang="zh-CN" sz="2000" i="1">
                <a:solidFill>
                  <a:srgbClr val="3366FF"/>
                </a:solidFill>
                <a:latin typeface="Helvetica" panose="020B0604020202020204" pitchFamily="34" charset="0"/>
              </a:rPr>
              <a:t>Coupling</a:t>
            </a:r>
            <a:r>
              <a:rPr kumimoji="1" lang="en-US" altLang="zh-CN" sz="2000">
                <a:latin typeface="Helvetica" panose="020B0604020202020204" pitchFamily="34" charset="0"/>
              </a:rPr>
              <a:t> is an indication of the relative interdependence among modules.</a:t>
            </a:r>
          </a:p>
          <a:p>
            <a:pPr lvl="1">
              <a:lnSpc>
                <a:spcPct val="90000"/>
              </a:lnSpc>
              <a:spcAft>
                <a:spcPct val="20000"/>
              </a:spcAft>
            </a:pPr>
            <a:r>
              <a:rPr lang="en-US" altLang="zh-CN" sz="1800">
                <a:solidFill>
                  <a:srgbClr val="0033CC"/>
                </a:solidFill>
                <a:latin typeface="Helvetica" panose="020B0604020202020204" pitchFamily="34" charset="0"/>
              </a:rPr>
              <a:t>Coupling depends on the interface complexity between modules, the point at which entry or reference is made to a module, and what data pass across the interface.</a:t>
            </a:r>
          </a:p>
        </p:txBody>
      </p:sp>
      <p:sp>
        <p:nvSpPr>
          <p:cNvPr id="24580" name="灯片编号占位符 1">
            <a:extLst>
              <a:ext uri="{FF2B5EF4-FFF2-40B4-BE49-F238E27FC236}">
                <a16:creationId xmlns:a16="http://schemas.microsoft.com/office/drawing/2014/main" id="{0ABBE392-610D-477C-377C-076B246C0E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D33B05F-1461-4EDB-B6D2-4BE174BBA473}" type="slidenum">
              <a:rPr lang="en-US" altLang="zh-CN" sz="1400">
                <a:solidFill>
                  <a:schemeClr val="tx1"/>
                </a:solidFill>
              </a:rPr>
              <a:pPr>
                <a:spcBef>
                  <a:spcPct val="0"/>
                </a:spcBef>
                <a:buFontTx/>
                <a:buNone/>
              </a:pPr>
              <a:t>21</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down)">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B15D76C1-A8AC-D17F-9FA4-1C0E6F7B24F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Aspects</a:t>
            </a:r>
          </a:p>
        </p:txBody>
      </p:sp>
      <p:sp>
        <p:nvSpPr>
          <p:cNvPr id="9" name="Rectangle 4">
            <a:extLst>
              <a:ext uri="{FF2B5EF4-FFF2-40B4-BE49-F238E27FC236}">
                <a16:creationId xmlns:a16="http://schemas.microsoft.com/office/drawing/2014/main" id="{D87C58AF-435E-CBDB-C82F-C2457C63E4C3}"/>
              </a:ext>
            </a:extLst>
          </p:cNvPr>
          <p:cNvSpPr txBox="1">
            <a:spLocks noChangeArrowheads="1"/>
          </p:cNvSpPr>
          <p:nvPr/>
        </p:nvSpPr>
        <p:spPr bwMode="auto">
          <a:xfrm>
            <a:off x="900113" y="1700213"/>
            <a:ext cx="75803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711200" indent="-352425">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2" indent="-342900">
              <a:lnSpc>
                <a:spcPct val="120000"/>
              </a:lnSpc>
              <a:spcAft>
                <a:spcPct val="20000"/>
              </a:spcAft>
              <a:buFont typeface="Helvetica" panose="020B0604020202020204" pitchFamily="34" charset="0"/>
              <a:buChar char="•"/>
              <a:defRPr/>
            </a:pPr>
            <a:r>
              <a:rPr kumimoji="1" lang="en-US" altLang="zh-CN" sz="2400" dirty="0">
                <a:latin typeface="Helvetica" panose="020B0604020202020204" pitchFamily="34" charset="0"/>
              </a:rPr>
              <a:t>Consider two requirements, A and B.  Requirement A crosscuts requirement B “if a software decomposition [refinement] has been chosen in which B cannot be satisfied without taking A into account. [Ros04]</a:t>
            </a:r>
          </a:p>
          <a:p>
            <a:pPr marL="342900" lvl="2" indent="-342900">
              <a:lnSpc>
                <a:spcPct val="120000"/>
              </a:lnSpc>
              <a:spcAft>
                <a:spcPct val="20000"/>
              </a:spcAft>
              <a:buFont typeface="Helvetica" panose="020B0604020202020204" pitchFamily="34" charset="0"/>
              <a:buChar char="•"/>
              <a:defRPr/>
            </a:pPr>
            <a:r>
              <a:rPr kumimoji="1" lang="en-US" altLang="zh-CN" sz="2400" dirty="0">
                <a:latin typeface="Helvetica" panose="020B0604020202020204" pitchFamily="34" charset="0"/>
              </a:rPr>
              <a:t>An </a:t>
            </a:r>
            <a:r>
              <a:rPr kumimoji="1" lang="en-US" altLang="zh-CN" sz="2400" i="1" dirty="0">
                <a:solidFill>
                  <a:srgbClr val="3366FF"/>
                </a:solidFill>
                <a:latin typeface="Helvetica" panose="020B0604020202020204" pitchFamily="34" charset="0"/>
                <a:ea typeface="+mn-ea"/>
                <a:cs typeface="宋体" charset="0"/>
              </a:rPr>
              <a:t>aspect</a:t>
            </a:r>
            <a:r>
              <a:rPr kumimoji="1" lang="en-US" altLang="zh-CN" sz="2400" dirty="0">
                <a:latin typeface="Helvetica" panose="020B0604020202020204" pitchFamily="34" charset="0"/>
              </a:rPr>
              <a:t> is a representation of a cross-cutting concern. </a:t>
            </a:r>
          </a:p>
        </p:txBody>
      </p:sp>
      <p:sp>
        <p:nvSpPr>
          <p:cNvPr id="25604" name="灯片编号占位符 1">
            <a:extLst>
              <a:ext uri="{FF2B5EF4-FFF2-40B4-BE49-F238E27FC236}">
                <a16:creationId xmlns:a16="http://schemas.microsoft.com/office/drawing/2014/main" id="{678EAD59-A425-9D0D-1350-E51188E198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75361E9-81F2-465B-8B44-E32804964ACD}" type="slidenum">
              <a:rPr lang="en-US" altLang="zh-CN" sz="1400">
                <a:solidFill>
                  <a:schemeClr val="tx1"/>
                </a:solidFill>
              </a:rPr>
              <a:pPr>
                <a:spcBef>
                  <a:spcPct val="0"/>
                </a:spcBef>
                <a:buFontTx/>
                <a:buNone/>
              </a:pPr>
              <a:t>22</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5A1D7A0-9802-25AA-1381-7EED217D5E12}"/>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Aspects—An Example</a:t>
            </a:r>
          </a:p>
        </p:txBody>
      </p:sp>
      <p:sp>
        <p:nvSpPr>
          <p:cNvPr id="9" name="Rectangle 4">
            <a:extLst>
              <a:ext uri="{FF2B5EF4-FFF2-40B4-BE49-F238E27FC236}">
                <a16:creationId xmlns:a16="http://schemas.microsoft.com/office/drawing/2014/main" id="{5B4D13D7-954D-FF2C-9F00-EDD1A115B3E5}"/>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1800">
                <a:latin typeface="Helvetica" panose="020B0604020202020204" pitchFamily="34" charset="0"/>
              </a:rPr>
              <a:t>Consider two requirements for the </a:t>
            </a:r>
            <a:r>
              <a:rPr kumimoji="1" lang="en-US" altLang="zh-CN" sz="1800" i="1">
                <a:solidFill>
                  <a:srgbClr val="3366FF"/>
                </a:solidFill>
                <a:latin typeface="Helvetica" panose="020B0604020202020204" pitchFamily="34" charset="0"/>
              </a:rPr>
              <a:t>SafeHomeAssured.com </a:t>
            </a:r>
            <a:r>
              <a:rPr kumimoji="1" lang="en-US" altLang="zh-CN" sz="1800">
                <a:latin typeface="Helvetica" panose="020B0604020202020204" pitchFamily="34" charset="0"/>
              </a:rPr>
              <a:t>WebApp. Requirement A is described via the use-case </a:t>
            </a:r>
            <a:r>
              <a:rPr kumimoji="1" lang="en-US" altLang="zh-CN" sz="1800" i="1">
                <a:solidFill>
                  <a:srgbClr val="3366FF"/>
                </a:solidFill>
                <a:latin typeface="Helvetica" panose="020B0604020202020204" pitchFamily="34" charset="0"/>
              </a:rPr>
              <a:t>Access camera surveillance via the Internet.</a:t>
            </a:r>
            <a:r>
              <a:rPr kumimoji="1" lang="en-US" altLang="zh-CN" sz="1800">
                <a:latin typeface="Helvetica" panose="020B0604020202020204" pitchFamily="34" charset="0"/>
              </a:rPr>
              <a:t>  A design refinement would focus on those modules that would enable a registered user to access video from cameras placed throughout a space. Requirement B is a generic security requirement that states that a registered user must be validated prior to using </a:t>
            </a:r>
            <a:r>
              <a:rPr kumimoji="1" lang="en-US" altLang="zh-CN" sz="1800" i="1">
                <a:solidFill>
                  <a:srgbClr val="3366FF"/>
                </a:solidFill>
                <a:latin typeface="Helvetica" panose="020B0604020202020204" pitchFamily="34" charset="0"/>
              </a:rPr>
              <a:t>SafeHomeAssured.com</a:t>
            </a:r>
            <a:r>
              <a:rPr kumimoji="1" lang="en-US" altLang="zh-CN" sz="1800">
                <a:latin typeface="Helvetica" panose="020B0604020202020204" pitchFamily="34" charset="0"/>
              </a:rPr>
              <a:t>. This requirement is applicable for all functions that are available to registered SafeHome users. As design refinement occurs, A* is a design representation for requirement A and B* is a design representation for requirement B. Therefore, A* and B* are representations of concerns, and B* cross-cuts A*. </a:t>
            </a:r>
          </a:p>
          <a:p>
            <a:pPr>
              <a:lnSpc>
                <a:spcPct val="90000"/>
              </a:lnSpc>
              <a:spcAft>
                <a:spcPct val="20000"/>
              </a:spcAft>
            </a:pPr>
            <a:r>
              <a:rPr kumimoji="1" lang="en-US" altLang="zh-CN" sz="1800">
                <a:latin typeface="Helvetica" panose="020B0604020202020204" pitchFamily="34" charset="0"/>
              </a:rPr>
              <a:t>An aspect is a representation of a cross-cutting concern. Therefore, the design representation, B*, of the requirement, a registered user must be validated prior to using </a:t>
            </a:r>
            <a:r>
              <a:rPr kumimoji="1" lang="en-US" altLang="zh-CN" sz="1800" i="1">
                <a:solidFill>
                  <a:srgbClr val="3366FF"/>
                </a:solidFill>
                <a:latin typeface="Helvetica" panose="020B0604020202020204" pitchFamily="34" charset="0"/>
              </a:rPr>
              <a:t>SafeHomeAssured.com</a:t>
            </a:r>
            <a:r>
              <a:rPr kumimoji="1" lang="en-US" altLang="zh-CN" sz="1800">
                <a:latin typeface="Helvetica" panose="020B0604020202020204" pitchFamily="34" charset="0"/>
              </a:rPr>
              <a:t>, is an aspect of the SafeHome WebApp. </a:t>
            </a:r>
          </a:p>
        </p:txBody>
      </p:sp>
      <p:sp>
        <p:nvSpPr>
          <p:cNvPr id="26628" name="灯片编号占位符 1">
            <a:extLst>
              <a:ext uri="{FF2B5EF4-FFF2-40B4-BE49-F238E27FC236}">
                <a16:creationId xmlns:a16="http://schemas.microsoft.com/office/drawing/2014/main" id="{8BACA6B1-72DD-7919-D728-87C3DDB641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A16555C-B819-4BBA-9600-18DAF38D10FE}" type="slidenum">
              <a:rPr lang="en-US" altLang="zh-CN" sz="1400">
                <a:solidFill>
                  <a:schemeClr val="tx1"/>
                </a:solidFill>
              </a:rPr>
              <a:pPr>
                <a:spcBef>
                  <a:spcPct val="0"/>
                </a:spcBef>
                <a:buFontTx/>
                <a:buNone/>
              </a:pPr>
              <a:t>23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FA3836E9-EE34-B363-D331-F25F93230DB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Functional Independence</a:t>
            </a:r>
          </a:p>
        </p:txBody>
      </p:sp>
      <p:sp>
        <p:nvSpPr>
          <p:cNvPr id="9" name="Rectangle 4">
            <a:extLst>
              <a:ext uri="{FF2B5EF4-FFF2-40B4-BE49-F238E27FC236}">
                <a16:creationId xmlns:a16="http://schemas.microsoft.com/office/drawing/2014/main" id="{CDFCD065-E927-22C1-10AF-28874BECF774}"/>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a:latin typeface="Helvetica" panose="020B0604020202020204" pitchFamily="34" charset="0"/>
              </a:rPr>
              <a:t>Fowler [FOW99] defines refactoring in the following manner: </a:t>
            </a:r>
          </a:p>
          <a:p>
            <a:pPr lvl="1">
              <a:lnSpc>
                <a:spcPct val="90000"/>
              </a:lnSpc>
              <a:spcAft>
                <a:spcPct val="20000"/>
              </a:spcAft>
            </a:pPr>
            <a:r>
              <a:rPr lang="en-US" altLang="zh-CN" sz="1800" i="1">
                <a:solidFill>
                  <a:srgbClr val="0033CC"/>
                </a:solidFill>
                <a:latin typeface="Helvetica" panose="020B0604020202020204" pitchFamily="34" charset="0"/>
              </a:rPr>
              <a:t>"Refactoring is the process of changing a software system in such a way that it does not alter the external behavior of the code [design] yet improves its internal structure.”</a:t>
            </a:r>
          </a:p>
          <a:p>
            <a:pPr>
              <a:lnSpc>
                <a:spcPct val="90000"/>
              </a:lnSpc>
              <a:spcAft>
                <a:spcPct val="20000"/>
              </a:spcAft>
            </a:pPr>
            <a:r>
              <a:rPr kumimoji="1" lang="en-US" altLang="zh-CN" sz="2000">
                <a:latin typeface="Helvetica" panose="020B0604020202020204" pitchFamily="34" charset="0"/>
              </a:rPr>
              <a:t>When software is refactored, the existing design is examined for </a:t>
            </a:r>
          </a:p>
          <a:p>
            <a:pPr lvl="1">
              <a:lnSpc>
                <a:spcPct val="90000"/>
              </a:lnSpc>
              <a:spcAft>
                <a:spcPct val="20000"/>
              </a:spcAft>
            </a:pPr>
            <a:r>
              <a:rPr lang="en-US" altLang="zh-CN" sz="1800">
                <a:solidFill>
                  <a:srgbClr val="0033CC"/>
                </a:solidFill>
                <a:latin typeface="Helvetica" panose="020B0604020202020204" pitchFamily="34" charset="0"/>
              </a:rPr>
              <a:t>redundancy</a:t>
            </a:r>
          </a:p>
          <a:p>
            <a:pPr lvl="1">
              <a:lnSpc>
                <a:spcPct val="90000"/>
              </a:lnSpc>
              <a:spcAft>
                <a:spcPct val="20000"/>
              </a:spcAft>
            </a:pPr>
            <a:r>
              <a:rPr lang="en-US" altLang="zh-CN" sz="1800">
                <a:solidFill>
                  <a:srgbClr val="0033CC"/>
                </a:solidFill>
                <a:latin typeface="Helvetica" panose="020B0604020202020204" pitchFamily="34" charset="0"/>
              </a:rPr>
              <a:t>unused design elements</a:t>
            </a:r>
          </a:p>
          <a:p>
            <a:pPr lvl="1">
              <a:lnSpc>
                <a:spcPct val="90000"/>
              </a:lnSpc>
              <a:spcAft>
                <a:spcPct val="20000"/>
              </a:spcAft>
            </a:pPr>
            <a:r>
              <a:rPr lang="en-US" altLang="zh-CN" sz="1800">
                <a:solidFill>
                  <a:srgbClr val="0033CC"/>
                </a:solidFill>
                <a:latin typeface="Helvetica" panose="020B0604020202020204" pitchFamily="34" charset="0"/>
              </a:rPr>
              <a:t>inefficient or unnecessary algorithms</a:t>
            </a:r>
          </a:p>
          <a:p>
            <a:pPr lvl="1">
              <a:lnSpc>
                <a:spcPct val="90000"/>
              </a:lnSpc>
              <a:spcAft>
                <a:spcPct val="20000"/>
              </a:spcAft>
            </a:pPr>
            <a:r>
              <a:rPr lang="en-US" altLang="zh-CN" sz="1800">
                <a:solidFill>
                  <a:srgbClr val="0033CC"/>
                </a:solidFill>
                <a:latin typeface="Helvetica" panose="020B0604020202020204" pitchFamily="34" charset="0"/>
              </a:rPr>
              <a:t>poorly constructed or inappropriate data structures</a:t>
            </a:r>
          </a:p>
          <a:p>
            <a:pPr lvl="1">
              <a:lnSpc>
                <a:spcPct val="90000"/>
              </a:lnSpc>
              <a:spcAft>
                <a:spcPct val="20000"/>
              </a:spcAft>
            </a:pPr>
            <a:r>
              <a:rPr lang="en-US" altLang="zh-CN" sz="1800">
                <a:solidFill>
                  <a:srgbClr val="0033CC"/>
                </a:solidFill>
                <a:latin typeface="Helvetica" panose="020B0604020202020204" pitchFamily="34" charset="0"/>
              </a:rPr>
              <a:t>or any other design failure that can be corrected to yield a better design.</a:t>
            </a:r>
          </a:p>
        </p:txBody>
      </p:sp>
      <p:sp>
        <p:nvSpPr>
          <p:cNvPr id="27652" name="灯片编号占位符 1">
            <a:extLst>
              <a:ext uri="{FF2B5EF4-FFF2-40B4-BE49-F238E27FC236}">
                <a16:creationId xmlns:a16="http://schemas.microsoft.com/office/drawing/2014/main" id="{6003AB12-2DE7-F40E-08C0-BC5F382F39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E2A424E-8817-4809-85B2-EA1282EC713B}" type="slidenum">
              <a:rPr lang="en-US" altLang="zh-CN" sz="1400">
                <a:solidFill>
                  <a:schemeClr val="tx1"/>
                </a:solidFill>
              </a:rPr>
              <a:pPr>
                <a:spcBef>
                  <a:spcPct val="0"/>
                </a:spcBef>
                <a:buFontTx/>
                <a:buNone/>
              </a:pPr>
              <a:t>24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wipe(down)">
                                      <p:cBhvr>
                                        <p:cTn id="24" dur="500"/>
                                        <p:tgtEl>
                                          <p:spTgt spid="9">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wipe(down)">
                                      <p:cBhvr>
                                        <p:cTn id="3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7395DA2F-4168-3EF8-C477-EAA6F0BD2774}"/>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Design Concepts</a:t>
            </a:r>
          </a:p>
        </p:txBody>
      </p:sp>
      <p:sp>
        <p:nvSpPr>
          <p:cNvPr id="9" name="Rectangle 4">
            <a:extLst>
              <a:ext uri="{FF2B5EF4-FFF2-40B4-BE49-F238E27FC236}">
                <a16:creationId xmlns:a16="http://schemas.microsoft.com/office/drawing/2014/main" id="{3A66CC90-7D76-CD33-95E7-946E09F00116}"/>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i="1">
                <a:solidFill>
                  <a:srgbClr val="3366FF"/>
                </a:solidFill>
                <a:latin typeface="Helvetica" panose="020B0604020202020204" pitchFamily="34" charset="0"/>
              </a:rPr>
              <a:t>Design classes</a:t>
            </a:r>
          </a:p>
          <a:p>
            <a:pPr lvl="1">
              <a:lnSpc>
                <a:spcPct val="90000"/>
              </a:lnSpc>
              <a:spcAft>
                <a:spcPct val="20000"/>
              </a:spcAft>
            </a:pPr>
            <a:r>
              <a:rPr lang="en-US" altLang="zh-CN" sz="1800">
                <a:solidFill>
                  <a:srgbClr val="0033CC"/>
                </a:solidFill>
                <a:latin typeface="Helvetica" panose="020B0604020202020204" pitchFamily="34" charset="0"/>
              </a:rPr>
              <a:t>Entity classes</a:t>
            </a:r>
          </a:p>
          <a:p>
            <a:pPr lvl="1">
              <a:lnSpc>
                <a:spcPct val="90000"/>
              </a:lnSpc>
              <a:spcAft>
                <a:spcPct val="20000"/>
              </a:spcAft>
            </a:pPr>
            <a:r>
              <a:rPr lang="en-US" altLang="zh-CN" sz="1800">
                <a:solidFill>
                  <a:srgbClr val="0033CC"/>
                </a:solidFill>
                <a:latin typeface="Helvetica" panose="020B0604020202020204" pitchFamily="34" charset="0"/>
              </a:rPr>
              <a:t>Boundary classes</a:t>
            </a:r>
          </a:p>
          <a:p>
            <a:pPr lvl="1">
              <a:lnSpc>
                <a:spcPct val="90000"/>
              </a:lnSpc>
              <a:spcAft>
                <a:spcPct val="20000"/>
              </a:spcAft>
            </a:pPr>
            <a:r>
              <a:rPr lang="en-US" altLang="zh-CN" sz="1800">
                <a:solidFill>
                  <a:srgbClr val="0033CC"/>
                </a:solidFill>
                <a:latin typeface="Helvetica" panose="020B0604020202020204" pitchFamily="34" charset="0"/>
              </a:rPr>
              <a:t>Controller classes</a:t>
            </a:r>
          </a:p>
          <a:p>
            <a:pPr>
              <a:lnSpc>
                <a:spcPct val="90000"/>
              </a:lnSpc>
              <a:spcAft>
                <a:spcPct val="20000"/>
              </a:spcAft>
            </a:pPr>
            <a:r>
              <a:rPr kumimoji="1" lang="en-US" altLang="zh-CN" sz="2000" i="1">
                <a:solidFill>
                  <a:srgbClr val="3366FF"/>
                </a:solidFill>
                <a:latin typeface="Helvetica" panose="020B0604020202020204" pitchFamily="34" charset="0"/>
              </a:rPr>
              <a:t>Inheritance</a:t>
            </a:r>
            <a:r>
              <a:rPr kumimoji="1" lang="en-US" altLang="zh-CN" sz="2000">
                <a:latin typeface="Helvetica" panose="020B0604020202020204" pitchFamily="34" charset="0"/>
              </a:rPr>
              <a:t>—all responsibilities of a superclass is immediately inherited by all subclasses</a:t>
            </a:r>
          </a:p>
          <a:p>
            <a:pPr>
              <a:lnSpc>
                <a:spcPct val="90000"/>
              </a:lnSpc>
              <a:spcAft>
                <a:spcPct val="20000"/>
              </a:spcAft>
            </a:pPr>
            <a:r>
              <a:rPr kumimoji="1" lang="en-US" altLang="zh-CN" sz="2000" i="1">
                <a:solidFill>
                  <a:srgbClr val="3366FF"/>
                </a:solidFill>
                <a:latin typeface="Helvetica" panose="020B0604020202020204" pitchFamily="34" charset="0"/>
              </a:rPr>
              <a:t>Messages</a:t>
            </a:r>
            <a:r>
              <a:rPr kumimoji="1" lang="en-US" altLang="zh-CN" sz="2000">
                <a:latin typeface="Helvetica" panose="020B0604020202020204" pitchFamily="34" charset="0"/>
              </a:rPr>
              <a:t>—stimulate some behavior to occur in the receiving object</a:t>
            </a:r>
          </a:p>
          <a:p>
            <a:pPr>
              <a:lnSpc>
                <a:spcPct val="90000"/>
              </a:lnSpc>
              <a:spcAft>
                <a:spcPct val="20000"/>
              </a:spcAft>
            </a:pPr>
            <a:r>
              <a:rPr kumimoji="1" lang="en-US" altLang="zh-CN" sz="2000" i="1">
                <a:solidFill>
                  <a:srgbClr val="3366FF"/>
                </a:solidFill>
                <a:latin typeface="Helvetica" panose="020B0604020202020204" pitchFamily="34" charset="0"/>
              </a:rPr>
              <a:t>Polymorphism</a:t>
            </a:r>
            <a:r>
              <a:rPr kumimoji="1" lang="en-US" altLang="zh-CN" sz="2000">
                <a:latin typeface="Helvetica" panose="020B0604020202020204" pitchFamily="34" charset="0"/>
              </a:rPr>
              <a:t>—a characteristic that greatly reduces the effort required to extend the design</a:t>
            </a:r>
          </a:p>
        </p:txBody>
      </p:sp>
      <p:sp>
        <p:nvSpPr>
          <p:cNvPr id="28676" name="灯片编号占位符 1">
            <a:extLst>
              <a:ext uri="{FF2B5EF4-FFF2-40B4-BE49-F238E27FC236}">
                <a16:creationId xmlns:a16="http://schemas.microsoft.com/office/drawing/2014/main" id="{70C16D9A-0D06-68CA-3E08-8E9EB8BBCF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222EF15-066B-481B-8012-9286D15EB940}" type="slidenum">
              <a:rPr lang="en-US" altLang="zh-CN" sz="1400">
                <a:solidFill>
                  <a:schemeClr val="tx1"/>
                </a:solidFill>
              </a:rPr>
              <a:pPr>
                <a:spcBef>
                  <a:spcPct val="0"/>
                </a:spcBef>
                <a:buFontTx/>
                <a:buNone/>
              </a:pPr>
              <a:t>25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down)">
                                      <p:cBhvr>
                                        <p:cTn id="16" dur="500"/>
                                        <p:tgtEl>
                                          <p:spTgt spid="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down)">
                                      <p:cBhvr>
                                        <p:cTn id="26" dur="500"/>
                                        <p:tgtEl>
                                          <p:spTgt spid="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wipe(down)">
                                      <p:cBhvr>
                                        <p:cTn id="3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7170FA9-1DC6-9297-8FBC-B684051DCBD5}"/>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Classes</a:t>
            </a:r>
          </a:p>
        </p:txBody>
      </p:sp>
      <p:sp>
        <p:nvSpPr>
          <p:cNvPr id="9" name="Rectangle 4">
            <a:extLst>
              <a:ext uri="{FF2B5EF4-FFF2-40B4-BE49-F238E27FC236}">
                <a16:creationId xmlns:a16="http://schemas.microsoft.com/office/drawing/2014/main" id="{C971115A-BF7E-D211-CD4E-6510D07D9BB8}"/>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a:latin typeface="Helvetica" panose="020B0604020202020204" pitchFamily="34" charset="0"/>
              </a:rPr>
              <a:t>Analysis classes are refined during design to become </a:t>
            </a:r>
            <a:r>
              <a:rPr kumimoji="1" lang="en-US" altLang="zh-CN" sz="2000" i="1">
                <a:solidFill>
                  <a:srgbClr val="3366FF"/>
                </a:solidFill>
                <a:latin typeface="Helvetica" panose="020B0604020202020204" pitchFamily="34" charset="0"/>
              </a:rPr>
              <a:t>entity classes</a:t>
            </a:r>
          </a:p>
          <a:p>
            <a:pPr>
              <a:lnSpc>
                <a:spcPct val="90000"/>
              </a:lnSpc>
              <a:spcAft>
                <a:spcPct val="20000"/>
              </a:spcAft>
            </a:pPr>
            <a:r>
              <a:rPr kumimoji="1" lang="en-US" altLang="zh-CN" sz="2000" i="1">
                <a:solidFill>
                  <a:srgbClr val="3366FF"/>
                </a:solidFill>
                <a:latin typeface="Helvetica" panose="020B0604020202020204" pitchFamily="34" charset="0"/>
              </a:rPr>
              <a:t>Boundary classes </a:t>
            </a:r>
            <a:r>
              <a:rPr kumimoji="1" lang="en-US" altLang="zh-CN" sz="2000">
                <a:latin typeface="Helvetica" panose="020B0604020202020204" pitchFamily="34" charset="0"/>
              </a:rPr>
              <a:t>are developed during design to create the interface (e.g., interactive screen or printed reports) that the user sees and interacts with as the software is used. </a:t>
            </a:r>
          </a:p>
          <a:p>
            <a:pPr lvl="1">
              <a:lnSpc>
                <a:spcPct val="90000"/>
              </a:lnSpc>
              <a:spcAft>
                <a:spcPct val="20000"/>
              </a:spcAft>
            </a:pPr>
            <a:r>
              <a:rPr lang="en-US" altLang="zh-CN" sz="1800">
                <a:solidFill>
                  <a:srgbClr val="0033CC"/>
                </a:solidFill>
                <a:latin typeface="Helvetica" panose="020B0604020202020204" pitchFamily="34" charset="0"/>
              </a:rPr>
              <a:t>Boundary classes are designed with the responsibility of managing the way entity objects are represented to users. </a:t>
            </a:r>
          </a:p>
          <a:p>
            <a:pPr>
              <a:lnSpc>
                <a:spcPct val="90000"/>
              </a:lnSpc>
              <a:spcAft>
                <a:spcPct val="20000"/>
              </a:spcAft>
            </a:pPr>
            <a:r>
              <a:rPr kumimoji="1" lang="en-US" altLang="zh-CN" sz="2000" i="1">
                <a:solidFill>
                  <a:srgbClr val="3366FF"/>
                </a:solidFill>
                <a:latin typeface="Helvetica" panose="020B0604020202020204" pitchFamily="34" charset="0"/>
              </a:rPr>
              <a:t>Controller classes </a:t>
            </a:r>
            <a:r>
              <a:rPr kumimoji="1" lang="en-US" altLang="zh-CN" sz="2000">
                <a:latin typeface="Helvetica" panose="020B0604020202020204" pitchFamily="34" charset="0"/>
              </a:rPr>
              <a:t>are designed to manage </a:t>
            </a:r>
          </a:p>
          <a:p>
            <a:pPr lvl="1">
              <a:lnSpc>
                <a:spcPct val="90000"/>
              </a:lnSpc>
              <a:spcAft>
                <a:spcPct val="20000"/>
              </a:spcAft>
            </a:pPr>
            <a:r>
              <a:rPr lang="en-US" altLang="zh-CN" sz="1800">
                <a:solidFill>
                  <a:srgbClr val="0033CC"/>
                </a:solidFill>
                <a:latin typeface="Helvetica" panose="020B0604020202020204" pitchFamily="34" charset="0"/>
              </a:rPr>
              <a:t>the creation or update of entity objects; </a:t>
            </a:r>
          </a:p>
          <a:p>
            <a:pPr lvl="1">
              <a:lnSpc>
                <a:spcPct val="90000"/>
              </a:lnSpc>
              <a:spcAft>
                <a:spcPct val="20000"/>
              </a:spcAft>
            </a:pPr>
            <a:r>
              <a:rPr lang="en-US" altLang="zh-CN" sz="1800">
                <a:solidFill>
                  <a:srgbClr val="0033CC"/>
                </a:solidFill>
                <a:latin typeface="Helvetica" panose="020B0604020202020204" pitchFamily="34" charset="0"/>
              </a:rPr>
              <a:t>the instantiation of boundary objects as they obtain information from entity objects; </a:t>
            </a:r>
          </a:p>
          <a:p>
            <a:pPr lvl="1">
              <a:lnSpc>
                <a:spcPct val="90000"/>
              </a:lnSpc>
              <a:spcAft>
                <a:spcPct val="20000"/>
              </a:spcAft>
            </a:pPr>
            <a:r>
              <a:rPr lang="en-US" altLang="zh-CN" sz="1800">
                <a:solidFill>
                  <a:srgbClr val="0033CC"/>
                </a:solidFill>
                <a:latin typeface="Helvetica" panose="020B0604020202020204" pitchFamily="34" charset="0"/>
              </a:rPr>
              <a:t>complex communication between sets of objects; </a:t>
            </a:r>
          </a:p>
          <a:p>
            <a:pPr lvl="1">
              <a:lnSpc>
                <a:spcPct val="90000"/>
              </a:lnSpc>
              <a:spcAft>
                <a:spcPct val="20000"/>
              </a:spcAft>
            </a:pPr>
            <a:r>
              <a:rPr lang="en-US" altLang="zh-CN" sz="1800">
                <a:solidFill>
                  <a:srgbClr val="0033CC"/>
                </a:solidFill>
                <a:latin typeface="Helvetica" panose="020B0604020202020204" pitchFamily="34" charset="0"/>
              </a:rPr>
              <a:t>validation of data communicated between objects or between the user and the application.</a:t>
            </a:r>
          </a:p>
        </p:txBody>
      </p:sp>
      <p:sp>
        <p:nvSpPr>
          <p:cNvPr id="29700" name="灯片编号占位符 1">
            <a:extLst>
              <a:ext uri="{FF2B5EF4-FFF2-40B4-BE49-F238E27FC236}">
                <a16:creationId xmlns:a16="http://schemas.microsoft.com/office/drawing/2014/main" id="{73EF6540-1300-6428-AEBF-B86F414EEE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2CBD450-5A06-4DF5-B08F-E900547C5C15}" type="slidenum">
              <a:rPr lang="en-US" altLang="zh-CN" sz="1400">
                <a:solidFill>
                  <a:schemeClr val="tx1"/>
                </a:solidFill>
              </a:rPr>
              <a:pPr>
                <a:spcBef>
                  <a:spcPct val="0"/>
                </a:spcBef>
                <a:buFontTx/>
                <a:buNone/>
              </a:pPr>
              <a:t>26</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down)">
                                      <p:cBhvr>
                                        <p:cTn id="23" dur="500"/>
                                        <p:tgtEl>
                                          <p:spTgt spid="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down)">
                                      <p:cBhvr>
                                        <p:cTn id="26" dur="500"/>
                                        <p:tgtEl>
                                          <p:spTgt spid="9">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down)">
                                      <p:cBhvr>
                                        <p:cTn id="29" dur="500"/>
                                        <p:tgtEl>
                                          <p:spTgt spid="9">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wipe(down)">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937B6A5-28D4-B7AE-FFC9-93C5C0B93E3B}"/>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Class Characteristics</a:t>
            </a:r>
          </a:p>
        </p:txBody>
      </p:sp>
      <p:sp>
        <p:nvSpPr>
          <p:cNvPr id="9" name="Rectangle 4">
            <a:extLst>
              <a:ext uri="{FF2B5EF4-FFF2-40B4-BE49-F238E27FC236}">
                <a16:creationId xmlns:a16="http://schemas.microsoft.com/office/drawing/2014/main" id="{DE5A6554-46DF-99FA-68EC-CB5C45C529DF}"/>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i="1">
                <a:solidFill>
                  <a:srgbClr val="3366FF"/>
                </a:solidFill>
                <a:latin typeface="Helvetica" panose="020B0604020202020204" pitchFamily="34" charset="0"/>
              </a:rPr>
              <a:t>Complete</a:t>
            </a:r>
            <a:r>
              <a:rPr kumimoji="1" lang="en-US" altLang="zh-CN">
                <a:latin typeface="Helvetica" panose="020B0604020202020204" pitchFamily="34" charset="0"/>
              </a:rPr>
              <a:t> - includes all necessary attributes and methods) and sufficient (contains only those methods needed to achieve class intent)</a:t>
            </a:r>
          </a:p>
          <a:p>
            <a:pPr>
              <a:lnSpc>
                <a:spcPct val="90000"/>
              </a:lnSpc>
              <a:spcAft>
                <a:spcPct val="20000"/>
              </a:spcAft>
            </a:pPr>
            <a:r>
              <a:rPr kumimoji="1" lang="en-US" altLang="zh-CN" i="1">
                <a:solidFill>
                  <a:srgbClr val="3366FF"/>
                </a:solidFill>
                <a:latin typeface="Helvetica" panose="020B0604020202020204" pitchFamily="34" charset="0"/>
              </a:rPr>
              <a:t>Primitiveness</a:t>
            </a:r>
            <a:r>
              <a:rPr kumimoji="1" lang="en-US" altLang="zh-CN">
                <a:latin typeface="Helvetica" panose="020B0604020202020204" pitchFamily="34" charset="0"/>
              </a:rPr>
              <a:t> – each class method focuses on providing one service</a:t>
            </a:r>
          </a:p>
          <a:p>
            <a:pPr>
              <a:lnSpc>
                <a:spcPct val="90000"/>
              </a:lnSpc>
              <a:spcAft>
                <a:spcPct val="20000"/>
              </a:spcAft>
            </a:pPr>
            <a:r>
              <a:rPr kumimoji="1" lang="en-US" altLang="zh-CN" i="1">
                <a:solidFill>
                  <a:srgbClr val="3366FF"/>
                </a:solidFill>
                <a:latin typeface="Helvetica" panose="020B0604020202020204" pitchFamily="34" charset="0"/>
              </a:rPr>
              <a:t>High cohesion </a:t>
            </a:r>
            <a:r>
              <a:rPr kumimoji="1" lang="en-US" altLang="zh-CN">
                <a:latin typeface="Helvetica" panose="020B0604020202020204" pitchFamily="34" charset="0"/>
              </a:rPr>
              <a:t>– small, focused, single-minded classes</a:t>
            </a:r>
          </a:p>
          <a:p>
            <a:pPr>
              <a:lnSpc>
                <a:spcPct val="90000"/>
              </a:lnSpc>
              <a:spcAft>
                <a:spcPct val="20000"/>
              </a:spcAft>
            </a:pPr>
            <a:r>
              <a:rPr kumimoji="1" lang="en-US" altLang="zh-CN" i="1">
                <a:solidFill>
                  <a:srgbClr val="3366FF"/>
                </a:solidFill>
                <a:latin typeface="Helvetica" panose="020B0604020202020204" pitchFamily="34" charset="0"/>
              </a:rPr>
              <a:t>Low coupling </a:t>
            </a:r>
            <a:r>
              <a:rPr kumimoji="1" lang="en-US" altLang="zh-CN">
                <a:latin typeface="Helvetica" panose="020B0604020202020204" pitchFamily="34" charset="0"/>
              </a:rPr>
              <a:t>– class collaboration kept to minimum</a:t>
            </a:r>
          </a:p>
        </p:txBody>
      </p:sp>
      <p:sp>
        <p:nvSpPr>
          <p:cNvPr id="30724" name="灯片编号占位符 1">
            <a:extLst>
              <a:ext uri="{FF2B5EF4-FFF2-40B4-BE49-F238E27FC236}">
                <a16:creationId xmlns:a16="http://schemas.microsoft.com/office/drawing/2014/main" id="{E7371804-FF6E-9DDA-46CD-62FF50211D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C940CE1-17D0-4F8B-9761-C193E6DDE184}" type="slidenum">
              <a:rPr lang="en-US" altLang="zh-CN" sz="1400">
                <a:solidFill>
                  <a:schemeClr val="tx1"/>
                </a:solidFill>
              </a:rPr>
              <a:pPr>
                <a:spcBef>
                  <a:spcPct val="0"/>
                </a:spcBef>
                <a:buFontTx/>
                <a:buNone/>
              </a:pPr>
              <a:t>27</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A66B8F66-EC7E-6EF4-E0B0-A22C2F632940}"/>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Design Model</a:t>
            </a:r>
          </a:p>
        </p:txBody>
      </p:sp>
      <p:sp>
        <p:nvSpPr>
          <p:cNvPr id="31747" name="灯片编号占位符 1">
            <a:extLst>
              <a:ext uri="{FF2B5EF4-FFF2-40B4-BE49-F238E27FC236}">
                <a16:creationId xmlns:a16="http://schemas.microsoft.com/office/drawing/2014/main" id="{90E5D02F-4892-9EC8-E3F0-A0D49DC32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EF3A597-EB43-4735-97F7-7886E839F699}" type="slidenum">
              <a:rPr lang="en-US" altLang="zh-CN" sz="1400">
                <a:solidFill>
                  <a:schemeClr val="tx1"/>
                </a:solidFill>
              </a:rPr>
              <a:pPr>
                <a:spcBef>
                  <a:spcPct val="0"/>
                </a:spcBef>
                <a:buFontTx/>
                <a:buNone/>
              </a:pPr>
              <a:t>28</a:t>
            </a:fld>
            <a:endParaRPr lang="en-US" altLang="zh-CN" sz="1400">
              <a:solidFill>
                <a:schemeClr val="tx1"/>
              </a:solidFill>
            </a:endParaRPr>
          </a:p>
        </p:txBody>
      </p:sp>
      <p:pic>
        <p:nvPicPr>
          <p:cNvPr id="31748" name="Picture 4">
            <a:extLst>
              <a:ext uri="{FF2B5EF4-FFF2-40B4-BE49-F238E27FC236}">
                <a16:creationId xmlns:a16="http://schemas.microsoft.com/office/drawing/2014/main" id="{AC3A5BF5-5CDA-0E5D-3500-9F83C6860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84313"/>
            <a:ext cx="59055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down)">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17E1EDF2-97AD-AF4F-B7EE-6E6FA00F736A}"/>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Model Elements</a:t>
            </a:r>
          </a:p>
        </p:txBody>
      </p:sp>
      <p:sp>
        <p:nvSpPr>
          <p:cNvPr id="9" name="Rectangle 4">
            <a:extLst>
              <a:ext uri="{FF2B5EF4-FFF2-40B4-BE49-F238E27FC236}">
                <a16:creationId xmlns:a16="http://schemas.microsoft.com/office/drawing/2014/main" id="{3F530C3E-B776-0AEF-6D8E-896C0FED9844}"/>
              </a:ext>
            </a:extLst>
          </p:cNvPr>
          <p:cNvSpPr txBox="1">
            <a:spLocks noChangeArrowheads="1"/>
          </p:cNvSpPr>
          <p:nvPr/>
        </p:nvSpPr>
        <p:spPr bwMode="auto">
          <a:xfrm>
            <a:off x="1023938" y="1485900"/>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1800" i="1">
                <a:solidFill>
                  <a:srgbClr val="3366FF"/>
                </a:solidFill>
                <a:latin typeface="Helvetica" panose="020B0604020202020204" pitchFamily="34" charset="0"/>
              </a:rPr>
              <a:t>Data elements</a:t>
            </a:r>
          </a:p>
          <a:p>
            <a:pPr lvl="1">
              <a:lnSpc>
                <a:spcPct val="90000"/>
              </a:lnSpc>
              <a:spcAft>
                <a:spcPct val="20000"/>
              </a:spcAft>
            </a:pPr>
            <a:r>
              <a:rPr lang="en-US" altLang="zh-CN" sz="1400">
                <a:solidFill>
                  <a:srgbClr val="0033CC"/>
                </a:solidFill>
                <a:latin typeface="Helvetica" panose="020B0604020202020204" pitchFamily="34" charset="0"/>
              </a:rPr>
              <a:t>Data model --&gt; data structures</a:t>
            </a:r>
          </a:p>
          <a:p>
            <a:pPr lvl="1">
              <a:lnSpc>
                <a:spcPct val="90000"/>
              </a:lnSpc>
              <a:spcAft>
                <a:spcPct val="20000"/>
              </a:spcAft>
            </a:pPr>
            <a:r>
              <a:rPr lang="en-US" altLang="zh-CN" sz="1400">
                <a:solidFill>
                  <a:srgbClr val="0033CC"/>
                </a:solidFill>
                <a:latin typeface="Helvetica" panose="020B0604020202020204" pitchFamily="34" charset="0"/>
              </a:rPr>
              <a:t>Data model --&gt; database architecture</a:t>
            </a:r>
          </a:p>
          <a:p>
            <a:pPr>
              <a:lnSpc>
                <a:spcPct val="90000"/>
              </a:lnSpc>
              <a:spcAft>
                <a:spcPct val="20000"/>
              </a:spcAft>
            </a:pPr>
            <a:r>
              <a:rPr kumimoji="1" lang="en-US" altLang="zh-CN" sz="1800" i="1">
                <a:solidFill>
                  <a:srgbClr val="3366FF"/>
                </a:solidFill>
                <a:latin typeface="Helvetica" panose="020B0604020202020204" pitchFamily="34" charset="0"/>
              </a:rPr>
              <a:t>Architectural elements</a:t>
            </a:r>
          </a:p>
          <a:p>
            <a:pPr lvl="1">
              <a:lnSpc>
                <a:spcPct val="90000"/>
              </a:lnSpc>
              <a:spcAft>
                <a:spcPct val="20000"/>
              </a:spcAft>
            </a:pPr>
            <a:r>
              <a:rPr lang="en-US" altLang="zh-CN" sz="1400">
                <a:solidFill>
                  <a:srgbClr val="0033CC"/>
                </a:solidFill>
                <a:latin typeface="Helvetica" panose="020B0604020202020204" pitchFamily="34" charset="0"/>
              </a:rPr>
              <a:t>Application domain</a:t>
            </a:r>
          </a:p>
          <a:p>
            <a:pPr lvl="1">
              <a:lnSpc>
                <a:spcPct val="90000"/>
              </a:lnSpc>
              <a:spcAft>
                <a:spcPct val="20000"/>
              </a:spcAft>
            </a:pPr>
            <a:r>
              <a:rPr lang="en-US" altLang="zh-CN" sz="1400">
                <a:solidFill>
                  <a:srgbClr val="0033CC"/>
                </a:solidFill>
                <a:latin typeface="Helvetica" panose="020B0604020202020204" pitchFamily="34" charset="0"/>
              </a:rPr>
              <a:t>Analysis classes, their relationships, collaborations and behaviors are transformed into design realizations</a:t>
            </a:r>
          </a:p>
          <a:p>
            <a:pPr lvl="1">
              <a:lnSpc>
                <a:spcPct val="90000"/>
              </a:lnSpc>
              <a:spcAft>
                <a:spcPct val="20000"/>
              </a:spcAft>
            </a:pPr>
            <a:r>
              <a:rPr lang="en-US" altLang="zh-CN" sz="1400">
                <a:solidFill>
                  <a:srgbClr val="0033CC"/>
                </a:solidFill>
                <a:latin typeface="Helvetica" panose="020B0604020202020204" pitchFamily="34" charset="0"/>
              </a:rPr>
              <a:t>Patterns and “styles” (Chapters 9 and 12)</a:t>
            </a:r>
          </a:p>
          <a:p>
            <a:pPr>
              <a:lnSpc>
                <a:spcPct val="90000"/>
              </a:lnSpc>
              <a:spcAft>
                <a:spcPct val="20000"/>
              </a:spcAft>
            </a:pPr>
            <a:r>
              <a:rPr kumimoji="1" lang="en-US" altLang="zh-CN" sz="1800" i="1">
                <a:solidFill>
                  <a:srgbClr val="3366FF"/>
                </a:solidFill>
                <a:latin typeface="Helvetica" panose="020B0604020202020204" pitchFamily="34" charset="0"/>
              </a:rPr>
              <a:t>Interface elements</a:t>
            </a:r>
          </a:p>
          <a:p>
            <a:pPr lvl="1">
              <a:lnSpc>
                <a:spcPct val="90000"/>
              </a:lnSpc>
              <a:spcAft>
                <a:spcPct val="20000"/>
              </a:spcAft>
            </a:pPr>
            <a:r>
              <a:rPr lang="en-US" altLang="zh-CN" sz="1400">
                <a:solidFill>
                  <a:srgbClr val="0033CC"/>
                </a:solidFill>
                <a:latin typeface="Helvetica" panose="020B0604020202020204" pitchFamily="34" charset="0"/>
              </a:rPr>
              <a:t>the user interface (UI) </a:t>
            </a:r>
          </a:p>
          <a:p>
            <a:pPr lvl="1">
              <a:lnSpc>
                <a:spcPct val="90000"/>
              </a:lnSpc>
              <a:spcAft>
                <a:spcPct val="20000"/>
              </a:spcAft>
            </a:pPr>
            <a:r>
              <a:rPr lang="en-US" altLang="zh-CN" sz="1400">
                <a:solidFill>
                  <a:srgbClr val="0033CC"/>
                </a:solidFill>
                <a:latin typeface="Helvetica" panose="020B0604020202020204" pitchFamily="34" charset="0"/>
              </a:rPr>
              <a:t> external interfaces to other systems, devices, networks or other producers or consumers of information</a:t>
            </a:r>
          </a:p>
          <a:p>
            <a:pPr lvl="1">
              <a:lnSpc>
                <a:spcPct val="90000"/>
              </a:lnSpc>
              <a:spcAft>
                <a:spcPct val="20000"/>
              </a:spcAft>
            </a:pPr>
            <a:r>
              <a:rPr lang="en-US" altLang="zh-CN" sz="1400">
                <a:solidFill>
                  <a:srgbClr val="0033CC"/>
                </a:solidFill>
                <a:latin typeface="Helvetica" panose="020B0604020202020204" pitchFamily="34" charset="0"/>
              </a:rPr>
              <a:t> internal interfaces between various design components. </a:t>
            </a:r>
          </a:p>
          <a:p>
            <a:pPr>
              <a:lnSpc>
                <a:spcPct val="90000"/>
              </a:lnSpc>
              <a:spcAft>
                <a:spcPct val="20000"/>
              </a:spcAft>
            </a:pPr>
            <a:r>
              <a:rPr kumimoji="1" lang="en-US" altLang="zh-CN" sz="1800" i="1">
                <a:solidFill>
                  <a:srgbClr val="3366FF"/>
                </a:solidFill>
                <a:latin typeface="Helvetica" panose="020B0604020202020204" pitchFamily="34" charset="0"/>
              </a:rPr>
              <a:t>Component elements</a:t>
            </a:r>
          </a:p>
          <a:p>
            <a:pPr>
              <a:lnSpc>
                <a:spcPct val="90000"/>
              </a:lnSpc>
              <a:spcAft>
                <a:spcPct val="20000"/>
              </a:spcAft>
            </a:pPr>
            <a:r>
              <a:rPr kumimoji="1" lang="en-US" altLang="zh-CN" sz="1800" i="1">
                <a:solidFill>
                  <a:srgbClr val="3366FF"/>
                </a:solidFill>
                <a:latin typeface="Helvetica" panose="020B0604020202020204" pitchFamily="34" charset="0"/>
              </a:rPr>
              <a:t>Deployment elements</a:t>
            </a:r>
          </a:p>
        </p:txBody>
      </p:sp>
      <p:sp>
        <p:nvSpPr>
          <p:cNvPr id="32772" name="灯片编号占位符 1">
            <a:extLst>
              <a:ext uri="{FF2B5EF4-FFF2-40B4-BE49-F238E27FC236}">
                <a16:creationId xmlns:a16="http://schemas.microsoft.com/office/drawing/2014/main" id="{810E1744-C283-2ADE-BCC2-0897FE396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0DF6E17-15A5-4DE9-BA5E-7930402F08E2}" type="slidenum">
              <a:rPr lang="en-US" altLang="zh-CN" sz="1400">
                <a:solidFill>
                  <a:schemeClr val="tx1"/>
                </a:solidFill>
              </a:rPr>
              <a:pPr>
                <a:spcBef>
                  <a:spcPct val="0"/>
                </a:spcBef>
                <a:buFontTx/>
                <a:buNone/>
              </a:pPr>
              <a:t>29</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wipe(down)">
                                      <p:cBhvr>
                                        <p:cTn id="24" dur="500"/>
                                        <p:tgtEl>
                                          <p:spTgt spid="9">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wipe(down)">
                                      <p:cBhvr>
                                        <p:cTn id="32" dur="500"/>
                                        <p:tgtEl>
                                          <p:spTgt spid="9">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wipe(down)">
                                      <p:cBhvr>
                                        <p:cTn id="35" dur="500"/>
                                        <p:tgtEl>
                                          <p:spTgt spid="9">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9">
                                            <p:txEl>
                                              <p:pRg st="9" end="9"/>
                                            </p:txEl>
                                          </p:spTgt>
                                        </p:tgtEl>
                                        <p:attrNameLst>
                                          <p:attrName>style.visibility</p:attrName>
                                        </p:attrNameLst>
                                      </p:cBhvr>
                                      <p:to>
                                        <p:strVal val="visible"/>
                                      </p:to>
                                    </p:set>
                                    <p:animEffect transition="in" filter="wipe(down)">
                                      <p:cBhvr>
                                        <p:cTn id="38" dur="500"/>
                                        <p:tgtEl>
                                          <p:spTgt spid="9">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Effect transition="in" filter="wipe(down)">
                                      <p:cBhvr>
                                        <p:cTn id="41" dur="500"/>
                                        <p:tgtEl>
                                          <p:spTgt spid="9">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down)">
                                      <p:cBhvr>
                                        <p:cTn id="46" dur="500"/>
                                        <p:tgtEl>
                                          <p:spTgt spid="9">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animEffect transition="in" filter="wipe(down)">
                                      <p:cBhvr>
                                        <p:cTn id="51"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68679B5-C290-BF33-73DA-5116042F9703}"/>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Design    </a:t>
            </a:r>
          </a:p>
        </p:txBody>
      </p:sp>
      <p:sp>
        <p:nvSpPr>
          <p:cNvPr id="9" name="Rectangle 4">
            <a:extLst>
              <a:ext uri="{FF2B5EF4-FFF2-40B4-BE49-F238E27FC236}">
                <a16:creationId xmlns:a16="http://schemas.microsoft.com/office/drawing/2014/main" id="{42AA5072-7A24-10BE-866D-361A633BCDC7}"/>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Encompasses the set of principles, concepts, and practices that lead to the development of a high quality system or product</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Design principles establish and overriding philosophy that guides the designer as the work is performed</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Design concepts must be understood before the mechanics of design practice are applied</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Software design practices change continuously as new methods, better analysis, and broader understanding evolve</a:t>
            </a:r>
          </a:p>
        </p:txBody>
      </p:sp>
      <p:sp>
        <p:nvSpPr>
          <p:cNvPr id="6148" name="灯片编号占位符 1">
            <a:extLst>
              <a:ext uri="{FF2B5EF4-FFF2-40B4-BE49-F238E27FC236}">
                <a16:creationId xmlns:a16="http://schemas.microsoft.com/office/drawing/2014/main" id="{910FD79F-8800-8740-BC0B-824645E946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A5477FA-3B26-4603-B659-9F79EB31DDB9}" type="slidenum">
              <a:rPr lang="en-US" altLang="zh-CN" sz="1400">
                <a:solidFill>
                  <a:schemeClr val="tx1"/>
                </a:solidFill>
              </a:rPr>
              <a:pPr>
                <a:spcBef>
                  <a:spcPct val="0"/>
                </a:spcBef>
                <a:buFontTx/>
                <a:buNone/>
              </a:pPr>
              <a:t>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CC09FB3-B82F-D2D8-CEE1-28E11FCA9924}"/>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Data Modeling</a:t>
            </a:r>
          </a:p>
        </p:txBody>
      </p:sp>
      <p:sp>
        <p:nvSpPr>
          <p:cNvPr id="9" name="Rectangle 4">
            <a:extLst>
              <a:ext uri="{FF2B5EF4-FFF2-40B4-BE49-F238E27FC236}">
                <a16:creationId xmlns:a16="http://schemas.microsoft.com/office/drawing/2014/main" id="{A89DE629-E10F-EF51-69A1-4D7C627335AA}"/>
              </a:ext>
            </a:extLst>
          </p:cNvPr>
          <p:cNvSpPr txBox="1">
            <a:spLocks noChangeArrowheads="1"/>
          </p:cNvSpPr>
          <p:nvPr/>
        </p:nvSpPr>
        <p:spPr bwMode="auto">
          <a:xfrm>
            <a:off x="900113" y="1773238"/>
            <a:ext cx="75803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sz="2400">
                <a:latin typeface="Helvetica" panose="020B0604020202020204" pitchFamily="34" charset="0"/>
              </a:rPr>
              <a:t>examines data objects independently of processing</a:t>
            </a:r>
          </a:p>
          <a:p>
            <a:pPr lvl="2">
              <a:lnSpc>
                <a:spcPct val="120000"/>
              </a:lnSpc>
              <a:spcAft>
                <a:spcPct val="20000"/>
              </a:spcAft>
              <a:buFont typeface="Helvetica" panose="020B0604020202020204" pitchFamily="34" charset="0"/>
              <a:buChar char="•"/>
            </a:pPr>
            <a:r>
              <a:rPr kumimoji="1" lang="en-US" altLang="zh-CN" sz="2400">
                <a:latin typeface="Helvetica" panose="020B0604020202020204" pitchFamily="34" charset="0"/>
              </a:rPr>
              <a:t>focuses attention on the data domain</a:t>
            </a:r>
          </a:p>
          <a:p>
            <a:pPr lvl="2">
              <a:lnSpc>
                <a:spcPct val="120000"/>
              </a:lnSpc>
              <a:spcAft>
                <a:spcPct val="20000"/>
              </a:spcAft>
              <a:buFont typeface="Helvetica" panose="020B0604020202020204" pitchFamily="34" charset="0"/>
              <a:buChar char="•"/>
            </a:pPr>
            <a:r>
              <a:rPr kumimoji="1" lang="en-US" altLang="zh-CN" sz="2400">
                <a:latin typeface="Helvetica" panose="020B0604020202020204" pitchFamily="34" charset="0"/>
              </a:rPr>
              <a:t>creates a model at the customer’s level of abstraction</a:t>
            </a:r>
          </a:p>
          <a:p>
            <a:pPr lvl="2">
              <a:lnSpc>
                <a:spcPct val="120000"/>
              </a:lnSpc>
              <a:spcAft>
                <a:spcPct val="20000"/>
              </a:spcAft>
              <a:buFont typeface="Helvetica" panose="020B0604020202020204" pitchFamily="34" charset="0"/>
              <a:buChar char="•"/>
            </a:pPr>
            <a:r>
              <a:rPr kumimoji="1" lang="en-US" altLang="zh-CN" sz="2400">
                <a:latin typeface="Helvetica" panose="020B0604020202020204" pitchFamily="34" charset="0"/>
              </a:rPr>
              <a:t>indicates how data objects relate to one another</a:t>
            </a:r>
          </a:p>
        </p:txBody>
      </p:sp>
      <p:sp>
        <p:nvSpPr>
          <p:cNvPr id="33796" name="灯片编号占位符 1">
            <a:extLst>
              <a:ext uri="{FF2B5EF4-FFF2-40B4-BE49-F238E27FC236}">
                <a16:creationId xmlns:a16="http://schemas.microsoft.com/office/drawing/2014/main" id="{1A705246-98EF-3AE3-2BD1-79A24DCB21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483179C-6B55-42DF-800E-84B36CA98135}" type="slidenum">
              <a:rPr lang="en-US" altLang="zh-CN" sz="1400">
                <a:solidFill>
                  <a:schemeClr val="tx1"/>
                </a:solidFill>
              </a:rPr>
              <a:pPr>
                <a:spcBef>
                  <a:spcPct val="0"/>
                </a:spcBef>
                <a:buFontTx/>
                <a:buNone/>
              </a:pPr>
              <a:t>30</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0C47E83-5FE6-82F7-8E1C-E3DAA110CF7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What is a Data Object?</a:t>
            </a:r>
          </a:p>
        </p:txBody>
      </p:sp>
      <p:sp>
        <p:nvSpPr>
          <p:cNvPr id="9" name="Rectangle 4">
            <a:extLst>
              <a:ext uri="{FF2B5EF4-FFF2-40B4-BE49-F238E27FC236}">
                <a16:creationId xmlns:a16="http://schemas.microsoft.com/office/drawing/2014/main" id="{DAC1D8E8-1190-3DBC-393B-29FF3CFCDB37}"/>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sz="2000">
                <a:latin typeface="Helvetica" panose="020B0604020202020204" pitchFamily="34" charset="0"/>
              </a:rPr>
              <a:t>a representation of almost any composite information that must be understood by software. </a:t>
            </a:r>
          </a:p>
          <a:p>
            <a:pPr lvl="1">
              <a:lnSpc>
                <a:spcPct val="90000"/>
              </a:lnSpc>
              <a:spcAft>
                <a:spcPct val="20000"/>
              </a:spcAft>
            </a:pPr>
            <a:r>
              <a:rPr lang="en-US" altLang="zh-CN" sz="1800">
                <a:solidFill>
                  <a:srgbClr val="0033CC"/>
                </a:solidFill>
                <a:latin typeface="Helvetica" panose="020B0604020202020204" pitchFamily="34" charset="0"/>
              </a:rPr>
              <a:t>composite information—something that has a number of different properties or attributes	</a:t>
            </a:r>
          </a:p>
          <a:p>
            <a:pPr>
              <a:lnSpc>
                <a:spcPct val="90000"/>
              </a:lnSpc>
              <a:spcAft>
                <a:spcPct val="20000"/>
              </a:spcAft>
            </a:pPr>
            <a:r>
              <a:rPr kumimoji="1" lang="en-US" altLang="zh-CN" sz="2000">
                <a:latin typeface="Helvetica" panose="020B0604020202020204" pitchFamily="34" charset="0"/>
              </a:rPr>
              <a:t>can be an </a:t>
            </a:r>
            <a:r>
              <a:rPr kumimoji="1" lang="en-US" altLang="zh-CN" sz="2000" i="1">
                <a:solidFill>
                  <a:srgbClr val="3366FF"/>
                </a:solidFill>
                <a:latin typeface="Helvetica" panose="020B0604020202020204" pitchFamily="34" charset="0"/>
              </a:rPr>
              <a:t>external entity </a:t>
            </a:r>
            <a:r>
              <a:rPr kumimoji="1" lang="en-US" altLang="zh-CN" sz="2000">
                <a:latin typeface="Helvetica" panose="020B0604020202020204" pitchFamily="34" charset="0"/>
              </a:rPr>
              <a:t>(e.g., anything that produces or consumes information), </a:t>
            </a:r>
            <a:r>
              <a:rPr kumimoji="1" lang="en-US" altLang="zh-CN" sz="2000" i="1">
                <a:solidFill>
                  <a:srgbClr val="3366FF"/>
                </a:solidFill>
                <a:latin typeface="Helvetica" panose="020B0604020202020204" pitchFamily="34" charset="0"/>
              </a:rPr>
              <a:t>a thing </a:t>
            </a:r>
            <a:r>
              <a:rPr kumimoji="1" lang="en-US" altLang="zh-CN" sz="2000">
                <a:latin typeface="Helvetica" panose="020B0604020202020204" pitchFamily="34" charset="0"/>
              </a:rPr>
              <a:t>(e.g., a report or a display), </a:t>
            </a:r>
            <a:r>
              <a:rPr kumimoji="1" lang="en-US" altLang="zh-CN" sz="2000" i="1">
                <a:solidFill>
                  <a:srgbClr val="3366FF"/>
                </a:solidFill>
                <a:latin typeface="Helvetica" panose="020B0604020202020204" pitchFamily="34" charset="0"/>
              </a:rPr>
              <a:t>an occurrence</a:t>
            </a:r>
            <a:r>
              <a:rPr kumimoji="1" lang="en-US" altLang="zh-CN" sz="2000">
                <a:latin typeface="Helvetica" panose="020B0604020202020204" pitchFamily="34" charset="0"/>
              </a:rPr>
              <a:t> (e.g., a telephone call) or </a:t>
            </a:r>
            <a:r>
              <a:rPr kumimoji="1" lang="en-US" altLang="zh-CN" sz="2000" i="1">
                <a:solidFill>
                  <a:srgbClr val="3366FF"/>
                </a:solidFill>
                <a:latin typeface="Helvetica" panose="020B0604020202020204" pitchFamily="34" charset="0"/>
              </a:rPr>
              <a:t>event</a:t>
            </a:r>
            <a:r>
              <a:rPr kumimoji="1" lang="en-US" altLang="zh-CN" sz="2000">
                <a:latin typeface="Helvetica" panose="020B0604020202020204" pitchFamily="34" charset="0"/>
              </a:rPr>
              <a:t> (e.g., an alarm), </a:t>
            </a:r>
            <a:r>
              <a:rPr kumimoji="1" lang="en-US" altLang="zh-CN" sz="2000" i="1">
                <a:solidFill>
                  <a:srgbClr val="3366FF"/>
                </a:solidFill>
                <a:latin typeface="Helvetica" panose="020B0604020202020204" pitchFamily="34" charset="0"/>
              </a:rPr>
              <a:t>a role </a:t>
            </a:r>
            <a:r>
              <a:rPr kumimoji="1" lang="en-US" altLang="zh-CN" sz="2000">
                <a:latin typeface="Helvetica" panose="020B0604020202020204" pitchFamily="34" charset="0"/>
              </a:rPr>
              <a:t>(e.g., salesperson), </a:t>
            </a:r>
            <a:r>
              <a:rPr kumimoji="1" lang="en-US" altLang="zh-CN" sz="2000" i="1">
                <a:solidFill>
                  <a:srgbClr val="3366FF"/>
                </a:solidFill>
                <a:latin typeface="Helvetica" panose="020B0604020202020204" pitchFamily="34" charset="0"/>
              </a:rPr>
              <a:t>an organizational unit </a:t>
            </a:r>
            <a:r>
              <a:rPr kumimoji="1" lang="en-US" altLang="zh-CN" sz="2000">
                <a:latin typeface="Helvetica" panose="020B0604020202020204" pitchFamily="34" charset="0"/>
              </a:rPr>
              <a:t>(e.g., accounting department), </a:t>
            </a:r>
            <a:r>
              <a:rPr kumimoji="1" lang="en-US" altLang="zh-CN" sz="2000" i="1">
                <a:solidFill>
                  <a:srgbClr val="3366FF"/>
                </a:solidFill>
                <a:latin typeface="Helvetica" panose="020B0604020202020204" pitchFamily="34" charset="0"/>
              </a:rPr>
              <a:t>a place </a:t>
            </a:r>
            <a:r>
              <a:rPr kumimoji="1" lang="en-US" altLang="zh-CN" sz="2000">
                <a:latin typeface="Helvetica" panose="020B0604020202020204" pitchFamily="34" charset="0"/>
              </a:rPr>
              <a:t>(e.g., a warehouse), or </a:t>
            </a:r>
            <a:r>
              <a:rPr kumimoji="1" lang="en-US" altLang="zh-CN" sz="2000" i="1">
                <a:solidFill>
                  <a:srgbClr val="3366FF"/>
                </a:solidFill>
                <a:latin typeface="Helvetica" panose="020B0604020202020204" pitchFamily="34" charset="0"/>
              </a:rPr>
              <a:t>a structure </a:t>
            </a:r>
            <a:r>
              <a:rPr kumimoji="1" lang="en-US" altLang="zh-CN" sz="2000">
                <a:latin typeface="Helvetica" panose="020B0604020202020204" pitchFamily="34" charset="0"/>
              </a:rPr>
              <a:t>(e.g., a file). </a:t>
            </a:r>
          </a:p>
          <a:p>
            <a:pPr>
              <a:lnSpc>
                <a:spcPct val="90000"/>
              </a:lnSpc>
              <a:spcAft>
                <a:spcPct val="20000"/>
              </a:spcAft>
            </a:pPr>
            <a:r>
              <a:rPr kumimoji="1" lang="en-US" altLang="zh-CN" sz="2000">
                <a:latin typeface="Helvetica" panose="020B0604020202020204" pitchFamily="34" charset="0"/>
              </a:rPr>
              <a:t>The description of the data object incorporates the data object and all of its attributes.</a:t>
            </a:r>
          </a:p>
          <a:p>
            <a:pPr>
              <a:lnSpc>
                <a:spcPct val="90000"/>
              </a:lnSpc>
              <a:spcAft>
                <a:spcPct val="20000"/>
              </a:spcAft>
            </a:pPr>
            <a:r>
              <a:rPr kumimoji="1" lang="en-US" altLang="zh-CN" sz="2000">
                <a:latin typeface="Helvetica" panose="020B0604020202020204" pitchFamily="34" charset="0"/>
              </a:rPr>
              <a:t>A data object encapsulates data only—there is no reference within a data object to operations that act on the data.</a:t>
            </a:r>
          </a:p>
        </p:txBody>
      </p:sp>
      <p:sp>
        <p:nvSpPr>
          <p:cNvPr id="34820" name="灯片编号占位符 1">
            <a:extLst>
              <a:ext uri="{FF2B5EF4-FFF2-40B4-BE49-F238E27FC236}">
                <a16:creationId xmlns:a16="http://schemas.microsoft.com/office/drawing/2014/main" id="{113504FF-9671-428E-BB86-0FBFD32C59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C26739D-CA8F-4D9B-B642-1D970034BFB6}" type="slidenum">
              <a:rPr lang="en-US" altLang="zh-CN" sz="1400">
                <a:solidFill>
                  <a:schemeClr val="tx1"/>
                </a:solidFill>
              </a:rPr>
              <a:pPr>
                <a:spcBef>
                  <a:spcPct val="0"/>
                </a:spcBef>
                <a:buFontTx/>
                <a:buNone/>
              </a:pPr>
              <a:t>31</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30CFAA0-6FE9-4693-B976-2B54C69E3916}"/>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Data Objects and Attributes</a:t>
            </a:r>
          </a:p>
        </p:txBody>
      </p:sp>
      <p:sp>
        <p:nvSpPr>
          <p:cNvPr id="9" name="Rectangle 4">
            <a:extLst>
              <a:ext uri="{FF2B5EF4-FFF2-40B4-BE49-F238E27FC236}">
                <a16:creationId xmlns:a16="http://schemas.microsoft.com/office/drawing/2014/main" id="{83548154-276C-31C3-29AF-E46A2CF2807D}"/>
              </a:ext>
            </a:extLst>
          </p:cNvPr>
          <p:cNvSpPr txBox="1">
            <a:spLocks noChangeArrowheads="1"/>
          </p:cNvSpPr>
          <p:nvPr/>
        </p:nvSpPr>
        <p:spPr bwMode="auto">
          <a:xfrm>
            <a:off x="900113" y="1773238"/>
            <a:ext cx="75803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sz="2400">
                <a:latin typeface="Helvetica" panose="020B0604020202020204" pitchFamily="34" charset="0"/>
              </a:rPr>
              <a:t>A data object contains a set of attributes that act as an aspect, quality, characteristic, or descriptor of the object</a:t>
            </a:r>
          </a:p>
        </p:txBody>
      </p:sp>
      <p:sp>
        <p:nvSpPr>
          <p:cNvPr id="35844" name="灯片编号占位符 1">
            <a:extLst>
              <a:ext uri="{FF2B5EF4-FFF2-40B4-BE49-F238E27FC236}">
                <a16:creationId xmlns:a16="http://schemas.microsoft.com/office/drawing/2014/main" id="{AD2B49F2-B043-87C9-44E5-9F5D3AE411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AD4AB84-6A0E-43A4-A8EF-EDE5AD022106}" type="slidenum">
              <a:rPr lang="en-US" altLang="zh-CN" sz="1400">
                <a:solidFill>
                  <a:schemeClr val="tx1"/>
                </a:solidFill>
              </a:rPr>
              <a:pPr>
                <a:spcBef>
                  <a:spcPct val="0"/>
                </a:spcBef>
                <a:buFontTx/>
                <a:buNone/>
              </a:pPr>
              <a:t>32</a:t>
            </a:fld>
            <a:endParaRPr lang="en-US" altLang="zh-CN" sz="1400">
              <a:solidFill>
                <a:schemeClr val="tx1"/>
              </a:solidFill>
            </a:endParaRPr>
          </a:p>
        </p:txBody>
      </p:sp>
      <p:sp>
        <p:nvSpPr>
          <p:cNvPr id="12" name="Rectangle 4">
            <a:extLst>
              <a:ext uri="{FF2B5EF4-FFF2-40B4-BE49-F238E27FC236}">
                <a16:creationId xmlns:a16="http://schemas.microsoft.com/office/drawing/2014/main" id="{770458BB-EFEF-812B-0BEF-AB93C3A8431E}"/>
              </a:ext>
            </a:extLst>
          </p:cNvPr>
          <p:cNvSpPr>
            <a:spLocks noChangeArrowheads="1"/>
          </p:cNvSpPr>
          <p:nvPr/>
        </p:nvSpPr>
        <p:spPr bwMode="auto">
          <a:xfrm>
            <a:off x="3148013" y="3306763"/>
            <a:ext cx="2984500" cy="2332037"/>
          </a:xfrm>
          <a:prstGeom prst="rect">
            <a:avLst/>
          </a:prstGeom>
          <a:solidFill>
            <a:srgbClr val="DDDDDD"/>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3" name="Rectangle 5">
            <a:extLst>
              <a:ext uri="{FF2B5EF4-FFF2-40B4-BE49-F238E27FC236}">
                <a16:creationId xmlns:a16="http://schemas.microsoft.com/office/drawing/2014/main" id="{A1135457-C01B-8624-8A89-9C97C8E962C3}"/>
              </a:ext>
            </a:extLst>
          </p:cNvPr>
          <p:cNvSpPr>
            <a:spLocks noChangeArrowheads="1"/>
          </p:cNvSpPr>
          <p:nvPr/>
        </p:nvSpPr>
        <p:spPr bwMode="auto">
          <a:xfrm>
            <a:off x="3197225" y="3290888"/>
            <a:ext cx="2890838"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object: automobile</a:t>
            </a:r>
          </a:p>
          <a:p>
            <a:pPr eaLnBrk="1" fontAlgn="auto" hangingPunct="1">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attributes:</a:t>
            </a:r>
          </a:p>
          <a:p>
            <a:pPr eaLnBrk="1" fontAlgn="auto" hangingPunct="1">
              <a:lnSpc>
                <a:spcPct val="75000"/>
              </a:lnSpc>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   make</a:t>
            </a:r>
          </a:p>
          <a:p>
            <a:pPr eaLnBrk="1" fontAlgn="auto" hangingPunct="1">
              <a:lnSpc>
                <a:spcPct val="75000"/>
              </a:lnSpc>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   model</a:t>
            </a:r>
          </a:p>
          <a:p>
            <a:pPr eaLnBrk="1" fontAlgn="auto" hangingPunct="1">
              <a:lnSpc>
                <a:spcPct val="75000"/>
              </a:lnSpc>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   body type</a:t>
            </a:r>
          </a:p>
          <a:p>
            <a:pPr eaLnBrk="1" fontAlgn="auto" hangingPunct="1">
              <a:lnSpc>
                <a:spcPct val="75000"/>
              </a:lnSpc>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   price</a:t>
            </a:r>
          </a:p>
          <a:p>
            <a:pPr eaLnBrk="1" fontAlgn="auto" hangingPunct="1">
              <a:lnSpc>
                <a:spcPct val="75000"/>
              </a:lnSpc>
              <a:spcBef>
                <a:spcPts val="0"/>
              </a:spcBef>
              <a:spcAft>
                <a:spcPts val="0"/>
              </a:spcAft>
              <a:defRPr/>
            </a:pPr>
            <a:r>
              <a:rPr kumimoji="1" lang="en-US" altLang="zh-CN" b="1" dirty="0">
                <a:solidFill>
                  <a:srgbClr val="3366FF"/>
                </a:solidFill>
                <a:latin typeface="Helvetica" panose="020B0604020202020204" pitchFamily="34" charset="0"/>
                <a:ea typeface="+mn-ea"/>
                <a:cs typeface="宋体" charset="0"/>
              </a:rPr>
              <a:t>   options code</a:t>
            </a:r>
          </a:p>
        </p:txBody>
      </p:sp>
      <p:sp>
        <p:nvSpPr>
          <p:cNvPr id="15" name="Line 6">
            <a:extLst>
              <a:ext uri="{FF2B5EF4-FFF2-40B4-BE49-F238E27FC236}">
                <a16:creationId xmlns:a16="http://schemas.microsoft.com/office/drawing/2014/main" id="{D1685CCC-29EE-F779-4C08-56D43BF9D309}"/>
              </a:ext>
            </a:extLst>
          </p:cNvPr>
          <p:cNvSpPr>
            <a:spLocks noChangeShapeType="1"/>
          </p:cNvSpPr>
          <p:nvPr/>
        </p:nvSpPr>
        <p:spPr bwMode="auto">
          <a:xfrm>
            <a:off x="3160713" y="3751263"/>
            <a:ext cx="29591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animBg="1"/>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0C69B23-073E-A562-39FD-2309AD40A6D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What is a Relationship?</a:t>
            </a:r>
          </a:p>
        </p:txBody>
      </p:sp>
      <p:sp>
        <p:nvSpPr>
          <p:cNvPr id="9" name="Rectangle 4">
            <a:extLst>
              <a:ext uri="{FF2B5EF4-FFF2-40B4-BE49-F238E27FC236}">
                <a16:creationId xmlns:a16="http://schemas.microsoft.com/office/drawing/2014/main" id="{36EA0853-9817-1D6F-1B37-B576A64508CD}"/>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Data objects are connected to one another in different ways.</a:t>
            </a:r>
          </a:p>
          <a:p>
            <a:pPr lvl="1">
              <a:lnSpc>
                <a:spcPct val="90000"/>
              </a:lnSpc>
              <a:spcAft>
                <a:spcPct val="20000"/>
              </a:spcAft>
            </a:pPr>
            <a:r>
              <a:rPr lang="en-US" altLang="zh-CN" sz="2000">
                <a:solidFill>
                  <a:srgbClr val="0033CC"/>
                </a:solidFill>
                <a:latin typeface="Helvetica" panose="020B0604020202020204" pitchFamily="34" charset="0"/>
              </a:rPr>
              <a:t>A connection is established between </a:t>
            </a:r>
            <a:r>
              <a:rPr lang="en-US" altLang="zh-CN" sz="2000" b="1">
                <a:solidFill>
                  <a:srgbClr val="0033CC"/>
                </a:solidFill>
                <a:latin typeface="Helvetica" panose="020B0604020202020204" pitchFamily="34" charset="0"/>
              </a:rPr>
              <a:t>person</a:t>
            </a:r>
            <a:r>
              <a:rPr lang="en-US" altLang="zh-CN" sz="2000">
                <a:solidFill>
                  <a:srgbClr val="0033CC"/>
                </a:solidFill>
                <a:latin typeface="Helvetica" panose="020B0604020202020204" pitchFamily="34" charset="0"/>
              </a:rPr>
              <a:t> and </a:t>
            </a:r>
            <a:r>
              <a:rPr lang="en-US" altLang="zh-CN" sz="2000" b="1">
                <a:solidFill>
                  <a:srgbClr val="0033CC"/>
                </a:solidFill>
                <a:latin typeface="Helvetica" panose="020B0604020202020204" pitchFamily="34" charset="0"/>
              </a:rPr>
              <a:t>car</a:t>
            </a:r>
            <a:r>
              <a:rPr lang="en-US" altLang="zh-CN" sz="2000">
                <a:solidFill>
                  <a:srgbClr val="0033CC"/>
                </a:solidFill>
                <a:latin typeface="Helvetica" panose="020B0604020202020204" pitchFamily="34" charset="0"/>
              </a:rPr>
              <a:t> because the two objects are related.</a:t>
            </a:r>
          </a:p>
          <a:p>
            <a:pPr>
              <a:lnSpc>
                <a:spcPct val="90000"/>
              </a:lnSpc>
              <a:spcAft>
                <a:spcPct val="20000"/>
              </a:spcAft>
            </a:pPr>
            <a:r>
              <a:rPr kumimoji="1" lang="en-US" altLang="zh-CN">
                <a:latin typeface="Helvetica" panose="020B0604020202020204" pitchFamily="34" charset="0"/>
              </a:rPr>
              <a:t>A person owns a car</a:t>
            </a:r>
          </a:p>
          <a:p>
            <a:pPr>
              <a:lnSpc>
                <a:spcPct val="90000"/>
              </a:lnSpc>
              <a:spcAft>
                <a:spcPct val="20000"/>
              </a:spcAft>
            </a:pPr>
            <a:r>
              <a:rPr kumimoji="1" lang="en-US" altLang="zh-CN">
                <a:latin typeface="Helvetica" panose="020B0604020202020204" pitchFamily="34" charset="0"/>
              </a:rPr>
              <a:t>A person is insured to drive a car </a:t>
            </a:r>
          </a:p>
          <a:p>
            <a:pPr>
              <a:lnSpc>
                <a:spcPct val="90000"/>
              </a:lnSpc>
              <a:spcAft>
                <a:spcPct val="20000"/>
              </a:spcAft>
            </a:pPr>
            <a:r>
              <a:rPr kumimoji="1" lang="en-US" altLang="zh-CN">
                <a:latin typeface="Helvetica" panose="020B0604020202020204" pitchFamily="34" charset="0"/>
              </a:rPr>
              <a:t>The relationships </a:t>
            </a:r>
            <a:r>
              <a:rPr kumimoji="1" lang="en-US" altLang="zh-CN" i="1">
                <a:solidFill>
                  <a:srgbClr val="3366FF"/>
                </a:solidFill>
                <a:latin typeface="Helvetica" panose="020B0604020202020204" pitchFamily="34" charset="0"/>
              </a:rPr>
              <a:t>owns</a:t>
            </a:r>
            <a:r>
              <a:rPr kumimoji="1" lang="en-US" altLang="zh-CN">
                <a:latin typeface="Helvetica" panose="020B0604020202020204" pitchFamily="34" charset="0"/>
              </a:rPr>
              <a:t> and </a:t>
            </a:r>
            <a:r>
              <a:rPr kumimoji="1" lang="en-US" altLang="zh-CN" i="1">
                <a:solidFill>
                  <a:srgbClr val="3366FF"/>
                </a:solidFill>
                <a:latin typeface="Helvetica" panose="020B0604020202020204" pitchFamily="34" charset="0"/>
              </a:rPr>
              <a:t>insured to drive </a:t>
            </a:r>
            <a:r>
              <a:rPr kumimoji="1" lang="en-US" altLang="zh-CN">
                <a:latin typeface="Helvetica" panose="020B0604020202020204" pitchFamily="34" charset="0"/>
              </a:rPr>
              <a:t>define the relevant connections between </a:t>
            </a:r>
            <a:r>
              <a:rPr kumimoji="1" lang="en-US" altLang="zh-CN" b="1" i="1">
                <a:solidFill>
                  <a:srgbClr val="3366FF"/>
                </a:solidFill>
                <a:latin typeface="Helvetica" panose="020B0604020202020204" pitchFamily="34" charset="0"/>
              </a:rPr>
              <a:t>person</a:t>
            </a:r>
            <a:r>
              <a:rPr kumimoji="1" lang="en-US" altLang="zh-CN">
                <a:latin typeface="Helvetica" panose="020B0604020202020204" pitchFamily="34" charset="0"/>
              </a:rPr>
              <a:t> and </a:t>
            </a:r>
            <a:r>
              <a:rPr kumimoji="1" lang="en-US" altLang="zh-CN" b="1" i="1">
                <a:solidFill>
                  <a:srgbClr val="3366FF"/>
                </a:solidFill>
                <a:latin typeface="Helvetica" panose="020B0604020202020204" pitchFamily="34" charset="0"/>
              </a:rPr>
              <a:t>car</a:t>
            </a:r>
            <a:r>
              <a:rPr kumimoji="1" lang="en-US" altLang="zh-CN">
                <a:latin typeface="Helvetica" panose="020B0604020202020204" pitchFamily="34" charset="0"/>
              </a:rPr>
              <a:t>.</a:t>
            </a:r>
          </a:p>
          <a:p>
            <a:pPr>
              <a:lnSpc>
                <a:spcPct val="90000"/>
              </a:lnSpc>
              <a:spcAft>
                <a:spcPct val="20000"/>
              </a:spcAft>
            </a:pPr>
            <a:r>
              <a:rPr kumimoji="1" lang="en-US" altLang="zh-CN">
                <a:latin typeface="Helvetica" panose="020B0604020202020204" pitchFamily="34" charset="0"/>
              </a:rPr>
              <a:t>Several instances of a relationship can exist</a:t>
            </a:r>
          </a:p>
          <a:p>
            <a:pPr>
              <a:lnSpc>
                <a:spcPct val="90000"/>
              </a:lnSpc>
              <a:spcAft>
                <a:spcPct val="20000"/>
              </a:spcAft>
            </a:pPr>
            <a:r>
              <a:rPr kumimoji="1" lang="en-US" altLang="zh-CN">
                <a:latin typeface="Helvetica" panose="020B0604020202020204" pitchFamily="34" charset="0"/>
              </a:rPr>
              <a:t>Objects can be related in many different ways</a:t>
            </a:r>
          </a:p>
        </p:txBody>
      </p:sp>
      <p:sp>
        <p:nvSpPr>
          <p:cNvPr id="36868" name="灯片编号占位符 1">
            <a:extLst>
              <a:ext uri="{FF2B5EF4-FFF2-40B4-BE49-F238E27FC236}">
                <a16:creationId xmlns:a16="http://schemas.microsoft.com/office/drawing/2014/main" id="{984C1B19-035A-67A0-1ABB-F5F76D2080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FB53C66-1258-494E-8B78-5764C6B8BA2C}" type="slidenum">
              <a:rPr lang="en-US" altLang="zh-CN" sz="1400">
                <a:solidFill>
                  <a:schemeClr val="tx1"/>
                </a:solidFill>
              </a:rPr>
              <a:pPr>
                <a:spcBef>
                  <a:spcPct val="0"/>
                </a:spcBef>
                <a:buFontTx/>
                <a:buNone/>
              </a:pPr>
              <a:t>33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down)">
                                      <p:cBhvr>
                                        <p:cTn id="30" dur="500"/>
                                        <p:tgtEl>
                                          <p:spTgt spid="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wipe(down)">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A168B32-1339-5A92-028E-94B57EA81A5F}"/>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Architectural Elements</a:t>
            </a:r>
          </a:p>
        </p:txBody>
      </p:sp>
      <p:sp>
        <p:nvSpPr>
          <p:cNvPr id="9" name="Rectangle 4">
            <a:extLst>
              <a:ext uri="{FF2B5EF4-FFF2-40B4-BE49-F238E27FC236}">
                <a16:creationId xmlns:a16="http://schemas.microsoft.com/office/drawing/2014/main" id="{FC0F6668-3DFD-4409-6183-A0D940027908}"/>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The architectural model [Sha96] is derived from three sources: </a:t>
            </a:r>
          </a:p>
          <a:p>
            <a:pPr lvl="1">
              <a:lnSpc>
                <a:spcPct val="90000"/>
              </a:lnSpc>
              <a:spcAft>
                <a:spcPct val="20000"/>
              </a:spcAft>
            </a:pPr>
            <a:r>
              <a:rPr lang="en-US" altLang="zh-CN" sz="2000" b="1">
                <a:solidFill>
                  <a:srgbClr val="0033CC"/>
                </a:solidFill>
                <a:latin typeface="Helvetica" panose="020B0604020202020204" pitchFamily="34" charset="0"/>
              </a:rPr>
              <a:t>information about the application domain </a:t>
            </a:r>
            <a:r>
              <a:rPr lang="en-US" altLang="zh-CN" sz="2000">
                <a:solidFill>
                  <a:srgbClr val="0033CC"/>
                </a:solidFill>
                <a:latin typeface="Helvetica" panose="020B0604020202020204" pitchFamily="34" charset="0"/>
              </a:rPr>
              <a:t>for the software to be built; </a:t>
            </a:r>
          </a:p>
          <a:p>
            <a:pPr lvl="1">
              <a:lnSpc>
                <a:spcPct val="90000"/>
              </a:lnSpc>
              <a:spcAft>
                <a:spcPct val="20000"/>
              </a:spcAft>
            </a:pPr>
            <a:r>
              <a:rPr lang="en-US" altLang="zh-CN" sz="2000" b="1">
                <a:solidFill>
                  <a:srgbClr val="0033CC"/>
                </a:solidFill>
                <a:latin typeface="Helvetica" panose="020B0604020202020204" pitchFamily="34" charset="0"/>
              </a:rPr>
              <a:t>specific requirements model elements </a:t>
            </a:r>
            <a:r>
              <a:rPr lang="en-US" altLang="zh-CN" sz="2000">
                <a:solidFill>
                  <a:srgbClr val="0033CC"/>
                </a:solidFill>
                <a:latin typeface="Helvetica" panose="020B0604020202020204" pitchFamily="34" charset="0"/>
              </a:rPr>
              <a:t>such as data flow diagrams or analysis classes, their relationships and collaborations for the problem at hand, and </a:t>
            </a:r>
          </a:p>
          <a:p>
            <a:pPr lvl="1">
              <a:lnSpc>
                <a:spcPct val="90000"/>
              </a:lnSpc>
              <a:spcAft>
                <a:spcPct val="20000"/>
              </a:spcAft>
            </a:pPr>
            <a:r>
              <a:rPr lang="en-US" altLang="zh-CN" sz="2000" b="1">
                <a:solidFill>
                  <a:srgbClr val="0033CC"/>
                </a:solidFill>
                <a:latin typeface="Helvetica" panose="020B0604020202020204" pitchFamily="34" charset="0"/>
              </a:rPr>
              <a:t>the availability of architectural patterns </a:t>
            </a:r>
            <a:r>
              <a:rPr lang="en-US" altLang="zh-CN" sz="2000">
                <a:solidFill>
                  <a:srgbClr val="0033CC"/>
                </a:solidFill>
                <a:latin typeface="Helvetica" panose="020B0604020202020204" pitchFamily="34" charset="0"/>
              </a:rPr>
              <a:t>(Chapter 16) </a:t>
            </a:r>
            <a:r>
              <a:rPr lang="en-US" altLang="zh-CN" sz="2000" b="1">
                <a:solidFill>
                  <a:srgbClr val="0033CC"/>
                </a:solidFill>
                <a:latin typeface="Helvetica" panose="020B0604020202020204" pitchFamily="34" charset="0"/>
              </a:rPr>
              <a:t>and styles </a:t>
            </a:r>
            <a:r>
              <a:rPr lang="en-US" altLang="zh-CN" sz="2000">
                <a:solidFill>
                  <a:srgbClr val="0033CC"/>
                </a:solidFill>
                <a:latin typeface="Helvetica" panose="020B0604020202020204" pitchFamily="34" charset="0"/>
              </a:rPr>
              <a:t>(Chapter 13). </a:t>
            </a:r>
          </a:p>
        </p:txBody>
      </p:sp>
      <p:sp>
        <p:nvSpPr>
          <p:cNvPr id="37892" name="灯片编号占位符 1">
            <a:extLst>
              <a:ext uri="{FF2B5EF4-FFF2-40B4-BE49-F238E27FC236}">
                <a16:creationId xmlns:a16="http://schemas.microsoft.com/office/drawing/2014/main" id="{030CCAF5-1CBF-843E-E331-4A3DDA0060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7DB24DF-04CB-4A6F-92E4-2022229FCC73}" type="slidenum">
              <a:rPr lang="en-US" altLang="zh-CN" sz="1400">
                <a:solidFill>
                  <a:schemeClr val="tx1"/>
                </a:solidFill>
              </a:rPr>
              <a:pPr>
                <a:spcBef>
                  <a:spcPct val="0"/>
                </a:spcBef>
                <a:buFontTx/>
                <a:buNone/>
              </a:pPr>
              <a:t>34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217993E-CA7A-D064-7503-FD1C58F2E73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Interface Elements</a:t>
            </a:r>
          </a:p>
        </p:txBody>
      </p:sp>
      <p:sp>
        <p:nvSpPr>
          <p:cNvPr id="9" name="Rectangle 4">
            <a:extLst>
              <a:ext uri="{FF2B5EF4-FFF2-40B4-BE49-F238E27FC236}">
                <a16:creationId xmlns:a16="http://schemas.microsoft.com/office/drawing/2014/main" id="{093B5812-29CC-2032-FA98-632E11EDB124}"/>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Interface is a set of operations that describes the externally observable behavior of a class and provides access to its public operations</a:t>
            </a:r>
          </a:p>
          <a:p>
            <a:pPr>
              <a:lnSpc>
                <a:spcPct val="90000"/>
              </a:lnSpc>
              <a:spcAft>
                <a:spcPct val="20000"/>
              </a:spcAft>
            </a:pPr>
            <a:r>
              <a:rPr kumimoji="1" lang="en-US" altLang="zh-CN">
                <a:latin typeface="Helvetica" panose="020B0604020202020204" pitchFamily="34" charset="0"/>
              </a:rPr>
              <a:t>Important elements</a:t>
            </a:r>
          </a:p>
          <a:p>
            <a:pPr lvl="1">
              <a:lnSpc>
                <a:spcPct val="90000"/>
              </a:lnSpc>
              <a:spcAft>
                <a:spcPct val="20000"/>
              </a:spcAft>
            </a:pPr>
            <a:r>
              <a:rPr lang="en-US" altLang="zh-CN" sz="2000">
                <a:solidFill>
                  <a:srgbClr val="0033CC"/>
                </a:solidFill>
                <a:latin typeface="Helvetica" panose="020B0604020202020204" pitchFamily="34" charset="0"/>
              </a:rPr>
              <a:t>User interface (UI)</a:t>
            </a:r>
          </a:p>
          <a:p>
            <a:pPr lvl="1">
              <a:lnSpc>
                <a:spcPct val="90000"/>
              </a:lnSpc>
              <a:spcAft>
                <a:spcPct val="20000"/>
              </a:spcAft>
            </a:pPr>
            <a:r>
              <a:rPr lang="en-US" altLang="zh-CN" sz="2000">
                <a:solidFill>
                  <a:srgbClr val="0033CC"/>
                </a:solidFill>
                <a:latin typeface="Helvetica" panose="020B0604020202020204" pitchFamily="34" charset="0"/>
              </a:rPr>
              <a:t>External interfaces to other systems</a:t>
            </a:r>
          </a:p>
          <a:p>
            <a:pPr lvl="1">
              <a:lnSpc>
                <a:spcPct val="90000"/>
              </a:lnSpc>
              <a:spcAft>
                <a:spcPct val="20000"/>
              </a:spcAft>
            </a:pPr>
            <a:r>
              <a:rPr lang="en-US" altLang="zh-CN" sz="2000">
                <a:solidFill>
                  <a:srgbClr val="0033CC"/>
                </a:solidFill>
                <a:latin typeface="Helvetica" panose="020B0604020202020204" pitchFamily="34" charset="0"/>
              </a:rPr>
              <a:t>Internal interfaces between various design components</a:t>
            </a:r>
          </a:p>
          <a:p>
            <a:pPr>
              <a:lnSpc>
                <a:spcPct val="90000"/>
              </a:lnSpc>
              <a:spcAft>
                <a:spcPct val="20000"/>
              </a:spcAft>
            </a:pPr>
            <a:r>
              <a:rPr kumimoji="1" lang="en-US" altLang="zh-CN">
                <a:latin typeface="Helvetica" panose="020B0604020202020204" pitchFamily="34" charset="0"/>
              </a:rPr>
              <a:t>Modeled using UML communication diagrams (called collaboration diagrams in UML 1.x)</a:t>
            </a:r>
          </a:p>
        </p:txBody>
      </p:sp>
      <p:sp>
        <p:nvSpPr>
          <p:cNvPr id="38916" name="灯片编号占位符 1">
            <a:extLst>
              <a:ext uri="{FF2B5EF4-FFF2-40B4-BE49-F238E27FC236}">
                <a16:creationId xmlns:a16="http://schemas.microsoft.com/office/drawing/2014/main" id="{35044A49-3931-5771-8B06-F2B0DE809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690607F-022D-4C21-A6AB-96828D26346C}" type="slidenum">
              <a:rPr lang="en-US" altLang="zh-CN" sz="1400">
                <a:solidFill>
                  <a:schemeClr val="tx1"/>
                </a:solidFill>
              </a:rPr>
              <a:pPr>
                <a:spcBef>
                  <a:spcPct val="0"/>
                </a:spcBef>
                <a:buFontTx/>
                <a:buNone/>
              </a:pPr>
              <a:t>35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down)">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177A8AA-F6F6-0F55-8303-650748CB1D91}"/>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Interface Elements</a:t>
            </a:r>
          </a:p>
        </p:txBody>
      </p:sp>
      <p:sp>
        <p:nvSpPr>
          <p:cNvPr id="39939" name="灯片编号占位符 1">
            <a:extLst>
              <a:ext uri="{FF2B5EF4-FFF2-40B4-BE49-F238E27FC236}">
                <a16:creationId xmlns:a16="http://schemas.microsoft.com/office/drawing/2014/main" id="{175B925B-61A2-A7F5-08DA-3AFC959AD0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9BFB080-C802-4DD6-8F1C-C4697F9F47BE}" type="slidenum">
              <a:rPr lang="en-US" altLang="zh-CN" sz="1400">
                <a:solidFill>
                  <a:schemeClr val="tx1"/>
                </a:solidFill>
              </a:rPr>
              <a:pPr>
                <a:spcBef>
                  <a:spcPct val="0"/>
                </a:spcBef>
                <a:buFontTx/>
                <a:buNone/>
              </a:pPr>
              <a:t>36</a:t>
            </a:fld>
            <a:endParaRPr lang="en-US" altLang="zh-CN" sz="1400">
              <a:solidFill>
                <a:schemeClr val="tx1"/>
              </a:solidFill>
            </a:endParaRPr>
          </a:p>
        </p:txBody>
      </p:sp>
      <p:pic>
        <p:nvPicPr>
          <p:cNvPr id="5" name="Picture 4">
            <a:extLst>
              <a:ext uri="{FF2B5EF4-FFF2-40B4-BE49-F238E27FC236}">
                <a16:creationId xmlns:a16="http://schemas.microsoft.com/office/drawing/2014/main" id="{E87FDB45-5F1B-A088-C6C8-47B0CACD4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125538"/>
            <a:ext cx="338455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C92F474-8A7F-9625-5DD8-FA2E9C0917D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 Elements</a:t>
            </a:r>
          </a:p>
        </p:txBody>
      </p:sp>
      <p:sp>
        <p:nvSpPr>
          <p:cNvPr id="9" name="Rectangle 4">
            <a:extLst>
              <a:ext uri="{FF2B5EF4-FFF2-40B4-BE49-F238E27FC236}">
                <a16:creationId xmlns:a16="http://schemas.microsoft.com/office/drawing/2014/main" id="{35A353DF-4B8E-5EA1-FCF2-48F54897CE71}"/>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Describes the internal detail of each software component</a:t>
            </a:r>
          </a:p>
          <a:p>
            <a:pPr>
              <a:lnSpc>
                <a:spcPct val="90000"/>
              </a:lnSpc>
              <a:spcAft>
                <a:spcPct val="20000"/>
              </a:spcAft>
            </a:pPr>
            <a:r>
              <a:rPr kumimoji="1" lang="en-US" altLang="zh-CN">
                <a:latin typeface="Helvetica" panose="020B0604020202020204" pitchFamily="34" charset="0"/>
              </a:rPr>
              <a:t>Defines</a:t>
            </a:r>
          </a:p>
          <a:p>
            <a:pPr lvl="1">
              <a:lnSpc>
                <a:spcPct val="90000"/>
              </a:lnSpc>
              <a:spcAft>
                <a:spcPct val="20000"/>
              </a:spcAft>
            </a:pPr>
            <a:r>
              <a:rPr lang="en-US" altLang="zh-CN" sz="2000">
                <a:solidFill>
                  <a:srgbClr val="0033CC"/>
                </a:solidFill>
                <a:latin typeface="Helvetica" panose="020B0604020202020204" pitchFamily="34" charset="0"/>
              </a:rPr>
              <a:t>Data structures for all local data objects</a:t>
            </a:r>
          </a:p>
          <a:p>
            <a:pPr lvl="1">
              <a:lnSpc>
                <a:spcPct val="90000"/>
              </a:lnSpc>
              <a:spcAft>
                <a:spcPct val="20000"/>
              </a:spcAft>
            </a:pPr>
            <a:r>
              <a:rPr lang="en-US" altLang="zh-CN" sz="2000">
                <a:solidFill>
                  <a:srgbClr val="0033CC"/>
                </a:solidFill>
                <a:latin typeface="Helvetica" panose="020B0604020202020204" pitchFamily="34" charset="0"/>
              </a:rPr>
              <a:t>Algorithmic detail for all component processing functions</a:t>
            </a:r>
          </a:p>
          <a:p>
            <a:pPr lvl="1">
              <a:lnSpc>
                <a:spcPct val="90000"/>
              </a:lnSpc>
              <a:spcAft>
                <a:spcPct val="20000"/>
              </a:spcAft>
            </a:pPr>
            <a:r>
              <a:rPr lang="en-US" altLang="zh-CN" sz="2000">
                <a:solidFill>
                  <a:srgbClr val="0033CC"/>
                </a:solidFill>
                <a:latin typeface="Helvetica" panose="020B0604020202020204" pitchFamily="34" charset="0"/>
              </a:rPr>
              <a:t>Interface that allows access to all component operations</a:t>
            </a:r>
          </a:p>
          <a:p>
            <a:pPr>
              <a:lnSpc>
                <a:spcPct val="90000"/>
              </a:lnSpc>
              <a:spcAft>
                <a:spcPct val="20000"/>
              </a:spcAft>
            </a:pPr>
            <a:r>
              <a:rPr kumimoji="1" lang="en-US" altLang="zh-CN">
                <a:latin typeface="Helvetica" panose="020B0604020202020204" pitchFamily="34" charset="0"/>
              </a:rPr>
              <a:t>Modeled using UML component diagrams, UML activity diagrams, pseudocode (PDL), and sometimes flowcharts </a:t>
            </a:r>
          </a:p>
        </p:txBody>
      </p:sp>
      <p:sp>
        <p:nvSpPr>
          <p:cNvPr id="40964" name="灯片编号占位符 1">
            <a:extLst>
              <a:ext uri="{FF2B5EF4-FFF2-40B4-BE49-F238E27FC236}">
                <a16:creationId xmlns:a16="http://schemas.microsoft.com/office/drawing/2014/main" id="{DA27476C-D8F5-3C1D-7409-D9DD16853D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0FFEFAF-B354-4493-81F9-3AB01D911C46}" type="slidenum">
              <a:rPr lang="en-US" altLang="zh-CN" sz="1400">
                <a:solidFill>
                  <a:schemeClr val="tx1"/>
                </a:solidFill>
              </a:rPr>
              <a:pPr>
                <a:spcBef>
                  <a:spcPct val="0"/>
                </a:spcBef>
                <a:buFontTx/>
                <a:buNone/>
              </a:pPr>
              <a:t>37</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down)">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17840DF0-5702-2B19-D3D6-EDB0F92A12A6}"/>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 Elements</a:t>
            </a:r>
          </a:p>
        </p:txBody>
      </p:sp>
      <p:sp>
        <p:nvSpPr>
          <p:cNvPr id="41987" name="灯片编号占位符 1">
            <a:extLst>
              <a:ext uri="{FF2B5EF4-FFF2-40B4-BE49-F238E27FC236}">
                <a16:creationId xmlns:a16="http://schemas.microsoft.com/office/drawing/2014/main" id="{E7AB5035-1AB8-3D1C-529D-F8BCBF36DB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1EAD97A-E147-4DC2-B868-798C0B087516}" type="slidenum">
              <a:rPr lang="en-US" altLang="zh-CN" sz="1400">
                <a:solidFill>
                  <a:schemeClr val="tx1"/>
                </a:solidFill>
              </a:rPr>
              <a:pPr>
                <a:spcBef>
                  <a:spcPct val="0"/>
                </a:spcBef>
                <a:buFontTx/>
                <a:buNone/>
              </a:pPr>
              <a:t>38</a:t>
            </a:fld>
            <a:endParaRPr lang="en-US" altLang="zh-CN" sz="1400">
              <a:solidFill>
                <a:schemeClr val="tx1"/>
              </a:solidFill>
            </a:endParaRPr>
          </a:p>
        </p:txBody>
      </p:sp>
      <p:pic>
        <p:nvPicPr>
          <p:cNvPr id="5" name="Picture 4">
            <a:extLst>
              <a:ext uri="{FF2B5EF4-FFF2-40B4-BE49-F238E27FC236}">
                <a16:creationId xmlns:a16="http://schemas.microsoft.com/office/drawing/2014/main" id="{1F789533-87A1-FCAF-D7F6-9792CF18B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352675"/>
            <a:ext cx="66103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2C69F64-0616-305C-C5E2-294A6CF8792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Deployment Elements</a:t>
            </a:r>
          </a:p>
        </p:txBody>
      </p:sp>
      <p:sp>
        <p:nvSpPr>
          <p:cNvPr id="9" name="Rectangle 4">
            <a:extLst>
              <a:ext uri="{FF2B5EF4-FFF2-40B4-BE49-F238E27FC236}">
                <a16:creationId xmlns:a16="http://schemas.microsoft.com/office/drawing/2014/main" id="{02F46CF7-40CB-2789-00ED-DAFDF0172EF9}"/>
              </a:ext>
            </a:extLst>
          </p:cNvPr>
          <p:cNvSpPr txBox="1">
            <a:spLocks noChangeArrowheads="1"/>
          </p:cNvSpPr>
          <p:nvPr/>
        </p:nvSpPr>
        <p:spPr bwMode="auto">
          <a:xfrm>
            <a:off x="900113" y="1700213"/>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Indicates how software functionality and subsystems will be allocated within the physical computing environment</a:t>
            </a:r>
          </a:p>
          <a:p>
            <a:pPr>
              <a:lnSpc>
                <a:spcPct val="90000"/>
              </a:lnSpc>
              <a:spcAft>
                <a:spcPct val="20000"/>
              </a:spcAft>
            </a:pPr>
            <a:r>
              <a:rPr kumimoji="1" lang="en-US" altLang="zh-CN">
                <a:latin typeface="Helvetica" panose="020B0604020202020204" pitchFamily="34" charset="0"/>
              </a:rPr>
              <a:t>Modeled using UML deployment diagrams</a:t>
            </a:r>
          </a:p>
          <a:p>
            <a:pPr>
              <a:lnSpc>
                <a:spcPct val="90000"/>
              </a:lnSpc>
              <a:spcAft>
                <a:spcPct val="20000"/>
              </a:spcAft>
            </a:pPr>
            <a:r>
              <a:rPr kumimoji="1" lang="en-US" altLang="zh-CN" i="1">
                <a:solidFill>
                  <a:srgbClr val="3366FF"/>
                </a:solidFill>
                <a:latin typeface="Helvetica" panose="020B0604020202020204" pitchFamily="34" charset="0"/>
              </a:rPr>
              <a:t>Descriptor form </a:t>
            </a:r>
            <a:r>
              <a:rPr kumimoji="1" lang="en-US" altLang="zh-CN">
                <a:latin typeface="Helvetica" panose="020B0604020202020204" pitchFamily="34" charset="0"/>
              </a:rPr>
              <a:t>deployment diagrams show the computing environment but does not indicate configuration details</a:t>
            </a:r>
          </a:p>
          <a:p>
            <a:pPr>
              <a:lnSpc>
                <a:spcPct val="90000"/>
              </a:lnSpc>
              <a:spcAft>
                <a:spcPct val="20000"/>
              </a:spcAft>
            </a:pPr>
            <a:r>
              <a:rPr kumimoji="1" lang="en-US" altLang="zh-CN" i="1">
                <a:solidFill>
                  <a:srgbClr val="3366FF"/>
                </a:solidFill>
                <a:latin typeface="Helvetica" panose="020B0604020202020204" pitchFamily="34" charset="0"/>
              </a:rPr>
              <a:t>Instance form </a:t>
            </a:r>
            <a:r>
              <a:rPr kumimoji="1" lang="en-US" altLang="zh-CN">
                <a:latin typeface="Helvetica" panose="020B0604020202020204" pitchFamily="34" charset="0"/>
              </a:rPr>
              <a:t>deployment diagrams identifying specific named hardware configurations are developed during the latter stages of design</a:t>
            </a:r>
          </a:p>
        </p:txBody>
      </p:sp>
      <p:sp>
        <p:nvSpPr>
          <p:cNvPr id="43012" name="灯片编号占位符 1">
            <a:extLst>
              <a:ext uri="{FF2B5EF4-FFF2-40B4-BE49-F238E27FC236}">
                <a16:creationId xmlns:a16="http://schemas.microsoft.com/office/drawing/2014/main" id="{0F8163E8-4410-375C-F3C3-649CD71B16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86CC5DE-7425-429C-8109-C09B1794BBFD}" type="slidenum">
              <a:rPr lang="en-US" altLang="zh-CN" sz="1400">
                <a:solidFill>
                  <a:schemeClr val="tx1"/>
                </a:solidFill>
              </a:rPr>
              <a:pPr>
                <a:spcBef>
                  <a:spcPct val="0"/>
                </a:spcBef>
                <a:buFontTx/>
                <a:buNone/>
              </a:pPr>
              <a:t>39</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E23C8906-4795-60ED-63DB-1004E1A426A9}"/>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Engineering Design    </a:t>
            </a:r>
          </a:p>
        </p:txBody>
      </p:sp>
      <p:sp>
        <p:nvSpPr>
          <p:cNvPr id="9" name="Rectangle 4">
            <a:extLst>
              <a:ext uri="{FF2B5EF4-FFF2-40B4-BE49-F238E27FC236}">
                <a16:creationId xmlns:a16="http://schemas.microsoft.com/office/drawing/2014/main" id="{4C89CF98-6248-5280-C7BA-AE3CC3C5FEF2}"/>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Data/Class design – transforms analysis classes into implementation classes and data structures</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Architectural design – defines relationships among the major software structural elements</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Interface design – defines how software elements, hardware elements, and end-users communicate </a:t>
            </a:r>
          </a:p>
          <a:p>
            <a:pPr lvl="2">
              <a:lnSpc>
                <a:spcPct val="120000"/>
              </a:lnSpc>
              <a:spcAft>
                <a:spcPct val="20000"/>
              </a:spcAft>
              <a:buFont typeface="Helvetica" panose="020B0604020202020204" pitchFamily="34" charset="0"/>
              <a:buChar char="•"/>
            </a:pPr>
            <a:r>
              <a:rPr kumimoji="1" lang="en-US" altLang="zh-CN">
                <a:latin typeface="Helvetica" panose="020B0604020202020204" pitchFamily="34" charset="0"/>
              </a:rPr>
              <a:t>Component-level design – transforms structural elements into procedural descriptions of software components</a:t>
            </a:r>
          </a:p>
        </p:txBody>
      </p:sp>
      <p:sp>
        <p:nvSpPr>
          <p:cNvPr id="7172" name="灯片编号占位符 1">
            <a:extLst>
              <a:ext uri="{FF2B5EF4-FFF2-40B4-BE49-F238E27FC236}">
                <a16:creationId xmlns:a16="http://schemas.microsoft.com/office/drawing/2014/main" id="{6239C1F4-1A14-8794-D1BF-506B9C164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F7D5C74-E605-4E23-9FB6-7EDBA10762FE}" type="slidenum">
              <a:rPr lang="en-US" altLang="zh-CN" sz="1400">
                <a:solidFill>
                  <a:schemeClr val="tx1"/>
                </a:solidFill>
              </a:rPr>
              <a:pPr>
                <a:spcBef>
                  <a:spcPct val="0"/>
                </a:spcBef>
                <a:buFontTx/>
                <a:buNone/>
              </a:pPr>
              <a:t>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11F0E21-A710-35DC-7204-7BD66D09345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Deployment Elements</a:t>
            </a:r>
          </a:p>
        </p:txBody>
      </p:sp>
      <p:sp>
        <p:nvSpPr>
          <p:cNvPr id="44035" name="灯片编号占位符 1">
            <a:extLst>
              <a:ext uri="{FF2B5EF4-FFF2-40B4-BE49-F238E27FC236}">
                <a16:creationId xmlns:a16="http://schemas.microsoft.com/office/drawing/2014/main" id="{C24AD12C-65C6-AE23-A12B-EBD115EDD5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591B067-385D-43A8-AD0C-3CB10C325812}" type="slidenum">
              <a:rPr lang="en-US" altLang="zh-CN" sz="1400">
                <a:solidFill>
                  <a:schemeClr val="tx1"/>
                </a:solidFill>
              </a:rPr>
              <a:pPr>
                <a:spcBef>
                  <a:spcPct val="0"/>
                </a:spcBef>
                <a:buFontTx/>
                <a:buNone/>
              </a:pPr>
              <a:t>40</a:t>
            </a:fld>
            <a:endParaRPr lang="en-US" altLang="zh-CN" sz="1400">
              <a:solidFill>
                <a:schemeClr val="tx1"/>
              </a:solidFill>
            </a:endParaRPr>
          </a:p>
        </p:txBody>
      </p:sp>
      <p:pic>
        <p:nvPicPr>
          <p:cNvPr id="5" name="Picture 4">
            <a:extLst>
              <a:ext uri="{FF2B5EF4-FFF2-40B4-BE49-F238E27FC236}">
                <a16:creationId xmlns:a16="http://schemas.microsoft.com/office/drawing/2014/main" id="{1B4B6353-7F90-3F6F-6791-01BF61947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412875"/>
            <a:ext cx="3744912"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254E1169-859F-5F72-E209-D77594DA908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Analysis Model -&gt; Design Model    </a:t>
            </a:r>
          </a:p>
        </p:txBody>
      </p:sp>
      <p:pic>
        <p:nvPicPr>
          <p:cNvPr id="6148" name="Picture 4">
            <a:extLst>
              <a:ext uri="{FF2B5EF4-FFF2-40B4-BE49-F238E27FC236}">
                <a16:creationId xmlns:a16="http://schemas.microsoft.com/office/drawing/2014/main" id="{639B470C-9831-601D-86AC-4012A9746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665288"/>
            <a:ext cx="6626225"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灯片编号占位符 1">
            <a:extLst>
              <a:ext uri="{FF2B5EF4-FFF2-40B4-BE49-F238E27FC236}">
                <a16:creationId xmlns:a16="http://schemas.microsoft.com/office/drawing/2014/main" id="{7842EAA9-D95F-83EA-5D3C-07195ABAA7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F98D254-41ED-4D24-9959-FCE7127CCA21}" type="slidenum">
              <a:rPr lang="en-US" altLang="zh-CN" sz="1400">
                <a:solidFill>
                  <a:schemeClr val="tx1"/>
                </a:solidFill>
              </a:rPr>
              <a:pPr>
                <a:spcBef>
                  <a:spcPct val="0"/>
                </a:spcBef>
                <a:buFontTx/>
                <a:buNone/>
              </a:pPr>
              <a:t>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down)">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1A9D333F-DD48-0C77-8213-894596D61B5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and Quality    </a:t>
            </a:r>
          </a:p>
        </p:txBody>
      </p:sp>
      <p:sp>
        <p:nvSpPr>
          <p:cNvPr id="9" name="Rectangle 4">
            <a:extLst>
              <a:ext uri="{FF2B5EF4-FFF2-40B4-BE49-F238E27FC236}">
                <a16:creationId xmlns:a16="http://schemas.microsoft.com/office/drawing/2014/main" id="{D379DC3E-BD3A-6ED3-3A27-4AFEF46F3341}"/>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711200" indent="-352425">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2" indent="-342900">
              <a:lnSpc>
                <a:spcPct val="120000"/>
              </a:lnSpc>
              <a:spcAft>
                <a:spcPct val="20000"/>
              </a:spcAft>
              <a:buFont typeface="Helvetica" panose="020B0604020202020204" pitchFamily="34" charset="0"/>
              <a:buChar char="•"/>
              <a:defRPr/>
            </a:pPr>
            <a:r>
              <a:rPr kumimoji="1" lang="en-US" altLang="zh-CN" i="1" dirty="0">
                <a:solidFill>
                  <a:srgbClr val="3366FF"/>
                </a:solidFill>
                <a:latin typeface="Helvetica" panose="020B0604020202020204" pitchFamily="34" charset="0"/>
                <a:ea typeface="+mn-ea"/>
                <a:cs typeface="宋体" charset="0"/>
              </a:rPr>
              <a:t>the design must implement all of the explicit requirements </a:t>
            </a:r>
            <a:r>
              <a:rPr kumimoji="1" lang="en-US" altLang="zh-CN" dirty="0">
                <a:latin typeface="Helvetica" panose="020B0604020202020204" pitchFamily="34" charset="0"/>
              </a:rPr>
              <a:t>contained in the analysis model, and it must accommodate all of the implicit requirements desired by the customer.</a:t>
            </a:r>
          </a:p>
          <a:p>
            <a:pPr marL="342900" lvl="2" indent="-342900">
              <a:lnSpc>
                <a:spcPct val="120000"/>
              </a:lnSpc>
              <a:spcAft>
                <a:spcPct val="20000"/>
              </a:spcAft>
              <a:buFont typeface="Helvetica" panose="020B0604020202020204" pitchFamily="34" charset="0"/>
              <a:buChar char="•"/>
              <a:defRPr/>
            </a:pPr>
            <a:r>
              <a:rPr kumimoji="1" lang="en-US" altLang="zh-CN" i="1" dirty="0">
                <a:solidFill>
                  <a:srgbClr val="3366FF"/>
                </a:solidFill>
                <a:latin typeface="Helvetica" panose="020B0604020202020204" pitchFamily="34" charset="0"/>
                <a:ea typeface="+mn-ea"/>
                <a:cs typeface="宋体" charset="0"/>
              </a:rPr>
              <a:t>the design must be a readable, understandable guide </a:t>
            </a:r>
            <a:r>
              <a:rPr kumimoji="1" lang="en-US" altLang="zh-CN" dirty="0">
                <a:latin typeface="Helvetica" panose="020B0604020202020204" pitchFamily="34" charset="0"/>
              </a:rPr>
              <a:t>for those who generate code and for those who test and subsequently support the software.</a:t>
            </a:r>
          </a:p>
          <a:p>
            <a:pPr marL="342900" lvl="2" indent="-342900">
              <a:lnSpc>
                <a:spcPct val="120000"/>
              </a:lnSpc>
              <a:spcAft>
                <a:spcPct val="20000"/>
              </a:spcAft>
              <a:buFont typeface="Helvetica" panose="020B0604020202020204" pitchFamily="34" charset="0"/>
              <a:buChar char="•"/>
              <a:defRPr/>
            </a:pPr>
            <a:r>
              <a:rPr kumimoji="1" lang="en-US" altLang="zh-CN" i="1" dirty="0">
                <a:solidFill>
                  <a:srgbClr val="3366FF"/>
                </a:solidFill>
                <a:latin typeface="Helvetica" panose="020B0604020202020204" pitchFamily="34" charset="0"/>
                <a:ea typeface="+mn-ea"/>
                <a:cs typeface="宋体" charset="0"/>
              </a:rPr>
              <a:t>the design should provide a complete picture of the software</a:t>
            </a:r>
            <a:r>
              <a:rPr kumimoji="1" lang="en-US" altLang="zh-CN" dirty="0">
                <a:latin typeface="Helvetica" panose="020B0604020202020204" pitchFamily="34" charset="0"/>
              </a:rPr>
              <a:t>, addressing the data, functional, and behavioral domains from an implementation perspective.</a:t>
            </a:r>
          </a:p>
        </p:txBody>
      </p:sp>
      <p:sp>
        <p:nvSpPr>
          <p:cNvPr id="9220" name="灯片编号占位符 1">
            <a:extLst>
              <a:ext uri="{FF2B5EF4-FFF2-40B4-BE49-F238E27FC236}">
                <a16:creationId xmlns:a16="http://schemas.microsoft.com/office/drawing/2014/main" id="{F70EC894-216C-DAAF-32DA-C116B7A745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975A496-2F52-4AF7-A21C-D8D78ABA813F}" type="slidenum">
              <a:rPr lang="en-US" altLang="zh-CN" sz="1400">
                <a:solidFill>
                  <a:schemeClr val="tx1"/>
                </a:solidFill>
              </a:rPr>
              <a:pPr>
                <a:spcBef>
                  <a:spcPct val="0"/>
                </a:spcBef>
                <a:buFontTx/>
                <a:buNone/>
              </a:pPr>
              <a:t>6</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BC867A79-A9E3-4EFC-58A9-B43BB9486200}"/>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Quality Guidelines</a:t>
            </a:r>
          </a:p>
        </p:txBody>
      </p:sp>
      <p:sp>
        <p:nvSpPr>
          <p:cNvPr id="9" name="Rectangle 4">
            <a:extLst>
              <a:ext uri="{FF2B5EF4-FFF2-40B4-BE49-F238E27FC236}">
                <a16:creationId xmlns:a16="http://schemas.microsoft.com/office/drawing/2014/main" id="{56A7EEB5-65AC-FC92-6F32-07283AB32634}"/>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exhibit an architecture </a:t>
            </a:r>
            <a:r>
              <a:rPr kumimoji="1" lang="en-US" altLang="zh-CN" sz="1400">
                <a:latin typeface="Helvetica" panose="020B0604020202020204" pitchFamily="34" charset="0"/>
              </a:rPr>
              <a:t>that (1) has been created using recognizable architectural styles or patterns, (2) is composed of components that exhibit good design characteristics and (3) can be implemented in an evolutionary fashion</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be modular; </a:t>
            </a:r>
            <a:r>
              <a:rPr kumimoji="1" lang="en-US" altLang="zh-CN" sz="1400">
                <a:latin typeface="Helvetica" panose="020B0604020202020204" pitchFamily="34" charset="0"/>
              </a:rPr>
              <a:t>that is, the software should be logically partitioned into elements or subsystems</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contain distinct representations </a:t>
            </a:r>
            <a:r>
              <a:rPr kumimoji="1" lang="en-US" altLang="zh-CN" sz="1400">
                <a:latin typeface="Helvetica" panose="020B0604020202020204" pitchFamily="34" charset="0"/>
              </a:rPr>
              <a:t>of data, architecture, interfaces, and components.</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lead to data structures that are appropriate </a:t>
            </a:r>
            <a:r>
              <a:rPr kumimoji="1" lang="en-US" altLang="zh-CN" sz="1400">
                <a:latin typeface="Helvetica" panose="020B0604020202020204" pitchFamily="34" charset="0"/>
              </a:rPr>
              <a:t>for the classes to be implemented and are drawn from recognizable data patterns.</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lead to components that exhibit independent functional characteristics.</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lead to interfaces that reduce the complexity </a:t>
            </a:r>
            <a:r>
              <a:rPr kumimoji="1" lang="en-US" altLang="zh-CN" sz="1400">
                <a:latin typeface="Helvetica" panose="020B0604020202020204" pitchFamily="34" charset="0"/>
              </a:rPr>
              <a:t>of connections between components and with the external environment.</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be derived using a repeatable method </a:t>
            </a:r>
            <a:r>
              <a:rPr kumimoji="1" lang="en-US" altLang="zh-CN" sz="1400">
                <a:latin typeface="Helvetica" panose="020B0604020202020204" pitchFamily="34" charset="0"/>
              </a:rPr>
              <a:t>that is driven by information obtained during software requirements analysis.</a:t>
            </a:r>
          </a:p>
          <a:p>
            <a:pPr lvl="2">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 design should be represented using a notation </a:t>
            </a:r>
            <a:r>
              <a:rPr kumimoji="1" lang="en-US" altLang="zh-CN" sz="1400">
                <a:latin typeface="Helvetica" panose="020B0604020202020204" pitchFamily="34" charset="0"/>
              </a:rPr>
              <a:t>that effectively communicates its meaning.</a:t>
            </a:r>
          </a:p>
        </p:txBody>
      </p:sp>
      <p:sp>
        <p:nvSpPr>
          <p:cNvPr id="10244" name="灯片编号占位符 1">
            <a:extLst>
              <a:ext uri="{FF2B5EF4-FFF2-40B4-BE49-F238E27FC236}">
                <a16:creationId xmlns:a16="http://schemas.microsoft.com/office/drawing/2014/main" id="{0076706F-0C2E-31D0-1C12-6A20340672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5BD6BEE-C1BD-4FA6-9CA5-9F9B1D29C3DC}" type="slidenum">
              <a:rPr lang="en-US" altLang="zh-CN" sz="1400">
                <a:solidFill>
                  <a:schemeClr val="tx1"/>
                </a:solidFill>
              </a:rPr>
              <a:pPr>
                <a:spcBef>
                  <a:spcPct val="0"/>
                </a:spcBef>
                <a:buFontTx/>
                <a:buNone/>
              </a:pPr>
              <a:t>7</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up)">
                                      <p:cBhvr>
                                        <p:cTn id="16" dur="500"/>
                                        <p:tgtEl>
                                          <p:spTgt spid="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up)">
                                      <p:cBhvr>
                                        <p:cTn id="19" dur="500"/>
                                        <p:tgtEl>
                                          <p:spTgt spid="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up)">
                                      <p:cBhvr>
                                        <p:cTn id="22" dur="500"/>
                                        <p:tgtEl>
                                          <p:spTgt spid="9">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wipe(up)">
                                      <p:cBhvr>
                                        <p:cTn id="25" dur="500"/>
                                        <p:tgtEl>
                                          <p:spTgt spid="9">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wipe(up)">
                                      <p:cBhvr>
                                        <p:cTn id="28"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4615A0D-6AB3-5592-BEA5-6339C38DD4B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Principles</a:t>
            </a:r>
          </a:p>
        </p:txBody>
      </p:sp>
      <p:sp>
        <p:nvSpPr>
          <p:cNvPr id="9" name="Rectangle 4">
            <a:extLst>
              <a:ext uri="{FF2B5EF4-FFF2-40B4-BE49-F238E27FC236}">
                <a16:creationId xmlns:a16="http://schemas.microsoft.com/office/drawing/2014/main" id="{CBCDE902-E1FA-6B8F-980F-6F644799FD89}"/>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process should not suffer from ‘tunnel vision.’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be traceable to the analysis model.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not reinvent the wheel.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“minimize the intellectual distance” [DAV95] between the software and the problem as it exists in the real world.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exhibit uniformity and integration.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be structured to accommodate change.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be structured to degrade gently, even when aberrant data, events, or operating conditions are encountered.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Design is not coding, coding is not design.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be assessed for quality as it is being created, not after the fact. </a:t>
            </a:r>
          </a:p>
          <a:p>
            <a:pPr lvl="2">
              <a:lnSpc>
                <a:spcPct val="120000"/>
              </a:lnSpc>
              <a:spcAft>
                <a:spcPct val="20000"/>
              </a:spcAft>
              <a:buFont typeface="Helvetica" panose="020B0604020202020204" pitchFamily="34" charset="0"/>
              <a:buChar char="•"/>
            </a:pPr>
            <a:r>
              <a:rPr kumimoji="1" lang="en-US" altLang="zh-CN" sz="1400">
                <a:latin typeface="Helvetica" panose="020B0604020202020204" pitchFamily="34" charset="0"/>
              </a:rPr>
              <a:t>The design should be reviewed to minimize conceptual (semantic) errors.</a:t>
            </a:r>
          </a:p>
        </p:txBody>
      </p:sp>
      <p:sp>
        <p:nvSpPr>
          <p:cNvPr id="11268" name="灯片编号占位符 1">
            <a:extLst>
              <a:ext uri="{FF2B5EF4-FFF2-40B4-BE49-F238E27FC236}">
                <a16:creationId xmlns:a16="http://schemas.microsoft.com/office/drawing/2014/main" id="{3E19D025-9ED6-EB35-9630-B26E1AD48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62F0732-BE9B-41B8-9768-322801A7C2AC}"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6" name="Rectangle 5">
            <a:extLst>
              <a:ext uri="{FF2B5EF4-FFF2-40B4-BE49-F238E27FC236}">
                <a16:creationId xmlns:a16="http://schemas.microsoft.com/office/drawing/2014/main" id="{80C139D7-61A3-C68D-D84C-69DCE7C105AA}"/>
              </a:ext>
            </a:extLst>
          </p:cNvPr>
          <p:cNvSpPr>
            <a:spLocks noChangeArrowheads="1"/>
          </p:cNvSpPr>
          <p:nvPr/>
        </p:nvSpPr>
        <p:spPr bwMode="auto">
          <a:xfrm>
            <a:off x="6019800" y="5562600"/>
            <a:ext cx="2500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000">
                <a:solidFill>
                  <a:schemeClr val="tx1"/>
                </a:solidFill>
                <a:ea typeface="MS PGothic" panose="020B0600070205080204" pitchFamily="34" charset="-128"/>
              </a:rPr>
              <a:t>From Davis [DAV95]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up)">
                                      <p:cBhvr>
                                        <p:cTn id="16" dur="500"/>
                                        <p:tgtEl>
                                          <p:spTgt spid="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up)">
                                      <p:cBhvr>
                                        <p:cTn id="19" dur="500"/>
                                        <p:tgtEl>
                                          <p:spTgt spid="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up)">
                                      <p:cBhvr>
                                        <p:cTn id="22" dur="500"/>
                                        <p:tgtEl>
                                          <p:spTgt spid="9">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wipe(up)">
                                      <p:cBhvr>
                                        <p:cTn id="25" dur="500"/>
                                        <p:tgtEl>
                                          <p:spTgt spid="9">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wipe(up)">
                                      <p:cBhvr>
                                        <p:cTn id="28" dur="500"/>
                                        <p:tgtEl>
                                          <p:spTgt spid="9">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wipe(up)">
                                      <p:cBhvr>
                                        <p:cTn id="31" dur="500"/>
                                        <p:tgtEl>
                                          <p:spTgt spid="9">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wipe(up)">
                                      <p:cBhvr>
                                        <p:cTn id="34" dur="500"/>
                                        <p:tgtEl>
                                          <p:spTgt spid="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A75F25D7-558A-F589-3612-98D4F0AD5405}"/>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Fundamental Concepts</a:t>
            </a:r>
          </a:p>
        </p:txBody>
      </p:sp>
      <p:sp>
        <p:nvSpPr>
          <p:cNvPr id="9" name="Rectangle 4">
            <a:extLst>
              <a:ext uri="{FF2B5EF4-FFF2-40B4-BE49-F238E27FC236}">
                <a16:creationId xmlns:a16="http://schemas.microsoft.com/office/drawing/2014/main" id="{4EA9B68D-AE9E-16F4-CB32-75F9EDBCCD4F}"/>
              </a:ext>
            </a:extLst>
          </p:cNvPr>
          <p:cNvSpPr txBox="1">
            <a:spLocks noChangeArrowheads="1"/>
          </p:cNvSpPr>
          <p:nvPr/>
        </p:nvSpPr>
        <p:spPr bwMode="auto">
          <a:xfrm>
            <a:off x="900113" y="1557338"/>
            <a:ext cx="7848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Abstraction</a:t>
            </a:r>
            <a:r>
              <a:rPr kumimoji="1" lang="en-US" altLang="zh-CN" sz="1400">
                <a:latin typeface="Helvetica" panose="020B0604020202020204" pitchFamily="34" charset="0"/>
              </a:rPr>
              <a:t>—data, procedure, control</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Architecture</a:t>
            </a:r>
            <a:r>
              <a:rPr kumimoji="1" lang="en-US" altLang="zh-CN" sz="1400">
                <a:latin typeface="Helvetica" panose="020B0604020202020204" pitchFamily="34" charset="0"/>
              </a:rPr>
              <a:t>—the overall structure of the software</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Patterns</a:t>
            </a:r>
            <a:r>
              <a:rPr kumimoji="1" lang="en-US" altLang="zh-CN" sz="1400">
                <a:latin typeface="Helvetica" panose="020B0604020202020204" pitchFamily="34" charset="0"/>
              </a:rPr>
              <a:t>—”conveys the essence” of a proven design solution</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Separation of concerns</a:t>
            </a:r>
            <a:r>
              <a:rPr kumimoji="1" lang="en-US" altLang="zh-CN" sz="1400">
                <a:latin typeface="Helvetica" panose="020B0604020202020204" pitchFamily="34" charset="0"/>
              </a:rPr>
              <a:t>—any complex problem can be more easily handled if it is subdivided into pieces</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Modularity</a:t>
            </a:r>
            <a:r>
              <a:rPr kumimoji="1" lang="en-US" altLang="zh-CN" sz="1400">
                <a:latin typeface="Helvetica" panose="020B0604020202020204" pitchFamily="34" charset="0"/>
              </a:rPr>
              <a:t>—compartmentalization of data and function</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Hiding</a:t>
            </a:r>
            <a:r>
              <a:rPr kumimoji="1" lang="en-US" altLang="zh-CN" sz="1400">
                <a:latin typeface="Helvetica" panose="020B0604020202020204" pitchFamily="34" charset="0"/>
              </a:rPr>
              <a:t>—controlled interfaces</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Functional independence</a:t>
            </a:r>
            <a:r>
              <a:rPr kumimoji="1" lang="en-US" altLang="zh-CN" sz="1400">
                <a:latin typeface="Helvetica" panose="020B0604020202020204" pitchFamily="34" charset="0"/>
              </a:rPr>
              <a:t>—single-minded function and low coupling</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Refinement</a:t>
            </a:r>
            <a:r>
              <a:rPr kumimoji="1" lang="en-US" altLang="zh-CN" sz="1400">
                <a:latin typeface="Helvetica" panose="020B0604020202020204" pitchFamily="34" charset="0"/>
              </a:rPr>
              <a:t>—elaboration of detail for all abstractions</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Aspects</a:t>
            </a:r>
            <a:r>
              <a:rPr kumimoji="1" lang="en-US" altLang="zh-CN" sz="1400">
                <a:latin typeface="Helvetica" panose="020B0604020202020204" pitchFamily="34" charset="0"/>
              </a:rPr>
              <a:t>—a mechanism for understanding how global requirements affect design</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Refactoring</a:t>
            </a:r>
            <a:r>
              <a:rPr kumimoji="1" lang="en-US" altLang="zh-CN" sz="1400">
                <a:latin typeface="Helvetica" panose="020B0604020202020204" pitchFamily="34" charset="0"/>
              </a:rPr>
              <a:t>—a reorganization technique that simplifies the design</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OO design concepts</a:t>
            </a:r>
            <a:r>
              <a:rPr kumimoji="1" lang="en-US" altLang="zh-CN" sz="1400">
                <a:latin typeface="Helvetica" panose="020B0604020202020204" pitchFamily="34" charset="0"/>
              </a:rPr>
              <a:t>—Appendix II</a:t>
            </a:r>
          </a:p>
          <a:p>
            <a:pPr lvl="2">
              <a:lnSpc>
                <a:spcPct val="120000"/>
              </a:lnSpc>
              <a:spcAft>
                <a:spcPct val="20000"/>
              </a:spcAft>
              <a:buFont typeface="Helvetica" panose="020B0604020202020204" pitchFamily="34" charset="0"/>
              <a:buChar char="•"/>
            </a:pPr>
            <a:r>
              <a:rPr kumimoji="1" lang="en-US" altLang="zh-CN" sz="1400" i="1">
                <a:solidFill>
                  <a:srgbClr val="3366FF"/>
                </a:solidFill>
                <a:latin typeface="Helvetica" panose="020B0604020202020204" pitchFamily="34" charset="0"/>
              </a:rPr>
              <a:t>Design Classes</a:t>
            </a:r>
            <a:r>
              <a:rPr kumimoji="1" lang="en-US" altLang="zh-CN" sz="1400">
                <a:latin typeface="Helvetica" panose="020B0604020202020204" pitchFamily="34" charset="0"/>
              </a:rPr>
              <a:t>—provide design detail that will enable analysis classes to be implemented</a:t>
            </a:r>
          </a:p>
        </p:txBody>
      </p:sp>
      <p:sp>
        <p:nvSpPr>
          <p:cNvPr id="12292" name="灯片编号占位符 1">
            <a:extLst>
              <a:ext uri="{FF2B5EF4-FFF2-40B4-BE49-F238E27FC236}">
                <a16:creationId xmlns:a16="http://schemas.microsoft.com/office/drawing/2014/main" id="{62F51573-C752-EB41-03D0-FA820C2DA4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A95CF74-ABC8-4751-90A0-642342AF4BE0}" type="slidenum">
              <a:rPr lang="en-US" altLang="zh-CN" sz="1400">
                <a:solidFill>
                  <a:schemeClr val="tx1"/>
                </a:solidFill>
              </a:rPr>
              <a:pPr>
                <a:spcBef>
                  <a:spcPct val="0"/>
                </a:spcBef>
                <a:buFontTx/>
                <a:buNone/>
              </a:pPr>
              <a:t>9</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up)">
                                      <p:cBhvr>
                                        <p:cTn id="16" dur="500"/>
                                        <p:tgtEl>
                                          <p:spTgt spid="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up)">
                                      <p:cBhvr>
                                        <p:cTn id="19" dur="500"/>
                                        <p:tgtEl>
                                          <p:spTgt spid="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up)">
                                      <p:cBhvr>
                                        <p:cTn id="22" dur="500"/>
                                        <p:tgtEl>
                                          <p:spTgt spid="9">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wipe(up)">
                                      <p:cBhvr>
                                        <p:cTn id="25" dur="500"/>
                                        <p:tgtEl>
                                          <p:spTgt spid="9">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wipe(up)">
                                      <p:cBhvr>
                                        <p:cTn id="28" dur="500"/>
                                        <p:tgtEl>
                                          <p:spTgt spid="9">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wipe(up)">
                                      <p:cBhvr>
                                        <p:cTn id="31" dur="500"/>
                                        <p:tgtEl>
                                          <p:spTgt spid="9">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wipe(up)">
                                      <p:cBhvr>
                                        <p:cTn id="34" dur="500"/>
                                        <p:tgtEl>
                                          <p:spTgt spid="9">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wipe(up)">
                                      <p:cBhvr>
                                        <p:cTn id="37" dur="500"/>
                                        <p:tgtEl>
                                          <p:spTgt spid="9">
                                            <p:txEl>
                                              <p:pRg st="10" end="10"/>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9">
                                            <p:txEl>
                                              <p:pRg st="11" end="11"/>
                                            </p:txEl>
                                          </p:spTgt>
                                        </p:tgtEl>
                                        <p:attrNameLst>
                                          <p:attrName>style.visibility</p:attrName>
                                        </p:attrNameLst>
                                      </p:cBhvr>
                                      <p:to>
                                        <p:strVal val="visible"/>
                                      </p:to>
                                    </p:set>
                                    <p:animEffect transition="in" filter="wipe(up)">
                                      <p:cBhvr>
                                        <p:cTn id="40"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2708</Words>
  <Application>Microsoft Office PowerPoint</Application>
  <PresentationFormat>全屏显示(4:3)</PresentationFormat>
  <Paragraphs>305</Paragraphs>
  <Slides>40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Arial</vt:lpstr>
      <vt:lpstr>宋体</vt:lpstr>
      <vt:lpstr>Calibri</vt:lpstr>
      <vt:lpstr>Helvetica</vt:lpstr>
      <vt:lpstr>Wingdings</vt:lpstr>
      <vt:lpstr>MS PGothic</vt:lpstr>
      <vt:lpstr>默认设计模板</vt:lpstr>
      <vt:lpstr>Ch.12  Design Concepts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149</cp:revision>
  <dcterms:created xsi:type="dcterms:W3CDTF">2007-07-09T05:40:59Z</dcterms:created>
  <dcterms:modified xsi:type="dcterms:W3CDTF">2025-02-24T13:31:35Z</dcterms:modified>
</cp:coreProperties>
</file>