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396" r:id="rId3"/>
    <p:sldId id="343" r:id="rId4"/>
    <p:sldId id="398" r:id="rId5"/>
    <p:sldId id="397" r:id="rId6"/>
    <p:sldId id="400" r:id="rId7"/>
    <p:sldId id="401" r:id="rId8"/>
    <p:sldId id="402" r:id="rId9"/>
    <p:sldId id="403" r:id="rId10"/>
    <p:sldId id="404" r:id="rId11"/>
    <p:sldId id="399" r:id="rId12"/>
    <p:sldId id="406" r:id="rId13"/>
    <p:sldId id="407" r:id="rId14"/>
    <p:sldId id="408" r:id="rId15"/>
    <p:sldId id="409" r:id="rId16"/>
    <p:sldId id="410" r:id="rId17"/>
    <p:sldId id="405" r:id="rId18"/>
    <p:sldId id="412" r:id="rId19"/>
    <p:sldId id="411" r:id="rId20"/>
    <p:sldId id="414" r:id="rId21"/>
    <p:sldId id="415" r:id="rId22"/>
    <p:sldId id="416" r:id="rId23"/>
    <p:sldId id="417" r:id="rId24"/>
    <p:sldId id="418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CC"/>
    <a:srgbClr val="0000FF"/>
    <a:srgbClr val="99CCFF"/>
    <a:srgbClr val="CCFFFF"/>
    <a:srgbClr val="0099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6" autoAdjust="0"/>
    <p:restoredTop sz="94660"/>
  </p:normalViewPr>
  <p:slideViewPr>
    <p:cSldViewPr>
      <p:cViewPr varScale="1">
        <p:scale>
          <a:sx n="108" d="100"/>
          <a:sy n="108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24FCE70-1D72-9563-89A8-139660810D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A68F27-13A0-21EF-B805-365E8281611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A2E06D-11B3-409E-9B44-16BA863F9616}" type="datetimeFigureOut">
              <a:rPr lang="zh-CN" altLang="en-US"/>
              <a:pPr>
                <a:defRPr/>
              </a:pPr>
              <a:t>2025/2/24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AFC10FB-0E7E-8377-F535-1A46045AF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1B38F95-8E72-02AB-27DB-D66894313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BC532-AD73-CB1E-CDFF-25D6EBEDC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E8DBC-0AB2-EDA1-8301-2A1129885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7E5AF9-9889-47BF-9E4B-5830176BF90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4052A939-E597-E614-7DF2-FFEF816BF8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CD393DA4-6AEA-233E-7EC4-A4BB5C025D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85D14C39-1C12-732E-4CDA-9C31647C8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BA013B-F1EC-4451-9191-D61147E5023D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B817A493-74A7-5987-90D2-2D1A1EC5ED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970B33A1-E92D-E4FB-F7DE-F116D4C47F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3CDF0AA-5BBA-2386-262B-A3507D595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2FC98E-5CAD-49FD-8885-32FAB8624F75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155C1D6C-581F-7A22-69EC-A8A017784B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4202B433-5D8E-C908-4D62-690C482A08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C5F155F0-CB2E-4DD0-9C12-5A3A59E13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962983-0D14-45AE-A67A-237ED1F91F4B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58114AFA-9016-0A85-B100-993231083E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028A1378-F529-68A5-8A20-E643813894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A9F6BF1E-0598-DF68-1FDF-15425673E0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C94F9C-A268-459B-B13E-7EADECEE8C39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CAB54BDA-343D-EE09-DD79-D674E9EB8C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FC41E394-94AD-4363-8E3A-C388C7E30F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43D7791F-648B-E6C1-3ADF-2E5296DC3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F93980-B060-4622-B651-075A749F3798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E3BC622F-60F3-0667-669A-DD8578CDF8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53F265E9-E890-5569-43BD-663E828BA6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B74AA16A-1731-D911-075D-7CF5A7870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4EEBC8-5F14-4487-BD73-862CFBE61147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C06CA4E3-6CBA-BD07-4457-8528229544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F580B136-BF5B-0453-AE2A-765B7BC63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CDCC5FFE-6FA5-5CAC-69F4-68A1BC128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BC209D-AB0D-4FF4-9F8D-5FEC79C98956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848FDD20-CD37-5609-BD97-C311931D20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D71BEF53-CCF3-A7FA-5E32-AA2106352C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6CD068AC-F909-E4A1-4230-9A8721BD1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754FF1-C5A5-4D9D-8C88-586D8F9953BD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84F272FD-2173-17D9-03E8-E7DF46A6B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E5ED1A44-410C-45CA-EAAE-BCF74D69B7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36F97435-55BB-AC04-80FB-34827669E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1D914A-1AE7-42E7-BCE0-1EE6A90110FE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A13410D3-CDE3-BECA-00BF-F597E2335B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C842B31C-5F6F-1FD9-4A74-0C188F4736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41685ED0-FA66-5043-E281-61753303A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CEB93D-9C3D-43CD-8113-328D98FA37FB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5C403BC0-8018-7B6E-B9CD-BE0C632AE7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BA88F19A-DA5C-97D1-812F-4698B44859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652EFA9C-47F4-9CD8-CAEF-EDD8ABA17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638CA-989C-4F33-99E1-CCE008FEC793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864E91D4-0B6F-91F6-F174-050A750609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32BD5BF-344F-4858-1C02-4D5931971A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06C4146F-D7A0-381A-3D3D-B95A56E22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47B7C4-B463-4414-977A-599E6E876E48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000BC8C6-5142-BCDB-6D73-558E2AE3AB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80528376-55AE-2A38-1886-9445CD7223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B07255D9-B574-EFD3-595C-74A1330F2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D98DBB-8C54-4F47-BE59-2E58A2F75733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00627059-1E42-77F8-F7DF-E045214678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79F00C19-C6ED-6E1C-C577-32EB926235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4D79E151-2248-204F-124E-E8F0C34F8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A71C3-B273-4A1C-B4C0-78B037D38610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535BD01B-C416-7EC4-E432-5E2A14473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A6134E2F-37E6-2EF0-2B17-F94F467765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B11CE1E4-A676-8AB1-738D-277D63C1A2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A1A8C0-D6B3-4F1E-B8D6-512B38E6D1B8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DBB34EB0-FE34-8961-D72E-4D1D21F91F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D57C22AC-8EF3-ECB5-70B1-6B92E33033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5CB63219-49A9-0996-AAA3-A78B984791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64177B-CECD-4F2A-87AC-F7711375C37D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F9D26D40-B452-865B-6B97-7B2C1EA121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BB8AF02A-8E7E-825B-9243-7074C11E45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55C30B43-8580-75AE-BAC5-BC448E65D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9E70B8-5E5F-452D-9343-996BDA6C571B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40711F1B-7462-C9B0-3D40-CD09CB1E87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793CB620-97C2-0C93-2754-DD84AAA5F8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C3E6C7CA-B744-0BAF-0EF7-6A9AFAA66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EF3D2F-B1B5-49F5-A4D5-E2C3C9AE28DD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71BC5A4-E079-173E-9E66-2F4960F93A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EB15AE6-D3FB-9F18-FAE2-A22F4346F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7FFEFE1D-285C-E441-3DAF-D32581DD0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711820-832E-4293-BC6E-861CC551DA97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6C5D19B1-B7DB-4326-6DE6-16DD0CE293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22A6BF2D-961B-0591-454E-49B2D40333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E9FFAA23-9B9D-AEC0-F53B-7C4F2C9D4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0AE079-BA07-4162-9318-CD26C48E225B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D6BFED4C-FEFD-DA8A-ED9F-C7C818257A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A3008B3-DEDE-DCF4-7743-2A7C1E807E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76554EB2-B0B0-CC1B-5230-A6EFCAF60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8B61CE-AE56-4DFE-9C28-FE5D529A13BD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371B3459-F3B3-FFFD-6942-086E5A4E7A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F6CEB1BF-DA49-32BE-30F0-D49CFEC860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C0161407-1490-046E-FC3F-967687652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72A508-9DCD-4B1C-90FF-D80E4927A35E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2DF99881-7A13-6AC9-A8B8-AB3544EFE2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EE9FF481-7F82-D9DF-394A-7426F70D15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1D58DD25-D297-DD27-E6F4-B72C52204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408DFC-04A0-458A-AD30-2DC94FD23F16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91C68A-57AA-B70A-4FC4-B80408F4FD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A4F9D2-7477-B1C5-4200-209716A1F5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410262-6FD4-99EE-D9A8-BD9A086E6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FD048C-9B36-4008-9696-FC08D1C065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56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2DA01D-7A35-AE22-D1D2-D5685009A8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A0424F-BF79-64EA-32BD-42F2C87BB1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366EAC-E325-1551-A785-EAF191F2A6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9AE78-2D81-46E0-BEA8-CA2946E5C4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CE4E38-7BF4-71C9-F169-C99A154020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6E66B1-E49D-F38E-EF13-68137C3817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EAE644-DACB-78D9-7C21-7B974857E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7E6A7-AB74-46FF-B299-37F368EC42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18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207641-A37B-94A6-83EF-66C2117A97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05B43E-3CA2-5CF7-4C5E-F89A28FD3B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C3EBF6-3D68-3AF3-A8F6-C22A10851D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D68CC-CA37-4B86-ABA5-4D9E693083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4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1E1898-0F03-7872-66FD-9BB1A1D3EC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662FEB-B645-5A65-814D-777AFE9AA4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DDEDB7-B29D-BCA0-611F-AB5AFEB526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D4369-9DE1-4380-8923-2B65211A7C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74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100C64-1156-22A7-04B1-A1FE736C9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55B0B-1497-934A-606E-5D1F6470AF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8C4CA-3915-C394-9007-E3019683F5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00F7F-7755-4AB7-8A3D-E1539BCC3F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40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57F0D8-DC7D-5854-DF6F-C1DB4E94E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8C165B1-F9E2-DF38-BF21-31002306E0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BC68D3-2B65-EFD5-E2D3-2B996EA8FB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E86F9-491D-406F-BC20-C8DE43CAFC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32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DC3232-56E5-B696-612B-DE2728445F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69F7A2-6CE6-9798-8693-7E0B7B61D2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91DA25-5897-FC83-0BBE-4F64F11E73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12A7F-9E5B-449E-BDC2-B0EA16C52E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5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456A233-2B12-3589-E1D5-66E6ACD15D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006C6D-D861-5218-6C8E-950E2A310B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82CFBA-9EA7-9260-F4F9-1A411393B8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38AC5-ECF9-4A10-A7FC-22E5C34052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59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42C87-3C6E-D5BD-D372-D0234BBB27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24693-6644-00DF-80B5-1A9298BA62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8B7F6-26D0-5843-75C6-67A180E3E5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A1579-6A57-4A90-89A6-F0C67AE70B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09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A180AF-4C3B-B8C2-F1C8-6909CE8578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C079F-BCB4-0A9B-C347-8D8128FE4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7E8DE-B7EA-0B9B-700C-FA2FED13EA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58597-EB74-4E5A-A530-FB9803B075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54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>
            <a:extLst>
              <a:ext uri="{FF2B5EF4-FFF2-40B4-BE49-F238E27FC236}">
                <a16:creationId xmlns:a16="http://schemas.microsoft.com/office/drawing/2014/main" id="{16A9E37E-3AF0-7E61-EE7E-A47FB9CA14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ED8B8D38-BACA-F6F0-EACD-EB605CEAD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8CCEC09-4695-5F99-A3CB-4E27671F5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B7B968F-BE1D-F069-6660-3177F0C101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7095193-FF63-1151-409E-388C28892E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0C7149E-197C-E03A-C405-1043E6C721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E66F986-8FBF-4B7E-B7B5-4D2F758E98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6358F3A-A54E-9EDF-2B0A-3285C6C6D5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815263" cy="14700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Ch.13  Architectural Design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AE194DC6-7DFE-A5EF-072C-DACB6F87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5BB7C3-87BC-4CF3-8095-3FA2660BAC3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C1DB58E-2DD0-AA87-87D8-5EA8C271F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Layered Architecture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60D43F9-67E0-EDB6-DA85-B2B63D4EF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1687513"/>
            <a:ext cx="4419600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558B7595-5459-3625-3773-BBCC46E5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BA484E-F502-4E78-94A6-E10D0E060B7E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29D1E83-52FB-A68C-C8C4-E60751CD7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Architectural Patterns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A88DF4-BBD3-AD0A-6740-742686516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312863"/>
            <a:ext cx="78613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Concurrency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—applications must handle multiple tasks in a manner that simulates parallelism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kumimoji="1" lang="en-US" altLang="zh-CN" b="1" i="1" dirty="0">
                <a:solidFill>
                  <a:srgbClr val="000066"/>
                </a:solidFill>
                <a:latin typeface="Helvetica" panose="020B0604020202020204" pitchFamily="34" charset="0"/>
              </a:rPr>
              <a:t>operating system process management </a:t>
            </a: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pattern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kumimoji="1" lang="en-US" altLang="zh-CN" b="1" i="1" dirty="0">
                <a:solidFill>
                  <a:srgbClr val="000066"/>
                </a:solidFill>
                <a:latin typeface="Helvetica" panose="020B0604020202020204" pitchFamily="34" charset="0"/>
              </a:rPr>
              <a:t>task scheduler </a:t>
            </a: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pattern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Persistence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—Data persists if it survives past the execution of the process that created it. Two patterns are common: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a </a:t>
            </a:r>
            <a:r>
              <a:rPr kumimoji="1" lang="en-US" altLang="zh-CN" b="1" i="1" dirty="0">
                <a:solidFill>
                  <a:srgbClr val="000066"/>
                </a:solidFill>
                <a:latin typeface="Helvetica" panose="020B0604020202020204" pitchFamily="34" charset="0"/>
              </a:rPr>
              <a:t>database management system </a:t>
            </a: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pattern that applies the storage and retrieval capability of a DBMS to the application architecture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an </a:t>
            </a:r>
            <a:r>
              <a:rPr kumimoji="1" lang="en-US" altLang="zh-CN" b="1" i="1" dirty="0">
                <a:solidFill>
                  <a:srgbClr val="000066"/>
                </a:solidFill>
                <a:latin typeface="Helvetica" panose="020B0604020202020204" pitchFamily="34" charset="0"/>
              </a:rPr>
              <a:t>application level persistence</a:t>
            </a: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 pattern that builds persistence features into the application architecture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Distribution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— the manner in which systems or components within systems communicate with one another in a distributed environment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A </a:t>
            </a:r>
            <a:r>
              <a:rPr kumimoji="1" lang="en-US" altLang="zh-CN" b="1" i="1" dirty="0">
                <a:solidFill>
                  <a:srgbClr val="000066"/>
                </a:solidFill>
                <a:latin typeface="Helvetica" panose="020B0604020202020204" pitchFamily="34" charset="0"/>
              </a:rPr>
              <a:t>broker</a:t>
            </a: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 acts as a ‘middle-man’ between the client component and a server component.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AA570283-9139-5CE3-9E50-166C5873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3733BE-0723-49F4-A46A-454886C0B128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841625A-3E43-3409-2AF7-868F0B060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Architectural Design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1C306B-067D-5F26-33CB-4F66268D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19263"/>
            <a:ext cx="7861300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The software must be placed into context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>
                <a:solidFill>
                  <a:srgbClr val="0033CC"/>
                </a:solidFill>
                <a:latin typeface="Helvetica" panose="020B0604020202020204" pitchFamily="34" charset="0"/>
              </a:rPr>
              <a:t>the design should define the external entities (other systems, devices, people) that the software interacts with and the nature of the interaction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A set of architectural archetypes should be identified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>
                <a:solidFill>
                  <a:srgbClr val="0033CC"/>
                </a:solidFill>
                <a:latin typeface="Helvetica" panose="020B0604020202020204" pitchFamily="34" charset="0"/>
              </a:rPr>
              <a:t>An </a:t>
            </a:r>
            <a:r>
              <a:rPr kumimoji="1" lang="en-US" altLang="zh-CN" b="1" i="1">
                <a:solidFill>
                  <a:srgbClr val="000066"/>
                </a:solidFill>
                <a:latin typeface="Helvetica" panose="020B0604020202020204" pitchFamily="34" charset="0"/>
              </a:rPr>
              <a:t>archetype</a:t>
            </a:r>
            <a:r>
              <a:rPr lang="en-US" altLang="zh-CN">
                <a:solidFill>
                  <a:srgbClr val="0033CC"/>
                </a:solidFill>
                <a:latin typeface="Helvetica" panose="020B0604020202020204" pitchFamily="34" charset="0"/>
              </a:rPr>
              <a:t> is an abstraction (similar to a class) that represents one element of system behavior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The designer specifies the structure of the system by defining and refining software components that implement each archetype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0454E207-4F1A-E981-6CA0-CB6AC6BA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E205A3-8E6A-426A-9087-F0E6850A8F9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47B6315-B864-71AA-7D12-05E923E72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Architectural Context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89E4661-422D-13D6-B567-DC98847FC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73238"/>
            <a:ext cx="6019800" cy="3819525"/>
          </a:xfrm>
          <a:prstGeom prst="rect">
            <a:avLst/>
          </a:prstGeom>
          <a:solidFill>
            <a:srgbClr val="96E3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93589376-28A3-407D-07B7-1BB2D4AF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96FFE9-25C0-4E6D-B99D-679EAFE624D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7076810-8F4B-5A99-B1EB-79521B4E1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Archetypes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DA4C80-24AE-22A9-4E56-651A8035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211263"/>
            <a:ext cx="4267200" cy="4443412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281BADB-80CA-A88D-F208-C373025E7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1287463"/>
            <a:ext cx="35687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0DBC94FD-7583-A789-7BE3-681D5E4B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498F77-8459-408A-BCDD-22C09FC6CEBA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72B0E4-4425-A761-79E1-1CBDD40E4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Component Structure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5C12D6-3C26-9F38-CFE1-0C5FDC964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28775"/>
            <a:ext cx="7027862" cy="4257675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45B22CA-4365-777B-3B62-5A5297D8A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09775"/>
            <a:ext cx="63373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60A1F6AE-A664-2E38-5003-1C8A3110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54B4B9-399A-4795-8A26-50A89D3CA649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90862CB-0005-DF7E-B358-43C711BE9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Refined Component Structure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4B45B1-6437-32D2-86D2-679087A7F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225" y="1604963"/>
            <a:ext cx="4748213" cy="4283075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2F4353F-96C1-DC61-290E-95E9AB80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773238"/>
            <a:ext cx="3863975" cy="42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FEB6BB35-5577-E7CC-EF90-EFDE9A00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A5293F-F233-4D3F-B8E1-B53CEE04521A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CA423AE-38D2-6A69-5F30-7604D4494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Architectural Considerations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A73C6A-067C-17D6-F82F-6DE3B8F7B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484313"/>
            <a:ext cx="7861300" cy="444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Economy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 – The best software is uncluttered and relies on abstraction to reduce unnecessary detail.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Visibility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 – Architectural decisions and the reasons for them should be obvious to software engineers who examine the model at a later time.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Spacing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 – Separation of concerns in a design without introducing hidden dependencies.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Symmetry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 – Architectural symmetry implies that a system is consistent and balanced in its attributes.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Emergence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 – Emergent, self-organized behavior and control.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2881A641-E79B-8D9A-FA6A-F1EBA194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C5C7EB-A657-4B98-BA60-17344B47287C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30F5F3-35AE-2D56-47E7-6D5C05FDF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Architectural Decision Documentation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69D2FE-4940-85AF-1AC3-EF0EE0789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68450"/>
            <a:ext cx="7213600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Determine which information items are needed for each decision.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Define links between each decision and appropriate requirements.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Provide mechanisms to change status  when alternative decisions need to be evaluated.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Define prerequisite relationships among decisions to support traceability.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Link significant decisions to architectural views resulting from decisions.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Document and communicate all decisions as they are made.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2CAE39FB-8ED9-303A-77B8-CC23945D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F6F3BF-346F-49B7-AC4C-7860880DA350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A3EDBD3-342C-776F-9E1C-83E4358A5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Architectural Tradeoff Analysis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27AAF6-1707-0F6A-EA93-5359A34D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484313"/>
            <a:ext cx="7861300" cy="455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Collect scenarios.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Elicit requirements, constraints, and environment description.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Describe the architectural styles/patterns that have been chosen to address the scenarios and requirements: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>
                <a:solidFill>
                  <a:srgbClr val="0033CC"/>
                </a:solidFill>
                <a:latin typeface="Helvetica" panose="020B0604020202020204" pitchFamily="34" charset="0"/>
              </a:rPr>
              <a:t>module view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>
                <a:solidFill>
                  <a:srgbClr val="0033CC"/>
                </a:solidFill>
                <a:latin typeface="Helvetica" panose="020B0604020202020204" pitchFamily="34" charset="0"/>
              </a:rPr>
              <a:t>process view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>
                <a:solidFill>
                  <a:srgbClr val="0033CC"/>
                </a:solidFill>
                <a:latin typeface="Helvetica" panose="020B0604020202020204" pitchFamily="34" charset="0"/>
              </a:rPr>
              <a:t>data flow view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Evaluate quality attributes by considered each attribute in isolation.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Identify the sensitivity of quality attributes to various architectural attributes for a specific architectural style.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Critique candidate architectures (developed in step 3) using the sensitivity analysis conducted in step 5.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87158C02-F5AD-521E-09A2-ED5ED78B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843088"/>
            <a:ext cx="7285038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The architecture is not the operational software. Rather, it is a representation that enables a software engineer to: 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(1) </a:t>
            </a:r>
            <a:r>
              <a:rPr kumimoji="1" lang="en-US" altLang="zh-CN" sz="2000" b="1" i="1">
                <a:latin typeface="Helvetica" panose="020B0604020202020204" pitchFamily="34" charset="0"/>
              </a:rPr>
              <a:t>analyze the effectiveness of the design 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in meeting its stated requirements,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(2) </a:t>
            </a:r>
            <a:r>
              <a:rPr kumimoji="1" lang="en-US" altLang="zh-CN" sz="2000" b="1" i="1">
                <a:latin typeface="Helvetica" panose="020B0604020202020204" pitchFamily="34" charset="0"/>
              </a:rPr>
              <a:t>consider architectural alternatives 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at a stage when making design changes is still relatively easy, and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(3) </a:t>
            </a:r>
            <a:r>
              <a:rPr kumimoji="1" lang="en-US" altLang="zh-CN" sz="2000" b="1" i="1">
                <a:latin typeface="Helvetica" panose="020B0604020202020204" pitchFamily="34" charset="0"/>
              </a:rPr>
              <a:t>reduce the risks 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associated with the construction of the software.</a:t>
            </a:r>
          </a:p>
        </p:txBody>
      </p:sp>
      <p:sp>
        <p:nvSpPr>
          <p:cNvPr id="4099" name="灯片编号占位符 1">
            <a:extLst>
              <a:ext uri="{FF2B5EF4-FFF2-40B4-BE49-F238E27FC236}">
                <a16:creationId xmlns:a16="http://schemas.microsoft.com/office/drawing/2014/main" id="{28A9E34A-7C8A-1FE0-F6D6-10E30939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B23925-B31B-4EC4-AE75-897BFC04CB8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8B1A80C-85C1-264F-147C-6D9C9CAA4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</a:rPr>
              <a:t>Why Architecture?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E6A89538-3E58-BB08-F970-637BDF22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F7B316-C7E5-4146-A704-0B64A15C10A0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84D61DC-1011-F8EB-2D7E-E05FCEE42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Architectural Complexity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A10CE0-EC47-12D2-7C10-3D990C9B4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87513"/>
            <a:ext cx="7429500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the overall complexity of a proposed architecture is assessed by considering the </a:t>
            </a: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dependencies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between components within the architecture [Zha98]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kumimoji="1" lang="en-US" altLang="zh-CN" b="1" i="1" dirty="0">
                <a:solidFill>
                  <a:srgbClr val="000066"/>
                </a:solidFill>
                <a:latin typeface="Helvetica" panose="020B0604020202020204" pitchFamily="34" charset="0"/>
              </a:rPr>
              <a:t>Sharing dependencies </a:t>
            </a: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represent dependence relationships among consumers who use the same resource or producers who produce for the same consumers.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kumimoji="1" lang="en-US" altLang="zh-CN" b="1" i="1" dirty="0">
                <a:solidFill>
                  <a:srgbClr val="000066"/>
                </a:solidFill>
                <a:latin typeface="Helvetica" panose="020B0604020202020204" pitchFamily="34" charset="0"/>
              </a:rPr>
              <a:t>Flow dependencies </a:t>
            </a: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represent dependence relationships between producers and consumers of resources.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kumimoji="1" lang="en-US" altLang="zh-CN" b="1" i="1" dirty="0">
                <a:solidFill>
                  <a:srgbClr val="000066"/>
                </a:solidFill>
                <a:latin typeface="Helvetica" panose="020B0604020202020204" pitchFamily="34" charset="0"/>
              </a:rPr>
              <a:t>Constrained dependencies </a:t>
            </a: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represent constraints on the relative flow of control among a set of activities.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B243049B-8985-7449-DB7A-B33C54E8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0A2BB9-038D-49B9-B3F7-92AE30654492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EE5AED-D1F2-B496-2F17-80A195EE2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ADL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FE3AA0-66DC-FBEB-A307-5EC75E6A0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49425"/>
            <a:ext cx="7861300" cy="333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Architectural description language (ADL) 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provides a semantics and syntax for describing a software architecture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Provide the designer with the ability to: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decompose architectural components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compose individual components into larger architectural blocks and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represent interfaces (connection mechanisms) between components.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90714342-50B1-19C1-D83A-B8907CD4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36A3-2D10-4CA6-9432-42F849DEC3DE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93106E-A5A0-C56F-91EF-3DB501B32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Architecture Reviews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2D9E50-953B-7B94-C16F-EFC0192C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817688"/>
            <a:ext cx="7861300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Assess the ability of the software architecture to meet the systems quality requirements and identify potential risks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Have the potential to reduce project costs by detecting design problems early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Often make use of experience-based reviews, prototype evaluation, and scenario reviews, and checklists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F6EF3D66-A1C2-F4F0-CD2D-F1A015DF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0A260-6664-4FF5-92A7-D01D5A2AF46E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4DE2F71-DE94-FD26-EB8E-FF6C1643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Patter-Based Architecture Review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D47DB6-3BA9-B0E7-85E0-878BE3846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39888"/>
            <a:ext cx="7861300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Identify and discuss the quality attributes by walking through the use cases.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Discuss a diagram of system’s architecture in relation to its requirements.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Identify the architecture patterns used and match the system’s structure to the patterns’ structure.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Use existing documentation and use cases to determine each pattern’s effect on quality attributes.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Identify all quality issues raised by architecture patterns used in the design.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Develop a short summary of issues uncovered during the meeting and make revisions to the walking skeleton.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F109F70B-2D85-383E-4833-75046743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6DE09D-7458-4271-B263-9027AE368D3F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1B28FC7-821D-796F-42B3-E95D96965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Agility and Architecture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4060DE-4682-0B60-CC80-C12951481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63700"/>
            <a:ext cx="7861300" cy="363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To avoid rework, user stories are used to create and evolve an architectural model (walking skeleton) before coding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Hybrid models which allow software architects contributing users stories to the evolving storyboard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Well run agile projects include delivery of work products during each sprint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Reviewing code emerging from the sprint can be a useful form of architectural review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CE89A877-14B1-217D-6DB1-7B046C85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3D75CA-6C0A-44D1-8AD6-F50B7234AE36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4E506D-A4BE-92C9-1045-C7ADF6EFA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Why is Architecture Important?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A9CAA9-5333-094F-905D-F3EB31A6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73238"/>
            <a:ext cx="74295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Representations of software architecture are an enabler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for communication between all parties (stakeholders) interested in the development of a computer-based system.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The architecture highlights early design decisions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that will have a profound impact on all software engineering work that follows and, as important, on the ultimate success of the system as an operational entity.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Architecture “constitutes a relatively small, intellectually graspable mode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of how the system is structured and how its components work together” [BAS03].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B555B28E-AF0E-E8EB-2566-9ACB0CB1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72604A-4A0B-4BBD-B360-DA83CC68AEA5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EB8F4DA-D577-3A2E-2884-1C5BC3FC8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Architectural Descriptions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01C3E7-3AFF-4013-88BC-532C52FB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484313"/>
            <a:ext cx="7861300" cy="416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The IEEE Computer Society has proposed IEEE-Std-1471-2000, Recommended Practice for Architectural Description of Software-Intensive System, [IEE00]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>
                <a:solidFill>
                  <a:srgbClr val="0033CC"/>
                </a:solidFill>
                <a:latin typeface="Helvetica" panose="020B0604020202020204" pitchFamily="34" charset="0"/>
              </a:rPr>
              <a:t>to establish a conceptual framework and vocabulary for use during the design of software architecture,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>
                <a:solidFill>
                  <a:srgbClr val="0033CC"/>
                </a:solidFill>
                <a:latin typeface="Helvetica" panose="020B0604020202020204" pitchFamily="34" charset="0"/>
              </a:rPr>
              <a:t>to provide detailed guidelines for representing an architectural description, and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>
                <a:solidFill>
                  <a:srgbClr val="0033CC"/>
                </a:solidFill>
                <a:latin typeface="Helvetica" panose="020B0604020202020204" pitchFamily="34" charset="0"/>
              </a:rPr>
              <a:t>to encourage sound architectural design practices.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The IEEE Standard defines an architectural description (AD) as a “a collection of products to document an architecture.”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>
                <a:solidFill>
                  <a:srgbClr val="0033CC"/>
                </a:solidFill>
                <a:latin typeface="Helvetica" panose="020B0604020202020204" pitchFamily="34" charset="0"/>
              </a:rPr>
              <a:t>The description itself is represented using multiple views, where each view is “a representation of a whole system from the perspective of a related set of [stakeholder] concerns.”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BAC2607C-43B9-A125-714C-A8722A2A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DBB66C-1389-4CFA-979B-9D86A50B3054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42E1231-F0AA-4E56-E50D-6A89A7003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Architectural Genres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082FDB-CDBB-C8F8-0D61-BC634BD6E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77988"/>
            <a:ext cx="7861300" cy="376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Genre 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implies a specific category within the overall software domain.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Within each category, you encounter a number of subcategories.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For example, within the genre of buildings, you would encounter the following general </a:t>
            </a:r>
            <a:r>
              <a:rPr kumimoji="1" lang="en-US" altLang="zh-CN" sz="2000" b="1" i="1" dirty="0">
                <a:solidFill>
                  <a:srgbClr val="000066"/>
                </a:solidFill>
                <a:latin typeface="Helvetica" panose="020B0604020202020204" pitchFamily="34" charset="0"/>
              </a:rPr>
              <a:t>styles</a:t>
            </a: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: houses, condos, apartment buildings, office buildings, industrial building, warehouses, and so on.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Within each general style, more specific styles might apply. Each style would have a structure that can be described using a set of predictable patterns.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E72CB6A1-9B62-DE14-EBB0-804DD12C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072175-71D7-4B68-B013-13CB66B05219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EDD3F53-E777-1424-17DC-53FED5238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Architectural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E6899A-397F-B608-AE15-F91AF1A0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412875"/>
            <a:ext cx="7861300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Each style describes a system category that encompasses: (1) a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set of components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(e.g., a database, computational modules) that perform a function required by a system, (2) a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set of connectors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that enable “communication, coordination and cooperation” among components, (3)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constraints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 that define how components can be integrated to form the system, and (4)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semantic models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that enable a designer to understand the overall properties of a system by analyzing the known properties of its constituent parts.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Data-centered architectures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Data flow architectures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Call and return architectures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Object-oriented architectures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Layered architectures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0544EE52-FEDD-19A7-86CE-C2E5D693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8FFF7-8831-4BCA-9765-AEA5AE11C71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665149-1117-9644-870E-E47BBC47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Data-Centered Architecture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B495C27-1965-2BBC-7FCD-920588EE9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1916113"/>
            <a:ext cx="4737100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959D914E-900E-917D-E59F-8824DE3F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DDE93A-52A9-4E7D-96BE-A6D551C565C2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D5E3AD-07C7-FB4F-F582-9B4902BC8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Data Flow Architecture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C273F4B-B836-7E95-9056-5AB0379E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1557338"/>
            <a:ext cx="5638800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C55885C9-D088-18A4-EBDF-9139F3C8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44A32E-5936-4B3C-ABFC-2FEF51E174D5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A2F01DD-BDFE-8F50-399D-28D75CD6C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Call and Return Architecture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C06924A-5B41-9651-004F-DC4308970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665288"/>
            <a:ext cx="58007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1283</Words>
  <Application>Microsoft Office PowerPoint</Application>
  <PresentationFormat>全屏显示(4:3)</PresentationFormat>
  <Paragraphs>148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</vt:lpstr>
      <vt:lpstr>宋体</vt:lpstr>
      <vt:lpstr>Calibri</vt:lpstr>
      <vt:lpstr>Helvetica</vt:lpstr>
      <vt:lpstr>MS PGothic</vt:lpstr>
      <vt:lpstr>默认设计模板</vt:lpstr>
      <vt:lpstr>Ch.13  Architectural Design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164</cp:revision>
  <dcterms:created xsi:type="dcterms:W3CDTF">2007-07-09T05:40:59Z</dcterms:created>
  <dcterms:modified xsi:type="dcterms:W3CDTF">2025-02-24T13:31:35Z</dcterms:modified>
</cp:coreProperties>
</file>