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9" r:id="rId2"/>
    <p:sldId id="343" r:id="rId3"/>
    <p:sldId id="344" r:id="rId4"/>
    <p:sldId id="369" r:id="rId5"/>
    <p:sldId id="345" r:id="rId6"/>
    <p:sldId id="346" r:id="rId7"/>
    <p:sldId id="347"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48" r:id="rId34"/>
    <p:sldId id="395" r:id="rId35"/>
    <p:sldId id="349" r:id="rId36"/>
    <p:sldId id="350" r:id="rId3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60"/>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B5D0012-6024-9169-6063-5DDB24D555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F3FB2E08-0200-1F03-713D-DDF2DD7671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CE1FCFF-FD57-4EBA-BFA7-AE0C5AF0D531}" type="datetimeFigureOut">
              <a:rPr lang="zh-CN" altLang="en-US"/>
              <a:pPr>
                <a:defRPr/>
              </a:pPr>
              <a:t>2025/2/24</a:t>
            </a:fld>
            <a:endParaRPr lang="zh-CN" altLang="en-US"/>
          </a:p>
        </p:txBody>
      </p:sp>
      <p:sp>
        <p:nvSpPr>
          <p:cNvPr id="4" name="幻灯片图像占位符 3">
            <a:extLst>
              <a:ext uri="{FF2B5EF4-FFF2-40B4-BE49-F238E27FC236}">
                <a16:creationId xmlns:a16="http://schemas.microsoft.com/office/drawing/2014/main" id="{94C64444-A634-15C3-DEEB-7993BEBE6DC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2925CF5A-74B4-283E-36A8-BDD36BC7AEC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E373F19-8ED1-9FF0-02D3-55DF77036271}"/>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CA7F14BF-31EB-287A-70F3-3B8C96EF182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E94B8F2-345C-4A8F-A440-BE125FB0E05C}"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FCE9F55A-4858-8515-ABCB-6505B6BA28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D9AE7586-C4FF-D9F3-D872-0E78A46600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0B9ED072-5C78-FD4F-208D-96AB9435F2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3E9FDE-437F-4946-88A0-A75B112D767F}"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4B97D200-C056-7D7F-69EF-B3D30FDB1B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A75A79F6-5C44-1886-58D1-BCFF6518CC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A6CB52A3-CEF9-16F5-BAF4-7A67396071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9C4B49-7B95-4926-A74E-F8EA23544162}"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6DC4ABAB-11F1-2124-3C65-BFF1087416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3900D43D-E94B-3F1A-6FF1-D9C287855B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FC938661-7F35-17A6-7210-119D397C95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FAC15B-6AC0-4924-B23C-EC6A9FC9FFD7}"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8B41AAE3-77B2-5A8A-A348-5FEF1BEF65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7D4EEC3C-E8C4-1B36-2919-1105E34808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A853C8E3-152F-D17F-1581-2E696F44180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9D9C5A-11BF-412B-8EC0-9944C53042A4}" type="slidenum">
              <a:rPr lang="zh-CN" altLang="en-US"/>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E909F4AF-5C3C-B2D9-51AD-2B07092840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6D8AA2FF-4371-61D0-FD3B-90275D74A2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a:extLst>
              <a:ext uri="{FF2B5EF4-FFF2-40B4-BE49-F238E27FC236}">
                <a16:creationId xmlns:a16="http://schemas.microsoft.com/office/drawing/2014/main" id="{A4A3EDF3-ADC5-B696-48AE-E6A24AAFC1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44F0F9-6C08-44E1-AAD5-57F8E60949D1}" type="slidenum">
              <a:rPr lang="zh-CN" altLang="en-US"/>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C5A7868-BEF8-08B7-62F2-CDAA3F6762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56837E90-7E8F-0652-0AB3-27199E38BE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99194A1C-8B4E-8CCB-45D6-8FCA888C84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31822E-77F6-41C5-9DB4-A3B08CF2D698}" type="slidenum">
              <a:rPr lang="zh-CN" altLang="en-US"/>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5B84807A-67D3-387A-ED5E-9D9A77248B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9534B74B-C27E-C842-4027-B8A03E6B77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2E9683AF-6C87-49B6-ADCA-12C3072ECA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3C2814-10FF-4493-B76A-B33593E7D6B0}" type="slidenum">
              <a:rPr lang="zh-CN" altLang="en-US"/>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BBDC7CAF-F31A-D35C-EF3B-95A2201140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0B05A7B8-CB99-00C0-3EE3-6A35C588EA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a:extLst>
              <a:ext uri="{FF2B5EF4-FFF2-40B4-BE49-F238E27FC236}">
                <a16:creationId xmlns:a16="http://schemas.microsoft.com/office/drawing/2014/main" id="{CF848CB6-F66C-5F92-095B-6F0061CFF3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7ADC1D-68FB-4823-9B42-699E4962E605}" type="slidenum">
              <a:rPr lang="zh-CN" altLang="en-US"/>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298B5747-FD72-4A71-6116-D63D750C3E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EE7179C9-49AE-E60D-6F26-C37A32C655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a:extLst>
              <a:ext uri="{FF2B5EF4-FFF2-40B4-BE49-F238E27FC236}">
                <a16:creationId xmlns:a16="http://schemas.microsoft.com/office/drawing/2014/main" id="{E2594574-7B93-1B64-888B-58E6CC33E8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A5916-7635-4265-BEEA-802DAB5E0457}" type="slidenum">
              <a:rPr lang="zh-CN" altLang="en-US"/>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C716FB7D-174A-8D9D-FDD0-51DBF7905E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E0DD9570-356A-645A-C7BD-B026626E1B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a:extLst>
              <a:ext uri="{FF2B5EF4-FFF2-40B4-BE49-F238E27FC236}">
                <a16:creationId xmlns:a16="http://schemas.microsoft.com/office/drawing/2014/main" id="{3CBFC222-55EC-D6E1-0996-65CC15DB16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64CE8B-67BC-463F-BEA2-CBB77D709E2A}" type="slidenum">
              <a:rPr lang="zh-CN" altLang="en-US"/>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FE0C0F8E-BBC2-0AFA-069E-4F86F9E067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890F017D-7374-4409-4399-A0E5C094E9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662F5F3C-1916-9D3C-7C71-192F0D5284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BEA711-5946-473E-AB0E-F4178DF24956}" type="slidenum">
              <a:rPr lang="zh-CN" altLang="en-US"/>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1E12D7C2-70CD-9E53-73FD-4F980C4942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D79E3076-94E4-0E8B-BF08-A9337E0F2B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076CE106-9114-3985-0DF3-56CFC45916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0F15F13-5D05-48E6-A780-0160DB522A6C}" type="slidenum">
              <a:rPr lang="zh-CN" altLang="en-US"/>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D79BB155-D392-9FC3-3E53-201C54A0E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88C6FB63-0341-C562-6AE1-4BC0785F9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2F0F086A-52E3-8F33-3457-3BDD4AD3BB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DE80F9-E555-428C-8551-62F2C14F8B15}" type="slidenum">
              <a:rPr lang="zh-CN" altLang="en-US"/>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7EDF5593-E4ED-5AAB-B590-78310247239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B40237E1-AFFA-B738-567D-1B1E87CB96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D35CDD13-E3D6-83CE-CD1C-39DB53BCE8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08C194-0B00-41A4-AB18-4BF2AF64C8ED}" type="slidenum">
              <a:rPr lang="zh-CN" altLang="en-US"/>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AB6199D6-DD28-AAD6-46AA-D76F59BBBC8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409BFF2E-38AD-6FC5-1C49-F587B37B9C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a:extLst>
              <a:ext uri="{FF2B5EF4-FFF2-40B4-BE49-F238E27FC236}">
                <a16:creationId xmlns:a16="http://schemas.microsoft.com/office/drawing/2014/main" id="{7A297616-77FE-DAC1-562A-5C0319E1C8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B95125-5684-4394-AC91-855AF9D78CFD}" type="slidenum">
              <a:rPr lang="zh-CN" altLang="en-US"/>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9595916E-37B6-8CEB-28F2-A467DF310D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010E9F1C-5924-FD66-0002-FE1AFBF843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a:extLst>
              <a:ext uri="{FF2B5EF4-FFF2-40B4-BE49-F238E27FC236}">
                <a16:creationId xmlns:a16="http://schemas.microsoft.com/office/drawing/2014/main" id="{BBFFA923-611C-9D9D-1246-5976765013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842FB7-DCA4-4850-837F-F674320F2319}" type="slidenum">
              <a:rPr lang="zh-CN" altLang="en-US"/>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19220A96-7C67-417B-297F-7CBE9597CC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A906461A-0F9E-7436-054E-A44DC10392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a:extLst>
              <a:ext uri="{FF2B5EF4-FFF2-40B4-BE49-F238E27FC236}">
                <a16:creationId xmlns:a16="http://schemas.microsoft.com/office/drawing/2014/main" id="{4517556A-083E-A9A5-4961-493A93C255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01F2CD-6228-4BB8-BDCD-CF832E1620A4}" type="slidenum">
              <a:rPr lang="zh-CN" altLang="en-US"/>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5810A69A-4395-9F70-E064-377B09C157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DD3195B4-BE67-D4A9-1FBE-62D0CEECDC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a:extLst>
              <a:ext uri="{FF2B5EF4-FFF2-40B4-BE49-F238E27FC236}">
                <a16:creationId xmlns:a16="http://schemas.microsoft.com/office/drawing/2014/main" id="{0CB620FE-DA14-BA5E-6CEF-50EA24C3CC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8DADA81-B636-4736-BAE4-1E778A434844}" type="slidenum">
              <a:rPr lang="zh-CN" altLang="en-US"/>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E85E6065-BDF6-5367-7435-760B499EE2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CCD3368C-D4D5-FB21-36BE-FE16A47ABF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灯片编号占位符 3">
            <a:extLst>
              <a:ext uri="{FF2B5EF4-FFF2-40B4-BE49-F238E27FC236}">
                <a16:creationId xmlns:a16="http://schemas.microsoft.com/office/drawing/2014/main" id="{23869F55-4357-042F-2CC2-338691D317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8F0DD8E-B66C-4D4A-A26F-27110F48031D}" type="slidenum">
              <a:rPr lang="zh-CN" altLang="en-US"/>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D23F3A40-86B1-C129-8C18-59571F5818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266E471E-C1A8-E77A-A5E6-E9FD4A00AC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a:extLst>
              <a:ext uri="{FF2B5EF4-FFF2-40B4-BE49-F238E27FC236}">
                <a16:creationId xmlns:a16="http://schemas.microsoft.com/office/drawing/2014/main" id="{8D87ED10-0DEF-2CFB-9B1F-5BE42F8236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49988A-BDD7-42A5-997A-8C53B4E7C4AA}" type="slidenum">
              <a:rPr lang="zh-CN" altLang="en-US"/>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DAE8F8C0-D628-219A-4F60-2D38F4EFF2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2F195162-72F8-F6BB-FE63-C9250116D2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a:extLst>
              <a:ext uri="{FF2B5EF4-FFF2-40B4-BE49-F238E27FC236}">
                <a16:creationId xmlns:a16="http://schemas.microsoft.com/office/drawing/2014/main" id="{4E1EFB56-1042-D775-5842-A44D97ECD4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AE3733-328D-4898-9501-AC068DEA921F}" type="slidenum">
              <a:rPr lang="zh-CN" altLang="en-US"/>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6ACA5597-6DF4-E39A-6D42-BFD84EC229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FBA10DB5-2B12-0E4D-1105-135F796681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2468" name="灯片编号占位符 3">
            <a:extLst>
              <a:ext uri="{FF2B5EF4-FFF2-40B4-BE49-F238E27FC236}">
                <a16:creationId xmlns:a16="http://schemas.microsoft.com/office/drawing/2014/main" id="{B38FEBFD-CD6C-5DDE-59C6-3553384EE7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1B65C4-3C99-4FFD-BD33-68CE707E2AAB}" type="slidenum">
              <a:rPr lang="zh-CN" altLang="en-US"/>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618974F5-A5F6-5CB3-B50F-D4461B5613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047E1E25-41B0-26C4-3AD4-E60DE77866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C2A4DD97-5D05-35D1-B0E6-3BB44C1E71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88F061-7441-468C-B246-9432319B6F9F}" type="slidenum">
              <a:rPr lang="zh-CN" altLang="en-US"/>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75C9CE93-BE56-E8BC-A0FD-DE16B3CC5E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3FB4F19E-AC2A-4DE2-3FA7-F4D0F27761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灯片编号占位符 3">
            <a:extLst>
              <a:ext uri="{FF2B5EF4-FFF2-40B4-BE49-F238E27FC236}">
                <a16:creationId xmlns:a16="http://schemas.microsoft.com/office/drawing/2014/main" id="{A33394B6-E17C-52C5-ED5C-5649F177A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0340E1-4517-48F2-B41F-61F8C4108233}" type="slidenum">
              <a:rPr lang="zh-CN" altLang="en-US"/>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05A7B02F-E8CE-36F0-414E-AD4F7948B1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6B5423D4-EF00-3724-C7E9-6E0C9F262E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a:extLst>
              <a:ext uri="{FF2B5EF4-FFF2-40B4-BE49-F238E27FC236}">
                <a16:creationId xmlns:a16="http://schemas.microsoft.com/office/drawing/2014/main" id="{6C0EB769-B232-B7FB-D7CD-DBE92118D3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3836A7-E97A-4AA5-A8B6-6B61C43255B1}" type="slidenum">
              <a:rPr lang="zh-CN" altLang="en-US"/>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83B67051-676F-2B7F-29E0-87B54740A60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60630C52-0CF1-DCFB-6C16-1B8296BDD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0E1F9047-9103-2CFE-AEEA-219E6F5C53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B93E9D-3C6F-4070-9B14-2002D8C266FB}" type="slidenum">
              <a:rPr lang="zh-CN" altLang="en-US"/>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00949776-6DDE-14B3-7B9E-4CA7E24B64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A923472D-8A60-7AE3-16F8-0EFE9A1A5F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0660" name="灯片编号占位符 3">
            <a:extLst>
              <a:ext uri="{FF2B5EF4-FFF2-40B4-BE49-F238E27FC236}">
                <a16:creationId xmlns:a16="http://schemas.microsoft.com/office/drawing/2014/main" id="{648B73B1-AD86-BC23-0D01-33B8EA2C25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D732C91-5C5D-4857-83BD-122B0DE0F6AF}" type="slidenum">
              <a:rPr lang="zh-CN" altLang="en-US"/>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C0372BB2-9D2E-5349-79D6-4836DA33DE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19EB8EBA-A9DC-C57B-449D-71A3342D5D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2708" name="灯片编号占位符 3">
            <a:extLst>
              <a:ext uri="{FF2B5EF4-FFF2-40B4-BE49-F238E27FC236}">
                <a16:creationId xmlns:a16="http://schemas.microsoft.com/office/drawing/2014/main" id="{AC963CDA-5179-CADB-383C-90F2864974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DEF8CB-4251-407F-BD7C-A8510B3387A8}" type="slidenum">
              <a:rPr lang="zh-CN" altLang="en-US"/>
              <a:pPr/>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24E88381-E6F8-6D9D-376E-CC53367196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2DEBE910-F74C-9D89-241E-90ABA33E14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4756" name="灯片编号占位符 3">
            <a:extLst>
              <a:ext uri="{FF2B5EF4-FFF2-40B4-BE49-F238E27FC236}">
                <a16:creationId xmlns:a16="http://schemas.microsoft.com/office/drawing/2014/main" id="{E3DB7B4E-2AB4-4F96-F683-15A0219CEE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AA1A68-B8AE-4AE0-B15B-7DFF2E7D5E0E}" type="slidenum">
              <a:rPr lang="zh-CN" altLang="en-US"/>
              <a:pPr/>
              <a:t>36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3BFD997-0092-79E8-A868-3EEA5EBD73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089895F5-FE6C-7778-AA34-74A7A6291A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B57ABD44-A589-0850-E991-E9023ACF92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72120B-290F-43A7-8C8C-64622AC6EE9D}"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6C60D6CE-F611-CA6D-A5EE-F8B2C05C18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457061D5-A498-D21D-5271-CE922E4703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AD3A1A1B-5DA7-32DA-DA8F-D4AD12D302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58CB8-0064-4AFC-8F3F-37207F179D38}"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3DD16361-FBC5-B806-CEB8-7209D2B055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E414450F-29CE-C8AB-78BB-672BA466B72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B8449E64-E448-927A-1E3D-29717CF408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1AE323-C612-4E43-B716-183DF4728169}"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8068255-B482-F073-83A9-443FE287FD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492805A5-3BA1-A9FC-2E36-EE198039E5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FDE9DB74-56F7-0619-0564-7FEF4FF162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5F347B-9397-48E4-82AB-1E57E3904A95}"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D8F3F070-3087-7987-526F-F93BD40F554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A6443744-5D07-C8FD-C0C7-F189AD58071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AA2CF18C-4AC9-F1F1-7209-486A2C2C20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DAAE75-D9A1-43BA-A8E6-F4D8E054822B}"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11BE843D-352D-0484-8F97-78E85317AE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2D3B9F13-A59C-5144-641F-282E220A0B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86E1BD3F-546C-905B-A8C0-F8327AD1FD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98B44C-7B06-4BE2-A448-720AE4C876C6}"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DCCFC97-7062-5D7A-F2A8-EFC5092BC6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DB0658-499D-9E4F-0F04-C8E33A8DF42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F3F98BF-1F49-87B6-E0FA-07420E0B8F2C}"/>
              </a:ext>
            </a:extLst>
          </p:cNvPr>
          <p:cNvSpPr>
            <a:spLocks noGrp="1" noChangeArrowheads="1"/>
          </p:cNvSpPr>
          <p:nvPr>
            <p:ph type="sldNum" sz="quarter" idx="12"/>
          </p:nvPr>
        </p:nvSpPr>
        <p:spPr>
          <a:ln/>
        </p:spPr>
        <p:txBody>
          <a:bodyPr/>
          <a:lstStyle>
            <a:lvl1pPr>
              <a:defRPr/>
            </a:lvl1pPr>
          </a:lstStyle>
          <a:p>
            <a:fld id="{5AA767A1-A4FA-435E-8CF5-1F8C65CD9621}" type="slidenum">
              <a:rPr lang="en-US" altLang="zh-CN"/>
              <a:pPr/>
              <a:t>‹#›</a:t>
            </a:fld>
            <a:endParaRPr lang="en-US" altLang="zh-CN"/>
          </a:p>
        </p:txBody>
      </p:sp>
    </p:spTree>
    <p:extLst>
      <p:ext uri="{BB962C8B-B14F-4D97-AF65-F5344CB8AC3E}">
        <p14:creationId xmlns:p14="http://schemas.microsoft.com/office/powerpoint/2010/main" val="3018363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DADF8C4-BABB-4925-D7A8-E9D3C7B8EC7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2E218E1-1111-5F26-313D-65C759667B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F7972F5-494D-11E9-FAFC-D58893E39A81}"/>
              </a:ext>
            </a:extLst>
          </p:cNvPr>
          <p:cNvSpPr>
            <a:spLocks noGrp="1" noChangeArrowheads="1"/>
          </p:cNvSpPr>
          <p:nvPr>
            <p:ph type="sldNum" sz="quarter" idx="12"/>
          </p:nvPr>
        </p:nvSpPr>
        <p:spPr>
          <a:ln/>
        </p:spPr>
        <p:txBody>
          <a:bodyPr/>
          <a:lstStyle>
            <a:lvl1pPr>
              <a:defRPr/>
            </a:lvl1pPr>
          </a:lstStyle>
          <a:p>
            <a:fld id="{97BEFE8D-5317-4792-A143-CC9FC6F9C0CC}" type="slidenum">
              <a:rPr lang="en-US" altLang="zh-CN"/>
              <a:pPr/>
              <a:t>‹#›</a:t>
            </a:fld>
            <a:endParaRPr lang="en-US" altLang="zh-CN"/>
          </a:p>
        </p:txBody>
      </p:sp>
    </p:spTree>
    <p:extLst>
      <p:ext uri="{BB962C8B-B14F-4D97-AF65-F5344CB8AC3E}">
        <p14:creationId xmlns:p14="http://schemas.microsoft.com/office/powerpoint/2010/main" val="1249841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93D8234-2167-8D1F-D90F-46C3BFEDEF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AAFE5AC-A5F5-0EC9-B349-30E15477AE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3869542-9D8B-260B-0862-77DB6590BA9E}"/>
              </a:ext>
            </a:extLst>
          </p:cNvPr>
          <p:cNvSpPr>
            <a:spLocks noGrp="1" noChangeArrowheads="1"/>
          </p:cNvSpPr>
          <p:nvPr>
            <p:ph type="sldNum" sz="quarter" idx="12"/>
          </p:nvPr>
        </p:nvSpPr>
        <p:spPr>
          <a:ln/>
        </p:spPr>
        <p:txBody>
          <a:bodyPr/>
          <a:lstStyle>
            <a:lvl1pPr>
              <a:defRPr/>
            </a:lvl1pPr>
          </a:lstStyle>
          <a:p>
            <a:fld id="{1B177250-E260-491C-BDBC-07E56C22C232}" type="slidenum">
              <a:rPr lang="en-US" altLang="zh-CN"/>
              <a:pPr/>
              <a:t>‹#›</a:t>
            </a:fld>
            <a:endParaRPr lang="en-US" altLang="zh-CN"/>
          </a:p>
        </p:txBody>
      </p:sp>
    </p:spTree>
    <p:extLst>
      <p:ext uri="{BB962C8B-B14F-4D97-AF65-F5344CB8AC3E}">
        <p14:creationId xmlns:p14="http://schemas.microsoft.com/office/powerpoint/2010/main" val="391701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B99EEE-F143-E34A-2B36-8A38CD8C64A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36ECFA-D87B-019D-355D-C38D1AADE2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DFB4A4F-73C7-6ECD-F6E4-C369169C51B8}"/>
              </a:ext>
            </a:extLst>
          </p:cNvPr>
          <p:cNvSpPr>
            <a:spLocks noGrp="1" noChangeArrowheads="1"/>
          </p:cNvSpPr>
          <p:nvPr>
            <p:ph type="sldNum" sz="quarter" idx="12"/>
          </p:nvPr>
        </p:nvSpPr>
        <p:spPr>
          <a:ln/>
        </p:spPr>
        <p:txBody>
          <a:bodyPr/>
          <a:lstStyle>
            <a:lvl1pPr>
              <a:defRPr/>
            </a:lvl1pPr>
          </a:lstStyle>
          <a:p>
            <a:fld id="{96A9F35B-C436-46B2-8D79-ABDC59067A8C}" type="slidenum">
              <a:rPr lang="en-US" altLang="zh-CN"/>
              <a:pPr/>
              <a:t>‹#›</a:t>
            </a:fld>
            <a:endParaRPr lang="en-US" altLang="zh-CN"/>
          </a:p>
        </p:txBody>
      </p:sp>
    </p:spTree>
    <p:extLst>
      <p:ext uri="{BB962C8B-B14F-4D97-AF65-F5344CB8AC3E}">
        <p14:creationId xmlns:p14="http://schemas.microsoft.com/office/powerpoint/2010/main" val="415050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F55FB22-E166-4FDC-08E3-8FFF80B9FAB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AFC8271-8EAC-5B37-447E-C8C6ACC485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848171A-BE77-6D33-7DCA-33A28186825F}"/>
              </a:ext>
            </a:extLst>
          </p:cNvPr>
          <p:cNvSpPr>
            <a:spLocks noGrp="1" noChangeArrowheads="1"/>
          </p:cNvSpPr>
          <p:nvPr>
            <p:ph type="sldNum" sz="quarter" idx="12"/>
          </p:nvPr>
        </p:nvSpPr>
        <p:spPr>
          <a:ln/>
        </p:spPr>
        <p:txBody>
          <a:bodyPr/>
          <a:lstStyle>
            <a:lvl1pPr>
              <a:defRPr/>
            </a:lvl1pPr>
          </a:lstStyle>
          <a:p>
            <a:fld id="{29E5D22C-2E7E-43BE-9BAC-A16DA60ABA27}" type="slidenum">
              <a:rPr lang="en-US" altLang="zh-CN"/>
              <a:pPr/>
              <a:t>‹#›</a:t>
            </a:fld>
            <a:endParaRPr lang="en-US" altLang="zh-CN"/>
          </a:p>
        </p:txBody>
      </p:sp>
    </p:spTree>
    <p:extLst>
      <p:ext uri="{BB962C8B-B14F-4D97-AF65-F5344CB8AC3E}">
        <p14:creationId xmlns:p14="http://schemas.microsoft.com/office/powerpoint/2010/main" val="199437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73CB0871-B953-9494-1AC3-849FA799B3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9FC2282-2AFF-E575-7C58-EF80CB3F1B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E2D85DD-85E2-2810-4E36-D38A5BA73B5E}"/>
              </a:ext>
            </a:extLst>
          </p:cNvPr>
          <p:cNvSpPr>
            <a:spLocks noGrp="1" noChangeArrowheads="1"/>
          </p:cNvSpPr>
          <p:nvPr>
            <p:ph type="sldNum" sz="quarter" idx="12"/>
          </p:nvPr>
        </p:nvSpPr>
        <p:spPr>
          <a:ln/>
        </p:spPr>
        <p:txBody>
          <a:bodyPr/>
          <a:lstStyle>
            <a:lvl1pPr>
              <a:defRPr/>
            </a:lvl1pPr>
          </a:lstStyle>
          <a:p>
            <a:fld id="{1B862FAD-62EA-4979-B0A1-25E79828B44C}" type="slidenum">
              <a:rPr lang="en-US" altLang="zh-CN"/>
              <a:pPr/>
              <a:t>‹#›</a:t>
            </a:fld>
            <a:endParaRPr lang="en-US" altLang="zh-CN"/>
          </a:p>
        </p:txBody>
      </p:sp>
    </p:spTree>
    <p:extLst>
      <p:ext uri="{BB962C8B-B14F-4D97-AF65-F5344CB8AC3E}">
        <p14:creationId xmlns:p14="http://schemas.microsoft.com/office/powerpoint/2010/main" val="3803311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8F12042-58C8-EF0C-3710-F98E84D77D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CCB98EEF-439F-78D4-84B6-8BCBAD6C8C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CA2DE0D-AC9B-B310-899C-93885CBBA68C}"/>
              </a:ext>
            </a:extLst>
          </p:cNvPr>
          <p:cNvSpPr>
            <a:spLocks noGrp="1" noChangeArrowheads="1"/>
          </p:cNvSpPr>
          <p:nvPr>
            <p:ph type="sldNum" sz="quarter" idx="12"/>
          </p:nvPr>
        </p:nvSpPr>
        <p:spPr>
          <a:ln/>
        </p:spPr>
        <p:txBody>
          <a:bodyPr/>
          <a:lstStyle>
            <a:lvl1pPr>
              <a:defRPr/>
            </a:lvl1pPr>
          </a:lstStyle>
          <a:p>
            <a:fld id="{2C24DB29-76FC-484C-A357-BA92F2956CF1}" type="slidenum">
              <a:rPr lang="en-US" altLang="zh-CN"/>
              <a:pPr/>
              <a:t>‹#›</a:t>
            </a:fld>
            <a:endParaRPr lang="en-US" altLang="zh-CN"/>
          </a:p>
        </p:txBody>
      </p:sp>
    </p:spTree>
    <p:extLst>
      <p:ext uri="{BB962C8B-B14F-4D97-AF65-F5344CB8AC3E}">
        <p14:creationId xmlns:p14="http://schemas.microsoft.com/office/powerpoint/2010/main" val="53724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E229A18-02A4-E467-469F-3E759D4566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3FC1C81-2CA9-1C6C-38F0-C2C4A94904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F4408EF-24A5-C78F-2B4B-FAC2504DB30B}"/>
              </a:ext>
            </a:extLst>
          </p:cNvPr>
          <p:cNvSpPr>
            <a:spLocks noGrp="1" noChangeArrowheads="1"/>
          </p:cNvSpPr>
          <p:nvPr>
            <p:ph type="sldNum" sz="quarter" idx="12"/>
          </p:nvPr>
        </p:nvSpPr>
        <p:spPr>
          <a:ln/>
        </p:spPr>
        <p:txBody>
          <a:bodyPr/>
          <a:lstStyle>
            <a:lvl1pPr>
              <a:defRPr/>
            </a:lvl1pPr>
          </a:lstStyle>
          <a:p>
            <a:fld id="{025A8CCF-BCAF-4A60-B4FC-E216D2A94A5F}" type="slidenum">
              <a:rPr lang="en-US" altLang="zh-CN"/>
              <a:pPr/>
              <a:t>‹#›</a:t>
            </a:fld>
            <a:endParaRPr lang="en-US" altLang="zh-CN"/>
          </a:p>
        </p:txBody>
      </p:sp>
    </p:spTree>
    <p:extLst>
      <p:ext uri="{BB962C8B-B14F-4D97-AF65-F5344CB8AC3E}">
        <p14:creationId xmlns:p14="http://schemas.microsoft.com/office/powerpoint/2010/main" val="2430476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5F01555-5CA2-2208-BD17-D5611A20945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512C7197-95A5-2765-9766-9FD1956C03C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6449855-C9E0-5766-8EC4-1036136CFDC2}"/>
              </a:ext>
            </a:extLst>
          </p:cNvPr>
          <p:cNvSpPr>
            <a:spLocks noGrp="1" noChangeArrowheads="1"/>
          </p:cNvSpPr>
          <p:nvPr>
            <p:ph type="sldNum" sz="quarter" idx="12"/>
          </p:nvPr>
        </p:nvSpPr>
        <p:spPr>
          <a:ln/>
        </p:spPr>
        <p:txBody>
          <a:bodyPr/>
          <a:lstStyle>
            <a:lvl1pPr>
              <a:defRPr/>
            </a:lvl1pPr>
          </a:lstStyle>
          <a:p>
            <a:fld id="{EC8AB376-85A5-4910-BD68-13BB43D2261E}" type="slidenum">
              <a:rPr lang="en-US" altLang="zh-CN"/>
              <a:pPr/>
              <a:t>‹#›</a:t>
            </a:fld>
            <a:endParaRPr lang="en-US" altLang="zh-CN"/>
          </a:p>
        </p:txBody>
      </p:sp>
    </p:spTree>
    <p:extLst>
      <p:ext uri="{BB962C8B-B14F-4D97-AF65-F5344CB8AC3E}">
        <p14:creationId xmlns:p14="http://schemas.microsoft.com/office/powerpoint/2010/main" val="3837581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C17E84A-C9E5-A8BA-5A89-B156CB9B0C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4465BB8-01A7-43CA-3431-29AFA65C45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E8A816D-2BEE-A4D0-19F6-F8475FFDDFAE}"/>
              </a:ext>
            </a:extLst>
          </p:cNvPr>
          <p:cNvSpPr>
            <a:spLocks noGrp="1" noChangeArrowheads="1"/>
          </p:cNvSpPr>
          <p:nvPr>
            <p:ph type="sldNum" sz="quarter" idx="12"/>
          </p:nvPr>
        </p:nvSpPr>
        <p:spPr>
          <a:ln/>
        </p:spPr>
        <p:txBody>
          <a:bodyPr/>
          <a:lstStyle>
            <a:lvl1pPr>
              <a:defRPr/>
            </a:lvl1pPr>
          </a:lstStyle>
          <a:p>
            <a:fld id="{2C8E9CFF-29AA-468E-B164-F00D749F7B6C}" type="slidenum">
              <a:rPr lang="en-US" altLang="zh-CN"/>
              <a:pPr/>
              <a:t>‹#›</a:t>
            </a:fld>
            <a:endParaRPr lang="en-US" altLang="zh-CN"/>
          </a:p>
        </p:txBody>
      </p:sp>
    </p:spTree>
    <p:extLst>
      <p:ext uri="{BB962C8B-B14F-4D97-AF65-F5344CB8AC3E}">
        <p14:creationId xmlns:p14="http://schemas.microsoft.com/office/powerpoint/2010/main" val="2891014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2E2FA5D-4DED-8830-D11D-A32C503ED5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85B7E11-3C68-8270-8A3E-3F52860198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A8B4959-0766-6F35-12CE-13E9013E89A8}"/>
              </a:ext>
            </a:extLst>
          </p:cNvPr>
          <p:cNvSpPr>
            <a:spLocks noGrp="1" noChangeArrowheads="1"/>
          </p:cNvSpPr>
          <p:nvPr>
            <p:ph type="sldNum" sz="quarter" idx="12"/>
          </p:nvPr>
        </p:nvSpPr>
        <p:spPr>
          <a:ln/>
        </p:spPr>
        <p:txBody>
          <a:bodyPr/>
          <a:lstStyle>
            <a:lvl1pPr>
              <a:defRPr/>
            </a:lvl1pPr>
          </a:lstStyle>
          <a:p>
            <a:fld id="{22413D79-D9D0-4576-9B6D-187714ADF589}" type="slidenum">
              <a:rPr lang="en-US" altLang="zh-CN"/>
              <a:pPr/>
              <a:t>‹#›</a:t>
            </a:fld>
            <a:endParaRPr lang="en-US" altLang="zh-CN"/>
          </a:p>
        </p:txBody>
      </p:sp>
    </p:spTree>
    <p:extLst>
      <p:ext uri="{BB962C8B-B14F-4D97-AF65-F5344CB8AC3E}">
        <p14:creationId xmlns:p14="http://schemas.microsoft.com/office/powerpoint/2010/main" val="53008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79A9D9E8-3F08-75B3-02F9-8BCA6924D24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178E1D2F-E977-BE64-2B06-B4813EB402F2}"/>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A423ADAC-87BA-8DEB-3E2C-D67299337F7D}"/>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48BEA566-A586-29FB-390C-67359CABA43D}"/>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5287984C-3AD3-C2D5-6CF2-2C15CDD687CA}"/>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C20E86AE-924A-C3B2-E8E5-3950599EAE32}"/>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A8F5DCE8-ABF7-4D40-B1CE-5177225DF0C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305FCB5-2AC5-3A44-2A8B-D56A7CC40ABC}"/>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Ch.14  Component-Level Design</a:t>
            </a:r>
            <a:br>
              <a:rPr lang="en-US" altLang="zh-CN"/>
            </a:b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6EF2B02A-E351-4138-A5D6-E6C41F734FD5}"/>
              </a:ext>
            </a:extLst>
          </p:cNvPr>
          <p:cNvSpPr>
            <a:spLocks noChangeArrowheads="1"/>
          </p:cNvSpPr>
          <p:nvPr/>
        </p:nvSpPr>
        <p:spPr bwMode="auto">
          <a:xfrm>
            <a:off x="742950" y="1628775"/>
            <a:ext cx="7645400" cy="409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Step 3c.  Elaborate attributes and define data types and data structures required to implement them. </a:t>
            </a:r>
          </a:p>
          <a:p>
            <a:r>
              <a:rPr kumimoji="1" lang="en-US" altLang="zh-CN" sz="2000">
                <a:latin typeface="Helvetica" panose="020B0604020202020204" pitchFamily="34" charset="0"/>
              </a:rPr>
              <a:t>Step 3d.  Describe processing flow within each operation in detail.</a:t>
            </a:r>
          </a:p>
          <a:p>
            <a:r>
              <a:rPr kumimoji="1" lang="en-US" altLang="zh-CN" sz="2000">
                <a:latin typeface="Helvetica" panose="020B0604020202020204" pitchFamily="34" charset="0"/>
              </a:rPr>
              <a:t>Step 4.  Describe persistent data sources (databases and files) and identify the classes required to manage them. </a:t>
            </a:r>
          </a:p>
          <a:p>
            <a:r>
              <a:rPr kumimoji="1" lang="en-US" altLang="zh-CN" sz="2000">
                <a:latin typeface="Helvetica" panose="020B0604020202020204" pitchFamily="34" charset="0"/>
              </a:rPr>
              <a:t>Step 5.  Develop and elaborate behavioral representations for a class or component. </a:t>
            </a:r>
          </a:p>
          <a:p>
            <a:r>
              <a:rPr kumimoji="1" lang="en-US" altLang="zh-CN" sz="2000">
                <a:latin typeface="Helvetica" panose="020B0604020202020204" pitchFamily="34" charset="0"/>
              </a:rPr>
              <a:t>Step 6.  Elaborate deployment diagrams to provide additional implementation detail. </a:t>
            </a:r>
          </a:p>
          <a:p>
            <a:r>
              <a:rPr kumimoji="1" lang="en-US" altLang="zh-CN" sz="2000">
                <a:latin typeface="Helvetica" panose="020B0604020202020204" pitchFamily="34" charset="0"/>
              </a:rPr>
              <a:t>Step 7.  Factor every component-level design representation and always consider alternatives.</a:t>
            </a:r>
          </a:p>
        </p:txBody>
      </p:sp>
      <p:sp>
        <p:nvSpPr>
          <p:cNvPr id="20483" name="灯片编号占位符 1">
            <a:extLst>
              <a:ext uri="{FF2B5EF4-FFF2-40B4-BE49-F238E27FC236}">
                <a16:creationId xmlns:a16="http://schemas.microsoft.com/office/drawing/2014/main" id="{482D7780-0743-C431-C103-F2EC760834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F95EF33-B519-4172-9CED-53F885FC92E4}"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BD9DB698-FE87-311A-F346-C7E9E520AAB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 Level Design - </a:t>
            </a:r>
            <a:r>
              <a:rPr lang="en-US" altLang="zh-CN" sz="2400" b="1" kern="0" dirty="0">
                <a:solidFill>
                  <a:srgbClr val="000066"/>
                </a:solidFill>
              </a:rPr>
              <a:t>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8E9584AD-369C-3779-5374-14D606EF20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DB20715-88E9-4CEF-8E26-F4C3FFACF6EF}"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54634B1B-C116-B960-6C9F-5DF66670B6D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Collaboration Diagram</a:t>
            </a:r>
            <a:endParaRPr lang="en-US" altLang="zh-CN" sz="2400" b="1" kern="0" dirty="0">
              <a:solidFill>
                <a:srgbClr val="000066"/>
              </a:solidFill>
            </a:endParaRPr>
          </a:p>
        </p:txBody>
      </p:sp>
      <p:pic>
        <p:nvPicPr>
          <p:cNvPr id="5" name="Picture 4">
            <a:extLst>
              <a:ext uri="{FF2B5EF4-FFF2-40B4-BE49-F238E27FC236}">
                <a16:creationId xmlns:a16="http://schemas.microsoft.com/office/drawing/2014/main" id="{EDA3C8B1-9C03-58E6-D948-1DF483585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628775"/>
            <a:ext cx="61356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34C57930-04CE-E328-C844-359BC4A116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0D21FE0-106F-49CD-BA68-DD1D8436C1A6}" type="slidenum">
              <a:rPr lang="en-US" altLang="zh-CN" sz="1400">
                <a:solidFill>
                  <a:schemeClr val="tx1"/>
                </a:solidFill>
              </a:rPr>
              <a:pPr>
                <a:spcBef>
                  <a:spcPct val="0"/>
                </a:spcBef>
                <a:buFontTx/>
                <a:buNone/>
              </a:pPr>
              <a:t>12</a:t>
            </a:fld>
            <a:endParaRPr lang="en-US" altLang="zh-CN" sz="1400">
              <a:solidFill>
                <a:schemeClr val="tx1"/>
              </a:solidFill>
            </a:endParaRPr>
          </a:p>
        </p:txBody>
      </p:sp>
      <p:sp>
        <p:nvSpPr>
          <p:cNvPr id="7" name="Rectangle 3">
            <a:extLst>
              <a:ext uri="{FF2B5EF4-FFF2-40B4-BE49-F238E27FC236}">
                <a16:creationId xmlns:a16="http://schemas.microsoft.com/office/drawing/2014/main" id="{B7DFE4AB-99F0-F835-9E1D-ABBFA04D910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Refactoring</a:t>
            </a:r>
            <a:endParaRPr lang="en-US" altLang="zh-CN" sz="2400" b="1" kern="0" dirty="0">
              <a:solidFill>
                <a:srgbClr val="000066"/>
              </a:solidFill>
            </a:endParaRPr>
          </a:p>
        </p:txBody>
      </p:sp>
      <p:pic>
        <p:nvPicPr>
          <p:cNvPr id="6" name="Picture 4">
            <a:extLst>
              <a:ext uri="{FF2B5EF4-FFF2-40B4-BE49-F238E27FC236}">
                <a16:creationId xmlns:a16="http://schemas.microsoft.com/office/drawing/2014/main" id="{D914A3D9-5C45-476E-F7CF-7B0BC0545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557338"/>
            <a:ext cx="7162800" cy="412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3F838236-BE88-FAF9-E497-8C973B46E1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6ED9761-5D01-4DB1-896E-3B07440CA5FE}" type="slidenum">
              <a:rPr lang="en-US" altLang="zh-CN" sz="1400">
                <a:solidFill>
                  <a:schemeClr val="tx1"/>
                </a:solidFill>
              </a:rPr>
              <a:pPr>
                <a:spcBef>
                  <a:spcPct val="0"/>
                </a:spcBef>
                <a:buFontTx/>
                <a:buNone/>
              </a:pPr>
              <a:t>13</a:t>
            </a:fld>
            <a:endParaRPr lang="en-US" altLang="zh-CN" sz="1400">
              <a:solidFill>
                <a:schemeClr val="tx1"/>
              </a:solidFill>
            </a:endParaRPr>
          </a:p>
        </p:txBody>
      </p:sp>
      <p:sp>
        <p:nvSpPr>
          <p:cNvPr id="7" name="Rectangle 3">
            <a:extLst>
              <a:ext uri="{FF2B5EF4-FFF2-40B4-BE49-F238E27FC236}">
                <a16:creationId xmlns:a16="http://schemas.microsoft.com/office/drawing/2014/main" id="{0D0BD513-2B6C-A39D-4077-4F23021BE99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Activity Diagram</a:t>
            </a:r>
            <a:endParaRPr lang="en-US" altLang="zh-CN" sz="2400" b="1" kern="0" dirty="0">
              <a:solidFill>
                <a:srgbClr val="000066"/>
              </a:solidFill>
            </a:endParaRPr>
          </a:p>
        </p:txBody>
      </p:sp>
      <p:pic>
        <p:nvPicPr>
          <p:cNvPr id="8" name="Picture 4">
            <a:extLst>
              <a:ext uri="{FF2B5EF4-FFF2-40B4-BE49-F238E27FC236}">
                <a16:creationId xmlns:a16="http://schemas.microsoft.com/office/drawing/2014/main" id="{A061D80B-A6B1-64F2-16E8-E529E2DBC3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341313"/>
            <a:ext cx="3600450" cy="626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226B82E0-E3B3-FE8B-AEA2-808250ECBA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8C365DE-9663-4CA9-A6F9-25B3762E05FB}" type="slidenum">
              <a:rPr lang="en-US" altLang="zh-CN" sz="1400">
                <a:solidFill>
                  <a:schemeClr val="tx1"/>
                </a:solidFill>
              </a:rPr>
              <a:pPr>
                <a:spcBef>
                  <a:spcPct val="0"/>
                </a:spcBef>
                <a:buFontTx/>
                <a:buNone/>
              </a:pPr>
              <a:t>14</a:t>
            </a:fld>
            <a:endParaRPr lang="en-US" altLang="zh-CN" sz="1400">
              <a:solidFill>
                <a:schemeClr val="tx1"/>
              </a:solidFill>
            </a:endParaRPr>
          </a:p>
        </p:txBody>
      </p:sp>
      <p:sp>
        <p:nvSpPr>
          <p:cNvPr id="7" name="Rectangle 3">
            <a:extLst>
              <a:ext uri="{FF2B5EF4-FFF2-40B4-BE49-F238E27FC236}">
                <a16:creationId xmlns:a16="http://schemas.microsoft.com/office/drawing/2014/main" id="{73BDD50A-50DC-54DE-2946-2940F4D7FA01}"/>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err="1">
                <a:solidFill>
                  <a:srgbClr val="000066"/>
                </a:solidFill>
                <a:latin typeface="+mn-lt"/>
                <a:ea typeface="+mn-ea"/>
              </a:rPr>
              <a:t>Statechart</a:t>
            </a:r>
            <a:endParaRPr lang="en-US" altLang="zh-CN" sz="2400" b="1" kern="0" dirty="0">
              <a:solidFill>
                <a:srgbClr val="000066"/>
              </a:solidFill>
            </a:endParaRPr>
          </a:p>
        </p:txBody>
      </p:sp>
      <p:pic>
        <p:nvPicPr>
          <p:cNvPr id="5" name="Picture 4">
            <a:extLst>
              <a:ext uri="{FF2B5EF4-FFF2-40B4-BE49-F238E27FC236}">
                <a16:creationId xmlns:a16="http://schemas.microsoft.com/office/drawing/2014/main" id="{43E603A6-5328-899D-9C3C-73F0123B0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88913"/>
            <a:ext cx="4392612" cy="630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011B130-328A-D346-0975-734D5799BB51}"/>
              </a:ext>
            </a:extLst>
          </p:cNvPr>
          <p:cNvSpPr>
            <a:spLocks noChangeArrowheads="1"/>
          </p:cNvSpPr>
          <p:nvPr/>
        </p:nvSpPr>
        <p:spPr bwMode="auto">
          <a:xfrm>
            <a:off x="742950" y="1882775"/>
            <a:ext cx="7645400" cy="327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WebApp component is </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(1) a well-defined cohesive function that manipulates content or provides computational or data processing for an end-user, or </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(2) a cohesive package of content and functionality that provides end-user with some required capability. </a:t>
            </a:r>
          </a:p>
          <a:p>
            <a:r>
              <a:rPr kumimoji="1" lang="en-US" altLang="zh-CN">
                <a:latin typeface="Helvetica" panose="020B0604020202020204" pitchFamily="34" charset="0"/>
              </a:rPr>
              <a:t>Therefore, component-level design for WebApps often incorporates elements of content design and functional design.</a:t>
            </a:r>
          </a:p>
        </p:txBody>
      </p:sp>
      <p:sp>
        <p:nvSpPr>
          <p:cNvPr id="30723" name="灯片编号占位符 1">
            <a:extLst>
              <a:ext uri="{FF2B5EF4-FFF2-40B4-BE49-F238E27FC236}">
                <a16:creationId xmlns:a16="http://schemas.microsoft.com/office/drawing/2014/main" id="{7223544A-9A74-26A9-F894-3F749E83AC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D6F1E3B-BF10-4B37-BBDE-0E9B77100D19}" type="slidenum">
              <a:rPr lang="en-US" altLang="zh-CN" sz="1400">
                <a:solidFill>
                  <a:schemeClr val="tx1"/>
                </a:solidFill>
              </a:rPr>
              <a:pPr>
                <a:spcBef>
                  <a:spcPct val="0"/>
                </a:spcBef>
                <a:buFontTx/>
                <a:buNone/>
              </a:pPr>
              <a:t>15</a:t>
            </a:fld>
            <a:endParaRPr lang="en-US" altLang="zh-CN" sz="1400">
              <a:solidFill>
                <a:schemeClr val="tx1"/>
              </a:solidFill>
            </a:endParaRPr>
          </a:p>
        </p:txBody>
      </p:sp>
      <p:sp>
        <p:nvSpPr>
          <p:cNvPr id="7" name="Rectangle 3">
            <a:extLst>
              <a:ext uri="{FF2B5EF4-FFF2-40B4-BE49-F238E27FC236}">
                <a16:creationId xmlns:a16="http://schemas.microsoft.com/office/drawing/2014/main" id="{B4861A7A-EA95-AC36-C378-10C9832CFB4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 Design for </a:t>
            </a:r>
            <a:r>
              <a:rPr lang="en-US" altLang="zh-CN" sz="2400" b="1" kern="0" dirty="0" err="1">
                <a:solidFill>
                  <a:srgbClr val="000066"/>
                </a:solidFill>
                <a:latin typeface="+mn-lt"/>
                <a:ea typeface="+mn-ea"/>
              </a:rPr>
              <a:t>WebApps</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F9870B5-DEAD-47C4-267C-0F15080499AE}"/>
              </a:ext>
            </a:extLst>
          </p:cNvPr>
          <p:cNvSpPr>
            <a:spLocks noChangeArrowheads="1"/>
          </p:cNvSpPr>
          <p:nvPr/>
        </p:nvSpPr>
        <p:spPr bwMode="auto">
          <a:xfrm>
            <a:off x="742950" y="1557338"/>
            <a:ext cx="7645400" cy="427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focuses on content objects and the manner in which they may be packaged for presentation to a WebApp end-user</a:t>
            </a:r>
          </a:p>
          <a:p>
            <a:r>
              <a:rPr kumimoji="1" lang="en-US" altLang="zh-CN" sz="2000">
                <a:latin typeface="Helvetica" panose="020B0604020202020204" pitchFamily="34" charset="0"/>
              </a:rPr>
              <a:t>consider a Web-based video surveillance capability within SafeHomeAssured.com</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potential content components can be defined for the video surveillance capability: </a:t>
            </a:r>
          </a:p>
          <a:p>
            <a:pPr lvl="2">
              <a:lnSpc>
                <a:spcPct val="90000"/>
              </a:lnSpc>
              <a:spcAft>
                <a:spcPct val="20000"/>
              </a:spcAft>
              <a:buFont typeface="Helvetica" panose="020B0604020202020204" pitchFamily="34" charset="0"/>
              <a:buChar char="–"/>
            </a:pPr>
            <a:r>
              <a:rPr kumimoji="1" lang="en-US" altLang="zh-CN" sz="1600">
                <a:latin typeface="Helvetica" panose="020B0604020202020204" pitchFamily="34" charset="0"/>
              </a:rPr>
              <a:t>(1) the content objects that represent the space layout (the floor plan) with additional icons representing the location of sensors and video cameras; </a:t>
            </a:r>
          </a:p>
          <a:p>
            <a:pPr lvl="2">
              <a:lnSpc>
                <a:spcPct val="90000"/>
              </a:lnSpc>
              <a:spcAft>
                <a:spcPct val="20000"/>
              </a:spcAft>
              <a:buFont typeface="Helvetica" panose="020B0604020202020204" pitchFamily="34" charset="0"/>
              <a:buChar char="–"/>
            </a:pPr>
            <a:r>
              <a:rPr kumimoji="1" lang="en-US" altLang="zh-CN" sz="1600">
                <a:latin typeface="Helvetica" panose="020B0604020202020204" pitchFamily="34" charset="0"/>
              </a:rPr>
              <a:t>(2) the collection of thumbnail video captures (each an separate data object), and </a:t>
            </a:r>
          </a:p>
          <a:p>
            <a:pPr lvl="2">
              <a:lnSpc>
                <a:spcPct val="90000"/>
              </a:lnSpc>
              <a:spcAft>
                <a:spcPct val="20000"/>
              </a:spcAft>
              <a:buFont typeface="Helvetica" panose="020B0604020202020204" pitchFamily="34" charset="0"/>
              <a:buChar char="–"/>
            </a:pPr>
            <a:r>
              <a:rPr kumimoji="1" lang="en-US" altLang="zh-CN" sz="1600">
                <a:latin typeface="Helvetica" panose="020B0604020202020204" pitchFamily="34" charset="0"/>
              </a:rPr>
              <a:t>(3) the streaming video window for a specific camera. </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Each of these components can be separately named and manipulated as a package.</a:t>
            </a:r>
          </a:p>
        </p:txBody>
      </p:sp>
      <p:sp>
        <p:nvSpPr>
          <p:cNvPr id="32771" name="灯片编号占位符 1">
            <a:extLst>
              <a:ext uri="{FF2B5EF4-FFF2-40B4-BE49-F238E27FC236}">
                <a16:creationId xmlns:a16="http://schemas.microsoft.com/office/drawing/2014/main" id="{E38C2545-DBFD-CA05-9E1F-CB42A0BE4A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1F02418-AE9A-4559-AAE7-78B01B968545}" type="slidenum">
              <a:rPr lang="en-US" altLang="zh-CN" sz="1400">
                <a:solidFill>
                  <a:schemeClr val="tx1"/>
                </a:solidFill>
              </a:rPr>
              <a:pPr>
                <a:spcBef>
                  <a:spcPct val="0"/>
                </a:spcBef>
                <a:buFontTx/>
                <a:buNone/>
              </a:pPr>
              <a:t>16</a:t>
            </a:fld>
            <a:endParaRPr lang="en-US" altLang="zh-CN" sz="1400">
              <a:solidFill>
                <a:schemeClr val="tx1"/>
              </a:solidFill>
            </a:endParaRPr>
          </a:p>
        </p:txBody>
      </p:sp>
      <p:sp>
        <p:nvSpPr>
          <p:cNvPr id="7" name="Rectangle 3">
            <a:extLst>
              <a:ext uri="{FF2B5EF4-FFF2-40B4-BE49-F238E27FC236}">
                <a16:creationId xmlns:a16="http://schemas.microsoft.com/office/drawing/2014/main" id="{541E49B2-D0C3-98C1-E476-4C6C92F3C967}"/>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Content Design for </a:t>
            </a:r>
            <a:r>
              <a:rPr lang="en-US" altLang="zh-CN" sz="2400" b="1" kern="0" dirty="0" err="1">
                <a:solidFill>
                  <a:srgbClr val="000066"/>
                </a:solidFill>
                <a:latin typeface="+mn-lt"/>
                <a:ea typeface="+mn-ea"/>
              </a:rPr>
              <a:t>WebApps</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732A150-81D4-75EE-EEB4-AE9AEE77CA65}"/>
              </a:ext>
            </a:extLst>
          </p:cNvPr>
          <p:cNvSpPr>
            <a:spLocks noChangeArrowheads="1"/>
          </p:cNvSpPr>
          <p:nvPr/>
        </p:nvSpPr>
        <p:spPr bwMode="auto">
          <a:xfrm>
            <a:off x="742950" y="1700213"/>
            <a:ext cx="7429500" cy="394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Modern Web applications deliver increasingly sophisticated processing functions that: </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(1) perform localized processing to generate content and navigation capability in a dynamic fashion; </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(2) provide computation or data processing capability that is appropriate for the WebApp’s business domain; </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(3) provide sophisticated database query and access, or </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(4) establish data interfaces with external corporate systems. </a:t>
            </a:r>
          </a:p>
          <a:p>
            <a:r>
              <a:rPr kumimoji="1" lang="en-US" altLang="zh-CN" sz="2000">
                <a:latin typeface="Helvetica" panose="020B0604020202020204" pitchFamily="34" charset="0"/>
              </a:rPr>
              <a:t>To achieve these (and many other) capabilities, you will design and construct WebApp functional components that are identical in form to software components for conventional software. </a:t>
            </a:r>
            <a:r>
              <a:rPr lang="en-US" altLang="zh-CN" sz="1800">
                <a:solidFill>
                  <a:srgbClr val="0033CC"/>
                </a:solidFill>
                <a:latin typeface="Helvetica" panose="020B0604020202020204" pitchFamily="34" charset="0"/>
              </a:rPr>
              <a:t> </a:t>
            </a:r>
          </a:p>
        </p:txBody>
      </p:sp>
      <p:sp>
        <p:nvSpPr>
          <p:cNvPr id="34819" name="灯片编号占位符 1">
            <a:extLst>
              <a:ext uri="{FF2B5EF4-FFF2-40B4-BE49-F238E27FC236}">
                <a16:creationId xmlns:a16="http://schemas.microsoft.com/office/drawing/2014/main" id="{6A94E209-66D5-9042-4940-71E2C31DF8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095166C-7F6D-4BDE-9493-C8155F266D7D}"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7" name="Rectangle 3">
            <a:extLst>
              <a:ext uri="{FF2B5EF4-FFF2-40B4-BE49-F238E27FC236}">
                <a16:creationId xmlns:a16="http://schemas.microsoft.com/office/drawing/2014/main" id="{D3057BDF-2AF6-FC0A-A975-51C1C5C8DD8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Functional Design for </a:t>
            </a:r>
            <a:r>
              <a:rPr lang="en-US" altLang="zh-CN" sz="2400" b="1" kern="0" dirty="0" err="1">
                <a:solidFill>
                  <a:srgbClr val="000066"/>
                </a:solidFill>
                <a:latin typeface="+mn-lt"/>
                <a:ea typeface="+mn-ea"/>
              </a:rPr>
              <a:t>WebApps</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wipe(down)">
                                      <p:cBhvr>
                                        <p:cTn id="19" dur="500"/>
                                        <p:tgtEl>
                                          <p:spTgt spid="8">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B73625E-20BE-DA56-E555-476C739B6822}"/>
              </a:ext>
            </a:extLst>
          </p:cNvPr>
          <p:cNvSpPr>
            <a:spLocks noChangeArrowheads="1"/>
          </p:cNvSpPr>
          <p:nvPr/>
        </p:nvSpPr>
        <p:spPr bwMode="auto">
          <a:xfrm>
            <a:off x="742950" y="1871663"/>
            <a:ext cx="7429500" cy="299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Thin web-based client </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Interface layer only on device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Business and data layers implemented using web or cloud services</a:t>
            </a:r>
          </a:p>
          <a:p>
            <a:r>
              <a:rPr kumimoji="1" lang="en-US" altLang="zh-CN">
                <a:latin typeface="Helvetica" panose="020B0604020202020204" pitchFamily="34" charset="0"/>
              </a:rPr>
              <a:t>Rich client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All three layers (interface, business, data) implemented on device </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Subject to mobile device limitations</a:t>
            </a:r>
          </a:p>
        </p:txBody>
      </p:sp>
      <p:sp>
        <p:nvSpPr>
          <p:cNvPr id="36867" name="灯片编号占位符 1">
            <a:extLst>
              <a:ext uri="{FF2B5EF4-FFF2-40B4-BE49-F238E27FC236}">
                <a16:creationId xmlns:a16="http://schemas.microsoft.com/office/drawing/2014/main" id="{99C4C2B4-FBF5-1C53-0446-892B1FAABE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231932C-75C6-44FB-B8AE-81820D195CEB}" type="slidenum">
              <a:rPr lang="en-US" altLang="zh-CN" sz="1400">
                <a:solidFill>
                  <a:schemeClr val="tx1"/>
                </a:solidFill>
              </a:rPr>
              <a:pPr>
                <a:spcBef>
                  <a:spcPct val="0"/>
                </a:spcBef>
                <a:buFontTx/>
                <a:buNone/>
              </a:pPr>
              <a:t>18</a:t>
            </a:fld>
            <a:endParaRPr lang="en-US" altLang="zh-CN" sz="1400">
              <a:solidFill>
                <a:schemeClr val="tx1"/>
              </a:solidFill>
            </a:endParaRPr>
          </a:p>
        </p:txBody>
      </p:sp>
      <p:sp>
        <p:nvSpPr>
          <p:cNvPr id="7" name="Rectangle 3">
            <a:extLst>
              <a:ext uri="{FF2B5EF4-FFF2-40B4-BE49-F238E27FC236}">
                <a16:creationId xmlns:a16="http://schemas.microsoft.com/office/drawing/2014/main" id="{0C7B3D8A-D275-C260-CFB0-FC14DA03B34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Functional Design for </a:t>
            </a:r>
            <a:r>
              <a:rPr lang="en-US" altLang="zh-CN" sz="2400" b="1" kern="0" dirty="0" err="1">
                <a:solidFill>
                  <a:srgbClr val="000066"/>
                </a:solidFill>
                <a:latin typeface="+mn-lt"/>
                <a:ea typeface="+mn-ea"/>
              </a:rPr>
              <a:t>WebApps</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E7BEA02-F666-350C-71C1-F87F45B2A164}"/>
              </a:ext>
            </a:extLst>
          </p:cNvPr>
          <p:cNvSpPr>
            <a:spLocks noChangeArrowheads="1"/>
          </p:cNvSpPr>
          <p:nvPr/>
        </p:nvSpPr>
        <p:spPr bwMode="auto">
          <a:xfrm>
            <a:off x="742950" y="1871663"/>
            <a:ext cx="7429500"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The design of processing logic is governed by the basic principles of algorithm design and structured programming</a:t>
            </a:r>
          </a:p>
          <a:p>
            <a:r>
              <a:rPr kumimoji="1" lang="en-US" altLang="zh-CN">
                <a:latin typeface="Helvetica" panose="020B0604020202020204" pitchFamily="34" charset="0"/>
              </a:rPr>
              <a:t>The design of data structures is defined by the data model developed for the system</a:t>
            </a:r>
          </a:p>
          <a:p>
            <a:r>
              <a:rPr kumimoji="1" lang="en-US" altLang="zh-CN">
                <a:latin typeface="Helvetica" panose="020B0604020202020204" pitchFamily="34" charset="0"/>
              </a:rPr>
              <a:t>The design of interfaces is governed by the collaborations that a component must effect </a:t>
            </a:r>
          </a:p>
        </p:txBody>
      </p:sp>
      <p:sp>
        <p:nvSpPr>
          <p:cNvPr id="38915" name="灯片编号占位符 1">
            <a:extLst>
              <a:ext uri="{FF2B5EF4-FFF2-40B4-BE49-F238E27FC236}">
                <a16:creationId xmlns:a16="http://schemas.microsoft.com/office/drawing/2014/main" id="{1EE9676F-81E8-23C9-7CAD-08FBBE36EC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EE0EDCE-3986-440E-8113-589E25909ECC}" type="slidenum">
              <a:rPr lang="en-US" altLang="zh-CN" sz="1400">
                <a:solidFill>
                  <a:schemeClr val="tx1"/>
                </a:solidFill>
              </a:rPr>
              <a:pPr>
                <a:spcBef>
                  <a:spcPct val="0"/>
                </a:spcBef>
                <a:buFontTx/>
                <a:buNone/>
              </a:pPr>
              <a:t>19</a:t>
            </a:fld>
            <a:endParaRPr lang="en-US" altLang="zh-CN" sz="1400">
              <a:solidFill>
                <a:schemeClr val="tx1"/>
              </a:solidFill>
            </a:endParaRPr>
          </a:p>
        </p:txBody>
      </p:sp>
      <p:sp>
        <p:nvSpPr>
          <p:cNvPr id="7" name="Rectangle 3">
            <a:extLst>
              <a:ext uri="{FF2B5EF4-FFF2-40B4-BE49-F238E27FC236}">
                <a16:creationId xmlns:a16="http://schemas.microsoft.com/office/drawing/2014/main" id="{ED2145FE-917F-12BE-CBE5-180240B93D6B}"/>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Designing Conventional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6E6937A8-8095-455F-AB1C-D93F78D173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0033CEE-4534-40DA-A917-FBE3B1E56B28}"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5ABAD31A-A053-70FB-B04E-1C0F72A0C4EE}"/>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What is a Component?</a:t>
            </a:r>
          </a:p>
        </p:txBody>
      </p:sp>
      <p:sp>
        <p:nvSpPr>
          <p:cNvPr id="5" name="Rectangle 5">
            <a:extLst>
              <a:ext uri="{FF2B5EF4-FFF2-40B4-BE49-F238E27FC236}">
                <a16:creationId xmlns:a16="http://schemas.microsoft.com/office/drawing/2014/main" id="{BAAFC1D1-EAA6-0A2F-96A7-36538AE57120}"/>
              </a:ext>
            </a:extLst>
          </p:cNvPr>
          <p:cNvSpPr>
            <a:spLocks noChangeArrowheads="1"/>
          </p:cNvSpPr>
          <p:nvPr/>
        </p:nvSpPr>
        <p:spPr bwMode="auto">
          <a:xfrm>
            <a:off x="742950" y="1484313"/>
            <a:ext cx="7861300" cy="451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sz="2400" dirty="0">
                <a:solidFill>
                  <a:srgbClr val="000066"/>
                </a:solidFill>
                <a:latin typeface="Helvetica" panose="020B0604020202020204" pitchFamily="34" charset="0"/>
              </a:rPr>
              <a:t>OMG Unified Modeling Language Specification [OMG01] defines a component as </a:t>
            </a:r>
          </a:p>
          <a:p>
            <a:pPr marL="742950" lvl="1" indent="-285750">
              <a:lnSpc>
                <a:spcPct val="90000"/>
              </a:lnSpc>
              <a:spcBef>
                <a:spcPct val="20000"/>
              </a:spcBef>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 a modular, deployable, and replaceable part of a system that encapsulates implementation and exposes a set of interfaces.”</a:t>
            </a:r>
          </a:p>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OO view</a:t>
            </a:r>
            <a:r>
              <a:rPr kumimoji="1" lang="en-US" altLang="zh-CN" sz="2400" dirty="0">
                <a:solidFill>
                  <a:srgbClr val="000066"/>
                </a:solidFill>
                <a:latin typeface="Helvetica" panose="020B0604020202020204" pitchFamily="34" charset="0"/>
              </a:rPr>
              <a:t>:  a component contains a set of collaborating classes</a:t>
            </a:r>
          </a:p>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Conventional view</a:t>
            </a:r>
            <a:r>
              <a:rPr kumimoji="1" lang="en-US" altLang="zh-CN" sz="2400" dirty="0">
                <a:solidFill>
                  <a:srgbClr val="000066"/>
                </a:solidFill>
                <a:latin typeface="Helvetica" panose="020B0604020202020204" pitchFamily="34" charset="0"/>
              </a:rPr>
              <a:t>: a component contains processing logic, the internal data structures that are required to implement the processing logic, and an interface that enables the component to be invoked and data to be passed to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down)">
                                      <p:cBhvr>
                                        <p:cTn id="10" dur="500"/>
                                        <p:tgtEl>
                                          <p:spTgt spid="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wipe(down)">
                                      <p:cBhvr>
                                        <p:cTn id="2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CB33A18-0A57-FD67-AA75-D1F1D5210A3F}"/>
              </a:ext>
            </a:extLst>
          </p:cNvPr>
          <p:cNvSpPr>
            <a:spLocks noChangeArrowheads="1"/>
          </p:cNvSpPr>
          <p:nvPr/>
        </p:nvSpPr>
        <p:spPr bwMode="auto">
          <a:xfrm>
            <a:off x="742950" y="1773238"/>
            <a:ext cx="7429500"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When faced with the possibility of reuse, the software team asks: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commercial off-the-shelf (COTS) components available to implement the requirement?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internally-developed reusable components available to implement the requirement?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Are the interfaces for available components compatible within the architecture of the system to be built?</a:t>
            </a:r>
          </a:p>
          <a:p>
            <a:r>
              <a:rPr kumimoji="1" lang="en-US" altLang="zh-CN">
                <a:latin typeface="Helvetica" panose="020B0604020202020204" pitchFamily="34" charset="0"/>
              </a:rPr>
              <a:t>At the same time, they are faced with the following impediments to reuse ...</a:t>
            </a:r>
          </a:p>
        </p:txBody>
      </p:sp>
      <p:sp>
        <p:nvSpPr>
          <p:cNvPr id="40963" name="灯片编号占位符 1">
            <a:extLst>
              <a:ext uri="{FF2B5EF4-FFF2-40B4-BE49-F238E27FC236}">
                <a16:creationId xmlns:a16="http://schemas.microsoft.com/office/drawing/2014/main" id="{6497DA53-3078-E253-604E-EFE0F17A7A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61D4175-D5C5-403E-B3D2-75F21AD8B985}" type="slidenum">
              <a:rPr lang="en-US" altLang="zh-CN" sz="1400">
                <a:solidFill>
                  <a:schemeClr val="tx1"/>
                </a:solidFill>
              </a:rPr>
              <a:pPr>
                <a:spcBef>
                  <a:spcPct val="0"/>
                </a:spcBef>
                <a:buFontTx/>
                <a:buNone/>
              </a:pPr>
              <a:t>20</a:t>
            </a:fld>
            <a:endParaRPr lang="en-US" altLang="zh-CN" sz="1400">
              <a:solidFill>
                <a:schemeClr val="tx1"/>
              </a:solidFill>
            </a:endParaRPr>
          </a:p>
        </p:txBody>
      </p:sp>
      <p:sp>
        <p:nvSpPr>
          <p:cNvPr id="7" name="Rectangle 3">
            <a:extLst>
              <a:ext uri="{FF2B5EF4-FFF2-40B4-BE49-F238E27FC236}">
                <a16:creationId xmlns:a16="http://schemas.microsoft.com/office/drawing/2014/main" id="{A51EFF3D-D70E-45FF-6B49-C6F66406162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Component-Based Development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CD57B92-32FB-86C3-DF30-A5862CE9AFA1}"/>
              </a:ext>
            </a:extLst>
          </p:cNvPr>
          <p:cNvSpPr>
            <a:spLocks noChangeArrowheads="1"/>
          </p:cNvSpPr>
          <p:nvPr/>
        </p:nvSpPr>
        <p:spPr bwMode="auto">
          <a:xfrm>
            <a:off x="742950" y="1628775"/>
            <a:ext cx="7429500" cy="397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1800">
                <a:latin typeface="Helvetica" panose="020B0604020202020204" pitchFamily="34" charset="0"/>
              </a:rPr>
              <a:t>Few companies and organizations have anything that even slightly resembles a comprehensive software reusability plan. </a:t>
            </a:r>
          </a:p>
          <a:p>
            <a:r>
              <a:rPr kumimoji="1" lang="en-US" altLang="zh-CN" sz="1800">
                <a:latin typeface="Helvetica" panose="020B0604020202020204" pitchFamily="34" charset="0"/>
              </a:rPr>
              <a:t>Although an increasing number of  software vendors currently sell tools or components that provide direct assistance for software reuse, the majority of software developers do not use them. </a:t>
            </a:r>
          </a:p>
          <a:p>
            <a:r>
              <a:rPr kumimoji="1" lang="en-US" altLang="zh-CN" sz="1800">
                <a:latin typeface="Helvetica" panose="020B0604020202020204" pitchFamily="34" charset="0"/>
              </a:rPr>
              <a:t>Relatively little training is available to help software engineers and managers understand and apply reuse.</a:t>
            </a:r>
          </a:p>
          <a:p>
            <a:r>
              <a:rPr kumimoji="1" lang="en-US" altLang="zh-CN" sz="1800">
                <a:latin typeface="Helvetica" panose="020B0604020202020204" pitchFamily="34" charset="0"/>
              </a:rPr>
              <a:t>Many software practitioners continue to believe that reuse is “more trouble than it’s worth.” </a:t>
            </a:r>
          </a:p>
          <a:p>
            <a:r>
              <a:rPr kumimoji="1" lang="en-US" altLang="zh-CN" sz="1800">
                <a:latin typeface="Helvetica" panose="020B0604020202020204" pitchFamily="34" charset="0"/>
              </a:rPr>
              <a:t>Many companies continue to encourage of software development methodologies which do not facilitate reuse </a:t>
            </a:r>
          </a:p>
          <a:p>
            <a:r>
              <a:rPr kumimoji="1" lang="en-US" altLang="zh-CN" sz="1800">
                <a:latin typeface="Helvetica" panose="020B0604020202020204" pitchFamily="34" charset="0"/>
              </a:rPr>
              <a:t>Few companies provide an incentives to produce reusable program components.</a:t>
            </a:r>
          </a:p>
        </p:txBody>
      </p:sp>
      <p:sp>
        <p:nvSpPr>
          <p:cNvPr id="43011" name="灯片编号占位符 1">
            <a:extLst>
              <a:ext uri="{FF2B5EF4-FFF2-40B4-BE49-F238E27FC236}">
                <a16:creationId xmlns:a16="http://schemas.microsoft.com/office/drawing/2014/main" id="{6EAA4349-905B-E1AB-A64C-4DDF0705E4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7F1C56F-57B6-40F4-9E31-03F6C3F2F73A}" type="slidenum">
              <a:rPr lang="en-US" altLang="zh-CN" sz="1400">
                <a:solidFill>
                  <a:schemeClr val="tx1"/>
                </a:solidFill>
              </a:rPr>
              <a:pPr>
                <a:spcBef>
                  <a:spcPct val="0"/>
                </a:spcBef>
                <a:buFontTx/>
                <a:buNone/>
              </a:pPr>
              <a:t>21</a:t>
            </a:fld>
            <a:endParaRPr lang="en-US" altLang="zh-CN" sz="1400">
              <a:solidFill>
                <a:schemeClr val="tx1"/>
              </a:solidFill>
            </a:endParaRPr>
          </a:p>
        </p:txBody>
      </p:sp>
      <p:sp>
        <p:nvSpPr>
          <p:cNvPr id="7" name="Rectangle 3">
            <a:extLst>
              <a:ext uri="{FF2B5EF4-FFF2-40B4-BE49-F238E27FC236}">
                <a16:creationId xmlns:a16="http://schemas.microsoft.com/office/drawing/2014/main" id="{1C24FC5C-22FA-532A-8561-7362AA48989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Impediments to Reuse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45F3F22D-0CC8-AA31-990A-CBE4AA156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57EFC4E-5FF6-48B8-80F2-6D904EDDB90D}" type="slidenum">
              <a:rPr lang="en-US" altLang="zh-CN" sz="1400">
                <a:solidFill>
                  <a:schemeClr val="tx1"/>
                </a:solidFill>
              </a:rPr>
              <a:pPr>
                <a:spcBef>
                  <a:spcPct val="0"/>
                </a:spcBef>
                <a:buFontTx/>
                <a:buNone/>
              </a:pPr>
              <a:t>22</a:t>
            </a:fld>
            <a:endParaRPr lang="en-US" altLang="zh-CN" sz="1400">
              <a:solidFill>
                <a:schemeClr val="tx1"/>
              </a:solidFill>
            </a:endParaRPr>
          </a:p>
        </p:txBody>
      </p:sp>
      <p:sp>
        <p:nvSpPr>
          <p:cNvPr id="7" name="Rectangle 3">
            <a:extLst>
              <a:ext uri="{FF2B5EF4-FFF2-40B4-BE49-F238E27FC236}">
                <a16:creationId xmlns:a16="http://schemas.microsoft.com/office/drawing/2014/main" id="{59A3E266-A824-F7C4-BAA2-10B01BDDC6D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CBSE Process</a:t>
            </a:r>
          </a:p>
        </p:txBody>
      </p:sp>
      <p:pic>
        <p:nvPicPr>
          <p:cNvPr id="5" name="Picture 3">
            <a:extLst>
              <a:ext uri="{FF2B5EF4-FFF2-40B4-BE49-F238E27FC236}">
                <a16:creationId xmlns:a16="http://schemas.microsoft.com/office/drawing/2014/main" id="{46E91876-E7F0-127D-F67B-CE75C07D9CB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428750"/>
            <a:ext cx="7010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6A382277-6BEF-128B-01E8-FFC9EBEDB71E}"/>
              </a:ext>
            </a:extLst>
          </p:cNvPr>
          <p:cNvSpPr>
            <a:spLocks noChangeArrowheads="1"/>
          </p:cNvSpPr>
          <p:nvPr/>
        </p:nvSpPr>
        <p:spPr bwMode="auto">
          <a:xfrm>
            <a:off x="742950" y="1895475"/>
            <a:ext cx="7429500" cy="297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1.  Define the domain to be investigated.</a:t>
            </a:r>
          </a:p>
          <a:p>
            <a:r>
              <a:rPr kumimoji="1" lang="en-US" altLang="zh-CN">
                <a:latin typeface="Helvetica" panose="020B0604020202020204" pitchFamily="34" charset="0"/>
              </a:rPr>
              <a:t>2.  Categorize the items extracted from the domain.</a:t>
            </a:r>
          </a:p>
          <a:p>
            <a:r>
              <a:rPr kumimoji="1" lang="en-US" altLang="zh-CN">
                <a:latin typeface="Helvetica" panose="020B0604020202020204" pitchFamily="34" charset="0"/>
              </a:rPr>
              <a:t>3.  Collect a representative sample of applications in the domain.</a:t>
            </a:r>
          </a:p>
          <a:p>
            <a:r>
              <a:rPr kumimoji="1" lang="en-US" altLang="zh-CN">
                <a:latin typeface="Helvetica" panose="020B0604020202020204" pitchFamily="34" charset="0"/>
              </a:rPr>
              <a:t>4.  Analyze each application in the sample.</a:t>
            </a:r>
          </a:p>
          <a:p>
            <a:r>
              <a:rPr kumimoji="1" lang="en-US" altLang="zh-CN">
                <a:latin typeface="Helvetica" panose="020B0604020202020204" pitchFamily="34" charset="0"/>
              </a:rPr>
              <a:t>5.  Develop an analysis model for the objects.</a:t>
            </a:r>
          </a:p>
        </p:txBody>
      </p:sp>
      <p:sp>
        <p:nvSpPr>
          <p:cNvPr id="47107" name="灯片编号占位符 1">
            <a:extLst>
              <a:ext uri="{FF2B5EF4-FFF2-40B4-BE49-F238E27FC236}">
                <a16:creationId xmlns:a16="http://schemas.microsoft.com/office/drawing/2014/main" id="{FB717A8F-C2FF-DBDC-2EC1-0FD7D2D5AC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E5631C6-3F63-4BB7-ADD1-07CE647DE1EA}" type="slidenum">
              <a:rPr lang="en-US" altLang="zh-CN" sz="1400">
                <a:solidFill>
                  <a:schemeClr val="tx1"/>
                </a:solidFill>
              </a:rPr>
              <a:pPr>
                <a:spcBef>
                  <a:spcPct val="0"/>
                </a:spcBef>
                <a:buFontTx/>
                <a:buNone/>
              </a:pPr>
              <a:t>23</a:t>
            </a:fld>
            <a:endParaRPr lang="en-US" altLang="zh-CN" sz="1400">
              <a:solidFill>
                <a:schemeClr val="tx1"/>
              </a:solidFill>
            </a:endParaRPr>
          </a:p>
        </p:txBody>
      </p:sp>
      <p:sp>
        <p:nvSpPr>
          <p:cNvPr id="7" name="Rectangle 3">
            <a:extLst>
              <a:ext uri="{FF2B5EF4-FFF2-40B4-BE49-F238E27FC236}">
                <a16:creationId xmlns:a16="http://schemas.microsoft.com/office/drawing/2014/main" id="{415FFAB4-06E3-6F5A-FDAE-B4275C52198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Domain Engineering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E221FDB-49C1-2671-0EB2-2D005B3B4F39}"/>
              </a:ext>
            </a:extLst>
          </p:cNvPr>
          <p:cNvSpPr>
            <a:spLocks noChangeArrowheads="1"/>
          </p:cNvSpPr>
          <p:nvPr/>
        </p:nvSpPr>
        <p:spPr bwMode="auto">
          <a:xfrm>
            <a:off x="742950" y="1557338"/>
            <a:ext cx="7429500"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1600">
                <a:latin typeface="Helvetica" panose="020B0604020202020204" pitchFamily="34" charset="0"/>
              </a:rPr>
              <a:t>Is component functionality required on future implementations?</a:t>
            </a:r>
          </a:p>
          <a:p>
            <a:r>
              <a:rPr kumimoji="1" lang="en-US" altLang="zh-CN" sz="1600">
                <a:latin typeface="Helvetica" panose="020B0604020202020204" pitchFamily="34" charset="0"/>
              </a:rPr>
              <a:t>How common is the component's function within the domain?</a:t>
            </a:r>
          </a:p>
          <a:p>
            <a:r>
              <a:rPr kumimoji="1" lang="en-US" altLang="zh-CN" sz="1600">
                <a:latin typeface="Helvetica" panose="020B0604020202020204" pitchFamily="34" charset="0"/>
              </a:rPr>
              <a:t>Is there duplication of the component's function within the domain?</a:t>
            </a:r>
          </a:p>
          <a:p>
            <a:r>
              <a:rPr kumimoji="1" lang="en-US" altLang="zh-CN" sz="1600">
                <a:latin typeface="Helvetica" panose="020B0604020202020204" pitchFamily="34" charset="0"/>
              </a:rPr>
              <a:t>Is the component hardware-dependent?</a:t>
            </a:r>
          </a:p>
          <a:p>
            <a:r>
              <a:rPr kumimoji="1" lang="en-US" altLang="zh-CN" sz="1600">
                <a:latin typeface="Helvetica" panose="020B0604020202020204" pitchFamily="34" charset="0"/>
              </a:rPr>
              <a:t>Does the hardware remain unchanged between implementations?</a:t>
            </a:r>
          </a:p>
          <a:p>
            <a:r>
              <a:rPr kumimoji="1" lang="en-US" altLang="zh-CN" sz="1600">
                <a:latin typeface="Helvetica" panose="020B0604020202020204" pitchFamily="34" charset="0"/>
              </a:rPr>
              <a:t>Can the hardware specifics be removed to another component?</a:t>
            </a:r>
          </a:p>
          <a:p>
            <a:r>
              <a:rPr kumimoji="1" lang="en-US" altLang="zh-CN" sz="1600">
                <a:latin typeface="Helvetica" panose="020B0604020202020204" pitchFamily="34" charset="0"/>
              </a:rPr>
              <a:t>Is the design optimized enough for the next implementation?</a:t>
            </a:r>
          </a:p>
          <a:p>
            <a:r>
              <a:rPr kumimoji="1" lang="en-US" altLang="zh-CN" sz="1600">
                <a:latin typeface="Helvetica" panose="020B0604020202020204" pitchFamily="34" charset="0"/>
              </a:rPr>
              <a:t>Can we parameterize a non-reusable component so that it becomes reusable?</a:t>
            </a:r>
          </a:p>
          <a:p>
            <a:r>
              <a:rPr kumimoji="1" lang="en-US" altLang="zh-CN" sz="1600">
                <a:latin typeface="Helvetica" panose="020B0604020202020204" pitchFamily="34" charset="0"/>
              </a:rPr>
              <a:t>Is the component reusable in many implementations with only minor changes?</a:t>
            </a:r>
          </a:p>
          <a:p>
            <a:r>
              <a:rPr kumimoji="1" lang="en-US" altLang="zh-CN" sz="1600">
                <a:latin typeface="Helvetica" panose="020B0604020202020204" pitchFamily="34" charset="0"/>
              </a:rPr>
              <a:t>Is reuse through modification feasible?</a:t>
            </a:r>
          </a:p>
          <a:p>
            <a:r>
              <a:rPr kumimoji="1" lang="en-US" altLang="zh-CN" sz="1600">
                <a:latin typeface="Helvetica" panose="020B0604020202020204" pitchFamily="34" charset="0"/>
              </a:rPr>
              <a:t>Can a non-reusable component be decomposed to yield reusable components?</a:t>
            </a:r>
          </a:p>
          <a:p>
            <a:r>
              <a:rPr kumimoji="1" lang="en-US" altLang="zh-CN" sz="1600">
                <a:latin typeface="Helvetica" panose="020B0604020202020204" pitchFamily="34" charset="0"/>
              </a:rPr>
              <a:t>How valid is component decomposition for reuse?</a:t>
            </a:r>
          </a:p>
        </p:txBody>
      </p:sp>
      <p:sp>
        <p:nvSpPr>
          <p:cNvPr id="49155" name="灯片编号占位符 1">
            <a:extLst>
              <a:ext uri="{FF2B5EF4-FFF2-40B4-BE49-F238E27FC236}">
                <a16:creationId xmlns:a16="http://schemas.microsoft.com/office/drawing/2014/main" id="{181E8490-080E-8C8B-B1C9-0557FA30357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4B6A1E2-B607-4EAE-85AF-6EBD48450DC4}" type="slidenum">
              <a:rPr lang="en-US" altLang="zh-CN" sz="1400">
                <a:solidFill>
                  <a:schemeClr val="tx1"/>
                </a:solidFill>
              </a:rPr>
              <a:pPr>
                <a:spcBef>
                  <a:spcPct val="0"/>
                </a:spcBef>
                <a:buFontTx/>
                <a:buNone/>
              </a:pPr>
              <a:t>24</a:t>
            </a:fld>
            <a:endParaRPr lang="en-US" altLang="zh-CN" sz="1400">
              <a:solidFill>
                <a:schemeClr val="tx1"/>
              </a:solidFill>
            </a:endParaRPr>
          </a:p>
        </p:txBody>
      </p:sp>
      <p:sp>
        <p:nvSpPr>
          <p:cNvPr id="7" name="Rectangle 3">
            <a:extLst>
              <a:ext uri="{FF2B5EF4-FFF2-40B4-BE49-F238E27FC236}">
                <a16:creationId xmlns:a16="http://schemas.microsoft.com/office/drawing/2014/main" id="{CE8D1424-DAD0-D262-2AFD-C29121E9A00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Identifying Reusable Components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down)">
                                      <p:cBhvr>
                                        <p:cTn id="52" dur="500"/>
                                        <p:tgtEl>
                                          <p:spTgt spid="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8">
                                            <p:txEl>
                                              <p:pRg st="10" end="10"/>
                                            </p:txEl>
                                          </p:spTgt>
                                        </p:tgtEl>
                                        <p:attrNameLst>
                                          <p:attrName>style.visibility</p:attrName>
                                        </p:attrNameLst>
                                      </p:cBhvr>
                                      <p:to>
                                        <p:strVal val="visible"/>
                                      </p:to>
                                    </p:set>
                                    <p:animEffect transition="in" filter="wipe(down)">
                                      <p:cBhvr>
                                        <p:cTn id="57" dur="500"/>
                                        <p:tgtEl>
                                          <p:spTgt spid="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8">
                                            <p:txEl>
                                              <p:pRg st="11" end="11"/>
                                            </p:txEl>
                                          </p:spTgt>
                                        </p:tgtEl>
                                        <p:attrNameLst>
                                          <p:attrName>style.visibility</p:attrName>
                                        </p:attrNameLst>
                                      </p:cBhvr>
                                      <p:to>
                                        <p:strVal val="visible"/>
                                      </p:to>
                                    </p:set>
                                    <p:animEffect transition="in" filter="wipe(down)">
                                      <p:cBhvr>
                                        <p:cTn id="62"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85241DB-8B13-64F1-C358-6D346185E512}"/>
              </a:ext>
            </a:extLst>
          </p:cNvPr>
          <p:cNvSpPr>
            <a:spLocks noChangeArrowheads="1"/>
          </p:cNvSpPr>
          <p:nvPr/>
        </p:nvSpPr>
        <p:spPr bwMode="auto">
          <a:xfrm>
            <a:off x="742950" y="1773238"/>
            <a:ext cx="7429500"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a:latin typeface="Helvetica" panose="020B0604020202020204" pitchFamily="34" charset="0"/>
              </a:rPr>
              <a:t>a library of components must be available</a:t>
            </a:r>
          </a:p>
          <a:p>
            <a:pPr>
              <a:lnSpc>
                <a:spcPct val="150000"/>
              </a:lnSpc>
            </a:pPr>
            <a:r>
              <a:rPr kumimoji="1" lang="en-US" altLang="zh-CN">
                <a:latin typeface="Helvetica" panose="020B0604020202020204" pitchFamily="34" charset="0"/>
              </a:rPr>
              <a:t>components should have a consistent structure</a:t>
            </a:r>
          </a:p>
          <a:p>
            <a:pPr>
              <a:lnSpc>
                <a:spcPct val="150000"/>
              </a:lnSpc>
            </a:pPr>
            <a:r>
              <a:rPr kumimoji="1" lang="en-US" altLang="zh-CN">
                <a:latin typeface="Helvetica" panose="020B0604020202020204" pitchFamily="34" charset="0"/>
              </a:rPr>
              <a:t>a standard should exist, e.g.,</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OMG/CORBA</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Microsoft COM</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Sun JavaBeans</a:t>
            </a:r>
          </a:p>
        </p:txBody>
      </p:sp>
      <p:sp>
        <p:nvSpPr>
          <p:cNvPr id="51203" name="灯片编号占位符 1">
            <a:extLst>
              <a:ext uri="{FF2B5EF4-FFF2-40B4-BE49-F238E27FC236}">
                <a16:creationId xmlns:a16="http://schemas.microsoft.com/office/drawing/2014/main" id="{35A7D310-EC04-9167-A0C5-90DD714AD1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C56821F-6955-4D09-8893-A387F0F105CD}" type="slidenum">
              <a:rPr lang="en-US" altLang="zh-CN" sz="1400">
                <a:solidFill>
                  <a:schemeClr val="tx1"/>
                </a:solidFill>
              </a:rPr>
              <a:pPr>
                <a:spcBef>
                  <a:spcPct val="0"/>
                </a:spcBef>
                <a:buFontTx/>
                <a:buNone/>
              </a:pPr>
              <a:t>25</a:t>
            </a:fld>
            <a:endParaRPr lang="en-US" altLang="zh-CN" sz="1400">
              <a:solidFill>
                <a:schemeClr val="tx1"/>
              </a:solidFill>
            </a:endParaRPr>
          </a:p>
        </p:txBody>
      </p:sp>
      <p:sp>
        <p:nvSpPr>
          <p:cNvPr id="7" name="Rectangle 3">
            <a:extLst>
              <a:ext uri="{FF2B5EF4-FFF2-40B4-BE49-F238E27FC236}">
                <a16:creationId xmlns:a16="http://schemas.microsoft.com/office/drawing/2014/main" id="{2816E162-8A30-EFCC-53A6-AFBC43B9E7D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Component-Based 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E54D2C1-E83D-B271-95C8-1BA986000558}"/>
              </a:ext>
            </a:extLst>
          </p:cNvPr>
          <p:cNvSpPr>
            <a:spLocks noChangeArrowheads="1"/>
          </p:cNvSpPr>
          <p:nvPr/>
        </p:nvSpPr>
        <p:spPr bwMode="auto">
          <a:xfrm>
            <a:off x="742950" y="2060575"/>
            <a:ext cx="74295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fr-FR" altLang="zh-CN">
                <a:latin typeface="Helvetica" panose="020B0604020202020204" pitchFamily="34" charset="0"/>
              </a:rPr>
              <a:t>Component qualification</a:t>
            </a:r>
          </a:p>
          <a:p>
            <a:pPr>
              <a:lnSpc>
                <a:spcPct val="150000"/>
              </a:lnSpc>
            </a:pPr>
            <a:r>
              <a:rPr kumimoji="1" lang="fr-FR" altLang="zh-CN">
                <a:latin typeface="Helvetica" panose="020B0604020202020204" pitchFamily="34" charset="0"/>
              </a:rPr>
              <a:t>Component adaptation</a:t>
            </a:r>
          </a:p>
          <a:p>
            <a:pPr>
              <a:lnSpc>
                <a:spcPct val="150000"/>
              </a:lnSpc>
            </a:pPr>
            <a:r>
              <a:rPr kumimoji="1" lang="fr-FR" altLang="zh-CN">
                <a:latin typeface="Helvetica" panose="020B0604020202020204" pitchFamily="34" charset="0"/>
              </a:rPr>
              <a:t>Component composition</a:t>
            </a:r>
          </a:p>
          <a:p>
            <a:pPr>
              <a:lnSpc>
                <a:spcPct val="150000"/>
              </a:lnSpc>
            </a:pPr>
            <a:r>
              <a:rPr kumimoji="1" lang="fr-FR" altLang="zh-CN">
                <a:latin typeface="Helvetica" panose="020B0604020202020204" pitchFamily="34" charset="0"/>
              </a:rPr>
              <a:t>Component update</a:t>
            </a:r>
          </a:p>
        </p:txBody>
      </p:sp>
      <p:sp>
        <p:nvSpPr>
          <p:cNvPr id="53251" name="灯片编号占位符 1">
            <a:extLst>
              <a:ext uri="{FF2B5EF4-FFF2-40B4-BE49-F238E27FC236}">
                <a16:creationId xmlns:a16="http://schemas.microsoft.com/office/drawing/2014/main" id="{232D6152-8E08-20EC-C502-9C5D70FA79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993055F-61DE-4FD6-ABD3-0B85D106C52E}" type="slidenum">
              <a:rPr lang="en-US" altLang="zh-CN" sz="1400">
                <a:solidFill>
                  <a:schemeClr val="tx1"/>
                </a:solidFill>
              </a:rPr>
              <a:pPr>
                <a:spcBef>
                  <a:spcPct val="0"/>
                </a:spcBef>
                <a:buFontTx/>
                <a:buNone/>
              </a:pPr>
              <a:t>26</a:t>
            </a:fld>
            <a:endParaRPr lang="en-US" altLang="zh-CN" sz="1400">
              <a:solidFill>
                <a:schemeClr val="tx1"/>
              </a:solidFill>
            </a:endParaRPr>
          </a:p>
        </p:txBody>
      </p:sp>
      <p:sp>
        <p:nvSpPr>
          <p:cNvPr id="7" name="Rectangle 3">
            <a:extLst>
              <a:ext uri="{FF2B5EF4-FFF2-40B4-BE49-F238E27FC236}">
                <a16:creationId xmlns:a16="http://schemas.microsoft.com/office/drawing/2014/main" id="{386CAEEA-29BE-944A-205F-B3880441EA2B}"/>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CBSE Activities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668141CF-318B-B1A8-8EA8-2CD87D1FE96E}"/>
              </a:ext>
            </a:extLst>
          </p:cNvPr>
          <p:cNvSpPr>
            <a:spLocks noChangeArrowheads="1"/>
          </p:cNvSpPr>
          <p:nvPr/>
        </p:nvSpPr>
        <p:spPr bwMode="auto">
          <a:xfrm>
            <a:off x="742950" y="1557338"/>
            <a:ext cx="7429500" cy="414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i="1">
                <a:solidFill>
                  <a:srgbClr val="3366FF"/>
                </a:solidFill>
                <a:latin typeface="Helvetica" panose="020B0604020202020204" pitchFamily="34" charset="0"/>
              </a:rPr>
              <a:t>Mitch Kapor, the creator of Lotus 1-2-3, presented a “software design manifesto” in Dr. Dobbs Journal. He said:</a:t>
            </a:r>
            <a:endParaRPr kumimoji="1" lang="en-US" altLang="zh-CN" sz="1600">
              <a:latin typeface="Helvetica" panose="020B0604020202020204" pitchFamily="34" charset="0"/>
            </a:endParaRPr>
          </a:p>
          <a:p>
            <a:pPr lvl="1">
              <a:buFontTx/>
              <a:buChar char="•"/>
            </a:pPr>
            <a:r>
              <a:rPr kumimoji="1" lang="en-US" altLang="zh-CN" sz="1800">
                <a:latin typeface="Helvetica" panose="020B0604020202020204" pitchFamily="34" charset="0"/>
              </a:rPr>
              <a:t>application programming interface (API)</a:t>
            </a:r>
          </a:p>
          <a:p>
            <a:pPr lvl="1">
              <a:buFontTx/>
              <a:buChar char="•"/>
            </a:pPr>
            <a:r>
              <a:rPr kumimoji="1" lang="en-US" altLang="zh-CN" sz="1800">
                <a:latin typeface="Helvetica" panose="020B0604020202020204" pitchFamily="34" charset="0"/>
              </a:rPr>
              <a:t>development and integration tools required by the component</a:t>
            </a:r>
          </a:p>
          <a:p>
            <a:pPr lvl="1">
              <a:buFontTx/>
              <a:buChar char="•"/>
            </a:pPr>
            <a:r>
              <a:rPr kumimoji="1" lang="en-US" altLang="zh-CN" sz="1800">
                <a:latin typeface="Helvetica" panose="020B0604020202020204" pitchFamily="34" charset="0"/>
              </a:rPr>
              <a:t>run-time requirements including resource usage (e.g., memory or storage), timing or speed, and network protocol</a:t>
            </a:r>
          </a:p>
          <a:p>
            <a:pPr lvl="1">
              <a:buFontTx/>
              <a:buChar char="•"/>
            </a:pPr>
            <a:r>
              <a:rPr kumimoji="1" lang="en-US" altLang="zh-CN" sz="1800">
                <a:latin typeface="Helvetica" panose="020B0604020202020204" pitchFamily="34" charset="0"/>
              </a:rPr>
              <a:t>service requirements including operating system interfaces and support from other components</a:t>
            </a:r>
          </a:p>
          <a:p>
            <a:pPr lvl="1">
              <a:buFontTx/>
              <a:buChar char="•"/>
            </a:pPr>
            <a:r>
              <a:rPr kumimoji="1" lang="en-US" altLang="zh-CN" sz="1800">
                <a:latin typeface="Helvetica" panose="020B0604020202020204" pitchFamily="34" charset="0"/>
              </a:rPr>
              <a:t>security features including access controls and authentication protocol</a:t>
            </a:r>
          </a:p>
          <a:p>
            <a:pPr lvl="1">
              <a:buFontTx/>
              <a:buChar char="•"/>
            </a:pPr>
            <a:r>
              <a:rPr kumimoji="1" lang="en-US" altLang="zh-CN" sz="1800">
                <a:latin typeface="Helvetica" panose="020B0604020202020204" pitchFamily="34" charset="0"/>
              </a:rPr>
              <a:t>embedded design assumptions including the use of specific numerical or non-numerical algorithms</a:t>
            </a:r>
          </a:p>
          <a:p>
            <a:pPr lvl="1">
              <a:buFontTx/>
              <a:buChar char="•"/>
            </a:pPr>
            <a:r>
              <a:rPr kumimoji="1" lang="en-US" altLang="zh-CN" sz="1800">
                <a:latin typeface="Helvetica" panose="020B0604020202020204" pitchFamily="34" charset="0"/>
              </a:rPr>
              <a:t>exception handling</a:t>
            </a:r>
          </a:p>
        </p:txBody>
      </p:sp>
      <p:sp>
        <p:nvSpPr>
          <p:cNvPr id="55299" name="灯片编号占位符 1">
            <a:extLst>
              <a:ext uri="{FF2B5EF4-FFF2-40B4-BE49-F238E27FC236}">
                <a16:creationId xmlns:a16="http://schemas.microsoft.com/office/drawing/2014/main" id="{78C3CC21-D668-026E-74D0-41AD0512C3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32E025E-D536-4BE8-8796-A72E1274C4D1}" type="slidenum">
              <a:rPr lang="en-US" altLang="zh-CN" sz="1400">
                <a:solidFill>
                  <a:schemeClr val="tx1"/>
                </a:solidFill>
              </a:rPr>
              <a:pPr>
                <a:spcBef>
                  <a:spcPct val="0"/>
                </a:spcBef>
                <a:buFontTx/>
                <a:buNone/>
              </a:pPr>
              <a:t>27</a:t>
            </a:fld>
            <a:endParaRPr lang="en-US" altLang="zh-CN" sz="1400">
              <a:solidFill>
                <a:schemeClr val="tx1"/>
              </a:solidFill>
            </a:endParaRPr>
          </a:p>
        </p:txBody>
      </p:sp>
      <p:sp>
        <p:nvSpPr>
          <p:cNvPr id="7" name="Rectangle 3">
            <a:extLst>
              <a:ext uri="{FF2B5EF4-FFF2-40B4-BE49-F238E27FC236}">
                <a16:creationId xmlns:a16="http://schemas.microsoft.com/office/drawing/2014/main" id="{1A0E3CE1-DC78-5E4A-E451-78457CDF9EF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Qualification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157B8A3-A7C2-D47A-8848-72681FA1F928}"/>
              </a:ext>
            </a:extLst>
          </p:cNvPr>
          <p:cNvSpPr>
            <a:spLocks noChangeArrowheads="1"/>
          </p:cNvSpPr>
          <p:nvPr/>
        </p:nvSpPr>
        <p:spPr bwMode="auto">
          <a:xfrm>
            <a:off x="742950" y="1557338"/>
            <a:ext cx="7429500" cy="400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i="1">
                <a:solidFill>
                  <a:srgbClr val="3366FF"/>
                </a:solidFill>
                <a:latin typeface="Helvetica" panose="020B0604020202020204" pitchFamily="34" charset="0"/>
              </a:rPr>
              <a:t>The implication of “easy integration” is: </a:t>
            </a:r>
          </a:p>
          <a:p>
            <a:pPr lvl="1">
              <a:lnSpc>
                <a:spcPct val="150000"/>
              </a:lnSpc>
              <a:buFontTx/>
              <a:buChar char="•"/>
            </a:pPr>
            <a:r>
              <a:rPr kumimoji="1" lang="en-US" altLang="zh-CN" sz="2000">
                <a:latin typeface="Helvetica" panose="020B0604020202020204" pitchFamily="34" charset="0"/>
              </a:rPr>
              <a:t>(1) that consistent methods of resource management have been implemented for all components in the library; </a:t>
            </a:r>
          </a:p>
          <a:p>
            <a:pPr lvl="1">
              <a:lnSpc>
                <a:spcPct val="150000"/>
              </a:lnSpc>
              <a:buFontTx/>
              <a:buChar char="•"/>
            </a:pPr>
            <a:r>
              <a:rPr kumimoji="1" lang="en-US" altLang="zh-CN" sz="2000">
                <a:latin typeface="Helvetica" panose="020B0604020202020204" pitchFamily="34" charset="0"/>
              </a:rPr>
              <a:t>(2) that common activities such as data management exist for all components, and </a:t>
            </a:r>
          </a:p>
          <a:p>
            <a:pPr lvl="1">
              <a:lnSpc>
                <a:spcPct val="150000"/>
              </a:lnSpc>
              <a:buFontTx/>
              <a:buChar char="•"/>
            </a:pPr>
            <a:r>
              <a:rPr kumimoji="1" lang="en-US" altLang="zh-CN" sz="2000">
                <a:latin typeface="Helvetica" panose="020B0604020202020204" pitchFamily="34" charset="0"/>
              </a:rPr>
              <a:t>(3) that interfaces within the architecture and with the external environment have been implemented in a consistent manner. </a:t>
            </a:r>
          </a:p>
        </p:txBody>
      </p:sp>
      <p:sp>
        <p:nvSpPr>
          <p:cNvPr id="57347" name="灯片编号占位符 1">
            <a:extLst>
              <a:ext uri="{FF2B5EF4-FFF2-40B4-BE49-F238E27FC236}">
                <a16:creationId xmlns:a16="http://schemas.microsoft.com/office/drawing/2014/main" id="{FB25652C-A989-314A-07A4-189C5D5C1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A823A21-D7F1-4177-84C5-990E9AA34075}" type="slidenum">
              <a:rPr lang="en-US" altLang="zh-CN" sz="1400">
                <a:solidFill>
                  <a:schemeClr val="tx1"/>
                </a:solidFill>
              </a:rPr>
              <a:pPr>
                <a:spcBef>
                  <a:spcPct val="0"/>
                </a:spcBef>
                <a:buFontTx/>
                <a:buNone/>
              </a:pPr>
              <a:t>28</a:t>
            </a:fld>
            <a:endParaRPr lang="en-US" altLang="zh-CN" sz="1400">
              <a:solidFill>
                <a:schemeClr val="tx1"/>
              </a:solidFill>
            </a:endParaRPr>
          </a:p>
        </p:txBody>
      </p:sp>
      <p:sp>
        <p:nvSpPr>
          <p:cNvPr id="7" name="Rectangle 3">
            <a:extLst>
              <a:ext uri="{FF2B5EF4-FFF2-40B4-BE49-F238E27FC236}">
                <a16:creationId xmlns:a16="http://schemas.microsoft.com/office/drawing/2014/main" id="{0516842C-3FB7-7CCE-6309-69A08860533D}"/>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Adaptation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BB9BED9-F5AD-BD27-7AD6-B589E40BEE46}"/>
              </a:ext>
            </a:extLst>
          </p:cNvPr>
          <p:cNvSpPr>
            <a:spLocks noChangeArrowheads="1"/>
          </p:cNvSpPr>
          <p:nvPr/>
        </p:nvSpPr>
        <p:spPr bwMode="auto">
          <a:xfrm>
            <a:off x="742950" y="1557338"/>
            <a:ext cx="7429500" cy="404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a:latin typeface="Helvetica" panose="020B0604020202020204" pitchFamily="34" charset="0"/>
              </a:rPr>
              <a:t>An infrastructure must be established to bind components together</a:t>
            </a:r>
          </a:p>
          <a:p>
            <a:pPr>
              <a:lnSpc>
                <a:spcPct val="150000"/>
              </a:lnSpc>
            </a:pPr>
            <a:r>
              <a:rPr kumimoji="1" lang="en-US" altLang="zh-CN">
                <a:latin typeface="Helvetica" panose="020B0604020202020204" pitchFamily="34" charset="0"/>
              </a:rPr>
              <a:t>Architectural ingredients for composition include:</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Data exchange model</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Automation</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Structured storage</a:t>
            </a:r>
          </a:p>
          <a:p>
            <a:pPr lvl="1">
              <a:lnSpc>
                <a:spcPct val="15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Underlying object model</a:t>
            </a:r>
          </a:p>
        </p:txBody>
      </p:sp>
      <p:sp>
        <p:nvSpPr>
          <p:cNvPr id="59395" name="灯片编号占位符 1">
            <a:extLst>
              <a:ext uri="{FF2B5EF4-FFF2-40B4-BE49-F238E27FC236}">
                <a16:creationId xmlns:a16="http://schemas.microsoft.com/office/drawing/2014/main" id="{663E2742-C4B5-745B-123E-BA66213636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A1C9297-6D3D-491C-AC20-7DB354E38EC9}" type="slidenum">
              <a:rPr lang="en-US" altLang="zh-CN" sz="1400">
                <a:solidFill>
                  <a:schemeClr val="tx1"/>
                </a:solidFill>
              </a:rPr>
              <a:pPr>
                <a:spcBef>
                  <a:spcPct val="0"/>
                </a:spcBef>
                <a:buFontTx/>
                <a:buNone/>
              </a:pPr>
              <a:t>29</a:t>
            </a:fld>
            <a:endParaRPr lang="en-US" altLang="zh-CN" sz="1400">
              <a:solidFill>
                <a:schemeClr val="tx1"/>
              </a:solidFill>
            </a:endParaRPr>
          </a:p>
        </p:txBody>
      </p:sp>
      <p:sp>
        <p:nvSpPr>
          <p:cNvPr id="7" name="Rectangle 3">
            <a:extLst>
              <a:ext uri="{FF2B5EF4-FFF2-40B4-BE49-F238E27FC236}">
                <a16:creationId xmlns:a16="http://schemas.microsoft.com/office/drawing/2014/main" id="{EE9DE4C4-5C1B-2CD0-6301-77BB1F06A43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5DC2065F-9EFC-9741-3145-97AD97E1EE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69D0A3A-5F38-40C6-B501-3679CF85CC03}"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B26B2B09-20D6-9139-C949-F6F37CF5284D}"/>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 Component</a:t>
            </a:r>
          </a:p>
        </p:txBody>
      </p:sp>
      <p:pic>
        <p:nvPicPr>
          <p:cNvPr id="5" name="Picture 4">
            <a:extLst>
              <a:ext uri="{FF2B5EF4-FFF2-40B4-BE49-F238E27FC236}">
                <a16:creationId xmlns:a16="http://schemas.microsoft.com/office/drawing/2014/main" id="{3AF447A1-669B-3B2F-D132-16B7454B7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984250"/>
            <a:ext cx="3455988" cy="533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D927EC0-0A5B-9F40-1633-36A9319DD35D}"/>
              </a:ext>
            </a:extLst>
          </p:cNvPr>
          <p:cNvSpPr>
            <a:spLocks noChangeArrowheads="1"/>
          </p:cNvSpPr>
          <p:nvPr/>
        </p:nvSpPr>
        <p:spPr bwMode="auto">
          <a:xfrm>
            <a:off x="742950" y="1557338"/>
            <a:ext cx="74295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1800">
                <a:latin typeface="Helvetica" panose="020B0604020202020204" pitchFamily="34" charset="0"/>
              </a:rPr>
              <a:t>The Object Management Group has published a </a:t>
            </a:r>
            <a:r>
              <a:rPr kumimoji="1" lang="en-US" altLang="zh-CN" sz="1800" i="1">
                <a:solidFill>
                  <a:srgbClr val="3366FF"/>
                </a:solidFill>
                <a:latin typeface="Helvetica" panose="020B0604020202020204" pitchFamily="34" charset="0"/>
              </a:rPr>
              <a:t>common object request broker architecture</a:t>
            </a:r>
            <a:r>
              <a:rPr kumimoji="1" lang="en-US" altLang="zh-CN" sz="1800">
                <a:latin typeface="Helvetica" panose="020B0604020202020204" pitchFamily="34" charset="0"/>
              </a:rPr>
              <a:t> (OMG/CORBA). </a:t>
            </a:r>
          </a:p>
          <a:p>
            <a:r>
              <a:rPr kumimoji="1" lang="en-US" altLang="zh-CN" sz="1800">
                <a:latin typeface="Helvetica" panose="020B0604020202020204" pitchFamily="34" charset="0"/>
              </a:rPr>
              <a:t>An object request broker (ORB) provides services that enable reusable components (objects) to communicate with other components, regardless of their location within a system. </a:t>
            </a:r>
          </a:p>
          <a:p>
            <a:r>
              <a:rPr kumimoji="1" lang="en-US" altLang="zh-CN" sz="1800">
                <a:latin typeface="Helvetica" panose="020B0604020202020204" pitchFamily="34" charset="0"/>
              </a:rPr>
              <a:t>Integration of CORBA components (without modification) within a system is assured if an interface definition language (IDL) interface is created for every component. </a:t>
            </a:r>
          </a:p>
          <a:p>
            <a:r>
              <a:rPr kumimoji="1" lang="en-US" altLang="zh-CN" sz="1800">
                <a:latin typeface="Helvetica" panose="020B0604020202020204" pitchFamily="34" charset="0"/>
              </a:rPr>
              <a:t>Objects within the client application request one or more services from the ORB server. Requests are made via an IDL or dynamically at run time. </a:t>
            </a:r>
          </a:p>
          <a:p>
            <a:r>
              <a:rPr kumimoji="1" lang="en-US" altLang="zh-CN" sz="1800">
                <a:latin typeface="Helvetica" panose="020B0604020202020204" pitchFamily="34" charset="0"/>
              </a:rPr>
              <a:t>An interface repository contains all necessary information about the service’s request and response formats. </a:t>
            </a:r>
          </a:p>
        </p:txBody>
      </p:sp>
      <p:sp>
        <p:nvSpPr>
          <p:cNvPr id="61443" name="灯片编号占位符 1">
            <a:extLst>
              <a:ext uri="{FF2B5EF4-FFF2-40B4-BE49-F238E27FC236}">
                <a16:creationId xmlns:a16="http://schemas.microsoft.com/office/drawing/2014/main" id="{6BF3D94B-AC81-C1CD-76D4-3A48FD5B2C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6E45A36-E9BB-4310-8982-6AAFA070392C}" type="slidenum">
              <a:rPr lang="en-US" altLang="zh-CN" sz="1400">
                <a:solidFill>
                  <a:schemeClr val="tx1"/>
                </a:solidFill>
              </a:rPr>
              <a:pPr>
                <a:spcBef>
                  <a:spcPct val="0"/>
                </a:spcBef>
                <a:buFontTx/>
                <a:buNone/>
              </a:pPr>
              <a:t>30</a:t>
            </a:fld>
            <a:endParaRPr lang="en-US" altLang="zh-CN" sz="1400">
              <a:solidFill>
                <a:schemeClr val="tx1"/>
              </a:solidFill>
            </a:endParaRPr>
          </a:p>
        </p:txBody>
      </p:sp>
      <p:sp>
        <p:nvSpPr>
          <p:cNvPr id="7" name="Rectangle 3">
            <a:extLst>
              <a:ext uri="{FF2B5EF4-FFF2-40B4-BE49-F238E27FC236}">
                <a16:creationId xmlns:a16="http://schemas.microsoft.com/office/drawing/2014/main" id="{D79587B6-61BF-2677-3968-8EB5B5CC843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OMG/ CORBA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54A59B9A-E06A-1C01-3B12-46E1EFE05F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F8C848F-A383-4034-B792-445DAD1D096B}" type="slidenum">
              <a:rPr lang="en-US" altLang="zh-CN" sz="1400">
                <a:solidFill>
                  <a:schemeClr val="tx1"/>
                </a:solidFill>
              </a:rPr>
              <a:pPr>
                <a:spcBef>
                  <a:spcPct val="0"/>
                </a:spcBef>
                <a:buFontTx/>
                <a:buNone/>
              </a:pPr>
              <a:t>31</a:t>
            </a:fld>
            <a:endParaRPr lang="en-US" altLang="zh-CN" sz="1400">
              <a:solidFill>
                <a:schemeClr val="tx1"/>
              </a:solidFill>
            </a:endParaRPr>
          </a:p>
        </p:txBody>
      </p:sp>
      <p:sp>
        <p:nvSpPr>
          <p:cNvPr id="7" name="Rectangle 3">
            <a:extLst>
              <a:ext uri="{FF2B5EF4-FFF2-40B4-BE49-F238E27FC236}">
                <a16:creationId xmlns:a16="http://schemas.microsoft.com/office/drawing/2014/main" id="{0384365D-0552-100E-2515-62D7426BB68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ORB Architecture</a:t>
            </a:r>
          </a:p>
        </p:txBody>
      </p:sp>
      <p:pic>
        <p:nvPicPr>
          <p:cNvPr id="5" name="Picture 4">
            <a:extLst>
              <a:ext uri="{FF2B5EF4-FFF2-40B4-BE49-F238E27FC236}">
                <a16:creationId xmlns:a16="http://schemas.microsoft.com/office/drawing/2014/main" id="{44AC4830-4DB3-B9A8-5690-F6F637B45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481138"/>
            <a:ext cx="4897438" cy="476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8B4C673-03E1-01A0-890D-DBDD5A47F25E}"/>
              </a:ext>
            </a:extLst>
          </p:cNvPr>
          <p:cNvSpPr>
            <a:spLocks noChangeArrowheads="1"/>
          </p:cNvSpPr>
          <p:nvPr/>
        </p:nvSpPr>
        <p:spPr bwMode="auto">
          <a:xfrm>
            <a:off x="742950" y="1557338"/>
            <a:ext cx="7429500"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sz="2000">
                <a:latin typeface="Helvetica" panose="020B0604020202020204" pitchFamily="34" charset="0"/>
              </a:rPr>
              <a:t>The component object model (COM) provides a specification for using components produced by various vendors within a single application running under the Windows operating system. </a:t>
            </a:r>
          </a:p>
          <a:p>
            <a:pPr>
              <a:lnSpc>
                <a:spcPct val="150000"/>
              </a:lnSpc>
            </a:pPr>
            <a:r>
              <a:rPr kumimoji="1" lang="en-US" altLang="zh-CN" sz="2000">
                <a:latin typeface="Helvetica" panose="020B0604020202020204" pitchFamily="34" charset="0"/>
              </a:rPr>
              <a:t>COM encompasses two elements: </a:t>
            </a:r>
          </a:p>
          <a:p>
            <a:pPr lvl="1">
              <a:lnSpc>
                <a:spcPct val="15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COM interfaces (implemented as COM objects)</a:t>
            </a:r>
          </a:p>
          <a:p>
            <a:pPr lvl="1">
              <a:lnSpc>
                <a:spcPct val="15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 set of mechanisms for registering and passing messages between COM interfaces. </a:t>
            </a:r>
          </a:p>
        </p:txBody>
      </p:sp>
      <p:sp>
        <p:nvSpPr>
          <p:cNvPr id="65539" name="灯片编号占位符 1">
            <a:extLst>
              <a:ext uri="{FF2B5EF4-FFF2-40B4-BE49-F238E27FC236}">
                <a16:creationId xmlns:a16="http://schemas.microsoft.com/office/drawing/2014/main" id="{94C4C729-B45C-1DB3-34EF-3D6D1CC98A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316F91C-6EB1-4685-B7CB-A2EF60432D81}" type="slidenum">
              <a:rPr lang="en-US" altLang="zh-CN" sz="1400">
                <a:solidFill>
                  <a:schemeClr val="tx1"/>
                </a:solidFill>
              </a:rPr>
              <a:pPr>
                <a:spcBef>
                  <a:spcPct val="0"/>
                </a:spcBef>
                <a:buFontTx/>
                <a:buNone/>
              </a:pPr>
              <a:t>32</a:t>
            </a:fld>
            <a:endParaRPr lang="en-US" altLang="zh-CN" sz="1400">
              <a:solidFill>
                <a:schemeClr val="tx1"/>
              </a:solidFill>
            </a:endParaRPr>
          </a:p>
        </p:txBody>
      </p:sp>
      <p:sp>
        <p:nvSpPr>
          <p:cNvPr id="7" name="Rectangle 3">
            <a:extLst>
              <a:ext uri="{FF2B5EF4-FFF2-40B4-BE49-F238E27FC236}">
                <a16:creationId xmlns:a16="http://schemas.microsoft.com/office/drawing/2014/main" id="{BD9A739B-4105-AE38-3F35-88C900516701}"/>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Microsoft COM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5E249B87-E0C7-E71E-A26D-5A9ECA704C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C901464-FF9E-4A71-A2C0-BEDFE901A07B}" type="slidenum">
              <a:rPr lang="en-US" altLang="zh-CN" sz="1400">
                <a:solidFill>
                  <a:schemeClr val="tx1"/>
                </a:solidFill>
              </a:rPr>
              <a:pPr>
                <a:spcBef>
                  <a:spcPct val="0"/>
                </a:spcBef>
                <a:buFontTx/>
                <a:buNone/>
              </a:pPr>
              <a:t>33</a:t>
            </a:fld>
            <a:endParaRPr lang="en-US" altLang="zh-CN" sz="1400">
              <a:solidFill>
                <a:schemeClr val="tx1"/>
              </a:solidFill>
            </a:endParaRPr>
          </a:p>
        </p:txBody>
      </p:sp>
      <p:sp>
        <p:nvSpPr>
          <p:cNvPr id="7" name="Rectangle 3">
            <a:extLst>
              <a:ext uri="{FF2B5EF4-FFF2-40B4-BE49-F238E27FC236}">
                <a16:creationId xmlns:a16="http://schemas.microsoft.com/office/drawing/2014/main" id="{E62D2CBC-EEE0-43C9-4858-190D708ECB11}"/>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Sun JavaBeans</a:t>
            </a:r>
          </a:p>
        </p:txBody>
      </p:sp>
      <p:sp>
        <p:nvSpPr>
          <p:cNvPr id="5" name="Rectangle 5">
            <a:extLst>
              <a:ext uri="{FF2B5EF4-FFF2-40B4-BE49-F238E27FC236}">
                <a16:creationId xmlns:a16="http://schemas.microsoft.com/office/drawing/2014/main" id="{6CEC1034-22A5-D2C0-F7F1-BDEDA4176355}"/>
              </a:ext>
            </a:extLst>
          </p:cNvPr>
          <p:cNvSpPr>
            <a:spLocks noChangeArrowheads="1"/>
          </p:cNvSpPr>
          <p:nvPr/>
        </p:nvSpPr>
        <p:spPr bwMode="auto">
          <a:xfrm>
            <a:off x="742950" y="1557338"/>
            <a:ext cx="7429500" cy="392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The JavaBeans component system is a portable, platform independent CBSE infrastructure developed using the Java programming language. </a:t>
            </a:r>
          </a:p>
          <a:p>
            <a:r>
              <a:rPr kumimoji="1" lang="en-US" altLang="zh-CN" sz="2000">
                <a:latin typeface="Helvetica" panose="020B0604020202020204" pitchFamily="34" charset="0"/>
              </a:rPr>
              <a:t>The JavaBeans component system encompasses a set of tools, called the Bean Development Kit (BDK), that allows developers to </a:t>
            </a:r>
          </a:p>
          <a:p>
            <a:pPr lvl="1">
              <a:spcAft>
                <a:spcPct val="20000"/>
              </a:spcAft>
              <a:buFont typeface="Helvetica" panose="020B0604020202020204" pitchFamily="34" charset="0"/>
              <a:buChar char="–"/>
            </a:pPr>
            <a:r>
              <a:rPr kumimoji="1" lang="en-US" altLang="zh-CN" sz="2000">
                <a:latin typeface="Helvetica" panose="020B0604020202020204" pitchFamily="34" charset="0"/>
              </a:rPr>
              <a:t> </a:t>
            </a:r>
            <a:r>
              <a:rPr lang="en-US" altLang="zh-CN" sz="1800">
                <a:solidFill>
                  <a:srgbClr val="0033CC"/>
                </a:solidFill>
                <a:latin typeface="Helvetica" panose="020B0604020202020204" pitchFamily="34" charset="0"/>
              </a:rPr>
              <a:t>analyze how existing Beans (components) work</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 customize their behavior and appearance</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 establish mechanisms for coordination and communication</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 develop custom Beans for use in a specific application</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 test and evaluate Bean behavior.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down)">
                                      <p:cBhvr>
                                        <p:cTn id="15" dur="500"/>
                                        <p:tgtEl>
                                          <p:spTgt spid="5">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down)">
                                      <p:cBhvr>
                                        <p:cTn id="18" dur="500"/>
                                        <p:tgtEl>
                                          <p:spTgt spid="5">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down)">
                                      <p:cBhvr>
                                        <p:cTn id="21" dur="500"/>
                                        <p:tgtEl>
                                          <p:spTgt spid="5">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down)">
                                      <p:cBhvr>
                                        <p:cTn id="24" dur="500"/>
                                        <p:tgtEl>
                                          <p:spTgt spid="5">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wipe(down)">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F564CD7-55E5-AB10-A9E3-C5C749F12C27}"/>
              </a:ext>
            </a:extLst>
          </p:cNvPr>
          <p:cNvSpPr>
            <a:spLocks noChangeArrowheads="1"/>
          </p:cNvSpPr>
          <p:nvPr/>
        </p:nvSpPr>
        <p:spPr bwMode="auto">
          <a:xfrm>
            <a:off x="742950" y="1766888"/>
            <a:ext cx="77374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lnSpc>
                <a:spcPct val="150000"/>
              </a:lnSpc>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Enumerated classification</a:t>
            </a:r>
            <a:r>
              <a:rPr kumimoji="1" lang="en-US" altLang="zh-CN" sz="2000" dirty="0">
                <a:solidFill>
                  <a:srgbClr val="000066"/>
                </a:solidFill>
                <a:latin typeface="Helvetica" panose="020B0604020202020204" pitchFamily="34" charset="0"/>
              </a:rPr>
              <a:t>—components are described by defining a hierarchical structure in which classes and varying levels of subclasses of software components are defined</a:t>
            </a:r>
          </a:p>
          <a:p>
            <a:pPr marL="342900" indent="-342900">
              <a:lnSpc>
                <a:spcPct val="150000"/>
              </a:lnSpc>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Faceted classification</a:t>
            </a:r>
            <a:r>
              <a:rPr kumimoji="1" lang="en-US" altLang="zh-CN" sz="2000" dirty="0">
                <a:solidFill>
                  <a:srgbClr val="000066"/>
                </a:solidFill>
                <a:latin typeface="Helvetica" panose="020B0604020202020204" pitchFamily="34" charset="0"/>
              </a:rPr>
              <a:t>—a domain area is analyzed and a set of basic descriptive features are identified</a:t>
            </a:r>
          </a:p>
          <a:p>
            <a:pPr marL="342900" indent="-342900">
              <a:lnSpc>
                <a:spcPct val="150000"/>
              </a:lnSpc>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Attribute-value classification</a:t>
            </a:r>
            <a:r>
              <a:rPr kumimoji="1" lang="en-US" altLang="zh-CN" sz="2000" dirty="0">
                <a:solidFill>
                  <a:srgbClr val="000066"/>
                </a:solidFill>
                <a:latin typeface="Helvetica" panose="020B0604020202020204" pitchFamily="34" charset="0"/>
              </a:rPr>
              <a:t>—a set of attributes are defined for all components in a domain area</a:t>
            </a:r>
          </a:p>
        </p:txBody>
      </p:sp>
      <p:sp>
        <p:nvSpPr>
          <p:cNvPr id="69635" name="灯片编号占位符 1">
            <a:extLst>
              <a:ext uri="{FF2B5EF4-FFF2-40B4-BE49-F238E27FC236}">
                <a16:creationId xmlns:a16="http://schemas.microsoft.com/office/drawing/2014/main" id="{B1F414FA-5BAF-BE53-20D6-1FC30351FD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1BF985E-EA1A-490D-9A88-F678AF51C975}" type="slidenum">
              <a:rPr lang="en-US" altLang="zh-CN" sz="1400">
                <a:solidFill>
                  <a:schemeClr val="tx1"/>
                </a:solidFill>
              </a:rPr>
              <a:pPr>
                <a:spcBef>
                  <a:spcPct val="0"/>
                </a:spcBef>
                <a:buFontTx/>
                <a:buNone/>
              </a:pPr>
              <a:t>34</a:t>
            </a:fld>
            <a:endParaRPr lang="en-US" altLang="zh-CN" sz="1400">
              <a:solidFill>
                <a:schemeClr val="tx1"/>
              </a:solidFill>
            </a:endParaRPr>
          </a:p>
        </p:txBody>
      </p:sp>
      <p:sp>
        <p:nvSpPr>
          <p:cNvPr id="7" name="Rectangle 3">
            <a:extLst>
              <a:ext uri="{FF2B5EF4-FFF2-40B4-BE49-F238E27FC236}">
                <a16:creationId xmlns:a16="http://schemas.microsoft.com/office/drawing/2014/main" id="{F2572CC4-48C1-B2DF-9C99-4C0D7E197E0A}"/>
              </a:ext>
            </a:extLst>
          </p:cNvPr>
          <p:cNvSpPr txBox="1">
            <a:spLocks noChangeArrowheads="1"/>
          </p:cNvSpPr>
          <p:nvPr/>
        </p:nvSpPr>
        <p:spPr bwMode="auto">
          <a:xfrm>
            <a:off x="250825" y="977900"/>
            <a:ext cx="8229600" cy="795338"/>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Classification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B341426F-5E47-1F91-9744-C4F765D40A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F1D4DDA-5198-4C14-8A60-DDD904E73192}" type="slidenum">
              <a:rPr lang="en-US" altLang="zh-CN" sz="1400">
                <a:solidFill>
                  <a:schemeClr val="tx1"/>
                </a:solidFill>
              </a:rPr>
              <a:pPr>
                <a:spcBef>
                  <a:spcPct val="0"/>
                </a:spcBef>
                <a:buFontTx/>
                <a:buNone/>
              </a:pPr>
              <a:t>35</a:t>
            </a:fld>
            <a:endParaRPr lang="en-US" altLang="zh-CN" sz="1400">
              <a:solidFill>
                <a:schemeClr val="tx1"/>
              </a:solidFill>
            </a:endParaRPr>
          </a:p>
        </p:txBody>
      </p:sp>
      <p:sp>
        <p:nvSpPr>
          <p:cNvPr id="7" name="Rectangle 3">
            <a:extLst>
              <a:ext uri="{FF2B5EF4-FFF2-40B4-BE49-F238E27FC236}">
                <a16:creationId xmlns:a16="http://schemas.microsoft.com/office/drawing/2014/main" id="{74828B8A-9422-A618-C07A-F47D958B77A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Indexing</a:t>
            </a:r>
          </a:p>
        </p:txBody>
      </p:sp>
      <p:pic>
        <p:nvPicPr>
          <p:cNvPr id="8" name="Picture 3">
            <a:extLst>
              <a:ext uri="{FF2B5EF4-FFF2-40B4-BE49-F238E27FC236}">
                <a16:creationId xmlns:a16="http://schemas.microsoft.com/office/drawing/2014/main" id="{392D802F-F8F1-A3B8-3ABF-FA8528BC2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628775"/>
            <a:ext cx="5616575"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A85A6F8-690C-4FDD-C7C1-B2C8AA112201}"/>
              </a:ext>
            </a:extLst>
          </p:cNvPr>
          <p:cNvSpPr>
            <a:spLocks noChangeArrowheads="1"/>
          </p:cNvSpPr>
          <p:nvPr/>
        </p:nvSpPr>
        <p:spPr bwMode="auto">
          <a:xfrm>
            <a:off x="742950" y="1484313"/>
            <a:ext cx="8077200" cy="437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Char char="•"/>
            </a:pPr>
            <a:r>
              <a:rPr kumimoji="1" lang="en-US" altLang="zh-CN" sz="2000">
                <a:solidFill>
                  <a:srgbClr val="000066"/>
                </a:solidFill>
                <a:latin typeface="Helvetica" panose="020B0604020202020204" pitchFamily="34" charset="0"/>
              </a:rPr>
              <a:t>A component database capable of storing software components and the classification information necessary to retrieve them.</a:t>
            </a:r>
          </a:p>
          <a:p>
            <a:pPr>
              <a:lnSpc>
                <a:spcPct val="150000"/>
              </a:lnSpc>
              <a:spcBef>
                <a:spcPct val="20000"/>
              </a:spcBef>
              <a:buFontTx/>
              <a:buChar char="•"/>
            </a:pPr>
            <a:r>
              <a:rPr kumimoji="1" lang="en-US" altLang="zh-CN" sz="2000">
                <a:solidFill>
                  <a:srgbClr val="000066"/>
                </a:solidFill>
                <a:latin typeface="Helvetica" panose="020B0604020202020204" pitchFamily="34" charset="0"/>
              </a:rPr>
              <a:t>A library management system that provides access to the database.</a:t>
            </a:r>
          </a:p>
          <a:p>
            <a:pPr>
              <a:lnSpc>
                <a:spcPct val="150000"/>
              </a:lnSpc>
              <a:spcBef>
                <a:spcPct val="20000"/>
              </a:spcBef>
              <a:buFontTx/>
              <a:buChar char="•"/>
            </a:pPr>
            <a:r>
              <a:rPr kumimoji="1" lang="en-US" altLang="zh-CN" sz="2000">
                <a:solidFill>
                  <a:srgbClr val="000066"/>
                </a:solidFill>
                <a:latin typeface="Helvetica" panose="020B0604020202020204" pitchFamily="34" charset="0"/>
              </a:rPr>
              <a:t>A software component retrieval system (e.g., an object request broker) that enables a client application to retrieve components and services from the library server.</a:t>
            </a:r>
          </a:p>
          <a:p>
            <a:pPr>
              <a:lnSpc>
                <a:spcPct val="150000"/>
              </a:lnSpc>
              <a:spcBef>
                <a:spcPct val="20000"/>
              </a:spcBef>
              <a:buFontTx/>
              <a:buChar char="•"/>
            </a:pPr>
            <a:r>
              <a:rPr kumimoji="1" lang="en-US" altLang="zh-CN" sz="2000">
                <a:solidFill>
                  <a:srgbClr val="000066"/>
                </a:solidFill>
                <a:latin typeface="Helvetica" panose="020B0604020202020204" pitchFamily="34" charset="0"/>
              </a:rPr>
              <a:t>CBSE tools that support the integration of reused components into a new design or implementation.</a:t>
            </a:r>
          </a:p>
        </p:txBody>
      </p:sp>
      <p:sp>
        <p:nvSpPr>
          <p:cNvPr id="73731" name="灯片编号占位符 1">
            <a:extLst>
              <a:ext uri="{FF2B5EF4-FFF2-40B4-BE49-F238E27FC236}">
                <a16:creationId xmlns:a16="http://schemas.microsoft.com/office/drawing/2014/main" id="{6D95A051-AED3-FEC6-0F89-2DEA2B60FB5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E15DE61-201C-48A4-961D-E60DDC69491F}" type="slidenum">
              <a:rPr lang="en-US" altLang="zh-CN" sz="1400">
                <a:solidFill>
                  <a:schemeClr val="tx1"/>
                </a:solidFill>
              </a:rPr>
              <a:pPr>
                <a:spcBef>
                  <a:spcPct val="0"/>
                </a:spcBef>
                <a:buFontTx/>
                <a:buNone/>
              </a:pPr>
              <a:t>36</a:t>
            </a:fld>
            <a:endParaRPr lang="en-US" altLang="zh-CN" sz="1400">
              <a:solidFill>
                <a:schemeClr val="tx1"/>
              </a:solidFill>
            </a:endParaRPr>
          </a:p>
        </p:txBody>
      </p:sp>
      <p:sp>
        <p:nvSpPr>
          <p:cNvPr id="7" name="Rectangle 3">
            <a:extLst>
              <a:ext uri="{FF2B5EF4-FFF2-40B4-BE49-F238E27FC236}">
                <a16:creationId xmlns:a16="http://schemas.microsoft.com/office/drawing/2014/main" id="{AF7F473C-DCA8-494B-87D0-66B6CDB692D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Reuse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DB853500-8CC3-880D-0A05-CC6701F9560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84DA85D-D432-4EA9-85F7-C0413F4200F1}"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49F9B68C-89BA-A27E-634D-CA2B683EE238}"/>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Conventional Component</a:t>
            </a:r>
          </a:p>
        </p:txBody>
      </p:sp>
      <p:pic>
        <p:nvPicPr>
          <p:cNvPr id="6" name="Picture 4">
            <a:extLst>
              <a:ext uri="{FF2B5EF4-FFF2-40B4-BE49-F238E27FC236}">
                <a16:creationId xmlns:a16="http://schemas.microsoft.com/office/drawing/2014/main" id="{EA091909-9F18-BAE5-2DBC-4F2DCA301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412875"/>
            <a:ext cx="4175125" cy="508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5266DE4-EAB8-8863-7BB1-4433EC9D8E69}"/>
              </a:ext>
            </a:extLst>
          </p:cNvPr>
          <p:cNvSpPr>
            <a:spLocks noChangeArrowheads="1"/>
          </p:cNvSpPr>
          <p:nvPr/>
        </p:nvSpPr>
        <p:spPr bwMode="auto">
          <a:xfrm>
            <a:off x="742950" y="1501775"/>
            <a:ext cx="7737475" cy="430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Open-Closed Principle (OCP).  </a:t>
            </a:r>
            <a:r>
              <a:rPr kumimoji="1" lang="en-US" altLang="zh-CN" dirty="0">
                <a:solidFill>
                  <a:srgbClr val="000066"/>
                </a:solidFill>
                <a:latin typeface="Helvetica" panose="020B0604020202020204" pitchFamily="34" charset="0"/>
              </a:rPr>
              <a:t>“A module [component] should be open for extension but closed for modification.</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a:t>
            </a:r>
            <a:r>
              <a:rPr kumimoji="1" lang="en-US" altLang="zh-CN" i="1" dirty="0" err="1">
                <a:solidFill>
                  <a:srgbClr val="3366FF"/>
                </a:solidFill>
                <a:latin typeface="Helvetica" panose="020B0604020202020204" pitchFamily="34" charset="0"/>
                <a:ea typeface="+mn-ea"/>
                <a:cs typeface="宋体" charset="0"/>
              </a:rPr>
              <a:t>Liskov</a:t>
            </a:r>
            <a:r>
              <a:rPr kumimoji="1" lang="en-US" altLang="zh-CN" i="1" dirty="0">
                <a:solidFill>
                  <a:srgbClr val="3366FF"/>
                </a:solidFill>
                <a:latin typeface="Helvetica" panose="020B0604020202020204" pitchFamily="34" charset="0"/>
                <a:ea typeface="+mn-ea"/>
                <a:cs typeface="宋体" charset="0"/>
              </a:rPr>
              <a:t> Substitution Principle (LSP).  </a:t>
            </a:r>
            <a:r>
              <a:rPr kumimoji="1" lang="en-US" altLang="zh-CN" dirty="0">
                <a:solidFill>
                  <a:srgbClr val="000066"/>
                </a:solidFill>
                <a:latin typeface="Helvetica" panose="020B0604020202020204" pitchFamily="34" charset="0"/>
              </a:rPr>
              <a:t>“Subclasses should be substitutable for their base classes.</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Dependency Inversion Principle (DIP).  </a:t>
            </a:r>
            <a:r>
              <a:rPr kumimoji="1" lang="en-US" altLang="zh-CN" dirty="0">
                <a:solidFill>
                  <a:srgbClr val="000066"/>
                </a:solidFill>
                <a:latin typeface="Helvetica" panose="020B0604020202020204" pitchFamily="34" charset="0"/>
              </a:rPr>
              <a:t>“Depend on abstractions. Do not depend on concretions.” </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Interface Segregation Principle (ISP). </a:t>
            </a:r>
            <a:r>
              <a:rPr kumimoji="1" lang="en-US" altLang="zh-CN" dirty="0">
                <a:solidFill>
                  <a:srgbClr val="000066"/>
                </a:solidFill>
                <a:latin typeface="Helvetica" panose="020B0604020202020204" pitchFamily="34" charset="0"/>
              </a:rPr>
              <a:t>“Many client-specific interfaces are better than one general purpose interface.</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Release Reuse Equivalency Principle (REP). </a:t>
            </a:r>
            <a:r>
              <a:rPr kumimoji="1" lang="en-US" altLang="zh-CN" dirty="0">
                <a:solidFill>
                  <a:srgbClr val="000066"/>
                </a:solidFill>
                <a:latin typeface="Helvetica" panose="020B0604020202020204" pitchFamily="34" charset="0"/>
              </a:rPr>
              <a:t>“The granule of reuse is the granule of release.” </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Common Closure Principle (CCP). </a:t>
            </a:r>
            <a:r>
              <a:rPr kumimoji="1" lang="en-US" altLang="zh-CN" dirty="0">
                <a:solidFill>
                  <a:srgbClr val="000066"/>
                </a:solidFill>
                <a:latin typeface="Helvetica" panose="020B0604020202020204" pitchFamily="34" charset="0"/>
              </a:rPr>
              <a:t>“Classes that change together belong together.” </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Common Reuse Principle (CRP). </a:t>
            </a:r>
            <a:r>
              <a:rPr kumimoji="1" lang="en-US" altLang="zh-CN" dirty="0">
                <a:solidFill>
                  <a:srgbClr val="000066"/>
                </a:solidFill>
                <a:latin typeface="Helvetica" panose="020B0604020202020204" pitchFamily="34" charset="0"/>
              </a:rPr>
              <a:t>“Classes that aren’t reused together should not be grouped together.” </a:t>
            </a:r>
          </a:p>
        </p:txBody>
      </p:sp>
      <p:sp>
        <p:nvSpPr>
          <p:cNvPr id="10243" name="灯片编号占位符 1">
            <a:extLst>
              <a:ext uri="{FF2B5EF4-FFF2-40B4-BE49-F238E27FC236}">
                <a16:creationId xmlns:a16="http://schemas.microsoft.com/office/drawing/2014/main" id="{FE7A92F8-1609-4723-155F-2AC9016F7F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520D199-479E-4D86-B432-82EB0747DE17}"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69CA9A95-9D61-36AF-0C78-B16006150597}"/>
              </a:ext>
            </a:extLst>
          </p:cNvPr>
          <p:cNvSpPr txBox="1">
            <a:spLocks noChangeArrowheads="1"/>
          </p:cNvSpPr>
          <p:nvPr/>
        </p:nvSpPr>
        <p:spPr bwMode="auto">
          <a:xfrm>
            <a:off x="250825" y="977900"/>
            <a:ext cx="8229600" cy="795338"/>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Basic Design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1111FA4-4A16-0189-7E0C-5613570686B2}"/>
              </a:ext>
            </a:extLst>
          </p:cNvPr>
          <p:cNvSpPr>
            <a:spLocks noChangeArrowheads="1"/>
          </p:cNvSpPr>
          <p:nvPr/>
        </p:nvSpPr>
        <p:spPr bwMode="auto">
          <a:xfrm>
            <a:off x="742950" y="1450975"/>
            <a:ext cx="7737475" cy="461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Components</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Naming conventions should be established for components that are specified as part of the architectural model and then refined and elaborated as part of the component-level model</a:t>
            </a:r>
          </a:p>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Interfaces</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Interfaces provide important information about communication and collaboration (as well as helping us to achieve the OPC)</a:t>
            </a:r>
          </a:p>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Dependencies and Inheritance</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it is a good idea to model dependencies from left to right and inheritance from bottom (derived classes) to top (base classes).</a:t>
            </a:r>
          </a:p>
        </p:txBody>
      </p:sp>
      <p:sp>
        <p:nvSpPr>
          <p:cNvPr id="12291" name="灯片编号占位符 1">
            <a:extLst>
              <a:ext uri="{FF2B5EF4-FFF2-40B4-BE49-F238E27FC236}">
                <a16:creationId xmlns:a16="http://schemas.microsoft.com/office/drawing/2014/main" id="{EB60EA5F-E10B-73C3-A486-B117144884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9E3C460-7484-4629-8DAD-D61BBDF40AFD}"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723871AE-09E8-5BE4-4CC5-7B600541141A}"/>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Guidelines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EDE8C91-1BB1-DA27-6DB3-0D0C4FEA4EEB}"/>
              </a:ext>
            </a:extLst>
          </p:cNvPr>
          <p:cNvSpPr>
            <a:spLocks noChangeArrowheads="1"/>
          </p:cNvSpPr>
          <p:nvPr/>
        </p:nvSpPr>
        <p:spPr bwMode="auto">
          <a:xfrm>
            <a:off x="742950" y="1484313"/>
            <a:ext cx="7285038" cy="442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en-US" altLang="zh-CN">
                <a:solidFill>
                  <a:srgbClr val="000066"/>
                </a:solidFill>
                <a:latin typeface="Helvetica" panose="020B0604020202020204" pitchFamily="34" charset="0"/>
              </a:rPr>
              <a:t>Conventional view: </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the “single-mindedness” of a module</a:t>
            </a:r>
          </a:p>
          <a:p>
            <a:pPr>
              <a:spcBef>
                <a:spcPct val="20000"/>
              </a:spcBef>
              <a:buFontTx/>
              <a:buChar char="•"/>
            </a:pPr>
            <a:r>
              <a:rPr kumimoji="1" lang="en-US" altLang="zh-CN">
                <a:solidFill>
                  <a:srgbClr val="000066"/>
                </a:solidFill>
                <a:latin typeface="Helvetica" panose="020B0604020202020204" pitchFamily="34" charset="0"/>
              </a:rPr>
              <a:t>OO view: </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cohesion implies that a component or class encapsulates only attributes and operations that are closely related to one another and to the class or component itself</a:t>
            </a:r>
          </a:p>
          <a:p>
            <a:pPr>
              <a:spcBef>
                <a:spcPct val="20000"/>
              </a:spcBef>
              <a:buFontTx/>
              <a:buChar char="•"/>
            </a:pPr>
            <a:r>
              <a:rPr kumimoji="1" lang="en-US" altLang="zh-CN">
                <a:solidFill>
                  <a:srgbClr val="000066"/>
                </a:solidFill>
                <a:latin typeface="Helvetica" panose="020B0604020202020204" pitchFamily="34" charset="0"/>
              </a:rPr>
              <a:t>Levels of cohesion</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Functional</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Layer</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Communicational</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Sequential</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Procedural</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Temporal</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Utility</a:t>
            </a:r>
          </a:p>
        </p:txBody>
      </p:sp>
      <p:sp>
        <p:nvSpPr>
          <p:cNvPr id="14339" name="灯片编号占位符 1">
            <a:extLst>
              <a:ext uri="{FF2B5EF4-FFF2-40B4-BE49-F238E27FC236}">
                <a16:creationId xmlns:a16="http://schemas.microsoft.com/office/drawing/2014/main" id="{0D500585-CD0F-4646-F696-C1F1B1F2C4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8A77334-536D-4840-A99B-E1FD703D8544}"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2B818F91-57C7-DAD3-E6DC-3FF14CAF5DD3}"/>
              </a:ext>
            </a:extLst>
          </p:cNvPr>
          <p:cNvSpPr txBox="1">
            <a:spLocks noChangeArrowheads="1"/>
          </p:cNvSpPr>
          <p:nvPr/>
        </p:nvSpPr>
        <p:spPr bwMode="auto">
          <a:xfrm>
            <a:off x="250825" y="977900"/>
            <a:ext cx="8229600" cy="795338"/>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Cohesion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wipe(down)">
                                      <p:cBhvr>
                                        <p:cTn id="29" dur="500"/>
                                        <p:tgtEl>
                                          <p:spTgt spid="8">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wipe(down)">
                                      <p:cBhvr>
                                        <p:cTn id="32" dur="500"/>
                                        <p:tgtEl>
                                          <p:spTgt spid="8">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wipe(down)">
                                      <p:cBhvr>
                                        <p:cTn id="35" dur="500"/>
                                        <p:tgtEl>
                                          <p:spTgt spid="8">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wipe(down)">
                                      <p:cBhvr>
                                        <p:cTn id="38" dur="500"/>
                                        <p:tgtEl>
                                          <p:spTgt spid="8">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wipe(down)">
                                      <p:cBhvr>
                                        <p:cTn id="41" dur="500"/>
                                        <p:tgtEl>
                                          <p:spTgt spid="8">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animEffect transition="in" filter="wipe(down)">
                                      <p:cBhvr>
                                        <p:cTn id="44"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05B7706-DF8D-072D-43ED-AE11A0FB7764}"/>
              </a:ext>
            </a:extLst>
          </p:cNvPr>
          <p:cNvSpPr>
            <a:spLocks noChangeArrowheads="1"/>
          </p:cNvSpPr>
          <p:nvPr/>
        </p:nvSpPr>
        <p:spPr bwMode="auto">
          <a:xfrm>
            <a:off x="742950" y="1522413"/>
            <a:ext cx="7285038" cy="435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en-US" altLang="zh-CN" sz="1600">
                <a:solidFill>
                  <a:srgbClr val="000066"/>
                </a:solidFill>
                <a:latin typeface="Helvetica" panose="020B0604020202020204" pitchFamily="34" charset="0"/>
              </a:rPr>
              <a:t>Conventional view: </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The degree to which a component is connected to other components and to the external world</a:t>
            </a:r>
          </a:p>
          <a:p>
            <a:pPr>
              <a:spcBef>
                <a:spcPct val="20000"/>
              </a:spcBef>
              <a:buFontTx/>
              <a:buChar char="•"/>
            </a:pPr>
            <a:r>
              <a:rPr kumimoji="1" lang="en-US" altLang="zh-CN" sz="1600">
                <a:solidFill>
                  <a:srgbClr val="000066"/>
                </a:solidFill>
                <a:latin typeface="Helvetica" panose="020B0604020202020204" pitchFamily="34" charset="0"/>
              </a:rPr>
              <a:t>OO view:</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a qualitative measure of the degree to which classes are connected to one another</a:t>
            </a:r>
          </a:p>
          <a:p>
            <a:pPr>
              <a:spcBef>
                <a:spcPct val="20000"/>
              </a:spcBef>
              <a:buFontTx/>
              <a:buChar char="•"/>
            </a:pPr>
            <a:r>
              <a:rPr kumimoji="1" lang="en-US" altLang="zh-CN" sz="1600">
                <a:solidFill>
                  <a:srgbClr val="000066"/>
                </a:solidFill>
                <a:latin typeface="Helvetica" panose="020B0604020202020204" pitchFamily="34" charset="0"/>
              </a:rPr>
              <a:t>Level of coupling</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Content</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Common</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Control</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Stamp</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Data</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Routine call</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Type use</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Inclusion or import</a:t>
            </a:r>
          </a:p>
          <a:p>
            <a:pPr lvl="1">
              <a:lnSpc>
                <a:spcPct val="90000"/>
              </a:lnSpc>
              <a:spcBef>
                <a:spcPct val="20000"/>
              </a:spcBef>
              <a:spcAft>
                <a:spcPct val="20000"/>
              </a:spcAft>
              <a:buFont typeface="Helvetica" panose="020B0604020202020204" pitchFamily="34" charset="0"/>
              <a:buChar char="–"/>
            </a:pPr>
            <a:r>
              <a:rPr lang="en-US" altLang="zh-CN" sz="1400">
                <a:solidFill>
                  <a:srgbClr val="0033CC"/>
                </a:solidFill>
                <a:latin typeface="Helvetica" panose="020B0604020202020204" pitchFamily="34" charset="0"/>
              </a:rPr>
              <a:t>External</a:t>
            </a:r>
          </a:p>
        </p:txBody>
      </p:sp>
      <p:sp>
        <p:nvSpPr>
          <p:cNvPr id="16387" name="灯片编号占位符 1">
            <a:extLst>
              <a:ext uri="{FF2B5EF4-FFF2-40B4-BE49-F238E27FC236}">
                <a16:creationId xmlns:a16="http://schemas.microsoft.com/office/drawing/2014/main" id="{DC62C3E3-5F89-5CC1-91EF-CF66423E94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8F9367F-D1F3-4E80-BF69-991FCA1CC262}"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25F7A3E4-8DFB-3D1D-F073-7F0B51BD7594}"/>
              </a:ext>
            </a:extLst>
          </p:cNvPr>
          <p:cNvSpPr txBox="1">
            <a:spLocks noChangeArrowheads="1"/>
          </p:cNvSpPr>
          <p:nvPr/>
        </p:nvSpPr>
        <p:spPr bwMode="auto">
          <a:xfrm>
            <a:off x="250825" y="977900"/>
            <a:ext cx="8229600" cy="795338"/>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Coupling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wipe(down)">
                                      <p:cBhvr>
                                        <p:cTn id="29" dur="500"/>
                                        <p:tgtEl>
                                          <p:spTgt spid="8">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wipe(down)">
                                      <p:cBhvr>
                                        <p:cTn id="32" dur="500"/>
                                        <p:tgtEl>
                                          <p:spTgt spid="8">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wipe(down)">
                                      <p:cBhvr>
                                        <p:cTn id="35" dur="500"/>
                                        <p:tgtEl>
                                          <p:spTgt spid="8">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8">
                                            <p:txEl>
                                              <p:pRg st="9" end="9"/>
                                            </p:txEl>
                                          </p:spTgt>
                                        </p:tgtEl>
                                        <p:attrNameLst>
                                          <p:attrName>style.visibility</p:attrName>
                                        </p:attrNameLst>
                                      </p:cBhvr>
                                      <p:to>
                                        <p:strVal val="visible"/>
                                      </p:to>
                                    </p:set>
                                    <p:animEffect transition="in" filter="wipe(down)">
                                      <p:cBhvr>
                                        <p:cTn id="38" dur="500"/>
                                        <p:tgtEl>
                                          <p:spTgt spid="8">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8">
                                            <p:txEl>
                                              <p:pRg st="10" end="10"/>
                                            </p:txEl>
                                          </p:spTgt>
                                        </p:tgtEl>
                                        <p:attrNameLst>
                                          <p:attrName>style.visibility</p:attrName>
                                        </p:attrNameLst>
                                      </p:cBhvr>
                                      <p:to>
                                        <p:strVal val="visible"/>
                                      </p:to>
                                    </p:set>
                                    <p:animEffect transition="in" filter="wipe(down)">
                                      <p:cBhvr>
                                        <p:cTn id="41" dur="500"/>
                                        <p:tgtEl>
                                          <p:spTgt spid="8">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8">
                                            <p:txEl>
                                              <p:pRg st="11" end="11"/>
                                            </p:txEl>
                                          </p:spTgt>
                                        </p:tgtEl>
                                        <p:attrNameLst>
                                          <p:attrName>style.visibility</p:attrName>
                                        </p:attrNameLst>
                                      </p:cBhvr>
                                      <p:to>
                                        <p:strVal val="visible"/>
                                      </p:to>
                                    </p:set>
                                    <p:animEffect transition="in" filter="wipe(down)">
                                      <p:cBhvr>
                                        <p:cTn id="44" dur="500"/>
                                        <p:tgtEl>
                                          <p:spTgt spid="8">
                                            <p:txEl>
                                              <p:pRg st="11" end="11"/>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animEffect transition="in" filter="wipe(down)">
                                      <p:cBhvr>
                                        <p:cTn id="47" dur="500"/>
                                        <p:tgtEl>
                                          <p:spTgt spid="8">
                                            <p:txEl>
                                              <p:pRg st="12" end="12"/>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8">
                                            <p:txEl>
                                              <p:pRg st="13" end="13"/>
                                            </p:txEl>
                                          </p:spTgt>
                                        </p:tgtEl>
                                        <p:attrNameLst>
                                          <p:attrName>style.visibility</p:attrName>
                                        </p:attrNameLst>
                                      </p:cBhvr>
                                      <p:to>
                                        <p:strVal val="visible"/>
                                      </p:to>
                                    </p:set>
                                    <p:animEffect transition="in" filter="wipe(down)">
                                      <p:cBhvr>
                                        <p:cTn id="50"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E1DC7140-1903-EE7F-6DE0-30DAC12981BC}"/>
              </a:ext>
            </a:extLst>
          </p:cNvPr>
          <p:cNvSpPr>
            <a:spLocks noChangeArrowheads="1"/>
          </p:cNvSpPr>
          <p:nvPr/>
        </p:nvSpPr>
        <p:spPr bwMode="auto">
          <a:xfrm>
            <a:off x="742950" y="1735138"/>
            <a:ext cx="7645400" cy="4081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Step 1.  Identify all design classes that correspond to the problem domain. </a:t>
            </a:r>
          </a:p>
          <a:p>
            <a:r>
              <a:rPr kumimoji="1" lang="en-US" altLang="zh-CN">
                <a:latin typeface="Helvetica" panose="020B0604020202020204" pitchFamily="34" charset="0"/>
              </a:rPr>
              <a:t>Step 2.  Identify all design classes that correspond to the infrastructure domain.</a:t>
            </a:r>
          </a:p>
          <a:p>
            <a:r>
              <a:rPr kumimoji="1" lang="en-US" altLang="zh-CN">
                <a:latin typeface="Helvetica" panose="020B0604020202020204" pitchFamily="34" charset="0"/>
              </a:rPr>
              <a:t>Step 3.  Elaborate all design classes that are not acquired as reusable components.</a:t>
            </a:r>
          </a:p>
          <a:p>
            <a:r>
              <a:rPr kumimoji="1" lang="en-US" altLang="zh-CN">
                <a:latin typeface="Helvetica" panose="020B0604020202020204" pitchFamily="34" charset="0"/>
              </a:rPr>
              <a:t>Step 3a.  Specify message details when classes or component collaborate. </a:t>
            </a:r>
          </a:p>
          <a:p>
            <a:r>
              <a:rPr kumimoji="1" lang="en-US" altLang="zh-CN">
                <a:latin typeface="Helvetica" panose="020B0604020202020204" pitchFamily="34" charset="0"/>
              </a:rPr>
              <a:t>Step 3b.  Identify appropriate interfaces for each component. </a:t>
            </a:r>
          </a:p>
        </p:txBody>
      </p:sp>
      <p:sp>
        <p:nvSpPr>
          <p:cNvPr id="18435" name="灯片编号占位符 1">
            <a:extLst>
              <a:ext uri="{FF2B5EF4-FFF2-40B4-BE49-F238E27FC236}">
                <a16:creationId xmlns:a16="http://schemas.microsoft.com/office/drawing/2014/main" id="{0E017BFE-1D61-E089-A527-6F591B9E21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F3469B5-8C7E-465A-AD3A-016BE91B9215}"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83D34915-5900-6561-D6E6-55EC12511C9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 Level Design -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3137</TotalTime>
  <Words>1990</Words>
  <Application>Microsoft Office PowerPoint</Application>
  <PresentationFormat>全屏显示(4:3)</PresentationFormat>
  <Paragraphs>265</Paragraphs>
  <Slides>36</Slides>
  <Notes>35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Arial</vt:lpstr>
      <vt:lpstr>宋体</vt:lpstr>
      <vt:lpstr>Calibri</vt:lpstr>
      <vt:lpstr>Helvetica</vt:lpstr>
      <vt:lpstr>默认设计模板</vt:lpstr>
      <vt:lpstr>Ch.14  Component-Level Design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160</cp:revision>
  <dcterms:created xsi:type="dcterms:W3CDTF">2007-07-09T05:40:59Z</dcterms:created>
  <dcterms:modified xsi:type="dcterms:W3CDTF">2025-02-24T13:31:36Z</dcterms:modified>
</cp:coreProperties>
</file>