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343" r:id="rId3"/>
    <p:sldId id="369" r:id="rId4"/>
    <p:sldId id="344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51" r:id="rId19"/>
    <p:sldId id="352" r:id="rId20"/>
    <p:sldId id="353" r:id="rId21"/>
    <p:sldId id="354" r:id="rId22"/>
    <p:sldId id="355" r:id="rId23"/>
    <p:sldId id="356" r:id="rId24"/>
    <p:sldId id="383" r:id="rId25"/>
    <p:sldId id="384" r:id="rId26"/>
    <p:sldId id="385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00FF"/>
    <a:srgbClr val="99CCFF"/>
    <a:srgbClr val="CCFFFF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4660"/>
  </p:normalViewPr>
  <p:slideViewPr>
    <p:cSldViewPr>
      <p:cViewPr varScale="1">
        <p:scale>
          <a:sx n="108" d="100"/>
          <a:sy n="108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7DBF6C8-7E27-CBEC-99E8-C80D506651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8CDAC1-0D0E-7E61-DB51-996C04AB41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4F8D683-BC02-45F0-9BBB-8AFE24FE3D4D}" type="datetimeFigureOut">
              <a:rPr lang="zh-CN" altLang="en-US"/>
              <a:pPr>
                <a:defRPr/>
              </a:pPr>
              <a:t>2025/2/24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B31CE0C-218F-3EF9-711B-87AEC1776D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986ABC1-AEE5-C9A4-1C65-A0EA59121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F4DF6-93AA-A70E-32E4-A7D14A1187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E150A-11F7-E145-9D7C-7FDE36B4D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FB5BDF-7693-42F8-ABC5-0B4C431CA64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910B7BE2-49E6-85B3-799C-16B9CC55DD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E3AA8EDC-77C2-ADF2-EC70-4426B6C5DA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A0D7E2A3-19F0-D31B-EB34-0F3AB3DF4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3963C9-61B2-4569-AE34-5598C755ABF2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C4838A99-143B-6691-5908-EC5838F8C6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CC84A8C8-A94C-FBF9-1DDB-65B8CBBDF7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137810EA-DB10-90AD-91C7-21DE51D2D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545AA7-BD62-473F-BC0D-756437F0218E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B0E2C02A-7687-4DF9-F3EA-7EFCC6B085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6419693C-7399-B3F0-A8A0-4702490C26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0F01673-829E-D3B2-7A63-D88BEB914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302670-D751-4F35-8B3D-16FC04FD137D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B29964F2-38FC-61CF-CED9-BB0587C3AE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A696D62E-73F4-87DB-48C4-B531E32E87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25E391B5-079E-7DE8-E258-CDFB9CB26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BBCE7E-A702-4803-97EA-696196CAF665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67C88E62-D3E4-3F60-84CE-BCBE2D86AE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0AEBAD5-B653-D842-C11C-3075A7B94C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154ECF1F-C7F6-4EC4-3B6A-DAE605850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840F9B-0ED3-45FB-8FAC-12BDD6211396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45F43407-8AF0-7E3C-1E9A-8F5219701C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E10474A-550E-F258-12D2-6D74E8F772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451043BF-7C09-EF6A-7F9D-61DACD4E0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E1C999-1AB7-40ED-86B7-51AC29EB7A97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0986406B-C79D-2433-6185-6238481B7E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4970A9B7-5413-A0DA-D998-D1F0AF0E41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D6A25F32-F7F9-585C-8C74-D83BD82AE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75DF86-FBE7-4490-B8A7-C18BF7343F2F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85DD34C3-8995-CE37-37E7-5CE535C8D0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B160020F-4254-C460-8B97-F1088E3C54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D0F79848-7F2C-496F-12C2-ADA6A0D28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AA4FD-F929-49E8-A33A-3B189EE472F3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35C14A50-9054-11BA-0698-76DE01CEEC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C4254E68-448E-A168-AE60-AB77634FBA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282C1232-7834-0B1C-7B73-E5F38F59D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A1CD35-BFBE-4090-96C7-B084C6FC5B88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A15341FB-8672-32FE-C10F-C957545D21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3841FA06-6DE8-C7AD-5DC5-0A9E4E42EA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3CEAF0FC-26AF-AAF8-4107-DF6A3ECFD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F0DA52-D1CB-4C73-A423-A87DBECD506F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4B55114C-49C9-8F28-C601-CAEE9961A1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1631216-DBCA-9CA4-326E-049941FA1D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4C69AE3-9862-3595-E691-B5A98CF54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B88444-D102-4442-98B9-380C98EFF7CF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52906671-9D9C-3245-5180-7508FD6287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0E6AC4AC-337F-A8BD-700A-AC87346EDB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AEE23FC5-9A64-115B-816D-C0C8A65B5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F8C376-1884-448F-89B9-4474C5C59520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EA283780-ECB5-CEB8-EFC1-EA6D705B28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6675100E-FEAF-800B-8A08-8FD85BED22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08F81FCE-F37F-F819-9E45-865B01392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6DC480-EDF5-4AA8-8ACE-8EADE386B5B4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99345069-ADED-E872-EA79-06CE68EE78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F19D912E-8584-EF4F-B2A7-ED1F968BFC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EEE13E43-6BB1-69E5-C860-E74660316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177D2C-4E72-40C4-BF8A-4FBA9A7BA64B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E3E47D90-3BCB-167F-E344-746D54B729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871E415F-8866-98DD-6A0E-AC956298D0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702EBCD2-612F-0BEB-0B10-51F6A9544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03D6A0-D0A1-4062-A68E-9804E236F2E3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29BF43B5-8133-D11F-C77A-FB613221AD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37BA0FEE-07C8-EA56-3745-C91C0AC47D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6C124822-596F-E058-744E-5987A5471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11397E-1E8E-49D0-933F-352960EBCDFD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A961CDB2-176C-E3FC-176D-F9D3479D53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E36BEF73-B0DE-FA4C-7DD3-35A85A7F51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FA99FE0-95AD-2BE5-853D-8BE9CE6D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7FF232-B899-421D-9D20-0FEEFC300BA4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96DB92BC-D285-5EA9-E9C2-64D716994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9BA76316-2AC6-8BE9-D98D-255AD76879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AA6B5B7F-BE32-43CF-079B-3733B0F04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ADCFBC-E6AA-48E4-8446-27007B3CB563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71EC19DB-56BE-7A19-1F2E-A1C0701003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B18CA30E-BA02-6E63-DEEA-0F078C61C8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6E5C2253-45E1-830B-A3DB-92023F81B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30727E-EF37-4859-8184-09E3366D75F9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EC677864-213C-306E-1F85-6A3E606588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AD76E90-9459-3207-85CF-9F42862BC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7B49BCC6-FF2A-6F65-F57D-FCA0485F19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8AD7A8-66B6-4FB5-AAF4-714DFDDABD09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834F9DC-BEE3-3194-1062-BE769638A3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9839F5C8-D5E8-27FC-9185-E575048B6A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6C71D2DE-DB5F-9DC4-44C9-5330BB4BC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2823A1-92F6-429C-9D37-DDAA7C385B62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6588873F-2E5D-DC55-7615-41D89C7EB1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F385BE95-12DF-E9A5-B638-E563237184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2599F079-EC5B-E0FD-30AA-80D14AC9E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79D27D-3563-4841-BBF6-9AD6D5D1AB47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422BFED6-11C1-F1AF-7E74-8A7EF4C58C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76B6012-0E9B-E566-1074-AA7147D169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BA662D9D-382B-CD46-8CF1-B5A1F85F5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D69E31-FADD-4E3F-B672-7E926F7FC3D0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E85F2A9D-6F77-84EC-DCD3-41AF4B0449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9BD40EB-1997-00FD-4BAF-18762878BA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72C57A7A-D1E0-8496-B3E4-0E24B1065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F25000-6C67-4361-B104-860A6B655776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1ADBFDE8-34BD-7AFD-4B9A-EE768A60A6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296E76DA-0CF2-75C8-A902-0039271E9E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EF0BB9FB-2D26-F190-6FA8-352E808A6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F0F0DA-C806-49D2-8823-CC47D108306D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96EBA1-A394-2F4B-7269-50AA71172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E76AC7-BEC7-43C8-965C-2BED584B5B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6D23D8-23F0-0CDE-A37F-BB200D845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92CDE-BCC7-4945-AB1F-8D39E00B79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88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6924B9-70F1-2866-D548-7FE9995D50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6ADDCA-8CA0-B6E9-1870-D751EC1FB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CDF7AD-94C8-56A4-9F20-AB7942D7C6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367C5-826D-4F20-87FE-E64140CFB1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1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F94252-E8E1-1C16-1296-6B0897F0A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668EB8-2E3E-790A-23B9-E5FD05DD28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1CE3F9-7B67-0E87-6585-B5208A5A6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10EE4C-34ED-423A-BDDA-1AFAB4FC5A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5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68C717-01BF-45F2-130F-06F1AE98F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E3E8AF-6318-910E-D6CA-B94AD74594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DF5182-D8A6-384E-F53E-010561EB57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60D54-A66B-4B5E-B429-086BDFABD2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6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087FA8-4F2B-656D-A2A2-43FE18F8DB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DEC621-F34F-F9E0-C322-0DFE466A15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D039CF-8709-E420-1579-CB842026CC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821F5-2DBA-40EC-AFBA-E4F42ED7D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1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11E7B-F748-E1F1-C0AD-9B2C33A7A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D586F-A65C-C022-8276-820FC0057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539F4D-1901-F360-EC13-3AF925A69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8ED5BC-4263-4BBE-930D-357068EBD4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5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21783B-2A54-4199-1455-D3AEE27DC5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6E8FAC-AB2B-8E3B-F412-7355BF1DF2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6AE1CA-2142-33B4-ACBC-753E90B37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963D2F-9E7F-474A-B60F-EAB60FF59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88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F827CF-C914-F9CB-E4EB-45B86A9D67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B4AA0D-9B0B-D7DA-0A1D-9CB1A4C29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B464AD-7F60-7AD0-16B2-0A6B5309A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A30205-709B-4771-A9BB-AA791D5AAB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99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C74F3A0-AFBC-B652-E9F6-37A70BDE1E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2EA368-1199-44C1-8D9E-159E57D32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6A6B55E-3A5C-E244-2378-8B7D6CB25A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6F5D0D-2695-482F-9170-8C44BB2EC8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896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C22E-5FED-D4D8-099F-FF3F6D5FE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3AF41-C29C-86AD-17CC-0648B5955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CFE652-70DD-4B4D-1632-37C63A2F5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3F7C52-401A-4DB5-BF2E-694AF95E88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62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26CA-9564-A69B-7ECE-FF6F24C87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78956-251C-C79F-9206-35E5C43B7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50217-813F-418D-D466-5392A0668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7E295-EB92-4E72-A961-34B7D0A0C3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077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CD5378FF-1FBE-8959-1CAC-B4A3E12A72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E97A9847-F435-92CB-566B-394233BD8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C37B607-FE11-01F3-C8FF-2F35F8519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0120832-7AF2-09D7-DD85-D28DCC22BF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36144E5-CA54-5CA3-FA2E-DD2974B31D8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9DD2141-6C8C-733C-2230-02F3B9465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15CFBC5-A5BF-4A46-AC27-6042D80CA0D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1D20CEA-D09E-CC44-84EB-AE59038063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Ch.15  User Interface Design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403C42B2-0C69-6197-9492-246475FDC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97050"/>
            <a:ext cx="807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Interface analysis means understanding 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(1) the people (end-users) who will interact with the system through the interface;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(2) the tasks that end-users must perform to do their work, 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(3) the content that is presented as part of the interface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(4) the environment in which these tasks will be conducted.</a:t>
            </a: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1455B17A-BFF6-A6D4-6C40-461C8855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C19E64-E847-4319-BB69-A99B30DA8A5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B202574-BEFF-E61B-24C0-7F148283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8D99D41-9C6A-C9E0-9167-44AC781D1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37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600">
                <a:latin typeface="Helvetica" panose="020B0604020202020204" pitchFamily="34" charset="0"/>
              </a:rPr>
              <a:t>Are users trained professionals, technician, clerical, or manufacturing workers?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What level of formal education does the average user have?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Are the users capable of learning from written materials or have they expressed a desire for classroom training?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Are users expert typists or keyboard phobic?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What is the age range of the user community?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Will the users be represented predominately by one gender?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How are users compensated for the work they perform? 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Do users work normal office hours or do they work until the job is done?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Is the software to be an integral part of the work users do or will it be used only occasionally?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What is the primary spoken language among users?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What are the consequences if a user makes a mistake using the system?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Are users experts in the subject matter that is addressed by the system?</a:t>
            </a:r>
          </a:p>
          <a:p>
            <a:r>
              <a:rPr kumimoji="1" lang="en-US" altLang="zh-CN" sz="1600">
                <a:latin typeface="Helvetica" panose="020B0604020202020204" pitchFamily="34" charset="0"/>
              </a:rPr>
              <a:t>Do users want to know about the technology the sits behind the interface?</a:t>
            </a:r>
          </a:p>
        </p:txBody>
      </p:sp>
      <p:sp>
        <p:nvSpPr>
          <p:cNvPr id="22531" name="灯片编号占位符 1">
            <a:extLst>
              <a:ext uri="{FF2B5EF4-FFF2-40B4-BE49-F238E27FC236}">
                <a16:creationId xmlns:a16="http://schemas.microsoft.com/office/drawing/2014/main" id="{84F2A7A0-71F5-C50E-290B-C4A1255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0EE030-B89C-4432-9DC3-29CF7E00384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73B08C9-A853-C10A-3ADD-A8A665F3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User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5D041AEA-B811-909E-8A59-561C5DFF9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1484313"/>
            <a:ext cx="7800975" cy="440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Answers the following questions …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What work will the user perform in specific circumstances?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What tasks and subtasks will be performed as the user does the work?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What specific problem domain objects will the user manipulate as work is performed?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What is the sequence of work tasks—the workflow?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What is the hierarchy of tasks?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Use-cases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define basic interaction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Task elaboration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refines interactive tasks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Object elaboration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identifies interface objects (classes)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Workflow analysis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defines how a work process is completed when several people (and roles) are involved</a:t>
            </a:r>
            <a:endParaRPr lang="en-US" altLang="zh-CN" dirty="0">
              <a:solidFill>
                <a:srgbClr val="0033CC"/>
              </a:solidFill>
              <a:latin typeface="Helvetica" panose="020B0604020202020204" pitchFamily="34" charset="0"/>
            </a:endParaRPr>
          </a:p>
        </p:txBody>
      </p:sp>
      <p:sp>
        <p:nvSpPr>
          <p:cNvPr id="24579" name="灯片编号占位符 1">
            <a:extLst>
              <a:ext uri="{FF2B5EF4-FFF2-40B4-BE49-F238E27FC236}">
                <a16:creationId xmlns:a16="http://schemas.microsoft.com/office/drawing/2014/main" id="{73E275FB-6080-62B1-5360-E1CA13FA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898140-9C49-4275-929B-F9453FCDDD4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A7EFA65-5C3F-CF1D-496D-EB44A160E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Task Analysis and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9BF451A4-6B86-4754-EAD4-C0A0A6C8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9091B0-ADD5-476E-90F4-67ABA36C26AD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5194255-CD1F-58BF-FA77-07F4E5990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 err="1">
                <a:solidFill>
                  <a:srgbClr val="000066"/>
                </a:solidFill>
                <a:latin typeface="+mn-lt"/>
                <a:ea typeface="+mn-ea"/>
              </a:rPr>
              <a:t>Swimlane</a:t>
            </a: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9EF78-C713-E292-ECE6-3A5872E1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3375"/>
            <a:ext cx="3743325" cy="598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E0AC981-E845-53DF-1505-524C2CBE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800">
                <a:latin typeface="Helvetica" panose="020B0604020202020204" pitchFamily="34" charset="0"/>
              </a:rPr>
              <a:t>Are different types of data assigned to consistent geographic locations on the screen (e.g., photos always appear in the upper right hand corner)?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Can the user customize the screen location for content?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Is proper on-screen identification assigned to all content? 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If a large report is to be presented, how should it be partitioned for ease of understanding?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Will mechanisms be available for moving directly to summary information for large collections of data.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Will graphical output be scaled to fit within the bounds of the display device that is used?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How will color to be used to enhance understanding?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How will error messages and warning be presented to the user?</a:t>
            </a:r>
          </a:p>
        </p:txBody>
      </p:sp>
      <p:sp>
        <p:nvSpPr>
          <p:cNvPr id="28675" name="灯片编号占位符 1">
            <a:extLst>
              <a:ext uri="{FF2B5EF4-FFF2-40B4-BE49-F238E27FC236}">
                <a16:creationId xmlns:a16="http://schemas.microsoft.com/office/drawing/2014/main" id="{088CFF23-93A2-4417-52C7-FAC65C57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5855A-F2D5-4D5E-84B7-B3A34EDE412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5EE84C-15EC-E37B-425C-D0905E1F3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Analysis of Display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AE5A631-72F3-4EBF-E37A-C0478F1C4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01788"/>
            <a:ext cx="80772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Using information developed during interface analysis,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define interface objects and actions (operations).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Define events (user actions)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that will cause the state of the user interface to change. Model this behavior.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Depict each interface state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as it will actually look to the end-user.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Indicate how the user interprets the state of the system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from information provided through the interface.</a:t>
            </a:r>
          </a:p>
        </p:txBody>
      </p:sp>
      <p:sp>
        <p:nvSpPr>
          <p:cNvPr id="30723" name="灯片编号占位符 1">
            <a:extLst>
              <a:ext uri="{FF2B5EF4-FFF2-40B4-BE49-F238E27FC236}">
                <a16:creationId xmlns:a16="http://schemas.microsoft.com/office/drawing/2014/main" id="{F0EF5551-4334-D094-E21B-B3079B1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37D1A-69DD-4A1D-AF3D-B7A5C70D6E9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EDEBE0-9254-3A31-E4BC-E37E9E08B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E5484800-859F-5764-D028-FC10E439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73238"/>
            <a:ext cx="807720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Response time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Help facilities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Error handling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Menu and command labeling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Application accessibility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Internationalization</a:t>
            </a:r>
          </a:p>
        </p:txBody>
      </p:sp>
      <p:sp>
        <p:nvSpPr>
          <p:cNvPr id="32771" name="灯片编号占位符 1">
            <a:extLst>
              <a:ext uri="{FF2B5EF4-FFF2-40B4-BE49-F238E27FC236}">
                <a16:creationId xmlns:a16="http://schemas.microsoft.com/office/drawing/2014/main" id="{325D5B23-114C-035B-67EB-3B193124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7C1C2F-9967-456A-B596-9F3F064D6FB3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DDF17B-ED57-A6F6-B69F-860E4CBE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Design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B0A25CB-F77C-56C3-4429-985CFC5B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01788"/>
            <a:ext cx="80772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Where am I? 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The interface should </a:t>
            </a:r>
            <a:endParaRPr kumimoji="1" lang="en-US" altLang="zh-CN" sz="2800" dirty="0">
              <a:solidFill>
                <a:srgbClr val="000066"/>
              </a:solidFill>
              <a:latin typeface="Helvetica" panose="020B0604020202020204" pitchFamily="34" charset="0"/>
            </a:endParaRP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 provide an indication of the WebApp that has been accessed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 inform the user of her location in the content hierarchy.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What can I do now?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The interface should always help the user understand his current options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what functions are available?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what links are live?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what content is relevant?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Where have I been, where am I going? 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The interface must facilitate navigation.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Provide a “map” (implemented in a way that is easy to understand) of where the user has been and what paths may be taken to move elsewhere within the WebApp.</a:t>
            </a: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24B391A6-226D-582B-3DF4-FD6D659C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C67078-A26B-4A5C-9D3E-07113F8988A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A0D963-4E32-0E64-F043-EF49F0865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Web and Mobile App Interface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C34557E7-4F2F-ADA8-1F97-26C725B5A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01788"/>
            <a:ext cx="80772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Bruce </a:t>
            </a:r>
            <a:r>
              <a:rPr kumimoji="1" lang="en-US" altLang="zh-CN" sz="2400" dirty="0" err="1">
                <a:solidFill>
                  <a:srgbClr val="000066"/>
                </a:solidFill>
                <a:latin typeface="Helvetica" panose="020B0604020202020204" pitchFamily="34" charset="0"/>
              </a:rPr>
              <a:t>Tognozzi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[TOG01] suggests…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Effective interfaces are visually apparent and forgiving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, instilling in their users a sense of control. Users quickly see the breadth of their options, grasp how to achieve their goals, and do their work.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Effective interfaces do not concern the user with the inner workings of the system. 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Work is carefully and continuously saved, with full option for the user to undo any activity at any time.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Effective applications and services perform a maximum of work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, while requiring a minimum of information from users.</a:t>
            </a:r>
          </a:p>
        </p:txBody>
      </p:sp>
      <p:sp>
        <p:nvSpPr>
          <p:cNvPr id="36867" name="灯片编号占位符 1">
            <a:extLst>
              <a:ext uri="{FF2B5EF4-FFF2-40B4-BE49-F238E27FC236}">
                <a16:creationId xmlns:a16="http://schemas.microsoft.com/office/drawing/2014/main" id="{150899A9-7BED-6E91-BA3E-3E5EAF96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2A9DE-84DC-41EF-9B5C-92F5DC034F5D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4D28E0-A156-9EBD-4E15-78E21078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Effective Web and Mobile App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E5D3AF9-48FD-3E83-74EA-336C79906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Anticipation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WebApp should be designed so that it anticipates the use’s next move.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Communication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interface should communicate the status of any activity initiated by the user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Consistency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use of navigation controls, menus, icons, and aesthetics (e.g., color, shape, layout)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Controlled autonomy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interface should facilitate user movement throughout the WebApp, but it should do so in a manner that enforces navigation conventions that have been established for the application.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Efficiency—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The design of the WebApp and its interface should optimize the user’s work efficiency, not the efficiency of the Web engineer who designs and builds it or the client-server environment that executes it.</a:t>
            </a:r>
          </a:p>
        </p:txBody>
      </p:sp>
      <p:sp>
        <p:nvSpPr>
          <p:cNvPr id="38915" name="灯片编号占位符 1">
            <a:extLst>
              <a:ext uri="{FF2B5EF4-FFF2-40B4-BE49-F238E27FC236}">
                <a16:creationId xmlns:a16="http://schemas.microsoft.com/office/drawing/2014/main" id="{38F115B0-AF79-96C7-6CC4-588CBB70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AB8B6-EA88-4CA0-A9D1-083525BB198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B1A3C9-00D8-7DBC-AAF5-F66CB6281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Principles -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520F9CDF-6CEB-6106-EA64-9ABC50E9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20938"/>
            <a:ext cx="33972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Easy to learn?</a:t>
            </a:r>
          </a:p>
        </p:txBody>
      </p:sp>
      <p:sp>
        <p:nvSpPr>
          <p:cNvPr id="4099" name="灯片编号占位符 1">
            <a:extLst>
              <a:ext uri="{FF2B5EF4-FFF2-40B4-BE49-F238E27FC236}">
                <a16:creationId xmlns:a16="http://schemas.microsoft.com/office/drawing/2014/main" id="{33515CC2-D701-E2AC-C880-2AFE7783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8B019D-3629-4634-B698-A0821C4308F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39BE92-B9C8-7EE7-A48B-1FCB3F998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16AF7E-8530-EF33-9C67-B98B4CB1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997200"/>
            <a:ext cx="3397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Easy to use?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24B98-1A05-CDCB-64DD-79444F69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576638"/>
            <a:ext cx="3397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Easy to understand?</a:t>
            </a:r>
          </a:p>
        </p:txBody>
      </p:sp>
      <p:pic>
        <p:nvPicPr>
          <p:cNvPr id="4103" name="Picture 6">
            <a:extLst>
              <a:ext uri="{FF2B5EF4-FFF2-40B4-BE49-F238E27FC236}">
                <a16:creationId xmlns:a16="http://schemas.microsoft.com/office/drawing/2014/main" id="{FDC24531-6690-F0DB-CF4D-E91DD66481E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2755900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3C33D55-D349-E88A-CFE6-9CB65A3E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35138"/>
            <a:ext cx="77374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Focus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WebApp interface (and the content it presents) should stay focused on the user task(s) at hand.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 err="1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Fitt’s</a:t>
            </a: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 Law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—“The time to acquire a target is a function of the distance to and size of the target.”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Human interface objects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vast library of reusable human interface objects has been developed for </a:t>
            </a:r>
            <a:r>
              <a:rPr kumimoji="1" lang="en-US" altLang="zh-CN" dirty="0" err="1">
                <a:solidFill>
                  <a:srgbClr val="000066"/>
                </a:solidFill>
                <a:latin typeface="Helvetica" panose="020B0604020202020204" pitchFamily="34" charset="0"/>
              </a:rPr>
              <a:t>WebApps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Latency reduction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WebApp should use multi-tasking in a way that lets the user proceed with work as if the operation has been completed.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Learnability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 A WebApp interface should be designed to minimize learning time, and once learned, to minimize relearning required when the WebApp is revisited. </a:t>
            </a:r>
          </a:p>
        </p:txBody>
      </p:sp>
      <p:sp>
        <p:nvSpPr>
          <p:cNvPr id="40963" name="灯片编号占位符 1">
            <a:extLst>
              <a:ext uri="{FF2B5EF4-FFF2-40B4-BE49-F238E27FC236}">
                <a16:creationId xmlns:a16="http://schemas.microsoft.com/office/drawing/2014/main" id="{C37AC6A4-05DD-8C6E-62A0-2A92DBDE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1E403-207D-4C52-94F7-92E8DAF208A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87995AB-8AAB-2DC1-038A-27A7DACB8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Principles -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30A70B7-0130-FE80-602F-20660A84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35138"/>
            <a:ext cx="76454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Maintain work product integrity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work product (e.g., a form completed by the user, a user specified list) must be automatically saved so that it will not be lost if an error occurs.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Readability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—All information presented through the interface should be readable by young and old.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Track state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—When appropriate, the state of the user interaction should be tracked and stored so that a user can logoff and return later to pick up where she left off.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Visible navigation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well-designed WebApp interface provides “the illusion that users are in the same place, with the work brought to them.”</a:t>
            </a:r>
          </a:p>
        </p:txBody>
      </p:sp>
      <p:sp>
        <p:nvSpPr>
          <p:cNvPr id="43011" name="灯片编号占位符 1">
            <a:extLst>
              <a:ext uri="{FF2B5EF4-FFF2-40B4-BE49-F238E27FC236}">
                <a16:creationId xmlns:a16="http://schemas.microsoft.com/office/drawing/2014/main" id="{6B1E74F2-E666-6E2A-3FF4-995B969E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9A23DC-4810-4C9C-9B2A-6A3D69F7F3C9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BC8ECF-6A81-ADB2-08C6-8B143CDD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Principles -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213107B-B283-5DE2-B2E3-E20AA9E0D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35138"/>
            <a:ext cx="764540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Review information contained in the analysis model and refine as required.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Develop a rough sketch of the Web or Mobile App interface layout.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Map user objectives into specific interface actions.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Define a set of user tasks that are associated with each action.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Storyboard screen images for each interface action.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Refine interface layout and storyboards using input from aesthetic design.</a:t>
            </a:r>
          </a:p>
        </p:txBody>
      </p:sp>
      <p:sp>
        <p:nvSpPr>
          <p:cNvPr id="45059" name="灯片编号占位符 1">
            <a:extLst>
              <a:ext uri="{FF2B5EF4-FFF2-40B4-BE49-F238E27FC236}">
                <a16:creationId xmlns:a16="http://schemas.microsoft.com/office/drawing/2014/main" id="{B3D160E7-04BD-4FD0-9756-1E8B6105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4D2F9-6633-4E9A-B7EA-3386AB26FA7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74DD7F-85EC-AB0A-D06C-600D2440F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Workflow -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80AF0544-D874-3DE7-714F-BAD55CB7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7A31CE-0640-42D0-A306-D23E2BB3AAF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2F715D-4FD2-4D68-AD9A-CD792477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Mapping User 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5EC97-67B0-B222-EAAC-A239A6E62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22400"/>
            <a:ext cx="6946900" cy="445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FDEFF9A-292C-5A34-41AA-106B8607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Identify user interface objects that are required to implement the interface.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Develop a procedural representation of the user’s interaction with the interface.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Develop a behavioral representation of the interface.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Describe the interface layout for each state.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Refine and review the interface design model.</a:t>
            </a:r>
          </a:p>
        </p:txBody>
      </p:sp>
      <p:sp>
        <p:nvSpPr>
          <p:cNvPr id="49155" name="灯片编号占位符 1">
            <a:extLst>
              <a:ext uri="{FF2B5EF4-FFF2-40B4-BE49-F238E27FC236}">
                <a16:creationId xmlns:a16="http://schemas.microsoft.com/office/drawing/2014/main" id="{A366EAA2-A66C-D208-DDD9-66656281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067D1-FD72-4782-8850-1A127D78B8A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D36CB5-6CFE-8EFC-C0F8-6F72D557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Workflow - </a:t>
            </a:r>
            <a:r>
              <a:rPr lang="en-US" altLang="zh-CN" sz="2400" b="1" kern="0" dirty="0">
                <a:solidFill>
                  <a:srgbClr val="000066"/>
                </a:solidFill>
              </a:rPr>
              <a:t>II</a:t>
            </a:r>
            <a:endParaRPr lang="en-US" altLang="zh-CN" sz="2400" b="1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480BBB89-B548-030F-7742-53554C0E5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35138"/>
            <a:ext cx="76454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Don’t be afraid of white space.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Emphasize content.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Organize layout elements from top-left to bottom right.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Group navigation, content, and function geographically within the page.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Don’t extend your real estate with the scrolling bar.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Consider resolution and browser window size when designing layout.</a:t>
            </a:r>
          </a:p>
        </p:txBody>
      </p:sp>
      <p:sp>
        <p:nvSpPr>
          <p:cNvPr id="51203" name="灯片编号占位符 1">
            <a:extLst>
              <a:ext uri="{FF2B5EF4-FFF2-40B4-BE49-F238E27FC236}">
                <a16:creationId xmlns:a16="http://schemas.microsoft.com/office/drawing/2014/main" id="{5FBB4F4A-D184-AFAE-3D05-31F4416E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6A9105-E87B-4331-929F-AECD72C2257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07E6E0E-9AB5-6C9A-0F00-A126E3966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Aesthetic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14733188-D242-88AD-092D-FC531076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52B8BE-2B2A-46BF-A5E6-F19E5584A443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8B3DCD-2016-7818-90F1-59D22E6DB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Design Evaluation Cycle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2240CD4-A5B7-C18B-6F04-539BA938C9F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1571625"/>
            <a:ext cx="4537075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0A6866BE-F030-90BC-3A6F-3CCC6E4D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6D55DF-EEF9-4C50-8FBD-2215D7391E7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0B8A3F-7EA9-7883-5A3B-BCB8ECE0D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</a:t>
            </a:r>
          </a:p>
        </p:txBody>
      </p:sp>
      <p:pic>
        <p:nvPicPr>
          <p:cNvPr id="6148" name="Picture 6">
            <a:extLst>
              <a:ext uri="{FF2B5EF4-FFF2-40B4-BE49-F238E27FC236}">
                <a16:creationId xmlns:a16="http://schemas.microsoft.com/office/drawing/2014/main" id="{D559D006-8E6D-80A1-2FF0-48B95016088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25" y="2755900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38CCFC53-798B-1D65-1BBF-C4C59059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1974850"/>
            <a:ext cx="4117975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Typical Design Errors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lack of consistency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too much memorization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no guidance / help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no context sensitivity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poor response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Arcane/unfriendly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FB24CBCC-792D-6B21-AC52-DDAC68D65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2008188"/>
            <a:ext cx="8077200" cy="234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Place the user in control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Reduce the user’s memory load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Make the interface consistent</a:t>
            </a:r>
          </a:p>
        </p:txBody>
      </p:sp>
      <p:sp>
        <p:nvSpPr>
          <p:cNvPr id="8195" name="灯片编号占位符 1">
            <a:extLst>
              <a:ext uri="{FF2B5EF4-FFF2-40B4-BE49-F238E27FC236}">
                <a16:creationId xmlns:a16="http://schemas.microsoft.com/office/drawing/2014/main" id="{7B0CF663-65B1-4652-931E-063C71C3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9C4638-A7C1-441E-BEFD-1B4F84304F8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245A63-E82B-9E24-DD02-8CEFDBD05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Golden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8FAC310-6C7F-569E-F22C-55D9BD6EE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Define interaction modes in a way that does not force a user into unnecessary or undesired actions.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Provide for flexible interaction.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Allow user interaction to be interruptible and undoable.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Streamline interaction as skill levels advance and allow the interaction to be customized. 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Hide technical internals from the casual user.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Design for direct interaction with objects that appear on the screen. </a:t>
            </a:r>
          </a:p>
        </p:txBody>
      </p:sp>
      <p:sp>
        <p:nvSpPr>
          <p:cNvPr id="10243" name="灯片编号占位符 1">
            <a:extLst>
              <a:ext uri="{FF2B5EF4-FFF2-40B4-BE49-F238E27FC236}">
                <a16:creationId xmlns:a16="http://schemas.microsoft.com/office/drawing/2014/main" id="{03B3156D-BD56-CD64-8CDB-2DE1917C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1356D-C136-4AF2-BF60-6F0DECC2E48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B34A3EF-AB69-138F-0D59-BD5E0E733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Place the User in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A3AB803-5E22-6CAC-7C96-309C0F1A5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Reduce demand on short-term memory.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Establish meaningful defaults. 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Define shortcuts that are intuitive.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The visual layout of the interface should be based on a real world metaphor.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Disclose information in a progressive fashion.</a:t>
            </a:r>
          </a:p>
        </p:txBody>
      </p:sp>
      <p:sp>
        <p:nvSpPr>
          <p:cNvPr id="12291" name="灯片编号占位符 1">
            <a:extLst>
              <a:ext uri="{FF2B5EF4-FFF2-40B4-BE49-F238E27FC236}">
                <a16:creationId xmlns:a16="http://schemas.microsoft.com/office/drawing/2014/main" id="{2A6B7673-406C-D336-72F7-04C93463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184AED-D5CD-4EC4-930C-C57B08B3F85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B6C43AC-187D-0FB9-BA35-C59807DE0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Reduce the User’s Memory 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E1BE93F0-D416-B7B8-3B79-F1D04B5CD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Allow the user to put the current task into a meaningful context.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Maintain consistency across a family of applications.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If past interactive models have created user expectations, do not make changes unless there is a compelling reason to do so. </a:t>
            </a:r>
          </a:p>
        </p:txBody>
      </p:sp>
      <p:sp>
        <p:nvSpPr>
          <p:cNvPr id="14339" name="灯片编号占位符 1">
            <a:extLst>
              <a:ext uri="{FF2B5EF4-FFF2-40B4-BE49-F238E27FC236}">
                <a16:creationId xmlns:a16="http://schemas.microsoft.com/office/drawing/2014/main" id="{11D8EEEB-3335-62CF-5C67-D5C1EB2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EEDC0-7C89-4ADD-9E24-B8F33AB37C7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07AC4E3-4B19-FD7B-268B-9614EB39F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Make the Interface Consistent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0CD35A0B-B33B-3825-8A78-9B5013E25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8077200" cy="412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User model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</a:t>
            </a: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a profile of all end users of the system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Design model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— a design realization of the user model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Mental model (system perception)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 the user’s mental image of what the interface is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Implementation model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— the interface “look and feel” coupled with supporting information that describe interface syntax and semantics</a:t>
            </a:r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71A3C8D1-31FA-C859-D3A1-4C248765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E7D751-C721-460D-B1DD-F22DDC915AC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4B0739-4628-45BE-20C7-65C086446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User Interface Design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747F4EDA-806F-2491-63C5-F0675DC4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FD0F2A-5C59-43D8-9614-F929734F850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72BA79-1B9B-4EE9-840D-9C809FD41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User Interface Design Process</a:t>
            </a:r>
          </a:p>
        </p:txBody>
      </p:sp>
      <p:pic>
        <p:nvPicPr>
          <p:cNvPr id="5" name="Picture 5" descr="Figure 11">
            <a:extLst>
              <a:ext uri="{FF2B5EF4-FFF2-40B4-BE49-F238E27FC236}">
                <a16:creationId xmlns:a16="http://schemas.microsoft.com/office/drawing/2014/main" id="{822D2BB4-8961-C258-6675-32E38846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16113"/>
            <a:ext cx="789305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1670</Words>
  <Application>Microsoft Office PowerPoint</Application>
  <PresentationFormat>全屏显示(4:3)</PresentationFormat>
  <Paragraphs>197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</vt:lpstr>
      <vt:lpstr>宋体</vt:lpstr>
      <vt:lpstr>Calibri</vt:lpstr>
      <vt:lpstr>Helvetica</vt:lpstr>
      <vt:lpstr>默认设计模板</vt:lpstr>
      <vt:lpstr>Ch.15  User Interface Design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159</cp:revision>
  <dcterms:created xsi:type="dcterms:W3CDTF">2007-07-09T05:40:59Z</dcterms:created>
  <dcterms:modified xsi:type="dcterms:W3CDTF">2025-02-24T13:31:37Z</dcterms:modified>
</cp:coreProperties>
</file>