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sldIdLst>
    <p:sldId id="259" r:id="rId2"/>
    <p:sldId id="313" r:id="rId3"/>
    <p:sldId id="341" r:id="rId4"/>
    <p:sldId id="342" r:id="rId5"/>
    <p:sldId id="344" r:id="rId6"/>
    <p:sldId id="346" r:id="rId7"/>
    <p:sldId id="347" r:id="rId8"/>
    <p:sldId id="349" r:id="rId9"/>
    <p:sldId id="351" r:id="rId10"/>
    <p:sldId id="350" r:id="rId11"/>
    <p:sldId id="352" r:id="rId12"/>
    <p:sldId id="354" r:id="rId13"/>
    <p:sldId id="353" r:id="rId14"/>
    <p:sldId id="360" r:id="rId15"/>
    <p:sldId id="361" r:id="rId16"/>
    <p:sldId id="362" r:id="rId17"/>
    <p:sldId id="363" r:id="rId18"/>
    <p:sldId id="364" r:id="rId19"/>
    <p:sldId id="365" r:id="rId2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CC"/>
    <a:srgbClr val="0033CC"/>
    <a:srgbClr val="F9F7A7"/>
    <a:srgbClr val="99CCFF"/>
    <a:srgbClr val="009999"/>
    <a:srgbClr val="CCFFFF"/>
    <a:srgbClr val="0099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8" d="100"/>
          <a:sy n="108" d="100"/>
        </p:scale>
        <p:origin x="1650"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F5738CC9-A5CD-2CF8-AE0C-560E4BBD8E61}"/>
              </a:ext>
            </a:extLst>
          </p:cNvPr>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ea typeface="宋体" charset="-122"/>
              </a:defRPr>
            </a:lvl1pPr>
          </a:lstStyle>
          <a:p>
            <a:pPr>
              <a:defRPr/>
            </a:pPr>
            <a:endParaRPr lang="zh-CN" altLang="en-US"/>
          </a:p>
        </p:txBody>
      </p:sp>
      <p:sp>
        <p:nvSpPr>
          <p:cNvPr id="3" name="日期占位符 2">
            <a:extLst>
              <a:ext uri="{FF2B5EF4-FFF2-40B4-BE49-F238E27FC236}">
                <a16:creationId xmlns:a16="http://schemas.microsoft.com/office/drawing/2014/main" id="{39F8D157-EC2F-0AA9-C409-89F4EDA0CDF4}"/>
              </a:ext>
            </a:extLst>
          </p:cNvPr>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ea typeface="宋体" charset="-122"/>
              </a:defRPr>
            </a:lvl1pPr>
          </a:lstStyle>
          <a:p>
            <a:pPr>
              <a:defRPr/>
            </a:pPr>
            <a:fld id="{F54C88D2-B7E9-495D-9657-972B299B57C6}" type="datetimeFigureOut">
              <a:rPr lang="zh-CN" altLang="en-US"/>
              <a:pPr>
                <a:defRPr/>
              </a:pPr>
              <a:t>2025/2/24</a:t>
            </a:fld>
            <a:endParaRPr lang="zh-CN" altLang="en-US"/>
          </a:p>
        </p:txBody>
      </p:sp>
      <p:sp>
        <p:nvSpPr>
          <p:cNvPr id="4" name="幻灯片图像占位符 3">
            <a:extLst>
              <a:ext uri="{FF2B5EF4-FFF2-40B4-BE49-F238E27FC236}">
                <a16:creationId xmlns:a16="http://schemas.microsoft.com/office/drawing/2014/main" id="{A1851A85-9751-EB9D-5162-374D8736BA25}"/>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a:extLst>
              <a:ext uri="{FF2B5EF4-FFF2-40B4-BE49-F238E27FC236}">
                <a16:creationId xmlns:a16="http://schemas.microsoft.com/office/drawing/2014/main" id="{6DA4B25B-92FB-1EBD-D0C4-5314A128EB55}"/>
              </a:ext>
            </a:extLst>
          </p:cNvPr>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6" name="页脚占位符 5">
            <a:extLst>
              <a:ext uri="{FF2B5EF4-FFF2-40B4-BE49-F238E27FC236}">
                <a16:creationId xmlns:a16="http://schemas.microsoft.com/office/drawing/2014/main" id="{8AB320A9-09DB-9869-450B-C0B58AA7F0C7}"/>
              </a:ext>
            </a:extLst>
          </p:cNvPr>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ea typeface="宋体" charset="-122"/>
              </a:defRPr>
            </a:lvl1pPr>
          </a:lstStyle>
          <a:p>
            <a:pPr>
              <a:defRPr/>
            </a:pPr>
            <a:endParaRPr lang="zh-CN" altLang="en-US"/>
          </a:p>
        </p:txBody>
      </p:sp>
      <p:sp>
        <p:nvSpPr>
          <p:cNvPr id="7" name="灯片编号占位符 6">
            <a:extLst>
              <a:ext uri="{FF2B5EF4-FFF2-40B4-BE49-F238E27FC236}">
                <a16:creationId xmlns:a16="http://schemas.microsoft.com/office/drawing/2014/main" id="{F831A005-CE36-4EF9-8B30-70B291A9B5FD}"/>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8E1B0666-986F-45E4-919B-E7C18996D97D}" type="slidenum">
              <a:rPr lang="zh-CN" altLang="en-US"/>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a:extLst>
              <a:ext uri="{FF2B5EF4-FFF2-40B4-BE49-F238E27FC236}">
                <a16:creationId xmlns:a16="http://schemas.microsoft.com/office/drawing/2014/main" id="{9FF4F263-A805-2739-C102-461DB4049B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2531" name="备注占位符 2">
            <a:extLst>
              <a:ext uri="{FF2B5EF4-FFF2-40B4-BE49-F238E27FC236}">
                <a16:creationId xmlns:a16="http://schemas.microsoft.com/office/drawing/2014/main" id="{147C4DA5-9B24-52A9-8784-61E62E201F8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a:p>
        </p:txBody>
      </p:sp>
      <p:sp>
        <p:nvSpPr>
          <p:cNvPr id="22532" name="灯片编号占位符 3">
            <a:extLst>
              <a:ext uri="{FF2B5EF4-FFF2-40B4-BE49-F238E27FC236}">
                <a16:creationId xmlns:a16="http://schemas.microsoft.com/office/drawing/2014/main" id="{3E184505-03B2-116E-4E75-603F70DF983A}"/>
              </a:ext>
            </a:extLst>
          </p:cNvPr>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7D59E60-00FD-4D6B-8631-EA04DD278D8A}" type="slidenum">
              <a:rPr lang="zh-CN" altLang="en-US"/>
              <a:pPr eaLnBrk="1" hangingPunct="1"/>
              <a:t>8</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84CD7889-1999-F517-7C4E-491D1FD6F947}"/>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29B92830-F3E2-25BD-18BB-865A20C6B1C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47758FC1-D698-A202-EFD1-D810BB78607D}"/>
              </a:ext>
            </a:extLst>
          </p:cNvPr>
          <p:cNvSpPr>
            <a:spLocks noGrp="1" noChangeArrowheads="1"/>
          </p:cNvSpPr>
          <p:nvPr>
            <p:ph type="sldNum" sz="quarter" idx="12"/>
          </p:nvPr>
        </p:nvSpPr>
        <p:spPr>
          <a:ln/>
        </p:spPr>
        <p:txBody>
          <a:bodyPr/>
          <a:lstStyle>
            <a:lvl1pPr>
              <a:defRPr/>
            </a:lvl1pPr>
          </a:lstStyle>
          <a:p>
            <a:fld id="{61877E7A-5B0E-4979-B6A7-7816A5837D6F}" type="slidenum">
              <a:rPr lang="en-US" altLang="zh-CN"/>
              <a:pPr/>
              <a:t>‹#›</a:t>
            </a:fld>
            <a:endParaRPr lang="en-US" altLang="zh-CN"/>
          </a:p>
        </p:txBody>
      </p:sp>
    </p:spTree>
    <p:extLst>
      <p:ext uri="{BB962C8B-B14F-4D97-AF65-F5344CB8AC3E}">
        <p14:creationId xmlns:p14="http://schemas.microsoft.com/office/powerpoint/2010/main" val="14007847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371FE56-3FF4-0EF5-7D81-DAED6E25AEC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898DC06-248A-20E0-C9B3-C0341A3B829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4DCCBC0-03EA-FD7C-5741-21A2FCDC644F}"/>
              </a:ext>
            </a:extLst>
          </p:cNvPr>
          <p:cNvSpPr>
            <a:spLocks noGrp="1" noChangeArrowheads="1"/>
          </p:cNvSpPr>
          <p:nvPr>
            <p:ph type="sldNum" sz="quarter" idx="12"/>
          </p:nvPr>
        </p:nvSpPr>
        <p:spPr>
          <a:ln/>
        </p:spPr>
        <p:txBody>
          <a:bodyPr/>
          <a:lstStyle>
            <a:lvl1pPr>
              <a:defRPr/>
            </a:lvl1pPr>
          </a:lstStyle>
          <a:p>
            <a:fld id="{2AD25C8A-81E0-4691-980D-3BC6653EFB13}" type="slidenum">
              <a:rPr lang="en-US" altLang="zh-CN"/>
              <a:pPr/>
              <a:t>‹#›</a:t>
            </a:fld>
            <a:endParaRPr lang="en-US" altLang="zh-CN"/>
          </a:p>
        </p:txBody>
      </p:sp>
    </p:spTree>
    <p:extLst>
      <p:ext uri="{BB962C8B-B14F-4D97-AF65-F5344CB8AC3E}">
        <p14:creationId xmlns:p14="http://schemas.microsoft.com/office/powerpoint/2010/main" val="25597031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78600" y="188913"/>
            <a:ext cx="2108200" cy="586581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250825" y="188913"/>
            <a:ext cx="6175375" cy="586581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17AF0064-4484-7855-729E-65910FD6CE7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67F7DEE6-BCA1-8394-ECCC-36965015DC6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5B9BD52-6E3B-44A5-DEAB-02811C3BAAF9}"/>
              </a:ext>
            </a:extLst>
          </p:cNvPr>
          <p:cNvSpPr>
            <a:spLocks noGrp="1" noChangeArrowheads="1"/>
          </p:cNvSpPr>
          <p:nvPr>
            <p:ph type="sldNum" sz="quarter" idx="12"/>
          </p:nvPr>
        </p:nvSpPr>
        <p:spPr>
          <a:ln/>
        </p:spPr>
        <p:txBody>
          <a:bodyPr/>
          <a:lstStyle>
            <a:lvl1pPr>
              <a:defRPr/>
            </a:lvl1pPr>
          </a:lstStyle>
          <a:p>
            <a:fld id="{629006D1-CE79-4768-9AD8-048BC53A7652}" type="slidenum">
              <a:rPr lang="en-US" altLang="zh-CN"/>
              <a:pPr/>
              <a:t>‹#›</a:t>
            </a:fld>
            <a:endParaRPr lang="en-US" altLang="zh-CN"/>
          </a:p>
        </p:txBody>
      </p:sp>
    </p:spTree>
    <p:extLst>
      <p:ext uri="{BB962C8B-B14F-4D97-AF65-F5344CB8AC3E}">
        <p14:creationId xmlns:p14="http://schemas.microsoft.com/office/powerpoint/2010/main" val="182423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F5F3D5F2-AFE9-7E2C-49AA-B508307AE1B9}"/>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A8445E7A-E149-0890-827D-6BB29A1B937C}"/>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D08C604-4F83-1D95-33A1-ECB3D62258D1}"/>
              </a:ext>
            </a:extLst>
          </p:cNvPr>
          <p:cNvSpPr>
            <a:spLocks noGrp="1" noChangeArrowheads="1"/>
          </p:cNvSpPr>
          <p:nvPr>
            <p:ph type="sldNum" sz="quarter" idx="12"/>
          </p:nvPr>
        </p:nvSpPr>
        <p:spPr>
          <a:ln/>
        </p:spPr>
        <p:txBody>
          <a:bodyPr/>
          <a:lstStyle>
            <a:lvl1pPr>
              <a:defRPr/>
            </a:lvl1pPr>
          </a:lstStyle>
          <a:p>
            <a:fld id="{CEC5EF01-DF4D-49C9-AA38-DC46EA680939}" type="slidenum">
              <a:rPr lang="en-US" altLang="zh-CN"/>
              <a:pPr/>
              <a:t>‹#›</a:t>
            </a:fld>
            <a:endParaRPr lang="en-US" altLang="zh-CN"/>
          </a:p>
        </p:txBody>
      </p:sp>
    </p:spTree>
    <p:extLst>
      <p:ext uri="{BB962C8B-B14F-4D97-AF65-F5344CB8AC3E}">
        <p14:creationId xmlns:p14="http://schemas.microsoft.com/office/powerpoint/2010/main" val="30554974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B8A1B8C-74DF-F52F-D7E7-AF6D35E2E3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043DB8F-62DF-8E65-B9EF-A1396434E41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8C406097-80FA-69F6-E8B9-D69E5939C96E}"/>
              </a:ext>
            </a:extLst>
          </p:cNvPr>
          <p:cNvSpPr>
            <a:spLocks noGrp="1" noChangeArrowheads="1"/>
          </p:cNvSpPr>
          <p:nvPr>
            <p:ph type="sldNum" sz="quarter" idx="12"/>
          </p:nvPr>
        </p:nvSpPr>
        <p:spPr>
          <a:ln/>
        </p:spPr>
        <p:txBody>
          <a:bodyPr/>
          <a:lstStyle>
            <a:lvl1pPr>
              <a:defRPr/>
            </a:lvl1pPr>
          </a:lstStyle>
          <a:p>
            <a:fld id="{5B9BE2EA-0F12-4C92-BFEB-0E26F745395F}" type="slidenum">
              <a:rPr lang="en-US" altLang="zh-CN"/>
              <a:pPr/>
              <a:t>‹#›</a:t>
            </a:fld>
            <a:endParaRPr lang="en-US" altLang="zh-CN"/>
          </a:p>
        </p:txBody>
      </p:sp>
    </p:spTree>
    <p:extLst>
      <p:ext uri="{BB962C8B-B14F-4D97-AF65-F5344CB8AC3E}">
        <p14:creationId xmlns:p14="http://schemas.microsoft.com/office/powerpoint/2010/main" val="5353580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441825" y="1125538"/>
            <a:ext cx="4038600" cy="492918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0A489F59-A7C7-D0D8-20A7-9A6E02CC63E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97B77EB9-76E6-2500-EDCC-A7A9BCB088A6}"/>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642432A0-7B81-6FC7-F731-D3CAC48D428C}"/>
              </a:ext>
            </a:extLst>
          </p:cNvPr>
          <p:cNvSpPr>
            <a:spLocks noGrp="1" noChangeArrowheads="1"/>
          </p:cNvSpPr>
          <p:nvPr>
            <p:ph type="sldNum" sz="quarter" idx="12"/>
          </p:nvPr>
        </p:nvSpPr>
        <p:spPr>
          <a:ln/>
        </p:spPr>
        <p:txBody>
          <a:bodyPr/>
          <a:lstStyle>
            <a:lvl1pPr>
              <a:defRPr/>
            </a:lvl1pPr>
          </a:lstStyle>
          <a:p>
            <a:fld id="{BEC0B160-D1A3-4D36-AA1E-C5AFF309C058}" type="slidenum">
              <a:rPr lang="en-US" altLang="zh-CN"/>
              <a:pPr/>
              <a:t>‹#›</a:t>
            </a:fld>
            <a:endParaRPr lang="en-US" altLang="zh-CN"/>
          </a:p>
        </p:txBody>
      </p:sp>
    </p:spTree>
    <p:extLst>
      <p:ext uri="{BB962C8B-B14F-4D97-AF65-F5344CB8AC3E}">
        <p14:creationId xmlns:p14="http://schemas.microsoft.com/office/powerpoint/2010/main" val="2336278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C7B4C4A4-3AEE-85AC-0365-537A7F29A556}"/>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AAADB87A-41A9-A04B-434B-5B85F86854A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27A74DA7-43B3-3C5A-D4F8-4E2BB3BEA6DE}"/>
              </a:ext>
            </a:extLst>
          </p:cNvPr>
          <p:cNvSpPr>
            <a:spLocks noGrp="1" noChangeArrowheads="1"/>
          </p:cNvSpPr>
          <p:nvPr>
            <p:ph type="sldNum" sz="quarter" idx="12"/>
          </p:nvPr>
        </p:nvSpPr>
        <p:spPr>
          <a:ln/>
        </p:spPr>
        <p:txBody>
          <a:bodyPr/>
          <a:lstStyle>
            <a:lvl1pPr>
              <a:defRPr/>
            </a:lvl1pPr>
          </a:lstStyle>
          <a:p>
            <a:fld id="{0A01239A-FBE2-4DC9-9C5A-621DC66BA210}" type="slidenum">
              <a:rPr lang="en-US" altLang="zh-CN"/>
              <a:pPr/>
              <a:t>‹#›</a:t>
            </a:fld>
            <a:endParaRPr lang="en-US" altLang="zh-CN"/>
          </a:p>
        </p:txBody>
      </p:sp>
    </p:spTree>
    <p:extLst>
      <p:ext uri="{BB962C8B-B14F-4D97-AF65-F5344CB8AC3E}">
        <p14:creationId xmlns:p14="http://schemas.microsoft.com/office/powerpoint/2010/main" val="34339580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21F01889-2CC9-D0D7-F577-C54E9FFBC80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C8D200A8-850C-96EB-5526-914765F05D5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24CB6D40-ED57-065B-AFA3-290FB3AFB3B3}"/>
              </a:ext>
            </a:extLst>
          </p:cNvPr>
          <p:cNvSpPr>
            <a:spLocks noGrp="1" noChangeArrowheads="1"/>
          </p:cNvSpPr>
          <p:nvPr>
            <p:ph type="sldNum" sz="quarter" idx="12"/>
          </p:nvPr>
        </p:nvSpPr>
        <p:spPr>
          <a:ln/>
        </p:spPr>
        <p:txBody>
          <a:bodyPr/>
          <a:lstStyle>
            <a:lvl1pPr>
              <a:defRPr/>
            </a:lvl1pPr>
          </a:lstStyle>
          <a:p>
            <a:fld id="{F9BA72DD-D170-48F3-B5E0-A6BE7DFFDC3B}" type="slidenum">
              <a:rPr lang="en-US" altLang="zh-CN"/>
              <a:pPr/>
              <a:t>‹#›</a:t>
            </a:fld>
            <a:endParaRPr lang="en-US" altLang="zh-CN"/>
          </a:p>
        </p:txBody>
      </p:sp>
    </p:spTree>
    <p:extLst>
      <p:ext uri="{BB962C8B-B14F-4D97-AF65-F5344CB8AC3E}">
        <p14:creationId xmlns:p14="http://schemas.microsoft.com/office/powerpoint/2010/main" val="22718632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7712A14B-06AC-3675-AAF4-E88D8A7BFB7E}"/>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8C823628-1FEC-CB94-B6E7-D36E25D6AFF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315FAA8C-D01F-47D7-7845-880A2C5B1A57}"/>
              </a:ext>
            </a:extLst>
          </p:cNvPr>
          <p:cNvSpPr>
            <a:spLocks noGrp="1" noChangeArrowheads="1"/>
          </p:cNvSpPr>
          <p:nvPr>
            <p:ph type="sldNum" sz="quarter" idx="12"/>
          </p:nvPr>
        </p:nvSpPr>
        <p:spPr>
          <a:ln/>
        </p:spPr>
        <p:txBody>
          <a:bodyPr/>
          <a:lstStyle>
            <a:lvl1pPr>
              <a:defRPr/>
            </a:lvl1pPr>
          </a:lstStyle>
          <a:p>
            <a:fld id="{4D919E9E-21BC-4D9D-A0CF-A5EA4B93285D}" type="slidenum">
              <a:rPr lang="en-US" altLang="zh-CN"/>
              <a:pPr/>
              <a:t>‹#›</a:t>
            </a:fld>
            <a:endParaRPr lang="en-US" altLang="zh-CN"/>
          </a:p>
        </p:txBody>
      </p:sp>
    </p:spTree>
    <p:extLst>
      <p:ext uri="{BB962C8B-B14F-4D97-AF65-F5344CB8AC3E}">
        <p14:creationId xmlns:p14="http://schemas.microsoft.com/office/powerpoint/2010/main" val="42870057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D74C8B19-298F-C8C2-0494-7EDC80ECA00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BF93B060-B1C3-4487-36AE-A4337A1193B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23D73E76-BCEF-8A1D-3905-E165C4F1E333}"/>
              </a:ext>
            </a:extLst>
          </p:cNvPr>
          <p:cNvSpPr>
            <a:spLocks noGrp="1" noChangeArrowheads="1"/>
          </p:cNvSpPr>
          <p:nvPr>
            <p:ph type="sldNum" sz="quarter" idx="12"/>
          </p:nvPr>
        </p:nvSpPr>
        <p:spPr>
          <a:ln/>
        </p:spPr>
        <p:txBody>
          <a:bodyPr/>
          <a:lstStyle>
            <a:lvl1pPr>
              <a:defRPr/>
            </a:lvl1pPr>
          </a:lstStyle>
          <a:p>
            <a:fld id="{5453B047-D846-4241-B5BA-E6B184373C19}" type="slidenum">
              <a:rPr lang="en-US" altLang="zh-CN"/>
              <a:pPr/>
              <a:t>‹#›</a:t>
            </a:fld>
            <a:endParaRPr lang="en-US" altLang="zh-CN"/>
          </a:p>
        </p:txBody>
      </p:sp>
    </p:spTree>
    <p:extLst>
      <p:ext uri="{BB962C8B-B14F-4D97-AF65-F5344CB8AC3E}">
        <p14:creationId xmlns:p14="http://schemas.microsoft.com/office/powerpoint/2010/main" val="36613050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A5EACB0-C581-6465-091C-58CC4AA2BD00}"/>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673A59F-82C5-0A6D-0E93-DB48B6A9AFAE}"/>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721CC3FB-26A7-E584-29A0-109945733374}"/>
              </a:ext>
            </a:extLst>
          </p:cNvPr>
          <p:cNvSpPr>
            <a:spLocks noGrp="1" noChangeArrowheads="1"/>
          </p:cNvSpPr>
          <p:nvPr>
            <p:ph type="sldNum" sz="quarter" idx="12"/>
          </p:nvPr>
        </p:nvSpPr>
        <p:spPr>
          <a:ln/>
        </p:spPr>
        <p:txBody>
          <a:bodyPr/>
          <a:lstStyle>
            <a:lvl1pPr>
              <a:defRPr/>
            </a:lvl1pPr>
          </a:lstStyle>
          <a:p>
            <a:fld id="{24D69C7F-DD00-4DD1-94F6-DECEDDDEBAB4}" type="slidenum">
              <a:rPr lang="en-US" altLang="zh-CN"/>
              <a:pPr/>
              <a:t>‹#›</a:t>
            </a:fld>
            <a:endParaRPr lang="en-US" altLang="zh-CN"/>
          </a:p>
        </p:txBody>
      </p:sp>
    </p:spTree>
    <p:extLst>
      <p:ext uri="{BB962C8B-B14F-4D97-AF65-F5344CB8AC3E}">
        <p14:creationId xmlns:p14="http://schemas.microsoft.com/office/powerpoint/2010/main" val="17485887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050" name="Picture 9" descr="66">
            <a:extLst>
              <a:ext uri="{FF2B5EF4-FFF2-40B4-BE49-F238E27FC236}">
                <a16:creationId xmlns:a16="http://schemas.microsoft.com/office/drawing/2014/main" id="{580A300D-94D7-C125-8F04-1B30382BFE05}"/>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
            <a:extLst>
              <a:ext uri="{FF2B5EF4-FFF2-40B4-BE49-F238E27FC236}">
                <a16:creationId xmlns:a16="http://schemas.microsoft.com/office/drawing/2014/main" id="{E7FC8B6E-DD1C-0657-7FB4-6470E588BD5A}"/>
              </a:ext>
            </a:extLst>
          </p:cNvPr>
          <p:cNvSpPr>
            <a:spLocks noGrp="1" noChangeArrowheads="1"/>
          </p:cNvSpPr>
          <p:nvPr>
            <p:ph type="title"/>
          </p:nvPr>
        </p:nvSpPr>
        <p:spPr bwMode="auto">
          <a:xfrm>
            <a:off x="827088" y="188913"/>
            <a:ext cx="7859712" cy="85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52" name="Rectangle 3">
            <a:extLst>
              <a:ext uri="{FF2B5EF4-FFF2-40B4-BE49-F238E27FC236}">
                <a16:creationId xmlns:a16="http://schemas.microsoft.com/office/drawing/2014/main" id="{5AB5A072-CB0D-A6CF-6ED1-B2F5BBAFD778}"/>
              </a:ext>
            </a:extLst>
          </p:cNvPr>
          <p:cNvSpPr>
            <a:spLocks noGrp="1" noChangeArrowheads="1"/>
          </p:cNvSpPr>
          <p:nvPr>
            <p:ph type="body" idx="1"/>
          </p:nvPr>
        </p:nvSpPr>
        <p:spPr bwMode="auto">
          <a:xfrm>
            <a:off x="250825" y="112553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 name="Rectangle 4">
            <a:extLst>
              <a:ext uri="{FF2B5EF4-FFF2-40B4-BE49-F238E27FC236}">
                <a16:creationId xmlns:a16="http://schemas.microsoft.com/office/drawing/2014/main" id="{4DFCAA6C-23BD-FDB6-2FB2-3C99DBE81050}"/>
              </a:ext>
            </a:extLst>
          </p:cNvPr>
          <p:cNvSpPr>
            <a:spLocks noGrp="1" noChangeArrowheads="1"/>
          </p:cNvSpPr>
          <p:nvPr>
            <p:ph type="dt" sz="half" idx="2"/>
          </p:nvPr>
        </p:nvSpPr>
        <p:spPr bwMode="auto">
          <a:xfrm>
            <a:off x="15748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pitchFamily="34" charset="0"/>
                <a:ea typeface="宋体" pitchFamily="2" charset="-122"/>
              </a:defRPr>
            </a:lvl1pPr>
          </a:lstStyle>
          <a:p>
            <a:pPr>
              <a:defRPr/>
            </a:pPr>
            <a:endParaRPr lang="en-US" altLang="zh-CN"/>
          </a:p>
        </p:txBody>
      </p:sp>
      <p:sp>
        <p:nvSpPr>
          <p:cNvPr id="1029" name="Rectangle 5">
            <a:extLst>
              <a:ext uri="{FF2B5EF4-FFF2-40B4-BE49-F238E27FC236}">
                <a16:creationId xmlns:a16="http://schemas.microsoft.com/office/drawing/2014/main" id="{96973FD9-8408-914D-2FBD-AB8C409961F9}"/>
              </a:ext>
            </a:extLst>
          </p:cNvPr>
          <p:cNvSpPr>
            <a:spLocks noGrp="1" noChangeArrowheads="1"/>
          </p:cNvSpPr>
          <p:nvPr>
            <p:ph type="ftr" sz="quarter" idx="3"/>
          </p:nvPr>
        </p:nvSpPr>
        <p:spPr bwMode="auto">
          <a:xfrm>
            <a:off x="3836988"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pitchFamily="34" charset="0"/>
                <a:ea typeface="宋体" pitchFamily="2" charset="-122"/>
              </a:defRPr>
            </a:lvl1pPr>
          </a:lstStyle>
          <a:p>
            <a:pPr>
              <a:defRPr/>
            </a:pPr>
            <a:endParaRPr lang="en-US" altLang="zh-CN"/>
          </a:p>
        </p:txBody>
      </p:sp>
      <p:sp>
        <p:nvSpPr>
          <p:cNvPr id="1030" name="Rectangle 6">
            <a:extLst>
              <a:ext uri="{FF2B5EF4-FFF2-40B4-BE49-F238E27FC236}">
                <a16:creationId xmlns:a16="http://schemas.microsoft.com/office/drawing/2014/main" id="{0584A22F-C701-778C-6B1F-62431C0D8E87}"/>
              </a:ext>
            </a:extLst>
          </p:cNvPr>
          <p:cNvSpPr>
            <a:spLocks noGrp="1" noChangeArrowheads="1"/>
          </p:cNvSpPr>
          <p:nvPr>
            <p:ph type="sldNum" sz="quarter" idx="4"/>
          </p:nvPr>
        </p:nvSpPr>
        <p:spPr bwMode="auto">
          <a:xfrm>
            <a:off x="6804025" y="6245225"/>
            <a:ext cx="1882775"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9858838-9CF2-41E0-97BD-CD6054A85D97}"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3600" b="1">
          <a:solidFill>
            <a:srgbClr val="000099"/>
          </a:solidFill>
          <a:latin typeface="+mj-lt"/>
          <a:ea typeface="+mj-ea"/>
          <a:cs typeface="+mj-cs"/>
        </a:defRPr>
      </a:lvl1pPr>
      <a:lvl2pPr algn="ctr" rtl="0" eaLnBrk="0" fontAlgn="base" hangingPunct="0">
        <a:spcBef>
          <a:spcPct val="0"/>
        </a:spcBef>
        <a:spcAft>
          <a:spcPct val="0"/>
        </a:spcAft>
        <a:defRPr sz="3600" b="1">
          <a:solidFill>
            <a:srgbClr val="000099"/>
          </a:solidFill>
          <a:latin typeface="Arial" pitchFamily="34" charset="0"/>
          <a:ea typeface="宋体" pitchFamily="2" charset="-122"/>
        </a:defRPr>
      </a:lvl2pPr>
      <a:lvl3pPr algn="ctr" rtl="0" eaLnBrk="0" fontAlgn="base" hangingPunct="0">
        <a:spcBef>
          <a:spcPct val="0"/>
        </a:spcBef>
        <a:spcAft>
          <a:spcPct val="0"/>
        </a:spcAft>
        <a:defRPr sz="3600" b="1">
          <a:solidFill>
            <a:srgbClr val="000099"/>
          </a:solidFill>
          <a:latin typeface="Arial" pitchFamily="34" charset="0"/>
          <a:ea typeface="宋体" pitchFamily="2" charset="-122"/>
        </a:defRPr>
      </a:lvl3pPr>
      <a:lvl4pPr algn="ctr" rtl="0" eaLnBrk="0" fontAlgn="base" hangingPunct="0">
        <a:spcBef>
          <a:spcPct val="0"/>
        </a:spcBef>
        <a:spcAft>
          <a:spcPct val="0"/>
        </a:spcAft>
        <a:defRPr sz="3600" b="1">
          <a:solidFill>
            <a:srgbClr val="000099"/>
          </a:solidFill>
          <a:latin typeface="Arial" pitchFamily="34" charset="0"/>
          <a:ea typeface="宋体" pitchFamily="2" charset="-122"/>
        </a:defRPr>
      </a:lvl4pPr>
      <a:lvl5pPr algn="ctr" rtl="0" eaLnBrk="0" fontAlgn="base" hangingPunct="0">
        <a:spcBef>
          <a:spcPct val="0"/>
        </a:spcBef>
        <a:spcAft>
          <a:spcPct val="0"/>
        </a:spcAft>
        <a:defRPr sz="3600" b="1">
          <a:solidFill>
            <a:srgbClr val="000099"/>
          </a:solidFill>
          <a:latin typeface="Arial" pitchFamily="34" charset="0"/>
          <a:ea typeface="宋体" pitchFamily="2" charset="-122"/>
        </a:defRPr>
      </a:lvl5pPr>
      <a:lvl6pPr marL="457200" algn="ctr" rtl="0" fontAlgn="base">
        <a:spcBef>
          <a:spcPct val="0"/>
        </a:spcBef>
        <a:spcAft>
          <a:spcPct val="0"/>
        </a:spcAft>
        <a:defRPr sz="3600" b="1">
          <a:solidFill>
            <a:srgbClr val="000099"/>
          </a:solidFill>
          <a:latin typeface="Arial" pitchFamily="34" charset="0"/>
          <a:ea typeface="宋体" pitchFamily="2" charset="-122"/>
        </a:defRPr>
      </a:lvl6pPr>
      <a:lvl7pPr marL="914400" algn="ctr" rtl="0" fontAlgn="base">
        <a:spcBef>
          <a:spcPct val="0"/>
        </a:spcBef>
        <a:spcAft>
          <a:spcPct val="0"/>
        </a:spcAft>
        <a:defRPr sz="3600" b="1">
          <a:solidFill>
            <a:srgbClr val="000099"/>
          </a:solidFill>
          <a:latin typeface="Arial" pitchFamily="34" charset="0"/>
          <a:ea typeface="宋体" pitchFamily="2" charset="-122"/>
        </a:defRPr>
      </a:lvl7pPr>
      <a:lvl8pPr marL="1371600" algn="ctr" rtl="0" fontAlgn="base">
        <a:spcBef>
          <a:spcPct val="0"/>
        </a:spcBef>
        <a:spcAft>
          <a:spcPct val="0"/>
        </a:spcAft>
        <a:defRPr sz="3600" b="1">
          <a:solidFill>
            <a:srgbClr val="000099"/>
          </a:solidFill>
          <a:latin typeface="Arial" pitchFamily="34" charset="0"/>
          <a:ea typeface="宋体" pitchFamily="2" charset="-122"/>
        </a:defRPr>
      </a:lvl8pPr>
      <a:lvl9pPr marL="1828800" algn="ctr" rtl="0" fontAlgn="base">
        <a:spcBef>
          <a:spcPct val="0"/>
        </a:spcBef>
        <a:spcAft>
          <a:spcPct val="0"/>
        </a:spcAft>
        <a:defRPr sz="3600" b="1">
          <a:solidFill>
            <a:srgbClr val="000099"/>
          </a:solidFill>
          <a:latin typeface="Arial" pitchFamily="34" charset="0"/>
          <a:ea typeface="宋体" pitchFamily="2" charset="-122"/>
        </a:defRPr>
      </a:lvl9pPr>
    </p:titleStyle>
    <p:bodyStyle>
      <a:lvl1pPr marL="342900" indent="-342900" algn="l" rtl="0" eaLnBrk="0" fontAlgn="base" hangingPunct="0">
        <a:spcBef>
          <a:spcPct val="20000"/>
        </a:spcBef>
        <a:spcAft>
          <a:spcPct val="0"/>
        </a:spcAft>
        <a:buChar char="•"/>
        <a:defRPr sz="2400">
          <a:solidFill>
            <a:srgbClr val="000066"/>
          </a:solidFill>
          <a:latin typeface="+mn-lt"/>
          <a:ea typeface="+mn-ea"/>
          <a:cs typeface="+mn-cs"/>
        </a:defRPr>
      </a:lvl1pPr>
      <a:lvl2pPr marL="742950" indent="-285750" algn="l" rtl="0" eaLnBrk="0" fontAlgn="base" hangingPunct="0">
        <a:spcBef>
          <a:spcPct val="20000"/>
        </a:spcBef>
        <a:spcAft>
          <a:spcPct val="0"/>
        </a:spcAft>
        <a:buChar char="–"/>
        <a:defRPr sz="2400">
          <a:solidFill>
            <a:srgbClr val="000066"/>
          </a:solidFill>
          <a:latin typeface="+mn-lt"/>
          <a:ea typeface="+mn-ea"/>
        </a:defRPr>
      </a:lvl2pPr>
      <a:lvl3pPr marL="1143000" indent="-228600" algn="l" rtl="0" eaLnBrk="0" fontAlgn="base" hangingPunct="0">
        <a:spcBef>
          <a:spcPct val="20000"/>
        </a:spcBef>
        <a:spcAft>
          <a:spcPct val="0"/>
        </a:spcAft>
        <a:buChar char="•"/>
        <a:defRPr sz="2000">
          <a:solidFill>
            <a:srgbClr val="000066"/>
          </a:solidFill>
          <a:latin typeface="+mn-lt"/>
          <a:ea typeface="+mn-ea"/>
        </a:defRPr>
      </a:lvl3pPr>
      <a:lvl4pPr marL="1600200" indent="-228600" algn="l" rtl="0" eaLnBrk="0" fontAlgn="base" hangingPunct="0">
        <a:spcBef>
          <a:spcPct val="20000"/>
        </a:spcBef>
        <a:spcAft>
          <a:spcPct val="0"/>
        </a:spcAft>
        <a:buChar char="–"/>
        <a:defRPr sz="2000">
          <a:solidFill>
            <a:srgbClr val="000066"/>
          </a:solidFill>
          <a:latin typeface="+mn-lt"/>
          <a:ea typeface="+mn-ea"/>
        </a:defRPr>
      </a:lvl4pPr>
      <a:lvl5pPr marL="2057400" indent="-228600" algn="l" rtl="0" eaLnBrk="0" fontAlgn="base" hangingPunct="0">
        <a:spcBef>
          <a:spcPct val="20000"/>
        </a:spcBef>
        <a:spcAft>
          <a:spcPct val="0"/>
        </a:spcAft>
        <a:buChar char="»"/>
        <a:defRPr sz="2000">
          <a:solidFill>
            <a:srgbClr val="000066"/>
          </a:solidFill>
          <a:latin typeface="+mn-lt"/>
          <a:ea typeface="+mn-ea"/>
        </a:defRPr>
      </a:lvl5pPr>
      <a:lvl6pPr marL="2514600" indent="-228600" algn="l" rtl="0" fontAlgn="base">
        <a:spcBef>
          <a:spcPct val="20000"/>
        </a:spcBef>
        <a:spcAft>
          <a:spcPct val="0"/>
        </a:spcAft>
        <a:buChar char="»"/>
        <a:defRPr sz="2000">
          <a:solidFill>
            <a:srgbClr val="000066"/>
          </a:solidFill>
          <a:latin typeface="+mn-lt"/>
          <a:ea typeface="+mn-ea"/>
        </a:defRPr>
      </a:lvl6pPr>
      <a:lvl7pPr marL="2971800" indent="-228600" algn="l" rtl="0" fontAlgn="base">
        <a:spcBef>
          <a:spcPct val="20000"/>
        </a:spcBef>
        <a:spcAft>
          <a:spcPct val="0"/>
        </a:spcAft>
        <a:buChar char="»"/>
        <a:defRPr sz="2000">
          <a:solidFill>
            <a:srgbClr val="000066"/>
          </a:solidFill>
          <a:latin typeface="+mn-lt"/>
          <a:ea typeface="+mn-ea"/>
        </a:defRPr>
      </a:lvl7pPr>
      <a:lvl8pPr marL="3429000" indent="-228600" algn="l" rtl="0" fontAlgn="base">
        <a:spcBef>
          <a:spcPct val="20000"/>
        </a:spcBef>
        <a:spcAft>
          <a:spcPct val="0"/>
        </a:spcAft>
        <a:buChar char="»"/>
        <a:defRPr sz="2000">
          <a:solidFill>
            <a:srgbClr val="000066"/>
          </a:solidFill>
          <a:latin typeface="+mn-lt"/>
          <a:ea typeface="+mn-ea"/>
        </a:defRPr>
      </a:lvl8pPr>
      <a:lvl9pPr marL="3886200" indent="-228600" algn="l" rtl="0" fontAlgn="base">
        <a:spcBef>
          <a:spcPct val="20000"/>
        </a:spcBef>
        <a:spcAft>
          <a:spcPct val="0"/>
        </a:spcAft>
        <a:buChar char="»"/>
        <a:defRPr sz="2000">
          <a:solidFill>
            <a:srgbClr val="000066"/>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hyperlink" Target="http://www.answers.com/topic/command-pattern" TargetMode="External"/><Relationship Id="rId3" Type="http://schemas.openxmlformats.org/officeDocument/2006/relationships/hyperlink" Target="http://www.answers.com/topic/factory-method-pattern" TargetMode="External"/><Relationship Id="rId7" Type="http://schemas.openxmlformats.org/officeDocument/2006/relationships/hyperlink" Target="http://www.answers.com/topic/chain-of-responsibility-pattern" TargetMode="External"/><Relationship Id="rId2" Type="http://schemas.openxmlformats.org/officeDocument/2006/relationships/hyperlink" Target="http://www.answers.com/topic/abstract-factory-pattern" TargetMode="External"/><Relationship Id="rId1" Type="http://schemas.openxmlformats.org/officeDocument/2006/relationships/slideLayout" Target="../slideLayouts/slideLayout2.xml"/><Relationship Id="rId6" Type="http://schemas.openxmlformats.org/officeDocument/2006/relationships/hyperlink" Target="http://www.answers.com/topic/composite-pattern" TargetMode="External"/><Relationship Id="rId5" Type="http://schemas.openxmlformats.org/officeDocument/2006/relationships/hyperlink" Target="http://www.answers.com/topic/aggregate-pattern" TargetMode="External"/><Relationship Id="rId4" Type="http://schemas.openxmlformats.org/officeDocument/2006/relationships/hyperlink" Target="http://www.answers.com/topic/adapter-pattern" TargetMode="External"/></Relationships>
</file>

<file path=ppt/slides/_rels/slide7.xml.rels><?xml version="1.0" encoding="UTF-8" standalone="yes"?>
<Relationships xmlns="http://schemas.openxmlformats.org/package/2006/relationships"><Relationship Id="rId2" Type="http://schemas.openxmlformats.org/officeDocument/2006/relationships/hyperlink" Target="http://www.answers.com/topic/adapter-pattern"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08ED088E-5BE5-1EEF-40C3-A345B8B5C34E}"/>
              </a:ext>
            </a:extLst>
          </p:cNvPr>
          <p:cNvSpPr>
            <a:spLocks noGrp="1" noChangeArrowheads="1"/>
          </p:cNvSpPr>
          <p:nvPr>
            <p:ph type="ctrTitle"/>
          </p:nvPr>
        </p:nvSpPr>
        <p:spPr>
          <a:xfrm>
            <a:off x="642938" y="1714500"/>
            <a:ext cx="7958137" cy="1470025"/>
          </a:xfrm>
          <a:noFill/>
        </p:spPr>
        <p:txBody>
          <a:bodyPr/>
          <a:lstStyle/>
          <a:p>
            <a:pPr eaLnBrk="1" hangingPunct="1"/>
            <a:br>
              <a:rPr lang="en-US" altLang="zh-CN"/>
            </a:br>
            <a:r>
              <a:rPr lang="en-US" altLang="zh-CN"/>
              <a:t>Ch.16 Pattern-Based Design</a:t>
            </a:r>
            <a:br>
              <a:rPr lang="en-US" altLang="zh-CN"/>
            </a:br>
            <a:endParaRPr lang="en-US" altLang="zh-CN"/>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4">
            <a:extLst>
              <a:ext uri="{FF2B5EF4-FFF2-40B4-BE49-F238E27FC236}">
                <a16:creationId xmlns:a16="http://schemas.microsoft.com/office/drawing/2014/main" id="{626BF7FC-409A-45EE-DC03-54E60E90B5B1}"/>
              </a:ext>
            </a:extLst>
          </p:cNvPr>
          <p:cNvSpPr>
            <a:spLocks noGrp="1"/>
          </p:cNvSpPr>
          <p:nvPr>
            <p:ph type="sldNum" sz="quarter" idx="12"/>
          </p:nvPr>
        </p:nvSpPr>
        <p:spPr>
          <a:xfrm>
            <a:off x="3836988"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3255EED0-C2EB-4B57-B66B-7338639BE972}" type="slidenum">
              <a:rPr lang="en-US" altLang="zh-CN"/>
              <a:pPr algn="ctr" eaLnBrk="1" hangingPunct="1"/>
              <a:t>10</a:t>
            </a:fld>
            <a:endParaRPr lang="en-US" altLang="zh-CN"/>
          </a:p>
        </p:txBody>
      </p:sp>
      <p:sp>
        <p:nvSpPr>
          <p:cNvPr id="5" name="Rectangle 3">
            <a:extLst>
              <a:ext uri="{FF2B5EF4-FFF2-40B4-BE49-F238E27FC236}">
                <a16:creationId xmlns:a16="http://schemas.microsoft.com/office/drawing/2014/main" id="{095B6C33-D9AD-0B4D-244E-1D638794FACA}"/>
              </a:ext>
            </a:extLst>
          </p:cNvPr>
          <p:cNvSpPr txBox="1">
            <a:spLocks noChangeArrowheads="1"/>
          </p:cNvSpPr>
          <p:nvPr/>
        </p:nvSpPr>
        <p:spPr bwMode="auto">
          <a:xfrm>
            <a:off x="642938" y="220663"/>
            <a:ext cx="7859712" cy="636587"/>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16.2  Pattern-Based Software Design</a:t>
            </a:r>
            <a:endParaRPr lang="zh-CN" altLang="en-US" sz="2400" b="1" kern="0" dirty="0">
              <a:solidFill>
                <a:srgbClr val="000099"/>
              </a:solidFill>
              <a:latin typeface="+mj-lt"/>
              <a:ea typeface="+mj-ea"/>
              <a:cs typeface="+mj-cs"/>
            </a:endParaRPr>
          </a:p>
        </p:txBody>
      </p:sp>
      <p:sp>
        <p:nvSpPr>
          <p:cNvPr id="9" name="Rectangle 3">
            <a:extLst>
              <a:ext uri="{FF2B5EF4-FFF2-40B4-BE49-F238E27FC236}">
                <a16:creationId xmlns:a16="http://schemas.microsoft.com/office/drawing/2014/main" id="{632E498A-F85E-867F-C3EA-A9370E5A0018}"/>
              </a:ext>
            </a:extLst>
          </p:cNvPr>
          <p:cNvSpPr txBox="1">
            <a:spLocks noChangeArrowheads="1"/>
          </p:cNvSpPr>
          <p:nvPr/>
        </p:nvSpPr>
        <p:spPr bwMode="auto">
          <a:xfrm>
            <a:off x="428625" y="857250"/>
            <a:ext cx="8893175" cy="522288"/>
          </a:xfrm>
          <a:prstGeom prst="rect">
            <a:avLst/>
          </a:prstGeom>
          <a:noFill/>
          <a:ln w="9525">
            <a:no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Thinking in Patterns and Design Tasks </a:t>
            </a:r>
          </a:p>
          <a:p>
            <a:pPr>
              <a:spcBef>
                <a:spcPts val="600"/>
              </a:spcBef>
              <a:defRPr/>
            </a:pPr>
            <a:r>
              <a:rPr lang="en-US" altLang="zh-CN" sz="2800" dirty="0">
                <a:latin typeface="Palatino" charset="0"/>
                <a:ea typeface="宋体" charset="-122"/>
              </a:rPr>
              <a:t>    </a:t>
            </a:r>
            <a:endParaRPr lang="en-US" altLang="zh-CN" sz="2800" dirty="0">
              <a:latin typeface="Arial" charset="0"/>
              <a:ea typeface="宋体" charset="-122"/>
            </a:endParaRPr>
          </a:p>
        </p:txBody>
      </p:sp>
      <p:sp>
        <p:nvSpPr>
          <p:cNvPr id="28" name="Rectangle 3">
            <a:extLst>
              <a:ext uri="{FF2B5EF4-FFF2-40B4-BE49-F238E27FC236}">
                <a16:creationId xmlns:a16="http://schemas.microsoft.com/office/drawing/2014/main" id="{C12FE781-6013-427C-30B0-47A72123FFD7}"/>
              </a:ext>
            </a:extLst>
          </p:cNvPr>
          <p:cNvSpPr txBox="1">
            <a:spLocks noChangeArrowheads="1"/>
          </p:cNvSpPr>
          <p:nvPr/>
        </p:nvSpPr>
        <p:spPr bwMode="auto">
          <a:xfrm>
            <a:off x="557213" y="1357313"/>
            <a:ext cx="8229600" cy="4929187"/>
          </a:xfrm>
          <a:prstGeom prst="rect">
            <a:avLst/>
          </a:prstGeom>
          <a:noFill/>
          <a:ln w="9525">
            <a:noFill/>
            <a:miter lim="800000"/>
            <a:headEnd/>
            <a:tailEnd/>
          </a:ln>
        </p:spPr>
        <p:txBody>
          <a:bodyPr/>
          <a:lstStyle/>
          <a:p>
            <a:pPr marL="342900" indent="-342900">
              <a:spcBef>
                <a:spcPct val="20000"/>
              </a:spcBef>
              <a:buClr>
                <a:schemeClr val="tx1"/>
              </a:buClr>
              <a:buFont typeface="Wingdings" pitchFamily="2" charset="2"/>
              <a:buChar char="Ø"/>
              <a:defRPr/>
            </a:pPr>
            <a:r>
              <a:rPr lang="en-US" altLang="zh-CN" sz="2000" kern="0" dirty="0" err="1">
                <a:solidFill>
                  <a:srgbClr val="000066"/>
                </a:solidFill>
                <a:latin typeface="Palatino" charset="0"/>
                <a:ea typeface="+mn-ea"/>
              </a:rPr>
              <a:t>Shalloway</a:t>
            </a:r>
            <a:r>
              <a:rPr lang="en-US" altLang="zh-CN" sz="2000" kern="0" dirty="0">
                <a:solidFill>
                  <a:srgbClr val="000066"/>
                </a:solidFill>
                <a:latin typeface="Palatino" charset="0"/>
                <a:ea typeface="+mn-ea"/>
              </a:rPr>
              <a:t> and </a:t>
            </a:r>
            <a:r>
              <a:rPr lang="en-US" altLang="zh-CN" sz="2000" kern="0" dirty="0" err="1">
                <a:solidFill>
                  <a:srgbClr val="000066"/>
                </a:solidFill>
                <a:latin typeface="Palatino" charset="0"/>
                <a:ea typeface="+mn-ea"/>
              </a:rPr>
              <a:t>Trott</a:t>
            </a:r>
            <a:r>
              <a:rPr lang="en-US" altLang="zh-CN" sz="2000" kern="0" dirty="0">
                <a:solidFill>
                  <a:srgbClr val="000066"/>
                </a:solidFill>
                <a:latin typeface="Palatino" charset="0"/>
                <a:ea typeface="+mn-ea"/>
              </a:rPr>
              <a:t> [Sha05] suggest the following approach </a:t>
            </a:r>
            <a:r>
              <a:rPr lang="zh-CN" altLang="en-US" sz="2000" kern="0" dirty="0">
                <a:solidFill>
                  <a:srgbClr val="000066"/>
                </a:solidFill>
                <a:latin typeface="Palatino" charset="0"/>
                <a:ea typeface="+mn-ea"/>
              </a:rPr>
              <a:t>：</a:t>
            </a:r>
            <a:endParaRPr lang="en-US" altLang="zh-CN" sz="2000" kern="0" dirty="0">
              <a:solidFill>
                <a:srgbClr val="000066"/>
              </a:solidFill>
              <a:latin typeface="Palatino" charset="0"/>
              <a:ea typeface="+mn-ea"/>
            </a:endParaRPr>
          </a:p>
          <a:p>
            <a:pPr marL="742950" lvl="1" indent="-285750">
              <a:lnSpc>
                <a:spcPct val="90000"/>
              </a:lnSpc>
              <a:spcBef>
                <a:spcPts val="1200"/>
              </a:spcBef>
              <a:spcAft>
                <a:spcPts val="1200"/>
              </a:spcAft>
              <a:buFontTx/>
              <a:buChar char="–"/>
              <a:defRPr/>
            </a:pPr>
            <a:r>
              <a:rPr lang="en-US" altLang="zh-CN" kern="0" dirty="0">
                <a:solidFill>
                  <a:srgbClr val="000066"/>
                </a:solidFill>
                <a:latin typeface="Palatino" charset="0"/>
                <a:ea typeface="+mn-ea"/>
              </a:rPr>
              <a:t>Step1</a:t>
            </a:r>
            <a:r>
              <a:rPr lang="zh-CN" altLang="en-US" kern="0" dirty="0">
                <a:solidFill>
                  <a:srgbClr val="000066"/>
                </a:solidFill>
                <a:latin typeface="Palatino" charset="0"/>
                <a:ea typeface="+mn-ea"/>
              </a:rPr>
              <a:t>：</a:t>
            </a:r>
            <a:r>
              <a:rPr lang="en-US" altLang="zh-CN" kern="0" dirty="0">
                <a:solidFill>
                  <a:srgbClr val="000066"/>
                </a:solidFill>
                <a:latin typeface="Palatino" charset="0"/>
                <a:ea typeface="+mn-ea"/>
              </a:rPr>
              <a:t>Be sure you understand the big picture—the context in which the software to be built resides. The requirements model should communicate this to you.</a:t>
            </a:r>
          </a:p>
          <a:p>
            <a:pPr marL="742950" lvl="1" indent="-285750">
              <a:lnSpc>
                <a:spcPct val="90000"/>
              </a:lnSpc>
              <a:spcBef>
                <a:spcPts val="0"/>
              </a:spcBef>
              <a:spcAft>
                <a:spcPts val="1200"/>
              </a:spcAft>
              <a:buFontTx/>
              <a:buChar char="–"/>
              <a:defRPr/>
            </a:pPr>
            <a:r>
              <a:rPr lang="en-US" altLang="zh-CN" kern="0" dirty="0">
                <a:solidFill>
                  <a:srgbClr val="000066"/>
                </a:solidFill>
                <a:latin typeface="Palatino" charset="0"/>
                <a:ea typeface="宋体" charset="-122"/>
              </a:rPr>
              <a:t>Step2</a:t>
            </a:r>
            <a:r>
              <a:rPr lang="zh-CN" altLang="en-US" kern="0" dirty="0">
                <a:solidFill>
                  <a:srgbClr val="000066"/>
                </a:solidFill>
                <a:latin typeface="Palatino" charset="0"/>
                <a:ea typeface="宋体" charset="-122"/>
              </a:rPr>
              <a:t>： </a:t>
            </a:r>
            <a:r>
              <a:rPr lang="en-US" altLang="zh-CN" kern="0" dirty="0">
                <a:solidFill>
                  <a:srgbClr val="000066"/>
                </a:solidFill>
                <a:latin typeface="Palatino" charset="0"/>
                <a:ea typeface="+mn-ea"/>
              </a:rPr>
              <a:t>Examining the big picture, extract the patterns that are present at that level of abstraction.</a:t>
            </a:r>
          </a:p>
          <a:p>
            <a:pPr marL="742950" lvl="1" indent="-285750">
              <a:lnSpc>
                <a:spcPct val="90000"/>
              </a:lnSpc>
              <a:spcBef>
                <a:spcPts val="0"/>
              </a:spcBef>
              <a:spcAft>
                <a:spcPts val="1200"/>
              </a:spcAft>
              <a:buFontTx/>
              <a:buChar char="–"/>
              <a:defRPr/>
            </a:pPr>
            <a:r>
              <a:rPr lang="en-US" altLang="zh-CN" kern="0" dirty="0">
                <a:solidFill>
                  <a:srgbClr val="000066"/>
                </a:solidFill>
                <a:latin typeface="Palatino" charset="0"/>
                <a:ea typeface="宋体" charset="-122"/>
              </a:rPr>
              <a:t>Step3</a:t>
            </a:r>
            <a:r>
              <a:rPr lang="zh-CN" altLang="en-US" kern="0" dirty="0">
                <a:solidFill>
                  <a:srgbClr val="000066"/>
                </a:solidFill>
                <a:latin typeface="Palatino" charset="0"/>
                <a:ea typeface="宋体" charset="-122"/>
              </a:rPr>
              <a:t>： </a:t>
            </a:r>
            <a:r>
              <a:rPr lang="en-US" altLang="zh-CN" kern="0" dirty="0">
                <a:solidFill>
                  <a:srgbClr val="000066"/>
                </a:solidFill>
                <a:latin typeface="Palatino" charset="0"/>
                <a:ea typeface="+mn-ea"/>
              </a:rPr>
              <a:t>Begin your design with ‘big picture’ patterns that establish a context or skeleton for further design work.</a:t>
            </a:r>
          </a:p>
          <a:p>
            <a:pPr marL="742950" lvl="1" indent="-285750">
              <a:lnSpc>
                <a:spcPct val="90000"/>
              </a:lnSpc>
              <a:spcBef>
                <a:spcPts val="0"/>
              </a:spcBef>
              <a:spcAft>
                <a:spcPts val="1200"/>
              </a:spcAft>
              <a:buFontTx/>
              <a:buChar char="–"/>
              <a:defRPr/>
            </a:pPr>
            <a:r>
              <a:rPr lang="en-US" altLang="zh-CN" kern="0" dirty="0">
                <a:solidFill>
                  <a:srgbClr val="000066"/>
                </a:solidFill>
                <a:latin typeface="Palatino" charset="0"/>
                <a:ea typeface="宋体" charset="-122"/>
              </a:rPr>
              <a:t>Step4</a:t>
            </a:r>
            <a:r>
              <a:rPr lang="zh-CN" altLang="en-US" kern="0" dirty="0">
                <a:solidFill>
                  <a:srgbClr val="000066"/>
                </a:solidFill>
                <a:latin typeface="Palatino" charset="0"/>
                <a:ea typeface="宋体" charset="-122"/>
              </a:rPr>
              <a:t>：</a:t>
            </a:r>
            <a:r>
              <a:rPr lang="en-US" altLang="zh-CN" kern="0" dirty="0">
                <a:solidFill>
                  <a:srgbClr val="000066"/>
                </a:solidFill>
                <a:latin typeface="Palatino" charset="0"/>
                <a:ea typeface="+mn-ea"/>
              </a:rPr>
              <a:t>“Work inward from the context”  looking for patterns at lower levels of abstraction that contribute to the design solution.</a:t>
            </a:r>
          </a:p>
          <a:p>
            <a:pPr marL="742950" lvl="1" indent="-285750">
              <a:lnSpc>
                <a:spcPct val="90000"/>
              </a:lnSpc>
              <a:spcBef>
                <a:spcPts val="0"/>
              </a:spcBef>
              <a:spcAft>
                <a:spcPts val="1200"/>
              </a:spcAft>
              <a:buFontTx/>
              <a:buChar char="–"/>
              <a:defRPr/>
            </a:pPr>
            <a:r>
              <a:rPr lang="en-US" altLang="zh-CN" kern="0" dirty="0">
                <a:solidFill>
                  <a:srgbClr val="000066"/>
                </a:solidFill>
                <a:latin typeface="Palatino" charset="0"/>
                <a:ea typeface="宋体" charset="-122"/>
              </a:rPr>
              <a:t>Step5</a:t>
            </a:r>
            <a:r>
              <a:rPr lang="zh-CN" altLang="en-US" kern="0" dirty="0">
                <a:solidFill>
                  <a:srgbClr val="000066"/>
                </a:solidFill>
                <a:latin typeface="Palatino" charset="0"/>
                <a:ea typeface="宋体" charset="-122"/>
              </a:rPr>
              <a:t>： </a:t>
            </a:r>
            <a:r>
              <a:rPr lang="en-US" altLang="zh-CN" kern="0" dirty="0">
                <a:solidFill>
                  <a:srgbClr val="000066"/>
                </a:solidFill>
                <a:latin typeface="Palatino" charset="0"/>
                <a:ea typeface="+mn-ea"/>
              </a:rPr>
              <a:t>Repeat steps 1 to 4 until the complete design is fleshed out.</a:t>
            </a:r>
          </a:p>
          <a:p>
            <a:pPr marL="742950" lvl="1" indent="-285750">
              <a:lnSpc>
                <a:spcPct val="90000"/>
              </a:lnSpc>
              <a:spcBef>
                <a:spcPts val="0"/>
              </a:spcBef>
              <a:spcAft>
                <a:spcPts val="1200"/>
              </a:spcAft>
              <a:buFontTx/>
              <a:buChar char="–"/>
              <a:defRPr/>
            </a:pPr>
            <a:r>
              <a:rPr lang="en-US" altLang="zh-CN" kern="0" dirty="0">
                <a:solidFill>
                  <a:srgbClr val="000066"/>
                </a:solidFill>
                <a:latin typeface="Palatino" charset="0"/>
                <a:ea typeface="宋体" charset="-122"/>
              </a:rPr>
              <a:t>Step6</a:t>
            </a:r>
            <a:r>
              <a:rPr lang="zh-CN" altLang="en-US" kern="0" dirty="0">
                <a:solidFill>
                  <a:srgbClr val="000066"/>
                </a:solidFill>
                <a:latin typeface="Palatino" charset="0"/>
                <a:ea typeface="宋体" charset="-122"/>
              </a:rPr>
              <a:t>： </a:t>
            </a:r>
            <a:r>
              <a:rPr lang="en-US" altLang="zh-CN" kern="0" dirty="0">
                <a:solidFill>
                  <a:srgbClr val="000066"/>
                </a:solidFill>
                <a:latin typeface="Palatino" charset="0"/>
                <a:ea typeface="+mn-ea"/>
              </a:rPr>
              <a:t>Refine the design by adapting each pattern to the specifics of the software you’re trying to build.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28">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28">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28">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28">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6ECD49F-FAB8-0F89-36A2-3FED01987A1F}"/>
              </a:ext>
            </a:extLst>
          </p:cNvPr>
          <p:cNvSpPr txBox="1">
            <a:spLocks noChangeArrowheads="1"/>
          </p:cNvSpPr>
          <p:nvPr/>
        </p:nvSpPr>
        <p:spPr bwMode="auto">
          <a:xfrm>
            <a:off x="642938" y="220663"/>
            <a:ext cx="7859712" cy="636587"/>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16.2  Pattern-Based Software Design</a:t>
            </a:r>
            <a:endParaRPr lang="zh-CN" altLang="en-US" sz="2400" b="1" kern="0" dirty="0">
              <a:solidFill>
                <a:srgbClr val="000099"/>
              </a:solidFill>
              <a:latin typeface="+mj-lt"/>
              <a:ea typeface="+mj-ea"/>
              <a:cs typeface="+mj-cs"/>
            </a:endParaRPr>
          </a:p>
        </p:txBody>
      </p:sp>
      <p:sp>
        <p:nvSpPr>
          <p:cNvPr id="9" name="Rectangle 3">
            <a:extLst>
              <a:ext uri="{FF2B5EF4-FFF2-40B4-BE49-F238E27FC236}">
                <a16:creationId xmlns:a16="http://schemas.microsoft.com/office/drawing/2014/main" id="{B077623B-3952-1469-1311-20CDAEB17638}"/>
              </a:ext>
            </a:extLst>
          </p:cNvPr>
          <p:cNvSpPr txBox="1">
            <a:spLocks noChangeArrowheads="1"/>
          </p:cNvSpPr>
          <p:nvPr/>
        </p:nvSpPr>
        <p:spPr bwMode="auto">
          <a:xfrm>
            <a:off x="428625" y="714375"/>
            <a:ext cx="8564563" cy="522288"/>
          </a:xfrm>
          <a:prstGeom prst="rect">
            <a:avLst/>
          </a:prstGeom>
          <a:solidFill>
            <a:schemeClr val="bg1"/>
          </a:solidFill>
          <a:ln w="9525">
            <a:solidFill>
              <a:schemeClr val="bg1"/>
            </a:solid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Design Tasks and Common Design Mistakes</a:t>
            </a:r>
          </a:p>
          <a:p>
            <a:pPr>
              <a:spcBef>
                <a:spcPts val="600"/>
              </a:spcBef>
              <a:defRPr/>
            </a:pPr>
            <a:r>
              <a:rPr lang="en-US" altLang="zh-CN" sz="2800" dirty="0">
                <a:latin typeface="Palatino" charset="0"/>
                <a:ea typeface="宋体" charset="-122"/>
              </a:rPr>
              <a:t>    </a:t>
            </a:r>
            <a:endParaRPr lang="en-US" altLang="zh-CN" sz="2800" dirty="0">
              <a:latin typeface="Arial" charset="0"/>
              <a:ea typeface="宋体" charset="-122"/>
            </a:endParaRPr>
          </a:p>
        </p:txBody>
      </p:sp>
      <p:sp>
        <p:nvSpPr>
          <p:cNvPr id="7" name="Rectangle 3">
            <a:extLst>
              <a:ext uri="{FF2B5EF4-FFF2-40B4-BE49-F238E27FC236}">
                <a16:creationId xmlns:a16="http://schemas.microsoft.com/office/drawing/2014/main" id="{03D80842-713F-716E-0891-A737310FB44B}"/>
              </a:ext>
            </a:extLst>
          </p:cNvPr>
          <p:cNvSpPr txBox="1">
            <a:spLocks noChangeArrowheads="1"/>
          </p:cNvSpPr>
          <p:nvPr/>
        </p:nvSpPr>
        <p:spPr bwMode="auto">
          <a:xfrm>
            <a:off x="428625" y="1214438"/>
            <a:ext cx="8358188" cy="5643562"/>
          </a:xfrm>
          <a:prstGeom prst="rect">
            <a:avLst/>
          </a:prstGeom>
          <a:solidFill>
            <a:schemeClr val="bg1"/>
          </a:solidFill>
          <a:ln w="9525">
            <a:solidFill>
              <a:schemeClr val="bg1"/>
            </a:solidFill>
            <a:miter lim="800000"/>
            <a:headEnd/>
            <a:tailEnd/>
          </a:ln>
        </p:spPr>
        <p:txBody>
          <a:bodyPr/>
          <a:lstStyle/>
          <a:p>
            <a:pPr marL="342900" indent="-342900">
              <a:spcBef>
                <a:spcPts val="600"/>
              </a:spcBef>
              <a:buFont typeface="Wingdings" pitchFamily="2" charset="2"/>
              <a:buChar char="Ø"/>
              <a:defRPr/>
            </a:pPr>
            <a:r>
              <a:rPr lang="en-US" altLang="zh-CN" kern="0" dirty="0">
                <a:solidFill>
                  <a:srgbClr val="000066"/>
                </a:solidFill>
                <a:latin typeface="Palatino" charset="0"/>
                <a:ea typeface="+mn-ea"/>
              </a:rPr>
              <a:t>Examine the requirements model and develop a problem hierarchy. </a:t>
            </a:r>
          </a:p>
          <a:p>
            <a:pPr marL="342900" indent="-342900">
              <a:spcBef>
                <a:spcPts val="600"/>
              </a:spcBef>
              <a:buFont typeface="Wingdings" pitchFamily="2" charset="2"/>
              <a:buChar char="Ø"/>
              <a:defRPr/>
            </a:pPr>
            <a:r>
              <a:rPr lang="en-US" altLang="zh-CN" kern="0" dirty="0">
                <a:solidFill>
                  <a:srgbClr val="000066"/>
                </a:solidFill>
                <a:latin typeface="Palatino" charset="0"/>
                <a:ea typeface="+mn-ea"/>
              </a:rPr>
              <a:t>Determine if a reliable pattern language has been developed for the problem domain.</a:t>
            </a:r>
          </a:p>
          <a:p>
            <a:pPr marL="342900" indent="-342900">
              <a:spcBef>
                <a:spcPts val="600"/>
              </a:spcBef>
              <a:buFont typeface="Wingdings" pitchFamily="2" charset="2"/>
              <a:buChar char="Ø"/>
              <a:defRPr/>
            </a:pPr>
            <a:r>
              <a:rPr lang="en-US" altLang="zh-CN" kern="0" dirty="0">
                <a:solidFill>
                  <a:srgbClr val="000066"/>
                </a:solidFill>
                <a:latin typeface="Palatino" charset="0"/>
                <a:ea typeface="+mn-ea"/>
              </a:rPr>
              <a:t>Beginning with a broad problem, determine whether one or more architectural patterns are available for it.</a:t>
            </a:r>
          </a:p>
          <a:p>
            <a:pPr marL="342900" indent="-342900">
              <a:spcBef>
                <a:spcPts val="600"/>
              </a:spcBef>
              <a:buFont typeface="Wingdings" pitchFamily="2" charset="2"/>
              <a:buChar char="Ø"/>
              <a:defRPr/>
            </a:pPr>
            <a:r>
              <a:rPr lang="en-US" altLang="zh-CN" kern="0" dirty="0">
                <a:solidFill>
                  <a:srgbClr val="000066"/>
                </a:solidFill>
                <a:latin typeface="Palatino" charset="0"/>
                <a:ea typeface="+mn-ea"/>
              </a:rPr>
              <a:t>Using the collaborations provided for the architectural pattern, examine subsystem or component level problems and search for appropriate patterns to address them.</a:t>
            </a:r>
          </a:p>
          <a:p>
            <a:pPr marL="342900" indent="-342900">
              <a:spcBef>
                <a:spcPts val="600"/>
              </a:spcBef>
              <a:buFont typeface="Wingdings" pitchFamily="2" charset="2"/>
              <a:buChar char="Ø"/>
              <a:defRPr/>
            </a:pPr>
            <a:r>
              <a:rPr lang="en-US" altLang="zh-CN" kern="0" dirty="0">
                <a:solidFill>
                  <a:srgbClr val="000066"/>
                </a:solidFill>
                <a:latin typeface="Palatino" charset="0"/>
                <a:ea typeface="+mn-ea"/>
              </a:rPr>
              <a:t>Repeat steps 2 through 5 until all broad problems have been addressed. </a:t>
            </a:r>
          </a:p>
          <a:p>
            <a:pPr marL="342900" indent="-342900">
              <a:lnSpc>
                <a:spcPct val="90000"/>
              </a:lnSpc>
              <a:spcBef>
                <a:spcPts val="600"/>
              </a:spcBef>
              <a:buFont typeface="Wingdings" pitchFamily="2" charset="2"/>
              <a:buChar char="Ø"/>
              <a:defRPr/>
            </a:pPr>
            <a:r>
              <a:rPr lang="en-US" altLang="zh-CN" kern="0" dirty="0">
                <a:solidFill>
                  <a:srgbClr val="000066"/>
                </a:solidFill>
                <a:latin typeface="Palatino" charset="0"/>
                <a:ea typeface="+mn-ea"/>
              </a:rPr>
              <a:t>If user interface design problems have been isolated (this is almost always the case), search the many user interface design pattern repositories for appropriate patterns.</a:t>
            </a:r>
          </a:p>
          <a:p>
            <a:pPr marL="342900" indent="-342900">
              <a:lnSpc>
                <a:spcPct val="90000"/>
              </a:lnSpc>
              <a:spcBef>
                <a:spcPts val="600"/>
              </a:spcBef>
              <a:buFont typeface="Wingdings" pitchFamily="2" charset="2"/>
              <a:buChar char="Ø"/>
              <a:defRPr/>
            </a:pPr>
            <a:r>
              <a:rPr lang="en-US" altLang="zh-CN" kern="0" dirty="0">
                <a:solidFill>
                  <a:srgbClr val="000066"/>
                </a:solidFill>
                <a:latin typeface="Palatino" charset="0"/>
                <a:ea typeface="+mn-ea"/>
              </a:rPr>
              <a:t>Regardless of its level of abstraction, if a pattern language and/or patterns repository or individual pattern shows promise, compare the problem to be solved against the existing pattern(s) presented.</a:t>
            </a:r>
          </a:p>
          <a:p>
            <a:pPr marL="342900" indent="-342900">
              <a:lnSpc>
                <a:spcPct val="90000"/>
              </a:lnSpc>
              <a:spcBef>
                <a:spcPts val="600"/>
              </a:spcBef>
              <a:buFont typeface="Wingdings" pitchFamily="2" charset="2"/>
              <a:buChar char="Ø"/>
              <a:defRPr/>
            </a:pPr>
            <a:r>
              <a:rPr lang="en-US" altLang="zh-CN" kern="0" dirty="0">
                <a:solidFill>
                  <a:srgbClr val="000066"/>
                </a:solidFill>
                <a:latin typeface="Palatino" charset="0"/>
                <a:ea typeface="+mn-ea"/>
              </a:rPr>
              <a:t>Be certain to refine the design as it is derived from patterns using design quality criteria as a guide.</a:t>
            </a:r>
          </a:p>
          <a:p>
            <a:pPr marL="342900" indent="-342900">
              <a:spcBef>
                <a:spcPts val="600"/>
              </a:spcBef>
              <a:buFont typeface="Wingdings" pitchFamily="2" charset="2"/>
              <a:buChar char="Ø"/>
              <a:defRPr/>
            </a:pPr>
            <a:endParaRPr lang="en-US" altLang="zh-CN" kern="0" dirty="0">
              <a:solidFill>
                <a:srgbClr val="000066"/>
              </a:solidFill>
              <a:latin typeface="Palatino" charset="0"/>
              <a:ea typeface="+mn-ea"/>
            </a:endParaRPr>
          </a:p>
        </p:txBody>
      </p:sp>
      <p:sp>
        <p:nvSpPr>
          <p:cNvPr id="12293" name="Slide Number Placeholder 4">
            <a:extLst>
              <a:ext uri="{FF2B5EF4-FFF2-40B4-BE49-F238E27FC236}">
                <a16:creationId xmlns:a16="http://schemas.microsoft.com/office/drawing/2014/main" id="{FF7B71F6-5873-597F-A77F-1CC30162448F}"/>
              </a:ext>
            </a:extLst>
          </p:cNvPr>
          <p:cNvSpPr>
            <a:spLocks noGrp="1"/>
          </p:cNvSpPr>
          <p:nvPr>
            <p:ph type="sldNum" sz="quarter" idx="12"/>
          </p:nvPr>
        </p:nvSpPr>
        <p:spPr>
          <a:xfrm>
            <a:off x="2928938" y="6530975"/>
            <a:ext cx="2895600" cy="61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551E62EA-C0CE-4A9A-9B0D-014EC1AC9D83}" type="slidenum">
              <a:rPr lang="en-US" altLang="zh-CN"/>
              <a:pPr algn="ctr" eaLnBrk="1" hangingPunct="1"/>
              <a:t>11</a:t>
            </a:fld>
            <a:endParaRPr lang="en-US" altLang="zh-CN"/>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46604F1-B6CF-1832-78B3-6D861B375C5D}"/>
              </a:ext>
            </a:extLst>
          </p:cNvPr>
          <p:cNvSpPr txBox="1">
            <a:spLocks noChangeArrowheads="1"/>
          </p:cNvSpPr>
          <p:nvPr/>
        </p:nvSpPr>
        <p:spPr bwMode="auto">
          <a:xfrm>
            <a:off x="642938" y="220663"/>
            <a:ext cx="7859712" cy="636587"/>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16.2  Pattern-Based Software Design</a:t>
            </a:r>
            <a:endParaRPr lang="zh-CN" altLang="en-US" sz="2400" b="1" kern="0" dirty="0">
              <a:solidFill>
                <a:srgbClr val="000099"/>
              </a:solidFill>
              <a:latin typeface="+mj-lt"/>
              <a:ea typeface="+mj-ea"/>
              <a:cs typeface="+mj-cs"/>
            </a:endParaRPr>
          </a:p>
        </p:txBody>
      </p:sp>
      <p:sp>
        <p:nvSpPr>
          <p:cNvPr id="9" name="Rectangle 3">
            <a:extLst>
              <a:ext uri="{FF2B5EF4-FFF2-40B4-BE49-F238E27FC236}">
                <a16:creationId xmlns:a16="http://schemas.microsoft.com/office/drawing/2014/main" id="{6417E255-065A-282A-2631-E0174F50E193}"/>
              </a:ext>
            </a:extLst>
          </p:cNvPr>
          <p:cNvSpPr txBox="1">
            <a:spLocks noChangeArrowheads="1"/>
          </p:cNvSpPr>
          <p:nvPr/>
        </p:nvSpPr>
        <p:spPr bwMode="auto">
          <a:xfrm>
            <a:off x="428625" y="714375"/>
            <a:ext cx="8564563" cy="522288"/>
          </a:xfrm>
          <a:prstGeom prst="rect">
            <a:avLst/>
          </a:prstGeom>
          <a:solidFill>
            <a:schemeClr val="bg1"/>
          </a:solidFill>
          <a:ln w="9525">
            <a:solidFill>
              <a:schemeClr val="bg1"/>
            </a:solid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Pattern Organizing Table</a:t>
            </a:r>
          </a:p>
          <a:p>
            <a:pPr>
              <a:spcBef>
                <a:spcPts val="600"/>
              </a:spcBef>
              <a:defRPr/>
            </a:pPr>
            <a:r>
              <a:rPr lang="en-US" altLang="zh-CN" sz="2800" dirty="0">
                <a:latin typeface="Palatino" charset="0"/>
                <a:ea typeface="宋体" charset="-122"/>
              </a:rPr>
              <a:t>    </a:t>
            </a:r>
            <a:endParaRPr lang="en-US" altLang="zh-CN" sz="2800" dirty="0">
              <a:latin typeface="Arial" charset="0"/>
              <a:ea typeface="宋体" charset="-122"/>
            </a:endParaRPr>
          </a:p>
        </p:txBody>
      </p:sp>
      <p:sp>
        <p:nvSpPr>
          <p:cNvPr id="13316" name="Slide Number Placeholder 4">
            <a:extLst>
              <a:ext uri="{FF2B5EF4-FFF2-40B4-BE49-F238E27FC236}">
                <a16:creationId xmlns:a16="http://schemas.microsoft.com/office/drawing/2014/main" id="{357842B5-D5E7-AA91-541A-AB59EA3802BC}"/>
              </a:ext>
            </a:extLst>
          </p:cNvPr>
          <p:cNvSpPr>
            <a:spLocks noGrp="1"/>
          </p:cNvSpPr>
          <p:nvPr>
            <p:ph type="sldNum" sz="quarter" idx="12"/>
          </p:nvPr>
        </p:nvSpPr>
        <p:spPr>
          <a:xfrm>
            <a:off x="2928938" y="6530975"/>
            <a:ext cx="2895600" cy="61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DD0CAD05-7FA9-4708-BB8B-A2B656183436}" type="slidenum">
              <a:rPr lang="en-US" altLang="zh-CN"/>
              <a:pPr algn="ctr" eaLnBrk="1" hangingPunct="1"/>
              <a:t>12</a:t>
            </a:fld>
            <a:endParaRPr lang="en-US" altLang="zh-CN"/>
          </a:p>
        </p:txBody>
      </p:sp>
      <p:pic>
        <p:nvPicPr>
          <p:cNvPr id="13317" name="Picture 2">
            <a:extLst>
              <a:ext uri="{FF2B5EF4-FFF2-40B4-BE49-F238E27FC236}">
                <a16:creationId xmlns:a16="http://schemas.microsoft.com/office/drawing/2014/main" id="{A7B8D5CA-BCF5-DB65-AC00-AA0CD29238E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9613" y="1214438"/>
            <a:ext cx="7724775" cy="5572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D389BC9-4FA6-995D-15FA-4F0104D019CC}"/>
              </a:ext>
            </a:extLst>
          </p:cNvPr>
          <p:cNvSpPr txBox="1">
            <a:spLocks noChangeArrowheads="1"/>
          </p:cNvSpPr>
          <p:nvPr/>
        </p:nvSpPr>
        <p:spPr bwMode="auto">
          <a:xfrm>
            <a:off x="642938" y="220663"/>
            <a:ext cx="7859712" cy="636587"/>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16.2  Pattern-Based Software Design</a:t>
            </a:r>
            <a:endParaRPr lang="zh-CN" altLang="en-US" sz="2400" b="1" kern="0" dirty="0">
              <a:solidFill>
                <a:srgbClr val="000099"/>
              </a:solidFill>
              <a:latin typeface="+mj-lt"/>
              <a:ea typeface="+mj-ea"/>
              <a:cs typeface="+mj-cs"/>
            </a:endParaRPr>
          </a:p>
        </p:txBody>
      </p:sp>
      <p:sp>
        <p:nvSpPr>
          <p:cNvPr id="9" name="Rectangle 3">
            <a:extLst>
              <a:ext uri="{FF2B5EF4-FFF2-40B4-BE49-F238E27FC236}">
                <a16:creationId xmlns:a16="http://schemas.microsoft.com/office/drawing/2014/main" id="{00FB49BC-9123-F188-015E-1BE2017D6050}"/>
              </a:ext>
            </a:extLst>
          </p:cNvPr>
          <p:cNvSpPr txBox="1">
            <a:spLocks noChangeArrowheads="1"/>
          </p:cNvSpPr>
          <p:nvPr/>
        </p:nvSpPr>
        <p:spPr bwMode="auto">
          <a:xfrm>
            <a:off x="428625" y="857250"/>
            <a:ext cx="8564563" cy="522288"/>
          </a:xfrm>
          <a:prstGeom prst="rect">
            <a:avLst/>
          </a:prstGeom>
          <a:solidFill>
            <a:schemeClr val="bg1"/>
          </a:solidFill>
          <a:ln w="9525">
            <a:solidFill>
              <a:schemeClr val="bg1"/>
            </a:solid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Common Design Mistakes</a:t>
            </a:r>
          </a:p>
          <a:p>
            <a:pPr>
              <a:spcBef>
                <a:spcPts val="600"/>
              </a:spcBef>
              <a:defRPr/>
            </a:pPr>
            <a:r>
              <a:rPr lang="en-US" altLang="zh-CN" sz="2800" dirty="0">
                <a:latin typeface="Palatino" charset="0"/>
                <a:ea typeface="宋体" charset="-122"/>
              </a:rPr>
              <a:t>    </a:t>
            </a:r>
            <a:endParaRPr lang="en-US" altLang="zh-CN" sz="2800" dirty="0">
              <a:latin typeface="Arial" charset="0"/>
              <a:ea typeface="宋体" charset="-122"/>
            </a:endParaRPr>
          </a:p>
        </p:txBody>
      </p:sp>
      <p:sp>
        <p:nvSpPr>
          <p:cNvPr id="14340" name="Slide Number Placeholder 4">
            <a:extLst>
              <a:ext uri="{FF2B5EF4-FFF2-40B4-BE49-F238E27FC236}">
                <a16:creationId xmlns:a16="http://schemas.microsoft.com/office/drawing/2014/main" id="{EDFCC1B6-D8D2-90D5-2502-B404FB9A0B0B}"/>
              </a:ext>
            </a:extLst>
          </p:cNvPr>
          <p:cNvSpPr>
            <a:spLocks noGrp="1"/>
          </p:cNvSpPr>
          <p:nvPr>
            <p:ph type="sldNum" sz="quarter" idx="12"/>
          </p:nvPr>
        </p:nvSpPr>
        <p:spPr>
          <a:xfrm>
            <a:off x="2928938" y="6530975"/>
            <a:ext cx="2895600" cy="61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F0D4BB24-2B09-4479-89CC-F6F79D3C49EE}" type="slidenum">
              <a:rPr lang="en-US" altLang="zh-CN"/>
              <a:pPr algn="ctr" eaLnBrk="1" hangingPunct="1"/>
              <a:t>13</a:t>
            </a:fld>
            <a:endParaRPr lang="en-US" altLang="zh-CN"/>
          </a:p>
        </p:txBody>
      </p:sp>
      <p:sp>
        <p:nvSpPr>
          <p:cNvPr id="10" name="Rectangle 3">
            <a:extLst>
              <a:ext uri="{FF2B5EF4-FFF2-40B4-BE49-F238E27FC236}">
                <a16:creationId xmlns:a16="http://schemas.microsoft.com/office/drawing/2014/main" id="{75B93F50-5402-2C63-3F7F-EC70D9F66798}"/>
              </a:ext>
            </a:extLst>
          </p:cNvPr>
          <p:cNvSpPr txBox="1">
            <a:spLocks noChangeArrowheads="1"/>
          </p:cNvSpPr>
          <p:nvPr/>
        </p:nvSpPr>
        <p:spPr bwMode="auto">
          <a:xfrm>
            <a:off x="500063" y="1428750"/>
            <a:ext cx="7715250" cy="4929188"/>
          </a:xfrm>
          <a:prstGeom prst="rect">
            <a:avLst/>
          </a:prstGeom>
          <a:noFill/>
          <a:ln w="9525">
            <a:noFill/>
            <a:miter lim="800000"/>
            <a:headEnd/>
            <a:tailEnd/>
          </a:ln>
        </p:spPr>
        <p:txBody>
          <a:bodyPr/>
          <a:lstStyle/>
          <a:p>
            <a:pPr marL="342900" indent="-342900">
              <a:spcBef>
                <a:spcPts val="1200"/>
              </a:spcBef>
              <a:spcAft>
                <a:spcPts val="1200"/>
              </a:spcAft>
              <a:buClr>
                <a:schemeClr val="tx1"/>
              </a:buClr>
              <a:buFont typeface="Wingdings" pitchFamily="2" charset="2"/>
              <a:buChar char="Ø"/>
              <a:defRPr/>
            </a:pPr>
            <a:r>
              <a:rPr lang="en-US" altLang="zh-CN" sz="2000" kern="0" dirty="0">
                <a:solidFill>
                  <a:srgbClr val="000066"/>
                </a:solidFill>
                <a:latin typeface="Palatino" charset="0"/>
                <a:ea typeface="+mn-ea"/>
              </a:rPr>
              <a:t>Not enough time has been spent to understand the underlying problem, its context and forces, and as a consequence, you select a pattern that looks right, but is inappropriate for the solution required. </a:t>
            </a:r>
          </a:p>
          <a:p>
            <a:pPr marL="342900" indent="-342900">
              <a:spcBef>
                <a:spcPts val="1200"/>
              </a:spcBef>
              <a:spcAft>
                <a:spcPts val="1200"/>
              </a:spcAft>
              <a:buClr>
                <a:schemeClr val="tx1"/>
              </a:buClr>
              <a:buFont typeface="Wingdings" pitchFamily="2" charset="2"/>
              <a:buChar char="Ø"/>
              <a:defRPr/>
            </a:pPr>
            <a:r>
              <a:rPr lang="en-US" altLang="zh-CN" sz="2000" kern="0" dirty="0">
                <a:solidFill>
                  <a:srgbClr val="000066"/>
                </a:solidFill>
                <a:latin typeface="Palatino" charset="0"/>
                <a:ea typeface="+mn-ea"/>
              </a:rPr>
              <a:t>Once the wrong pattern is selected, you refuse to see your error and force fit the pattern. </a:t>
            </a:r>
          </a:p>
          <a:p>
            <a:pPr marL="342900" indent="-342900">
              <a:spcBef>
                <a:spcPts val="1200"/>
              </a:spcBef>
              <a:spcAft>
                <a:spcPts val="1200"/>
              </a:spcAft>
              <a:buClr>
                <a:schemeClr val="tx1"/>
              </a:buClr>
              <a:buFont typeface="Wingdings" pitchFamily="2" charset="2"/>
              <a:buChar char="Ø"/>
              <a:defRPr/>
            </a:pPr>
            <a:r>
              <a:rPr lang="en-US" altLang="zh-CN" sz="2000" kern="0" dirty="0">
                <a:solidFill>
                  <a:srgbClr val="000066"/>
                </a:solidFill>
                <a:latin typeface="Palatino" charset="0"/>
                <a:ea typeface="+mn-ea"/>
              </a:rPr>
              <a:t>In other cases, the problem has forces that are not considered by the pattern you’ve chosen, resulting in a poor or erroneous fit. </a:t>
            </a:r>
          </a:p>
          <a:p>
            <a:pPr marL="342900" indent="-342900">
              <a:spcBef>
                <a:spcPts val="1200"/>
              </a:spcBef>
              <a:spcAft>
                <a:spcPts val="1200"/>
              </a:spcAft>
              <a:buClr>
                <a:schemeClr val="tx1"/>
              </a:buClr>
              <a:buFont typeface="Wingdings" pitchFamily="2" charset="2"/>
              <a:buChar char="Ø"/>
              <a:defRPr/>
            </a:pPr>
            <a:r>
              <a:rPr lang="en-US" altLang="zh-CN" sz="2000" kern="0" dirty="0">
                <a:solidFill>
                  <a:srgbClr val="000066"/>
                </a:solidFill>
                <a:latin typeface="Palatino" charset="0"/>
                <a:ea typeface="+mn-ea"/>
              </a:rPr>
              <a:t>Sometimes a pattern is applied too literally and the required adaptations for your problem space are not implemented. </a:t>
            </a:r>
            <a:endParaRPr lang="en-US" altLang="zh-CN" sz="2000" kern="0" dirty="0">
              <a:solidFill>
                <a:srgbClr val="000066"/>
              </a:solidFill>
              <a:latin typeface="+mn-lt"/>
              <a:ea typeface="+mn-ea"/>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8003E3D9-CA8B-995D-574A-8372D201D0B6}"/>
              </a:ext>
            </a:extLst>
          </p:cNvPr>
          <p:cNvSpPr txBox="1">
            <a:spLocks noChangeArrowheads="1"/>
          </p:cNvSpPr>
          <p:nvPr/>
        </p:nvSpPr>
        <p:spPr bwMode="auto">
          <a:xfrm>
            <a:off x="642938" y="220663"/>
            <a:ext cx="7859712" cy="636587"/>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16.3  Architectural Patterns</a:t>
            </a:r>
            <a:endParaRPr lang="zh-CN" altLang="en-US" sz="2400" b="1" kern="0" dirty="0">
              <a:solidFill>
                <a:srgbClr val="000099"/>
              </a:solidFill>
              <a:latin typeface="+mj-lt"/>
              <a:ea typeface="+mj-ea"/>
              <a:cs typeface="+mj-cs"/>
            </a:endParaRPr>
          </a:p>
        </p:txBody>
      </p:sp>
      <p:sp>
        <p:nvSpPr>
          <p:cNvPr id="15363" name="Slide Number Placeholder 4">
            <a:extLst>
              <a:ext uri="{FF2B5EF4-FFF2-40B4-BE49-F238E27FC236}">
                <a16:creationId xmlns:a16="http://schemas.microsoft.com/office/drawing/2014/main" id="{D3DDE441-6A48-8C3B-95A8-577EB35B8A23}"/>
              </a:ext>
            </a:extLst>
          </p:cNvPr>
          <p:cNvSpPr>
            <a:spLocks noGrp="1"/>
          </p:cNvSpPr>
          <p:nvPr>
            <p:ph type="sldNum" sz="quarter" idx="12"/>
          </p:nvPr>
        </p:nvSpPr>
        <p:spPr>
          <a:xfrm>
            <a:off x="2928938" y="6530975"/>
            <a:ext cx="2895600" cy="61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41ADFA86-1701-4802-807C-64E6B5BE8927}" type="slidenum">
              <a:rPr lang="en-US" altLang="zh-CN"/>
              <a:pPr algn="ctr" eaLnBrk="1" hangingPunct="1"/>
              <a:t>14</a:t>
            </a:fld>
            <a:endParaRPr lang="en-US" altLang="zh-CN"/>
          </a:p>
        </p:txBody>
      </p:sp>
      <p:sp>
        <p:nvSpPr>
          <p:cNvPr id="6" name="Rectangle 3">
            <a:extLst>
              <a:ext uri="{FF2B5EF4-FFF2-40B4-BE49-F238E27FC236}">
                <a16:creationId xmlns:a16="http://schemas.microsoft.com/office/drawing/2014/main" id="{21999489-0718-DCB9-2FBB-373D8E478EB3}"/>
              </a:ext>
            </a:extLst>
          </p:cNvPr>
          <p:cNvSpPr txBox="1">
            <a:spLocks noChangeArrowheads="1"/>
          </p:cNvSpPr>
          <p:nvPr/>
        </p:nvSpPr>
        <p:spPr bwMode="auto">
          <a:xfrm>
            <a:off x="642938" y="2571750"/>
            <a:ext cx="8229600" cy="3714750"/>
          </a:xfrm>
          <a:prstGeom prst="rect">
            <a:avLst/>
          </a:prstGeom>
          <a:noFill/>
          <a:ln w="9525">
            <a:noFill/>
            <a:miter lim="800000"/>
            <a:headEnd/>
            <a:tailEnd/>
          </a:ln>
        </p:spPr>
        <p:txBody>
          <a:bodyPr/>
          <a:lstStyle/>
          <a:p>
            <a:pPr marL="342900" indent="-342900">
              <a:spcBef>
                <a:spcPts val="600"/>
              </a:spcBef>
              <a:spcAft>
                <a:spcPts val="600"/>
              </a:spcAft>
              <a:buClr>
                <a:schemeClr val="tx1"/>
              </a:buClr>
              <a:buFont typeface="Wingdings" pitchFamily="2" charset="2"/>
              <a:buChar char="Ø"/>
              <a:defRPr/>
            </a:pPr>
            <a:r>
              <a:rPr lang="en-US" altLang="zh-CN" sz="2000" kern="0" dirty="0">
                <a:solidFill>
                  <a:srgbClr val="000066"/>
                </a:solidFill>
                <a:latin typeface="Palatino" charset="0"/>
                <a:ea typeface="+mn-ea"/>
              </a:rPr>
              <a:t>The Kitchen pattern and patterns it collaborates with address problems associated with </a:t>
            </a:r>
            <a:r>
              <a:rPr lang="en-US" altLang="zh-CN" sz="2000" kern="0" dirty="0">
                <a:latin typeface="Palatino" charset="0"/>
                <a:ea typeface="+mn-ea"/>
              </a:rPr>
              <a:t>the </a:t>
            </a:r>
            <a:r>
              <a:rPr lang="en-US" altLang="zh-CN" sz="2000" kern="0" dirty="0">
                <a:solidFill>
                  <a:srgbClr val="0066CC"/>
                </a:solidFill>
                <a:latin typeface="Palatino" charset="0"/>
                <a:ea typeface="+mn-ea"/>
              </a:rPr>
              <a:t>storage and preparation </a:t>
            </a:r>
            <a:r>
              <a:rPr lang="en-US" altLang="zh-CN" sz="2000" kern="0" dirty="0">
                <a:latin typeface="Palatino" charset="0"/>
                <a:ea typeface="+mn-ea"/>
              </a:rPr>
              <a:t>of food, the </a:t>
            </a:r>
            <a:r>
              <a:rPr lang="en-US" altLang="zh-CN" sz="2000" kern="0" dirty="0">
                <a:solidFill>
                  <a:srgbClr val="0066CC"/>
                </a:solidFill>
                <a:latin typeface="Palatino" charset="0"/>
                <a:ea typeface="+mn-ea"/>
              </a:rPr>
              <a:t>tools </a:t>
            </a:r>
            <a:r>
              <a:rPr lang="en-US" altLang="zh-CN" sz="2000" kern="0" dirty="0">
                <a:latin typeface="Palatino" charset="0"/>
                <a:ea typeface="+mn-ea"/>
              </a:rPr>
              <a:t>required to accomplish these tasks, and </a:t>
            </a:r>
            <a:r>
              <a:rPr lang="en-US" altLang="zh-CN" sz="2000" kern="0" dirty="0">
                <a:solidFill>
                  <a:srgbClr val="0066CC"/>
                </a:solidFill>
                <a:latin typeface="Palatino" charset="0"/>
                <a:ea typeface="+mn-ea"/>
              </a:rPr>
              <a:t>rules </a:t>
            </a:r>
            <a:r>
              <a:rPr lang="en-US" altLang="zh-CN" sz="2000" kern="0" dirty="0">
                <a:latin typeface="Palatino" charset="0"/>
                <a:ea typeface="+mn-ea"/>
              </a:rPr>
              <a:t>for placement of these tools relative to workflow in the room. </a:t>
            </a:r>
          </a:p>
          <a:p>
            <a:pPr marL="342900" indent="-342900">
              <a:spcBef>
                <a:spcPts val="0"/>
              </a:spcBef>
              <a:spcAft>
                <a:spcPts val="600"/>
              </a:spcAft>
              <a:buClr>
                <a:schemeClr val="tx1"/>
              </a:buClr>
              <a:buFont typeface="Wingdings" pitchFamily="2" charset="2"/>
              <a:buChar char="Ø"/>
              <a:defRPr/>
            </a:pPr>
            <a:r>
              <a:rPr lang="en-US" altLang="zh-CN" sz="2000" kern="0" dirty="0">
                <a:solidFill>
                  <a:srgbClr val="000066"/>
                </a:solidFill>
                <a:latin typeface="Palatino" charset="0"/>
                <a:ea typeface="+mn-ea"/>
              </a:rPr>
              <a:t>The Kitchen pattern might address problems associated with </a:t>
            </a:r>
            <a:r>
              <a:rPr lang="en-US" altLang="zh-CN" sz="2000" kern="0" dirty="0">
                <a:solidFill>
                  <a:srgbClr val="0066CC"/>
                </a:solidFill>
                <a:latin typeface="Palatino" charset="0"/>
                <a:ea typeface="+mn-ea"/>
              </a:rPr>
              <a:t>counter tops, lighting, wall switches, a central island, flooring</a:t>
            </a:r>
            <a:r>
              <a:rPr lang="en-US" altLang="zh-CN" sz="2000" kern="0" dirty="0">
                <a:solidFill>
                  <a:srgbClr val="000066"/>
                </a:solidFill>
                <a:latin typeface="Palatino" charset="0"/>
                <a:ea typeface="+mn-ea"/>
              </a:rPr>
              <a:t>, and so on.</a:t>
            </a:r>
          </a:p>
          <a:p>
            <a:pPr marL="342900" indent="-342900">
              <a:spcBef>
                <a:spcPts val="600"/>
              </a:spcBef>
              <a:spcAft>
                <a:spcPts val="600"/>
              </a:spcAft>
              <a:buClr>
                <a:schemeClr val="tx1"/>
              </a:buClr>
              <a:buFont typeface="Wingdings" pitchFamily="2" charset="2"/>
              <a:buChar char="Ø"/>
              <a:defRPr/>
            </a:pPr>
            <a:r>
              <a:rPr lang="en-US" altLang="zh-CN" sz="2000" kern="0" dirty="0">
                <a:solidFill>
                  <a:srgbClr val="000066"/>
                </a:solidFill>
                <a:latin typeface="Palatino" charset="0"/>
                <a:ea typeface="+mn-ea"/>
              </a:rPr>
              <a:t>There is </a:t>
            </a:r>
            <a:r>
              <a:rPr lang="en-US" altLang="zh-CN" sz="2000" kern="0" dirty="0">
                <a:solidFill>
                  <a:srgbClr val="0066CC"/>
                </a:solidFill>
                <a:latin typeface="Palatino" charset="0"/>
                <a:ea typeface="+mn-ea"/>
              </a:rPr>
              <a:t>more than a single design </a:t>
            </a:r>
            <a:r>
              <a:rPr lang="en-US" altLang="zh-CN" sz="2000" kern="0" dirty="0">
                <a:solidFill>
                  <a:srgbClr val="000066"/>
                </a:solidFill>
                <a:latin typeface="Palatino" charset="0"/>
                <a:ea typeface="+mn-ea"/>
              </a:rPr>
              <a:t>for a kitchen, but every design can be conceived within the context of the ‘solution’ suggested by the Kitchen pattern. </a:t>
            </a:r>
          </a:p>
        </p:txBody>
      </p:sp>
      <p:sp>
        <p:nvSpPr>
          <p:cNvPr id="7" name="AutoShape 2" descr="绿色大理石">
            <a:extLst>
              <a:ext uri="{FF2B5EF4-FFF2-40B4-BE49-F238E27FC236}">
                <a16:creationId xmlns:a16="http://schemas.microsoft.com/office/drawing/2014/main" id="{AA39991D-E4D2-1628-1281-0C1D24AA847F}"/>
              </a:ext>
            </a:extLst>
          </p:cNvPr>
          <p:cNvSpPr>
            <a:spLocks noChangeArrowheads="1"/>
          </p:cNvSpPr>
          <p:nvPr/>
        </p:nvSpPr>
        <p:spPr bwMode="auto">
          <a:xfrm>
            <a:off x="1071563" y="1785938"/>
            <a:ext cx="7162800" cy="609600"/>
          </a:xfrm>
          <a:prstGeom prst="roundRect">
            <a:avLst>
              <a:gd name="adj" fmla="val 16667"/>
            </a:avLst>
          </a:prstGeom>
          <a:blipFill dpi="0" rotWithShape="0">
            <a:blip r:embed="rId2"/>
            <a:srcRect/>
            <a:tile tx="0" ty="0" sx="100000" sy="100000" flip="none" algn="tl"/>
          </a:blipFill>
          <a:ln w="25400">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chemeClr val="bg1"/>
                </a:solidFill>
              </a:rPr>
              <a:t>Example</a:t>
            </a:r>
            <a:r>
              <a:rPr lang="zh-CN" altLang="en-US" sz="2800" b="1">
                <a:solidFill>
                  <a:schemeClr val="bg1"/>
                </a:solidFill>
              </a:rPr>
              <a:t>：</a:t>
            </a:r>
            <a:r>
              <a:rPr lang="en-US" altLang="zh-CN" sz="2800" b="1">
                <a:solidFill>
                  <a:schemeClr val="bg1"/>
                </a:solidFill>
              </a:rPr>
              <a:t>House &amp; Kitchen pattern</a:t>
            </a:r>
            <a:endParaRPr lang="en-US" altLang="zh-CN" sz="2800" b="1">
              <a:solidFill>
                <a:schemeClr val="bg1"/>
              </a:solidFill>
              <a:latin typeface="Impact" panose="020B0806030902050204" pitchFamily="34" charset="0"/>
            </a:endParaRPr>
          </a:p>
        </p:txBody>
      </p:sp>
      <p:sp>
        <p:nvSpPr>
          <p:cNvPr id="8" name="Rectangle 3">
            <a:extLst>
              <a:ext uri="{FF2B5EF4-FFF2-40B4-BE49-F238E27FC236}">
                <a16:creationId xmlns:a16="http://schemas.microsoft.com/office/drawing/2014/main" id="{00EC1305-E2B2-6488-46E3-9EBEC6DA281F}"/>
              </a:ext>
            </a:extLst>
          </p:cNvPr>
          <p:cNvSpPr txBox="1">
            <a:spLocks noChangeArrowheads="1"/>
          </p:cNvSpPr>
          <p:nvPr/>
        </p:nvSpPr>
        <p:spPr bwMode="auto">
          <a:xfrm>
            <a:off x="428625" y="857250"/>
            <a:ext cx="8564563" cy="522288"/>
          </a:xfrm>
          <a:prstGeom prst="rect">
            <a:avLst/>
          </a:prstGeom>
          <a:solidFill>
            <a:schemeClr val="bg1"/>
          </a:solidFill>
          <a:ln w="9525">
            <a:solidFill>
              <a:schemeClr val="bg1"/>
            </a:solidFill>
            <a:miter lim="800000"/>
            <a:headEnd/>
            <a:tailEnd/>
          </a:ln>
        </p:spPr>
        <p:txBody>
          <a:bodyPr/>
          <a:lstStyle/>
          <a:p>
            <a:pPr marL="342900" indent="-342900">
              <a:spcBef>
                <a:spcPts val="600"/>
              </a:spcBef>
              <a:buFontTx/>
              <a:buChar char="•"/>
              <a:defRPr/>
            </a:pPr>
            <a:r>
              <a:rPr lang="en-US" altLang="zh-CN" sz="2400" dirty="0">
                <a:latin typeface="Arial" charset="0"/>
                <a:ea typeface="宋体" charset="-122"/>
              </a:rPr>
              <a:t>Architectural Patterns address issues such as concurrency, </a:t>
            </a:r>
            <a:r>
              <a:rPr lang="en-US" altLang="zh-CN" sz="2400" dirty="0" err="1">
                <a:latin typeface="Arial" charset="0"/>
                <a:ea typeface="宋体" charset="-122"/>
              </a:rPr>
              <a:t>persistence,and</a:t>
            </a:r>
            <a:r>
              <a:rPr lang="en-US" altLang="zh-CN" sz="2400" dirty="0">
                <a:latin typeface="Arial" charset="0"/>
                <a:ea typeface="宋体" charset="-122"/>
              </a:rPr>
              <a:t> distribution</a:t>
            </a:r>
          </a:p>
          <a:p>
            <a:pPr>
              <a:spcBef>
                <a:spcPts val="600"/>
              </a:spcBef>
              <a:defRPr/>
            </a:pPr>
            <a:r>
              <a:rPr lang="en-US" altLang="zh-CN" sz="2400" dirty="0">
                <a:latin typeface="Palatino" charset="0"/>
                <a:ea typeface="宋体" charset="-122"/>
              </a:rPr>
              <a:t>    </a:t>
            </a:r>
            <a:endParaRPr lang="en-US" altLang="zh-CN" sz="2400" dirty="0">
              <a:latin typeface="Arial" charset="0"/>
              <a:ea typeface="宋体"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nodeType="clickEffect">
                                  <p:stCondLst>
                                    <p:cond delay="0"/>
                                  </p:stCondLst>
                                  <p:childTnLst>
                                    <p:set>
                                      <p:cBhvr>
                                        <p:cTn id="10" dur="1" fill="hold">
                                          <p:stCondLst>
                                            <p:cond delay="0"/>
                                          </p:stCondLst>
                                        </p:cTn>
                                        <p:tgtEl>
                                          <p:spTgt spid="6">
                                            <p:txEl>
                                              <p:pRg st="0" end="0"/>
                                            </p:txEl>
                                          </p:spTgt>
                                        </p:tgtEl>
                                        <p:attrNameLst>
                                          <p:attrName>style.visibility</p:attrName>
                                        </p:attrNameLst>
                                      </p:cBhvr>
                                      <p:to>
                                        <p:strVal val="visible"/>
                                      </p:to>
                                    </p:set>
                                    <p:animEffect transition="in" filter="blinds(horizontal)">
                                      <p:cBhvr>
                                        <p:cTn id="11" dur="500"/>
                                        <p:tgtEl>
                                          <p:spTgt spid="6">
                                            <p:txEl>
                                              <p:pRg st="0" end="0"/>
                                            </p:txEl>
                                          </p:spTgt>
                                        </p:tgtEl>
                                      </p:cBhvr>
                                    </p:animEffect>
                                  </p:childTnLst>
                                </p:cTn>
                              </p:par>
                              <p:par>
                                <p:cTn id="12" presetID="3" presetClass="entr" presetSubtype="10" fill="hold" nodeType="withEffect">
                                  <p:stCondLst>
                                    <p:cond delay="0"/>
                                  </p:stCondLst>
                                  <p:childTnLst>
                                    <p:set>
                                      <p:cBhvr>
                                        <p:cTn id="13" dur="1" fill="hold">
                                          <p:stCondLst>
                                            <p:cond delay="0"/>
                                          </p:stCondLst>
                                        </p:cTn>
                                        <p:tgtEl>
                                          <p:spTgt spid="6">
                                            <p:txEl>
                                              <p:pRg st="1" end="1"/>
                                            </p:txEl>
                                          </p:spTgt>
                                        </p:tgtEl>
                                        <p:attrNameLst>
                                          <p:attrName>style.visibility</p:attrName>
                                        </p:attrNameLst>
                                      </p:cBhvr>
                                      <p:to>
                                        <p:strVal val="visible"/>
                                      </p:to>
                                    </p:set>
                                    <p:animEffect transition="in" filter="blinds(horizontal)">
                                      <p:cBhvr>
                                        <p:cTn id="14" dur="500"/>
                                        <p:tgtEl>
                                          <p:spTgt spid="6">
                                            <p:txEl>
                                              <p:pRg st="1" end="1"/>
                                            </p:txEl>
                                          </p:spTgt>
                                        </p:tgtEl>
                                      </p:cBhvr>
                                    </p:animEffect>
                                  </p:childTnLst>
                                </p:cTn>
                              </p:par>
                              <p:par>
                                <p:cTn id="15" presetID="3" presetClass="entr" presetSubtype="1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0AA2C25A-90E2-D6E3-7810-207857CA1419}"/>
              </a:ext>
            </a:extLst>
          </p:cNvPr>
          <p:cNvSpPr txBox="1">
            <a:spLocks noChangeArrowheads="1"/>
          </p:cNvSpPr>
          <p:nvPr/>
        </p:nvSpPr>
        <p:spPr bwMode="auto">
          <a:xfrm>
            <a:off x="642938" y="292100"/>
            <a:ext cx="7859712" cy="636588"/>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16.4  Component-Level Patterns</a:t>
            </a:r>
            <a:endParaRPr lang="zh-CN" altLang="en-US" sz="2400" b="1" kern="0" dirty="0">
              <a:solidFill>
                <a:srgbClr val="000099"/>
              </a:solidFill>
              <a:latin typeface="+mj-lt"/>
              <a:ea typeface="+mj-ea"/>
              <a:cs typeface="+mj-cs"/>
            </a:endParaRPr>
          </a:p>
        </p:txBody>
      </p:sp>
      <p:sp>
        <p:nvSpPr>
          <p:cNvPr id="16387" name="Slide Number Placeholder 4">
            <a:extLst>
              <a:ext uri="{FF2B5EF4-FFF2-40B4-BE49-F238E27FC236}">
                <a16:creationId xmlns:a16="http://schemas.microsoft.com/office/drawing/2014/main" id="{FE48507E-40FC-1006-22BD-9CB08CCE237E}"/>
              </a:ext>
            </a:extLst>
          </p:cNvPr>
          <p:cNvSpPr>
            <a:spLocks noGrp="1"/>
          </p:cNvSpPr>
          <p:nvPr>
            <p:ph type="sldNum" sz="quarter" idx="12"/>
          </p:nvPr>
        </p:nvSpPr>
        <p:spPr>
          <a:xfrm>
            <a:off x="2928938" y="6602413"/>
            <a:ext cx="2895600" cy="61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1CF1EF29-1F5E-4225-8BC6-9972AE7FEFB6}" type="slidenum">
              <a:rPr lang="en-US" altLang="zh-CN"/>
              <a:pPr algn="ctr" eaLnBrk="1" hangingPunct="1"/>
              <a:t>15</a:t>
            </a:fld>
            <a:endParaRPr lang="en-US" altLang="zh-CN"/>
          </a:p>
        </p:txBody>
      </p:sp>
      <p:sp>
        <p:nvSpPr>
          <p:cNvPr id="7" name="AutoShape 2" descr="绿色大理石">
            <a:extLst>
              <a:ext uri="{FF2B5EF4-FFF2-40B4-BE49-F238E27FC236}">
                <a16:creationId xmlns:a16="http://schemas.microsoft.com/office/drawing/2014/main" id="{13CD5AEE-FAE0-728C-8609-E3CC76409A20}"/>
              </a:ext>
            </a:extLst>
          </p:cNvPr>
          <p:cNvSpPr>
            <a:spLocks noChangeArrowheads="1"/>
          </p:cNvSpPr>
          <p:nvPr/>
        </p:nvSpPr>
        <p:spPr bwMode="auto">
          <a:xfrm>
            <a:off x="1214438" y="3286125"/>
            <a:ext cx="7162800" cy="609600"/>
          </a:xfrm>
          <a:prstGeom prst="roundRect">
            <a:avLst>
              <a:gd name="adj" fmla="val 16667"/>
            </a:avLst>
          </a:prstGeom>
          <a:blipFill dpi="0" rotWithShape="0">
            <a:blip r:embed="rId2"/>
            <a:srcRect/>
            <a:tile tx="0" ty="0" sx="100000" sy="100000" flip="none" algn="tl"/>
          </a:blipFill>
          <a:ln w="25400">
            <a:solidFill>
              <a:srgbClr val="008000"/>
            </a:solidFill>
            <a:round/>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en-US" altLang="zh-CN" sz="2800" b="1">
                <a:solidFill>
                  <a:schemeClr val="bg1"/>
                </a:solidFill>
              </a:rPr>
              <a:t>Example</a:t>
            </a:r>
            <a:r>
              <a:rPr lang="zh-CN" altLang="en-US" sz="2800" b="1">
                <a:solidFill>
                  <a:schemeClr val="bg1"/>
                </a:solidFill>
              </a:rPr>
              <a:t>：</a:t>
            </a:r>
            <a:r>
              <a:rPr lang="en-US" altLang="zh-CN" sz="2800" b="1">
                <a:solidFill>
                  <a:schemeClr val="bg1"/>
                </a:solidFill>
              </a:rPr>
              <a:t>SafeHomeAssured.com </a:t>
            </a:r>
          </a:p>
        </p:txBody>
      </p:sp>
      <p:sp>
        <p:nvSpPr>
          <p:cNvPr id="16389" name="Rectangle 3">
            <a:extLst>
              <a:ext uri="{FF2B5EF4-FFF2-40B4-BE49-F238E27FC236}">
                <a16:creationId xmlns:a16="http://schemas.microsoft.com/office/drawing/2014/main" id="{815409EF-FFF5-0522-3D9D-A8222BC5D820}"/>
              </a:ext>
            </a:extLst>
          </p:cNvPr>
          <p:cNvSpPr txBox="1">
            <a:spLocks noChangeArrowheads="1"/>
          </p:cNvSpPr>
          <p:nvPr/>
        </p:nvSpPr>
        <p:spPr bwMode="auto">
          <a:xfrm>
            <a:off x="428625" y="928688"/>
            <a:ext cx="8564563" cy="522287"/>
          </a:xfrm>
          <a:prstGeom prst="rect">
            <a:avLst/>
          </a:prstGeom>
          <a:solidFill>
            <a:schemeClr val="bg1"/>
          </a:solidFill>
          <a:ln w="9525">
            <a:solidFill>
              <a:schemeClr val="bg1"/>
            </a:solidFill>
            <a:miter lim="800000"/>
            <a:headEnd/>
            <a:tailEnd/>
          </a:ln>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600"/>
              </a:spcBef>
              <a:buFontTx/>
              <a:buChar char="•"/>
            </a:pPr>
            <a:r>
              <a:rPr lang="en-US" altLang="zh-CN" sz="2400">
                <a:latin typeface="Palatino" charset="0"/>
              </a:rPr>
              <a:t>Component-level design patterns provide a proven solution that addresses one or more sub-problems extracted from the requirement model. </a:t>
            </a:r>
          </a:p>
          <a:p>
            <a:pPr eaLnBrk="1" hangingPunct="1">
              <a:spcBef>
                <a:spcPts val="600"/>
              </a:spcBef>
              <a:buFontTx/>
              <a:buChar char="•"/>
            </a:pPr>
            <a:r>
              <a:rPr lang="en-US" altLang="zh-CN" sz="2400">
                <a:latin typeface="Palatino" charset="0"/>
              </a:rPr>
              <a:t>In many cases, design patterns of this type focus on some functional element of a system.   </a:t>
            </a:r>
            <a:endParaRPr lang="en-US" altLang="zh-CN" sz="2400"/>
          </a:p>
        </p:txBody>
      </p:sp>
      <p:sp>
        <p:nvSpPr>
          <p:cNvPr id="9" name="Rectangle 3">
            <a:extLst>
              <a:ext uri="{FF2B5EF4-FFF2-40B4-BE49-F238E27FC236}">
                <a16:creationId xmlns:a16="http://schemas.microsoft.com/office/drawing/2014/main" id="{FAFE0CDD-8D8E-7712-BB6F-0CCB294FDA07}"/>
              </a:ext>
            </a:extLst>
          </p:cNvPr>
          <p:cNvSpPr txBox="1">
            <a:spLocks noChangeArrowheads="1"/>
          </p:cNvSpPr>
          <p:nvPr/>
        </p:nvSpPr>
        <p:spPr bwMode="auto">
          <a:xfrm>
            <a:off x="642938" y="3929063"/>
            <a:ext cx="7929562" cy="1785937"/>
          </a:xfrm>
          <a:prstGeom prst="rect">
            <a:avLst/>
          </a:prstGeom>
          <a:noFill/>
          <a:ln w="9525">
            <a:noFill/>
            <a:miter lim="800000"/>
            <a:headEnd/>
            <a:tailEnd/>
          </a:ln>
        </p:spPr>
        <p:txBody>
          <a:bodyPr/>
          <a:lstStyle/>
          <a:p>
            <a:pPr marL="342900" indent="-342900">
              <a:spcBef>
                <a:spcPts val="600"/>
              </a:spcBef>
              <a:spcAft>
                <a:spcPts val="600"/>
              </a:spcAft>
              <a:buClr>
                <a:schemeClr val="tx1"/>
              </a:buClr>
              <a:buFont typeface="Wingdings" pitchFamily="2" charset="2"/>
              <a:buChar char="Ø"/>
              <a:defRPr/>
            </a:pPr>
            <a:r>
              <a:rPr lang="en-US" altLang="zh-CN" sz="2000" kern="0" dirty="0">
                <a:solidFill>
                  <a:srgbClr val="000066"/>
                </a:solidFill>
                <a:latin typeface="Palatino" charset="0"/>
                <a:ea typeface="+mn-ea"/>
              </a:rPr>
              <a:t>The design sub-problem</a:t>
            </a:r>
            <a:r>
              <a:rPr lang="en-US" altLang="zh-CN" sz="2000" dirty="0">
                <a:latin typeface="Palatino" charset="0"/>
                <a:ea typeface="宋体" charset="-122"/>
              </a:rPr>
              <a:t>: </a:t>
            </a:r>
            <a:r>
              <a:rPr lang="en-US" altLang="zh-CN" sz="2000" kern="0" dirty="0">
                <a:solidFill>
                  <a:srgbClr val="0066CC"/>
                </a:solidFill>
                <a:latin typeface="Palatino" charset="0"/>
                <a:ea typeface="+mn-ea"/>
              </a:rPr>
              <a:t>How can we get product specifications and related information for any </a:t>
            </a:r>
            <a:r>
              <a:rPr lang="en-US" altLang="zh-CN" sz="2000" kern="0" dirty="0" err="1">
                <a:solidFill>
                  <a:srgbClr val="0066CC"/>
                </a:solidFill>
                <a:latin typeface="Palatino" charset="0"/>
                <a:ea typeface="+mn-ea"/>
              </a:rPr>
              <a:t>SafeHome</a:t>
            </a:r>
            <a:r>
              <a:rPr lang="en-US" altLang="zh-CN" sz="2000" kern="0" dirty="0">
                <a:solidFill>
                  <a:srgbClr val="0066CC"/>
                </a:solidFill>
                <a:latin typeface="Palatino" charset="0"/>
                <a:ea typeface="+mn-ea"/>
              </a:rPr>
              <a:t> device?</a:t>
            </a:r>
          </a:p>
          <a:p>
            <a:pPr marL="342900" indent="-342900">
              <a:spcBef>
                <a:spcPts val="0"/>
              </a:spcBef>
              <a:spcAft>
                <a:spcPts val="600"/>
              </a:spcAft>
              <a:buClr>
                <a:schemeClr val="tx1"/>
              </a:buClr>
              <a:buFont typeface="Wingdings" pitchFamily="2" charset="2"/>
              <a:buChar char="Ø"/>
              <a:defRPr/>
            </a:pPr>
            <a:r>
              <a:rPr lang="en-US" altLang="zh-CN" sz="2000" kern="0" dirty="0">
                <a:solidFill>
                  <a:srgbClr val="000066"/>
                </a:solidFill>
                <a:latin typeface="Palatino" charset="0"/>
                <a:ea typeface="+mn-ea"/>
              </a:rPr>
              <a:t>Search-related patterns</a:t>
            </a:r>
            <a:r>
              <a:rPr lang="zh-CN" altLang="en-US" sz="2000" kern="0" dirty="0">
                <a:solidFill>
                  <a:srgbClr val="000066"/>
                </a:solidFill>
                <a:latin typeface="Palatino" charset="0"/>
                <a:ea typeface="+mn-ea"/>
              </a:rPr>
              <a:t>：</a:t>
            </a:r>
            <a:r>
              <a:rPr lang="en-US" altLang="zh-CN" sz="2000" kern="0" dirty="0">
                <a:solidFill>
                  <a:srgbClr val="0066CC"/>
                </a:solidFill>
                <a:latin typeface="Palatino" charset="0"/>
                <a:ea typeface="+mn-ea"/>
              </a:rPr>
              <a:t>counter  </a:t>
            </a:r>
            <a:r>
              <a:rPr lang="en-US" altLang="zh-CN" sz="2000" kern="0" dirty="0" err="1">
                <a:solidFill>
                  <a:srgbClr val="0066CC"/>
                </a:solidFill>
                <a:latin typeface="Palatino" charset="0"/>
                <a:ea typeface="+mn-ea"/>
              </a:rPr>
              <a:t>AdvancedSearch</a:t>
            </a:r>
            <a:r>
              <a:rPr lang="en-US" altLang="zh-CN" sz="2000" kern="0" dirty="0">
                <a:solidFill>
                  <a:srgbClr val="0066CC"/>
                </a:solidFill>
                <a:latin typeface="Palatino" charset="0"/>
                <a:ea typeface="+mn-ea"/>
              </a:rPr>
              <a:t>, </a:t>
            </a:r>
            <a:r>
              <a:rPr lang="en-US" altLang="zh-CN" sz="2000" kern="0" dirty="0" err="1">
                <a:solidFill>
                  <a:srgbClr val="0066CC"/>
                </a:solidFill>
                <a:latin typeface="Palatino" charset="0"/>
                <a:ea typeface="+mn-ea"/>
              </a:rPr>
              <a:t>HelpWizard</a:t>
            </a:r>
            <a:r>
              <a:rPr lang="en-US" altLang="zh-CN" sz="2000" kern="0" dirty="0">
                <a:solidFill>
                  <a:srgbClr val="0066CC"/>
                </a:solidFill>
                <a:latin typeface="Palatino" charset="0"/>
                <a:ea typeface="+mn-ea"/>
              </a:rPr>
              <a:t>, </a:t>
            </a:r>
            <a:r>
              <a:rPr lang="en-US" altLang="zh-CN" sz="2000" kern="0" dirty="0" err="1">
                <a:solidFill>
                  <a:srgbClr val="0066CC"/>
                </a:solidFill>
                <a:latin typeface="Palatino" charset="0"/>
                <a:ea typeface="宋体" charset="-122"/>
              </a:rPr>
              <a:t>SearchArea</a:t>
            </a:r>
            <a:r>
              <a:rPr lang="en-US" altLang="zh-CN" sz="2000" kern="0" dirty="0">
                <a:solidFill>
                  <a:srgbClr val="0066CC"/>
                </a:solidFill>
                <a:latin typeface="Palatino" charset="0"/>
                <a:ea typeface="宋体" charset="-122"/>
              </a:rPr>
              <a:t>, </a:t>
            </a:r>
            <a:r>
              <a:rPr lang="en-US" altLang="zh-CN" sz="2000" kern="0" dirty="0" err="1">
                <a:solidFill>
                  <a:srgbClr val="0066CC"/>
                </a:solidFill>
                <a:latin typeface="Palatino" charset="0"/>
                <a:ea typeface="宋体" charset="-122"/>
              </a:rPr>
              <a:t>SearchTips</a:t>
            </a:r>
            <a:r>
              <a:rPr lang="en-US" altLang="zh-CN" sz="2000" kern="0" dirty="0">
                <a:solidFill>
                  <a:srgbClr val="0066CC"/>
                </a:solidFill>
                <a:latin typeface="Palatino" charset="0"/>
                <a:ea typeface="宋体" charset="-122"/>
              </a:rPr>
              <a:t>, </a:t>
            </a:r>
            <a:r>
              <a:rPr lang="en-US" altLang="zh-CN" sz="2000" kern="0" dirty="0" err="1">
                <a:solidFill>
                  <a:srgbClr val="0066CC"/>
                </a:solidFill>
                <a:latin typeface="Palatino" charset="0"/>
                <a:ea typeface="宋体" charset="-122"/>
              </a:rPr>
              <a:t>SearchResults</a:t>
            </a:r>
            <a:r>
              <a:rPr lang="en-US" altLang="zh-CN" sz="2000" kern="0" dirty="0">
                <a:solidFill>
                  <a:srgbClr val="0066CC"/>
                </a:solidFill>
                <a:latin typeface="Palatino" charset="0"/>
                <a:ea typeface="宋体" charset="-122"/>
              </a:rPr>
              <a:t>, </a:t>
            </a:r>
            <a:r>
              <a:rPr lang="en-US" altLang="zh-CN" sz="2000" kern="0" dirty="0" err="1">
                <a:solidFill>
                  <a:srgbClr val="0066CC"/>
                </a:solidFill>
                <a:latin typeface="Palatino" charset="0"/>
                <a:ea typeface="宋体" charset="-122"/>
              </a:rPr>
              <a:t>SearchBox</a:t>
            </a:r>
            <a:r>
              <a:rPr lang="en-US" altLang="zh-CN" sz="2000" kern="0" dirty="0">
                <a:solidFill>
                  <a:srgbClr val="0066CC"/>
                </a:solidFill>
                <a:latin typeface="Palatino" charset="0"/>
                <a:ea typeface="宋体" charset="-122"/>
              </a:rPr>
              <a:t>, ……</a:t>
            </a:r>
            <a:r>
              <a:rPr lang="en-US" altLang="zh-CN" sz="2000" kern="0" dirty="0">
                <a:solidFill>
                  <a:srgbClr val="0066CC"/>
                </a:solidFill>
                <a:latin typeface="Palatino" charset="0"/>
                <a:ea typeface="+mn-ea"/>
              </a:rPr>
              <a:t> </a:t>
            </a:r>
            <a:endParaRPr lang="en-US" altLang="zh-CN" sz="2000" kern="0" dirty="0">
              <a:solidFill>
                <a:srgbClr val="000066"/>
              </a:solidFill>
              <a:latin typeface="Palatino" charset="0"/>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9E348AA7-5CD2-19AA-A777-A1597B4EDE5F}"/>
              </a:ext>
            </a:extLst>
          </p:cNvPr>
          <p:cNvSpPr txBox="1">
            <a:spLocks noChangeArrowheads="1"/>
          </p:cNvSpPr>
          <p:nvPr/>
        </p:nvSpPr>
        <p:spPr bwMode="auto">
          <a:xfrm>
            <a:off x="642938" y="292100"/>
            <a:ext cx="7859712" cy="636588"/>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16.5  User Interface (UI) Patterns</a:t>
            </a:r>
            <a:endParaRPr lang="zh-CN" altLang="en-US" sz="2400" b="1" kern="0" dirty="0">
              <a:solidFill>
                <a:srgbClr val="000099"/>
              </a:solidFill>
              <a:latin typeface="+mj-lt"/>
              <a:ea typeface="+mj-ea"/>
              <a:cs typeface="+mj-cs"/>
            </a:endParaRPr>
          </a:p>
        </p:txBody>
      </p:sp>
      <p:sp>
        <p:nvSpPr>
          <p:cNvPr id="17411" name="Slide Number Placeholder 4">
            <a:extLst>
              <a:ext uri="{FF2B5EF4-FFF2-40B4-BE49-F238E27FC236}">
                <a16:creationId xmlns:a16="http://schemas.microsoft.com/office/drawing/2014/main" id="{86832749-3020-0AB9-89CF-2B157B6ACD71}"/>
              </a:ext>
            </a:extLst>
          </p:cNvPr>
          <p:cNvSpPr>
            <a:spLocks noGrp="1"/>
          </p:cNvSpPr>
          <p:nvPr>
            <p:ph type="sldNum" sz="quarter" idx="12"/>
          </p:nvPr>
        </p:nvSpPr>
        <p:spPr>
          <a:xfrm>
            <a:off x="2928938" y="6602413"/>
            <a:ext cx="2895600" cy="61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E56DF5C4-43B5-4CC6-B577-A1341CC3E008}" type="slidenum">
              <a:rPr lang="en-US" altLang="zh-CN"/>
              <a:pPr algn="ctr" eaLnBrk="1" hangingPunct="1"/>
              <a:t>16</a:t>
            </a:fld>
            <a:endParaRPr lang="en-US" altLang="zh-CN"/>
          </a:p>
        </p:txBody>
      </p:sp>
      <p:sp>
        <p:nvSpPr>
          <p:cNvPr id="10" name="Rectangle 3">
            <a:extLst>
              <a:ext uri="{FF2B5EF4-FFF2-40B4-BE49-F238E27FC236}">
                <a16:creationId xmlns:a16="http://schemas.microsoft.com/office/drawing/2014/main" id="{CF178D1F-816B-A9CA-7BD2-89B18E65700C}"/>
              </a:ext>
            </a:extLst>
          </p:cNvPr>
          <p:cNvSpPr txBox="1">
            <a:spLocks noChangeArrowheads="1"/>
          </p:cNvSpPr>
          <p:nvPr/>
        </p:nvSpPr>
        <p:spPr bwMode="auto">
          <a:xfrm>
            <a:off x="357188" y="1285875"/>
            <a:ext cx="8643937" cy="5572125"/>
          </a:xfrm>
          <a:prstGeom prst="rect">
            <a:avLst/>
          </a:prstGeom>
          <a:solidFill>
            <a:schemeClr val="bg1"/>
          </a:solidFill>
          <a:ln w="9525">
            <a:solidFill>
              <a:schemeClr val="bg1"/>
            </a:solidFill>
            <a:miter lim="800000"/>
            <a:headEnd/>
            <a:tailEnd/>
          </a:ln>
        </p:spPr>
        <p:txBody>
          <a:bodyPr/>
          <a:lstStyle/>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Whole UI.  </a:t>
            </a:r>
            <a:r>
              <a:rPr lang="en-US" altLang="zh-CN" kern="0" dirty="0">
                <a:solidFill>
                  <a:srgbClr val="000066"/>
                </a:solidFill>
                <a:latin typeface="Palatino" charset="0"/>
                <a:ea typeface="+mn-ea"/>
              </a:rPr>
              <a:t>Provide design guidance for top-level structure and navigation throughout the entire interface.</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Page layout.  </a:t>
            </a:r>
            <a:r>
              <a:rPr lang="en-US" altLang="zh-CN" kern="0" dirty="0">
                <a:solidFill>
                  <a:srgbClr val="000066"/>
                </a:solidFill>
                <a:latin typeface="Palatino" charset="0"/>
                <a:ea typeface="+mn-ea"/>
              </a:rPr>
              <a:t>Address the general organization of pages (for Websites) or distinct screen displays (for interactive applications)</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Forms and input.  </a:t>
            </a:r>
            <a:r>
              <a:rPr lang="en-US" altLang="zh-CN" kern="0" dirty="0">
                <a:solidFill>
                  <a:srgbClr val="000066"/>
                </a:solidFill>
                <a:latin typeface="Palatino" charset="0"/>
                <a:ea typeface="+mn-ea"/>
              </a:rPr>
              <a:t>Consider a variety of design techniques for completing form-level input.</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Tables.  </a:t>
            </a:r>
            <a:r>
              <a:rPr lang="en-US" altLang="zh-CN" kern="0" dirty="0">
                <a:solidFill>
                  <a:srgbClr val="000066"/>
                </a:solidFill>
                <a:latin typeface="Palatino" charset="0"/>
                <a:ea typeface="+mn-ea"/>
              </a:rPr>
              <a:t>Provide design guidance for creating and manipulating tabular data of all kinds.</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Direct data manipulation.  </a:t>
            </a:r>
            <a:r>
              <a:rPr lang="en-US" altLang="zh-CN" kern="0" dirty="0">
                <a:solidFill>
                  <a:srgbClr val="000066"/>
                </a:solidFill>
                <a:latin typeface="Palatino" charset="0"/>
                <a:ea typeface="+mn-ea"/>
              </a:rPr>
              <a:t>Address data editing, modification, and transformation.</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Navigation.  </a:t>
            </a:r>
            <a:r>
              <a:rPr lang="en-US" altLang="zh-CN" kern="0" dirty="0">
                <a:solidFill>
                  <a:srgbClr val="000066"/>
                </a:solidFill>
                <a:latin typeface="Palatino" charset="0"/>
                <a:ea typeface="+mn-ea"/>
              </a:rPr>
              <a:t>Assist the user in navigating through hierarchical menus, Web pages, and interactive display screens.</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Searching.  </a:t>
            </a:r>
            <a:r>
              <a:rPr lang="en-US" altLang="zh-CN" kern="0" dirty="0">
                <a:solidFill>
                  <a:srgbClr val="000066"/>
                </a:solidFill>
                <a:latin typeface="Palatino" charset="0"/>
                <a:ea typeface="+mn-ea"/>
              </a:rPr>
              <a:t>Enable content-specific searches through information maintained within a Web site or contained by persistent data stores that are accessible via an interactive application. </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Page elements.  </a:t>
            </a:r>
            <a:r>
              <a:rPr lang="en-US" altLang="zh-CN" kern="0" dirty="0">
                <a:solidFill>
                  <a:srgbClr val="000066"/>
                </a:solidFill>
                <a:latin typeface="Palatino" charset="0"/>
                <a:ea typeface="+mn-ea"/>
              </a:rPr>
              <a:t>Implement specific elements of a Web page or display screen.</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E-commerce.  </a:t>
            </a:r>
            <a:r>
              <a:rPr lang="en-US" altLang="zh-CN" kern="0" dirty="0">
                <a:solidFill>
                  <a:srgbClr val="000066"/>
                </a:solidFill>
                <a:latin typeface="Palatino" charset="0"/>
                <a:ea typeface="+mn-ea"/>
              </a:rPr>
              <a:t>Specific to Web sites, these patterns implement recurring elements of e-commerce applications.</a:t>
            </a:r>
          </a:p>
        </p:txBody>
      </p:sp>
      <p:sp>
        <p:nvSpPr>
          <p:cNvPr id="11" name="Rectangle 3">
            <a:extLst>
              <a:ext uri="{FF2B5EF4-FFF2-40B4-BE49-F238E27FC236}">
                <a16:creationId xmlns:a16="http://schemas.microsoft.com/office/drawing/2014/main" id="{72A8663E-AEAF-6F3C-6FE1-35B79DC9DA52}"/>
              </a:ext>
            </a:extLst>
          </p:cNvPr>
          <p:cNvSpPr txBox="1">
            <a:spLocks noChangeArrowheads="1"/>
          </p:cNvSpPr>
          <p:nvPr/>
        </p:nvSpPr>
        <p:spPr bwMode="auto">
          <a:xfrm>
            <a:off x="428625" y="785813"/>
            <a:ext cx="8564563" cy="522287"/>
          </a:xfrm>
          <a:prstGeom prst="rect">
            <a:avLst/>
          </a:prstGeom>
          <a:solidFill>
            <a:schemeClr val="bg1"/>
          </a:solidFill>
          <a:ln w="9525">
            <a:solidFill>
              <a:schemeClr val="bg1"/>
            </a:solidFill>
            <a:miter lim="800000"/>
            <a:headEnd/>
            <a:tailEnd/>
          </a:ln>
        </p:spPr>
        <p:txBody>
          <a:bodyPr/>
          <a:lstStyle/>
          <a:p>
            <a:pPr marL="342900" indent="-342900">
              <a:spcBef>
                <a:spcPts val="600"/>
              </a:spcBef>
              <a:buFontTx/>
              <a:buChar char="•"/>
              <a:defRPr/>
            </a:pPr>
            <a:r>
              <a:rPr lang="en-US" altLang="zh-CN" sz="2400" dirty="0">
                <a:latin typeface="Arial" charset="0"/>
                <a:ea typeface="宋体" charset="-122"/>
              </a:rPr>
              <a:t> Design Focus</a:t>
            </a:r>
          </a:p>
          <a:p>
            <a:pPr>
              <a:spcBef>
                <a:spcPts val="600"/>
              </a:spcBef>
              <a:defRPr/>
            </a:pPr>
            <a:r>
              <a:rPr lang="en-US" altLang="zh-CN" sz="2400" dirty="0">
                <a:latin typeface="Palatino" charset="0"/>
                <a:ea typeface="宋体" charset="-122"/>
              </a:rPr>
              <a:t>    </a:t>
            </a:r>
            <a:endParaRPr lang="en-US" altLang="zh-CN" sz="2400" dirty="0">
              <a:latin typeface="Arial" charset="0"/>
              <a:ea typeface="宋体" charset="-122"/>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E748E1C4-EBA1-458F-2308-BE789BFA852C}"/>
              </a:ext>
            </a:extLst>
          </p:cNvPr>
          <p:cNvSpPr txBox="1">
            <a:spLocks noChangeArrowheads="1"/>
          </p:cNvSpPr>
          <p:nvPr/>
        </p:nvSpPr>
        <p:spPr bwMode="auto">
          <a:xfrm>
            <a:off x="642938" y="220663"/>
            <a:ext cx="7859712" cy="636587"/>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16.6  </a:t>
            </a:r>
            <a:r>
              <a:rPr lang="en-US" altLang="zh-CN" sz="2400" b="1" kern="0" dirty="0" err="1">
                <a:solidFill>
                  <a:srgbClr val="000099"/>
                </a:solidFill>
                <a:latin typeface="+mj-lt"/>
                <a:ea typeface="+mj-ea"/>
                <a:cs typeface="+mj-cs"/>
              </a:rPr>
              <a:t>Webapp</a:t>
            </a:r>
            <a:r>
              <a:rPr lang="en-US" altLang="zh-CN" sz="2400" b="1" kern="0" dirty="0">
                <a:solidFill>
                  <a:srgbClr val="000099"/>
                </a:solidFill>
                <a:latin typeface="+mj-lt"/>
                <a:ea typeface="+mj-ea"/>
                <a:cs typeface="+mj-cs"/>
              </a:rPr>
              <a:t> Patterns</a:t>
            </a:r>
            <a:endParaRPr lang="zh-CN" altLang="en-US" sz="2400" b="1" kern="0" dirty="0">
              <a:solidFill>
                <a:srgbClr val="000099"/>
              </a:solidFill>
              <a:latin typeface="+mj-lt"/>
              <a:ea typeface="+mj-ea"/>
              <a:cs typeface="+mj-cs"/>
            </a:endParaRPr>
          </a:p>
        </p:txBody>
      </p:sp>
      <p:sp>
        <p:nvSpPr>
          <p:cNvPr id="18435" name="Slide Number Placeholder 4">
            <a:extLst>
              <a:ext uri="{FF2B5EF4-FFF2-40B4-BE49-F238E27FC236}">
                <a16:creationId xmlns:a16="http://schemas.microsoft.com/office/drawing/2014/main" id="{D10C7ADC-39D2-70FE-2C1E-F3D2833382ED}"/>
              </a:ext>
            </a:extLst>
          </p:cNvPr>
          <p:cNvSpPr>
            <a:spLocks noGrp="1"/>
          </p:cNvSpPr>
          <p:nvPr>
            <p:ph type="sldNum" sz="quarter" idx="12"/>
          </p:nvPr>
        </p:nvSpPr>
        <p:spPr>
          <a:xfrm>
            <a:off x="3071813" y="6500813"/>
            <a:ext cx="2895600" cy="61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2B0DE39D-47A9-409F-9BDA-FBB95F1576A4}" type="slidenum">
              <a:rPr lang="en-US" altLang="zh-CN"/>
              <a:pPr algn="ctr" eaLnBrk="1" hangingPunct="1"/>
              <a:t>17</a:t>
            </a:fld>
            <a:endParaRPr lang="en-US" altLang="zh-CN"/>
          </a:p>
        </p:txBody>
      </p:sp>
      <p:sp>
        <p:nvSpPr>
          <p:cNvPr id="6" name="Rectangle 3">
            <a:extLst>
              <a:ext uri="{FF2B5EF4-FFF2-40B4-BE49-F238E27FC236}">
                <a16:creationId xmlns:a16="http://schemas.microsoft.com/office/drawing/2014/main" id="{9C4361EF-815F-8164-D3FC-0868DDA288B1}"/>
              </a:ext>
            </a:extLst>
          </p:cNvPr>
          <p:cNvSpPr txBox="1">
            <a:spLocks noChangeArrowheads="1"/>
          </p:cNvSpPr>
          <p:nvPr/>
        </p:nvSpPr>
        <p:spPr bwMode="auto">
          <a:xfrm>
            <a:off x="642938" y="1285875"/>
            <a:ext cx="8015287" cy="5572125"/>
          </a:xfrm>
          <a:prstGeom prst="rect">
            <a:avLst/>
          </a:prstGeom>
          <a:solidFill>
            <a:schemeClr val="bg1"/>
          </a:solidFill>
          <a:ln w="9525">
            <a:noFill/>
            <a:miter lim="800000"/>
            <a:headEnd/>
            <a:tailEnd/>
          </a:ln>
        </p:spPr>
        <p:txBody>
          <a:bodyPr/>
          <a:lstStyle/>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Information architecture </a:t>
            </a:r>
            <a:r>
              <a:rPr lang="en-US" altLang="zh-CN" kern="0" dirty="0">
                <a:solidFill>
                  <a:srgbClr val="000066"/>
                </a:solidFill>
                <a:latin typeface="Palatino" charset="0"/>
                <a:ea typeface="+mn-ea"/>
              </a:rPr>
              <a:t>patterns relate to the overall structure of the information space, and the ways in which users will interact with the information. </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Navigation patterns </a:t>
            </a:r>
            <a:r>
              <a:rPr lang="en-US" altLang="zh-CN" kern="0" dirty="0">
                <a:solidFill>
                  <a:srgbClr val="000066"/>
                </a:solidFill>
                <a:latin typeface="Palatino" charset="0"/>
                <a:ea typeface="+mn-ea"/>
              </a:rPr>
              <a:t>define navigation link structures, such as hierarchies, rings, tours, and so on.</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Interaction patterns </a:t>
            </a:r>
            <a:r>
              <a:rPr lang="en-US" altLang="zh-CN" kern="0" dirty="0">
                <a:solidFill>
                  <a:srgbClr val="000066"/>
                </a:solidFill>
                <a:latin typeface="Palatino" charset="0"/>
                <a:ea typeface="+mn-ea"/>
              </a:rPr>
              <a:t>contribute to the design of the user interface. Patterns in this category address how the interface informs the user of the consequences of a specific action; how a user expands content based on usage context and user desires; how to best describe the destination that is implied by a link; how to inform the user about the status of an on-going interaction, and interface related issues.</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Presentation patterns </a:t>
            </a:r>
            <a:r>
              <a:rPr lang="en-US" altLang="zh-CN" kern="0" dirty="0">
                <a:solidFill>
                  <a:srgbClr val="000066"/>
                </a:solidFill>
                <a:latin typeface="Palatino" charset="0"/>
                <a:ea typeface="+mn-ea"/>
              </a:rPr>
              <a:t>assist in the presentation of content as it is presented to the user via the interface. Patterns in this category address how to organize user interface control functions for better usability; how to show the relationship between an interface action and the content objects it affects, and how to establish effective content hierarchies.</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Functional patterns </a:t>
            </a:r>
            <a:r>
              <a:rPr lang="en-US" altLang="zh-CN" kern="0" dirty="0">
                <a:solidFill>
                  <a:srgbClr val="000066"/>
                </a:solidFill>
                <a:latin typeface="Palatino" charset="0"/>
                <a:ea typeface="+mn-ea"/>
              </a:rPr>
              <a:t>define the workflows, behaviors, processing, communications, and other algorithmic elements within a </a:t>
            </a:r>
            <a:r>
              <a:rPr lang="en-US" altLang="zh-CN" kern="0" dirty="0" err="1">
                <a:solidFill>
                  <a:srgbClr val="000066"/>
                </a:solidFill>
                <a:latin typeface="Palatino" charset="0"/>
                <a:ea typeface="+mn-ea"/>
              </a:rPr>
              <a:t>WebApp</a:t>
            </a:r>
            <a:r>
              <a:rPr lang="en-US" altLang="zh-CN" kern="0" dirty="0">
                <a:solidFill>
                  <a:srgbClr val="000066"/>
                </a:solidFill>
                <a:latin typeface="Palatino" charset="0"/>
                <a:ea typeface="+mn-ea"/>
              </a:rPr>
              <a:t>.</a:t>
            </a:r>
          </a:p>
          <a:p>
            <a:pPr marL="342900" indent="-342900">
              <a:spcBef>
                <a:spcPts val="0"/>
              </a:spcBef>
              <a:spcAft>
                <a:spcPts val="600"/>
              </a:spcAft>
              <a:buClr>
                <a:schemeClr val="tx1"/>
              </a:buClr>
              <a:buFont typeface="Wingdings" pitchFamily="2" charset="2"/>
              <a:buChar char="Ø"/>
              <a:defRPr/>
            </a:pPr>
            <a:endParaRPr lang="en-US" altLang="zh-CN" kern="0" dirty="0">
              <a:solidFill>
                <a:srgbClr val="000066"/>
              </a:solidFill>
              <a:latin typeface="Palatino" charset="0"/>
              <a:ea typeface="+mn-ea"/>
            </a:endParaRPr>
          </a:p>
        </p:txBody>
      </p:sp>
      <p:sp>
        <p:nvSpPr>
          <p:cNvPr id="8" name="Rectangle 3">
            <a:extLst>
              <a:ext uri="{FF2B5EF4-FFF2-40B4-BE49-F238E27FC236}">
                <a16:creationId xmlns:a16="http://schemas.microsoft.com/office/drawing/2014/main" id="{BC3FA053-3C12-28C1-45D0-B82FFF51FF3D}"/>
              </a:ext>
            </a:extLst>
          </p:cNvPr>
          <p:cNvSpPr txBox="1">
            <a:spLocks noChangeArrowheads="1"/>
          </p:cNvSpPr>
          <p:nvPr/>
        </p:nvSpPr>
        <p:spPr bwMode="auto">
          <a:xfrm>
            <a:off x="428625" y="785813"/>
            <a:ext cx="8564563" cy="522287"/>
          </a:xfrm>
          <a:prstGeom prst="rect">
            <a:avLst/>
          </a:prstGeom>
          <a:solidFill>
            <a:schemeClr val="bg1"/>
          </a:solidFill>
          <a:ln w="9525">
            <a:solidFill>
              <a:schemeClr val="bg1"/>
            </a:solidFill>
            <a:miter lim="800000"/>
            <a:headEnd/>
            <a:tailEnd/>
          </a:ln>
        </p:spPr>
        <p:txBody>
          <a:bodyPr/>
          <a:lstStyle/>
          <a:p>
            <a:pPr marL="342900" indent="-342900">
              <a:spcBef>
                <a:spcPts val="600"/>
              </a:spcBef>
              <a:buFontTx/>
              <a:buChar char="•"/>
              <a:defRPr/>
            </a:pPr>
            <a:r>
              <a:rPr lang="en-US" altLang="zh-CN" sz="2400" dirty="0">
                <a:latin typeface="Arial" charset="0"/>
                <a:ea typeface="宋体" charset="-122"/>
              </a:rPr>
              <a:t>Categories</a:t>
            </a:r>
          </a:p>
          <a:p>
            <a:pPr>
              <a:spcBef>
                <a:spcPts val="600"/>
              </a:spcBef>
              <a:defRPr/>
            </a:pPr>
            <a:r>
              <a:rPr lang="en-US" altLang="zh-CN" sz="2400" dirty="0">
                <a:latin typeface="Palatino" charset="0"/>
                <a:ea typeface="宋体" charset="-122"/>
              </a:rPr>
              <a:t>    </a:t>
            </a:r>
            <a:endParaRPr lang="en-US" altLang="zh-CN" sz="2400" dirty="0">
              <a:latin typeface="Arial" charset="0"/>
              <a:ea typeface="宋体"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7C567B43-8236-1F00-4CA8-2BCF133FB159}"/>
              </a:ext>
            </a:extLst>
          </p:cNvPr>
          <p:cNvSpPr txBox="1">
            <a:spLocks noChangeArrowheads="1"/>
          </p:cNvSpPr>
          <p:nvPr/>
        </p:nvSpPr>
        <p:spPr bwMode="auto">
          <a:xfrm>
            <a:off x="642938" y="220663"/>
            <a:ext cx="7859712" cy="636587"/>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16.6  </a:t>
            </a:r>
            <a:r>
              <a:rPr lang="en-US" altLang="zh-CN" sz="2400" b="1" kern="0" dirty="0" err="1">
                <a:solidFill>
                  <a:srgbClr val="000099"/>
                </a:solidFill>
                <a:latin typeface="+mj-lt"/>
                <a:ea typeface="+mj-ea"/>
                <a:cs typeface="+mj-cs"/>
              </a:rPr>
              <a:t>Webapp</a:t>
            </a:r>
            <a:r>
              <a:rPr lang="en-US" altLang="zh-CN" sz="2400" b="1" kern="0" dirty="0">
                <a:solidFill>
                  <a:srgbClr val="000099"/>
                </a:solidFill>
                <a:latin typeface="+mj-lt"/>
                <a:ea typeface="+mj-ea"/>
                <a:cs typeface="+mj-cs"/>
              </a:rPr>
              <a:t> Patterns</a:t>
            </a:r>
            <a:endParaRPr lang="zh-CN" altLang="en-US" sz="2400" b="1" kern="0" dirty="0">
              <a:solidFill>
                <a:srgbClr val="000099"/>
              </a:solidFill>
              <a:latin typeface="+mj-lt"/>
              <a:ea typeface="+mj-ea"/>
              <a:cs typeface="+mj-cs"/>
            </a:endParaRPr>
          </a:p>
        </p:txBody>
      </p:sp>
      <p:sp>
        <p:nvSpPr>
          <p:cNvPr id="19459" name="Slide Number Placeholder 4">
            <a:extLst>
              <a:ext uri="{FF2B5EF4-FFF2-40B4-BE49-F238E27FC236}">
                <a16:creationId xmlns:a16="http://schemas.microsoft.com/office/drawing/2014/main" id="{AEF78BBC-A977-560C-755D-3BC38E0D14AE}"/>
              </a:ext>
            </a:extLst>
          </p:cNvPr>
          <p:cNvSpPr>
            <a:spLocks noGrp="1"/>
          </p:cNvSpPr>
          <p:nvPr>
            <p:ph type="sldNum" sz="quarter" idx="12"/>
          </p:nvPr>
        </p:nvSpPr>
        <p:spPr>
          <a:xfrm>
            <a:off x="3071813" y="6500813"/>
            <a:ext cx="2895600" cy="61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940A7520-1D45-4B3E-8AED-1A1B9A7F2E69}" type="slidenum">
              <a:rPr lang="en-US" altLang="zh-CN"/>
              <a:pPr algn="ctr" eaLnBrk="1" hangingPunct="1"/>
              <a:t>18</a:t>
            </a:fld>
            <a:endParaRPr lang="en-US" altLang="zh-CN"/>
          </a:p>
        </p:txBody>
      </p:sp>
      <p:sp>
        <p:nvSpPr>
          <p:cNvPr id="6" name="Rectangle 3">
            <a:extLst>
              <a:ext uri="{FF2B5EF4-FFF2-40B4-BE49-F238E27FC236}">
                <a16:creationId xmlns:a16="http://schemas.microsoft.com/office/drawing/2014/main" id="{D82B0BFA-CF1E-B658-9706-58B50CBB975D}"/>
              </a:ext>
            </a:extLst>
          </p:cNvPr>
          <p:cNvSpPr txBox="1">
            <a:spLocks noChangeArrowheads="1"/>
          </p:cNvSpPr>
          <p:nvPr/>
        </p:nvSpPr>
        <p:spPr bwMode="auto">
          <a:xfrm>
            <a:off x="642938" y="1214438"/>
            <a:ext cx="8015287" cy="5572125"/>
          </a:xfrm>
          <a:prstGeom prst="rect">
            <a:avLst/>
          </a:prstGeom>
          <a:solidFill>
            <a:schemeClr val="bg1"/>
          </a:solidFill>
          <a:ln w="9525">
            <a:noFill/>
            <a:miter lim="800000"/>
            <a:headEnd/>
            <a:tailEnd/>
          </a:ln>
        </p:spPr>
        <p:txBody>
          <a:bodyPr/>
          <a:lstStyle/>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Information architecture </a:t>
            </a:r>
            <a:r>
              <a:rPr lang="en-US" altLang="zh-CN" kern="0" dirty="0">
                <a:solidFill>
                  <a:srgbClr val="000066"/>
                </a:solidFill>
                <a:latin typeface="Palatino" charset="0"/>
                <a:ea typeface="+mn-ea"/>
              </a:rPr>
              <a:t>patterns relate to the overall structure of the information space, and the ways in which users will interact with the information. </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Navigation patterns </a:t>
            </a:r>
            <a:r>
              <a:rPr lang="en-US" altLang="zh-CN" kern="0" dirty="0">
                <a:solidFill>
                  <a:srgbClr val="000066"/>
                </a:solidFill>
                <a:latin typeface="Palatino" charset="0"/>
                <a:ea typeface="+mn-ea"/>
              </a:rPr>
              <a:t>define navigation link structures, such as hierarchies, rings, tours, and so on.</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Interaction patterns </a:t>
            </a:r>
            <a:r>
              <a:rPr lang="en-US" altLang="zh-CN" kern="0" dirty="0">
                <a:solidFill>
                  <a:srgbClr val="000066"/>
                </a:solidFill>
                <a:latin typeface="Palatino" charset="0"/>
                <a:ea typeface="+mn-ea"/>
              </a:rPr>
              <a:t>contribute to the design of the user interface. Patterns in this category address how the interface informs the user of the consequences of a specific action; how a user expands content based on usage context and user desires; how to best describe the destination that is implied by a link; how to inform the user about the status of an on-going interaction, and interface related issues.</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Presentation patterns </a:t>
            </a:r>
            <a:r>
              <a:rPr lang="en-US" altLang="zh-CN" kern="0" dirty="0">
                <a:solidFill>
                  <a:srgbClr val="000066"/>
                </a:solidFill>
                <a:latin typeface="Palatino" charset="0"/>
                <a:ea typeface="+mn-ea"/>
              </a:rPr>
              <a:t>assist in the presentation of content as it is presented to the user via the interface. Patterns in this category address how to organize user interface control functions for better usability; how to show the relationship between an interface action and the content objects it affects, and how to establish effective content hierarchies.</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Functional patterns </a:t>
            </a:r>
            <a:r>
              <a:rPr lang="en-US" altLang="zh-CN" kern="0" dirty="0">
                <a:solidFill>
                  <a:srgbClr val="000066"/>
                </a:solidFill>
                <a:latin typeface="Palatino" charset="0"/>
                <a:ea typeface="+mn-ea"/>
              </a:rPr>
              <a:t>define the workflows, behaviors, processing, communications, and other algorithmic elements within a </a:t>
            </a:r>
            <a:r>
              <a:rPr lang="en-US" altLang="zh-CN" kern="0" dirty="0" err="1">
                <a:solidFill>
                  <a:srgbClr val="000066"/>
                </a:solidFill>
                <a:latin typeface="Palatino" charset="0"/>
                <a:ea typeface="+mn-ea"/>
              </a:rPr>
              <a:t>WebApp</a:t>
            </a:r>
            <a:r>
              <a:rPr lang="en-US" altLang="zh-CN" kern="0" dirty="0">
                <a:solidFill>
                  <a:srgbClr val="000066"/>
                </a:solidFill>
                <a:latin typeface="Palatino" charset="0"/>
                <a:ea typeface="+mn-ea"/>
              </a:rPr>
              <a:t>.</a:t>
            </a:r>
          </a:p>
          <a:p>
            <a:pPr marL="342900" indent="-342900">
              <a:spcBef>
                <a:spcPts val="0"/>
              </a:spcBef>
              <a:spcAft>
                <a:spcPts val="600"/>
              </a:spcAft>
              <a:buClr>
                <a:schemeClr val="tx1"/>
              </a:buClr>
              <a:buFont typeface="Wingdings" pitchFamily="2" charset="2"/>
              <a:buChar char="Ø"/>
              <a:defRPr/>
            </a:pPr>
            <a:endParaRPr lang="en-US" altLang="zh-CN" kern="0" dirty="0">
              <a:solidFill>
                <a:srgbClr val="000066"/>
              </a:solidFill>
              <a:latin typeface="Palatino" charset="0"/>
              <a:ea typeface="+mn-ea"/>
            </a:endParaRPr>
          </a:p>
        </p:txBody>
      </p:sp>
      <p:sp>
        <p:nvSpPr>
          <p:cNvPr id="8" name="Rectangle 3">
            <a:extLst>
              <a:ext uri="{FF2B5EF4-FFF2-40B4-BE49-F238E27FC236}">
                <a16:creationId xmlns:a16="http://schemas.microsoft.com/office/drawing/2014/main" id="{B6CE94C8-BD20-8B95-7C1C-1D41CD04CFCA}"/>
              </a:ext>
            </a:extLst>
          </p:cNvPr>
          <p:cNvSpPr txBox="1">
            <a:spLocks noChangeArrowheads="1"/>
          </p:cNvSpPr>
          <p:nvPr/>
        </p:nvSpPr>
        <p:spPr bwMode="auto">
          <a:xfrm>
            <a:off x="428625" y="714375"/>
            <a:ext cx="8564563" cy="522288"/>
          </a:xfrm>
          <a:prstGeom prst="rect">
            <a:avLst/>
          </a:prstGeom>
          <a:solidFill>
            <a:schemeClr val="bg1"/>
          </a:solidFill>
          <a:ln w="9525">
            <a:solidFill>
              <a:schemeClr val="bg1"/>
            </a:solidFill>
            <a:miter lim="800000"/>
            <a:headEnd/>
            <a:tailEnd/>
          </a:ln>
        </p:spPr>
        <p:txBody>
          <a:bodyPr/>
          <a:lstStyle/>
          <a:p>
            <a:pPr marL="342900" indent="-342900">
              <a:spcBef>
                <a:spcPts val="600"/>
              </a:spcBef>
              <a:buFontTx/>
              <a:buChar char="•"/>
              <a:defRPr/>
            </a:pPr>
            <a:r>
              <a:rPr lang="en-US" altLang="zh-CN" sz="2400" dirty="0">
                <a:latin typeface="Arial" charset="0"/>
                <a:ea typeface="宋体" charset="-122"/>
              </a:rPr>
              <a:t>Categories</a:t>
            </a:r>
          </a:p>
          <a:p>
            <a:pPr>
              <a:spcBef>
                <a:spcPts val="600"/>
              </a:spcBef>
              <a:defRPr/>
            </a:pPr>
            <a:r>
              <a:rPr lang="en-US" altLang="zh-CN" sz="2400" dirty="0">
                <a:latin typeface="Palatino" charset="0"/>
                <a:ea typeface="宋体" charset="-122"/>
              </a:rPr>
              <a:t>    </a:t>
            </a:r>
            <a:endParaRPr lang="en-US" altLang="zh-CN" sz="2400" dirty="0">
              <a:latin typeface="Arial" charset="0"/>
              <a:ea typeface="宋体"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a:extLst>
              <a:ext uri="{FF2B5EF4-FFF2-40B4-BE49-F238E27FC236}">
                <a16:creationId xmlns:a16="http://schemas.microsoft.com/office/drawing/2014/main" id="{A25BE789-9211-A8F2-534A-B93136E5EACF}"/>
              </a:ext>
            </a:extLst>
          </p:cNvPr>
          <p:cNvSpPr txBox="1">
            <a:spLocks noChangeArrowheads="1"/>
          </p:cNvSpPr>
          <p:nvPr/>
        </p:nvSpPr>
        <p:spPr bwMode="auto">
          <a:xfrm>
            <a:off x="642938" y="292100"/>
            <a:ext cx="7859712" cy="636588"/>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16.7  Patterns for Mobile Apps</a:t>
            </a:r>
            <a:endParaRPr lang="zh-CN" altLang="en-US" sz="2400" b="1" kern="0" dirty="0">
              <a:solidFill>
                <a:srgbClr val="000099"/>
              </a:solidFill>
              <a:latin typeface="+mj-lt"/>
              <a:ea typeface="+mj-ea"/>
              <a:cs typeface="+mj-cs"/>
            </a:endParaRPr>
          </a:p>
        </p:txBody>
      </p:sp>
      <p:sp>
        <p:nvSpPr>
          <p:cNvPr id="20483" name="Slide Number Placeholder 4">
            <a:extLst>
              <a:ext uri="{FF2B5EF4-FFF2-40B4-BE49-F238E27FC236}">
                <a16:creationId xmlns:a16="http://schemas.microsoft.com/office/drawing/2014/main" id="{38D41C4B-E41B-7038-82E0-D4E1C2FECC91}"/>
              </a:ext>
            </a:extLst>
          </p:cNvPr>
          <p:cNvSpPr>
            <a:spLocks noGrp="1"/>
          </p:cNvSpPr>
          <p:nvPr>
            <p:ph type="sldNum" sz="quarter" idx="12"/>
          </p:nvPr>
        </p:nvSpPr>
        <p:spPr>
          <a:xfrm>
            <a:off x="3071813" y="6500813"/>
            <a:ext cx="2895600" cy="61277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261FFCAD-8F48-4BAC-BAF3-E10AFF814644}" type="slidenum">
              <a:rPr lang="en-US" altLang="zh-CN"/>
              <a:pPr algn="ctr" eaLnBrk="1" hangingPunct="1"/>
              <a:t>19</a:t>
            </a:fld>
            <a:endParaRPr lang="en-US" altLang="zh-CN"/>
          </a:p>
        </p:txBody>
      </p:sp>
      <p:sp>
        <p:nvSpPr>
          <p:cNvPr id="6" name="Rectangle 3">
            <a:extLst>
              <a:ext uri="{FF2B5EF4-FFF2-40B4-BE49-F238E27FC236}">
                <a16:creationId xmlns:a16="http://schemas.microsoft.com/office/drawing/2014/main" id="{7FAF7F76-BC59-38CC-CE11-362A50AC21DC}"/>
              </a:ext>
            </a:extLst>
          </p:cNvPr>
          <p:cNvSpPr txBox="1">
            <a:spLocks noChangeArrowheads="1"/>
          </p:cNvSpPr>
          <p:nvPr/>
        </p:nvSpPr>
        <p:spPr bwMode="auto">
          <a:xfrm>
            <a:off x="642938" y="1500188"/>
            <a:ext cx="8015287" cy="642937"/>
          </a:xfrm>
          <a:prstGeom prst="rect">
            <a:avLst/>
          </a:prstGeom>
          <a:solidFill>
            <a:schemeClr val="bg1"/>
          </a:solidFill>
          <a:ln w="9525">
            <a:noFill/>
            <a:miter lim="800000"/>
            <a:headEnd/>
            <a:tailEnd/>
          </a:ln>
        </p:spPr>
        <p:txBody>
          <a:bodyPr/>
          <a:lstStyle/>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Check-in screens</a:t>
            </a:r>
            <a:r>
              <a:rPr lang="en-US" altLang="zh-CN" kern="0" dirty="0">
                <a:latin typeface="Palatino" charset="0"/>
                <a:ea typeface="+mn-ea"/>
              </a:rPr>
              <a:t>, </a:t>
            </a:r>
            <a:r>
              <a:rPr lang="en-US" altLang="zh-CN" kern="0" dirty="0">
                <a:solidFill>
                  <a:srgbClr val="0000FF"/>
                </a:solidFill>
                <a:latin typeface="Palatino" charset="0"/>
                <a:ea typeface="+mn-ea"/>
              </a:rPr>
              <a:t>Maps</a:t>
            </a:r>
            <a:r>
              <a:rPr lang="en-US" altLang="zh-CN" kern="0" dirty="0">
                <a:latin typeface="Palatino" charset="0"/>
                <a:ea typeface="宋体" charset="-122"/>
              </a:rPr>
              <a:t>, </a:t>
            </a:r>
            <a:r>
              <a:rPr lang="en-US" altLang="zh-CN" kern="0" dirty="0">
                <a:solidFill>
                  <a:srgbClr val="0000FF"/>
                </a:solidFill>
                <a:latin typeface="Palatino" charset="0"/>
                <a:ea typeface="+mn-ea"/>
              </a:rPr>
              <a:t>Popovers</a:t>
            </a:r>
            <a:r>
              <a:rPr lang="en-US" altLang="zh-CN" kern="0" dirty="0">
                <a:latin typeface="Palatino" charset="0"/>
                <a:ea typeface="宋体" charset="-122"/>
              </a:rPr>
              <a:t>, </a:t>
            </a:r>
            <a:r>
              <a:rPr lang="en-US" altLang="zh-CN" kern="0" dirty="0">
                <a:solidFill>
                  <a:srgbClr val="0000FF"/>
                </a:solidFill>
                <a:latin typeface="Palatino" charset="0"/>
                <a:ea typeface="+mn-ea"/>
              </a:rPr>
              <a:t>Sign-up flows</a:t>
            </a:r>
            <a:r>
              <a:rPr lang="en-US" altLang="zh-CN" kern="0" dirty="0">
                <a:latin typeface="Palatino" charset="0"/>
                <a:ea typeface="宋体" charset="-122"/>
              </a:rPr>
              <a:t>,</a:t>
            </a:r>
            <a:r>
              <a:rPr lang="en-US" altLang="zh-CN" kern="0" dirty="0">
                <a:solidFill>
                  <a:srgbClr val="0000FF"/>
                </a:solidFill>
                <a:latin typeface="Palatino" charset="0"/>
                <a:ea typeface="+mn-ea"/>
              </a:rPr>
              <a:t> Custom Tab Navigation</a:t>
            </a:r>
            <a:r>
              <a:rPr lang="en-US" altLang="zh-CN" kern="0" dirty="0">
                <a:latin typeface="Palatino" charset="0"/>
                <a:ea typeface="宋体" charset="-122"/>
              </a:rPr>
              <a:t>,</a:t>
            </a:r>
            <a:r>
              <a:rPr lang="en-US" altLang="zh-CN" kern="0" dirty="0">
                <a:solidFill>
                  <a:srgbClr val="0000FF"/>
                </a:solidFill>
                <a:latin typeface="Palatino" charset="0"/>
                <a:ea typeface="宋体" charset="-122"/>
              </a:rPr>
              <a:t> </a:t>
            </a:r>
            <a:r>
              <a:rPr lang="en-US" altLang="zh-CN" kern="0" dirty="0">
                <a:solidFill>
                  <a:srgbClr val="0000FF"/>
                </a:solidFill>
                <a:latin typeface="Palatino" charset="0"/>
                <a:ea typeface="+mn-ea"/>
              </a:rPr>
              <a:t>Invitations</a:t>
            </a:r>
          </a:p>
          <a:p>
            <a:pPr marL="342900" indent="-342900">
              <a:spcBef>
                <a:spcPts val="0"/>
              </a:spcBef>
              <a:spcAft>
                <a:spcPts val="600"/>
              </a:spcAft>
              <a:buClr>
                <a:schemeClr val="tx1"/>
              </a:buClr>
              <a:buFont typeface="Wingdings" pitchFamily="2" charset="2"/>
              <a:buChar char="Ø"/>
              <a:defRPr/>
            </a:pPr>
            <a:endParaRPr lang="en-US" altLang="zh-CN" kern="0" dirty="0">
              <a:solidFill>
                <a:srgbClr val="000066"/>
              </a:solidFill>
              <a:latin typeface="Palatino" charset="0"/>
              <a:ea typeface="+mn-ea"/>
            </a:endParaRPr>
          </a:p>
        </p:txBody>
      </p:sp>
      <p:sp>
        <p:nvSpPr>
          <p:cNvPr id="8" name="Rectangle 3">
            <a:extLst>
              <a:ext uri="{FF2B5EF4-FFF2-40B4-BE49-F238E27FC236}">
                <a16:creationId xmlns:a16="http://schemas.microsoft.com/office/drawing/2014/main" id="{35C43851-6274-5633-84B1-45E2614485A2}"/>
              </a:ext>
            </a:extLst>
          </p:cNvPr>
          <p:cNvSpPr txBox="1">
            <a:spLocks noChangeArrowheads="1"/>
          </p:cNvSpPr>
          <p:nvPr/>
        </p:nvSpPr>
        <p:spPr bwMode="auto">
          <a:xfrm>
            <a:off x="428625" y="1000125"/>
            <a:ext cx="8564563" cy="522288"/>
          </a:xfrm>
          <a:prstGeom prst="rect">
            <a:avLst/>
          </a:prstGeom>
          <a:solidFill>
            <a:schemeClr val="bg1"/>
          </a:solidFill>
          <a:ln w="9525">
            <a:solidFill>
              <a:schemeClr val="bg1"/>
            </a:solidFill>
            <a:miter lim="800000"/>
            <a:headEnd/>
            <a:tailEnd/>
          </a:ln>
        </p:spPr>
        <p:txBody>
          <a:bodyPr/>
          <a:lstStyle/>
          <a:p>
            <a:pPr marL="342900" indent="-342900">
              <a:spcBef>
                <a:spcPts val="600"/>
              </a:spcBef>
              <a:buFontTx/>
              <a:buChar char="•"/>
              <a:defRPr/>
            </a:pPr>
            <a:r>
              <a:rPr lang="en-US" altLang="zh-CN" sz="2400" dirty="0">
                <a:latin typeface="Arial" charset="0"/>
                <a:ea typeface="宋体" charset="-122"/>
              </a:rPr>
              <a:t>Mobile User Interface Patterns</a:t>
            </a:r>
          </a:p>
          <a:p>
            <a:pPr>
              <a:spcBef>
                <a:spcPts val="600"/>
              </a:spcBef>
              <a:defRPr/>
            </a:pPr>
            <a:r>
              <a:rPr lang="en-US" altLang="zh-CN" sz="2400" dirty="0">
                <a:latin typeface="Palatino" charset="0"/>
                <a:ea typeface="宋体" charset="-122"/>
              </a:rPr>
              <a:t>    </a:t>
            </a:r>
            <a:endParaRPr lang="en-US" altLang="zh-CN" sz="2400" dirty="0">
              <a:latin typeface="Arial" charset="0"/>
              <a:ea typeface="宋体" charset="-122"/>
            </a:endParaRPr>
          </a:p>
        </p:txBody>
      </p:sp>
      <p:sp>
        <p:nvSpPr>
          <p:cNvPr id="9" name="Rectangle 3">
            <a:extLst>
              <a:ext uri="{FF2B5EF4-FFF2-40B4-BE49-F238E27FC236}">
                <a16:creationId xmlns:a16="http://schemas.microsoft.com/office/drawing/2014/main" id="{9CE3159E-0E44-0C60-F810-D39FAE19CFBC}"/>
              </a:ext>
            </a:extLst>
          </p:cNvPr>
          <p:cNvSpPr txBox="1">
            <a:spLocks noChangeArrowheads="1"/>
          </p:cNvSpPr>
          <p:nvPr/>
        </p:nvSpPr>
        <p:spPr bwMode="auto">
          <a:xfrm>
            <a:off x="428625" y="2428875"/>
            <a:ext cx="8564563" cy="522288"/>
          </a:xfrm>
          <a:prstGeom prst="rect">
            <a:avLst/>
          </a:prstGeom>
          <a:solidFill>
            <a:schemeClr val="bg1"/>
          </a:solidFill>
          <a:ln w="9525">
            <a:solidFill>
              <a:schemeClr val="bg1"/>
            </a:solidFill>
            <a:miter lim="800000"/>
            <a:headEnd/>
            <a:tailEnd/>
          </a:ln>
        </p:spPr>
        <p:txBody>
          <a:bodyPr/>
          <a:lstStyle/>
          <a:p>
            <a:pPr marL="342900" indent="-342900">
              <a:spcBef>
                <a:spcPts val="600"/>
              </a:spcBef>
              <a:buFontTx/>
              <a:buChar char="•"/>
              <a:defRPr/>
            </a:pPr>
            <a:r>
              <a:rPr lang="en-US" altLang="zh-CN" sz="2400" dirty="0">
                <a:latin typeface="Arial" charset="0"/>
                <a:ea typeface="宋体" charset="-122"/>
              </a:rPr>
              <a:t>Mobile User Interface Patterns</a:t>
            </a:r>
          </a:p>
          <a:p>
            <a:pPr>
              <a:spcBef>
                <a:spcPts val="600"/>
              </a:spcBef>
              <a:defRPr/>
            </a:pPr>
            <a:r>
              <a:rPr lang="en-US" altLang="zh-CN" sz="2400" dirty="0">
                <a:latin typeface="Palatino" charset="0"/>
                <a:ea typeface="宋体" charset="-122"/>
              </a:rPr>
              <a:t>    </a:t>
            </a:r>
            <a:endParaRPr lang="en-US" altLang="zh-CN" sz="2400" dirty="0">
              <a:latin typeface="Arial" charset="0"/>
              <a:ea typeface="宋体" charset="-122"/>
            </a:endParaRPr>
          </a:p>
        </p:txBody>
      </p:sp>
      <p:sp>
        <p:nvSpPr>
          <p:cNvPr id="20487" name="Content Placeholder 2">
            <a:extLst>
              <a:ext uri="{FF2B5EF4-FFF2-40B4-BE49-F238E27FC236}">
                <a16:creationId xmlns:a16="http://schemas.microsoft.com/office/drawing/2014/main" id="{DD52FAA8-7D69-5B47-D7D0-DEECEF3F7A61}"/>
              </a:ext>
            </a:extLst>
          </p:cNvPr>
          <p:cNvSpPr>
            <a:spLocks noGrp="1"/>
          </p:cNvSpPr>
          <p:nvPr>
            <p:ph sz="half" idx="1"/>
          </p:nvPr>
        </p:nvSpPr>
        <p:spPr>
          <a:xfrm>
            <a:off x="628650" y="2928938"/>
            <a:ext cx="4038600" cy="3000375"/>
          </a:xfrm>
        </p:spPr>
        <p:txBody>
          <a:bodyPr/>
          <a:lstStyle/>
          <a:p>
            <a:pPr eaLnBrk="1" hangingPunct="1">
              <a:spcBef>
                <a:spcPct val="0"/>
              </a:spcBef>
              <a:spcAft>
                <a:spcPts val="600"/>
              </a:spcAft>
              <a:buClr>
                <a:schemeClr val="tx1"/>
              </a:buClr>
              <a:buFont typeface="Wingdings" panose="05000000000000000000" pitchFamily="2" charset="2"/>
              <a:buChar char="Ø"/>
            </a:pPr>
            <a:r>
              <a:rPr lang="en-US" altLang="zh-CN" sz="1800">
                <a:solidFill>
                  <a:srgbClr val="0000FF"/>
                </a:solidFill>
                <a:latin typeface="Palatino" charset="0"/>
              </a:rPr>
              <a:t>Active Objects</a:t>
            </a:r>
          </a:p>
          <a:p>
            <a:pPr eaLnBrk="1" hangingPunct="1">
              <a:spcBef>
                <a:spcPct val="0"/>
              </a:spcBef>
              <a:spcAft>
                <a:spcPts val="600"/>
              </a:spcAft>
              <a:buClr>
                <a:schemeClr val="tx1"/>
              </a:buClr>
              <a:buFont typeface="Wingdings" panose="05000000000000000000" pitchFamily="2" charset="2"/>
              <a:buChar char="Ø"/>
            </a:pPr>
            <a:r>
              <a:rPr lang="en-US" altLang="zh-CN" sz="1800">
                <a:solidFill>
                  <a:srgbClr val="0000FF"/>
                </a:solidFill>
                <a:latin typeface="Palatino" charset="0"/>
              </a:rPr>
              <a:t>Applications Controller</a:t>
            </a:r>
          </a:p>
          <a:p>
            <a:pPr eaLnBrk="1" hangingPunct="1">
              <a:spcBef>
                <a:spcPct val="0"/>
              </a:spcBef>
              <a:spcAft>
                <a:spcPts val="600"/>
              </a:spcAft>
              <a:buClr>
                <a:schemeClr val="tx1"/>
              </a:buClr>
              <a:buFont typeface="Wingdings" panose="05000000000000000000" pitchFamily="2" charset="2"/>
              <a:buChar char="Ø"/>
            </a:pPr>
            <a:r>
              <a:rPr lang="en-US" altLang="zh-CN" sz="1800">
                <a:solidFill>
                  <a:srgbClr val="0000FF"/>
                </a:solidFill>
                <a:latin typeface="Palatino" charset="0"/>
              </a:rPr>
              <a:t>Communicator</a:t>
            </a:r>
          </a:p>
          <a:p>
            <a:pPr eaLnBrk="1" hangingPunct="1">
              <a:spcBef>
                <a:spcPct val="0"/>
              </a:spcBef>
              <a:spcAft>
                <a:spcPts val="600"/>
              </a:spcAft>
              <a:buClr>
                <a:schemeClr val="tx1"/>
              </a:buClr>
              <a:buFont typeface="Wingdings" panose="05000000000000000000" pitchFamily="2" charset="2"/>
              <a:buChar char="Ø"/>
            </a:pPr>
            <a:r>
              <a:rPr lang="en-US" altLang="zh-CN" sz="1800">
                <a:solidFill>
                  <a:srgbClr val="0000FF"/>
                </a:solidFill>
                <a:latin typeface="Palatino" charset="0"/>
              </a:rPr>
              <a:t>Data Transfer Object</a:t>
            </a:r>
          </a:p>
          <a:p>
            <a:pPr eaLnBrk="1" hangingPunct="1">
              <a:spcBef>
                <a:spcPct val="0"/>
              </a:spcBef>
              <a:spcAft>
                <a:spcPts val="600"/>
              </a:spcAft>
              <a:buClr>
                <a:schemeClr val="tx1"/>
              </a:buClr>
              <a:buFont typeface="Wingdings" panose="05000000000000000000" pitchFamily="2" charset="2"/>
              <a:buChar char="Ø"/>
            </a:pPr>
            <a:r>
              <a:rPr lang="en-US" altLang="zh-CN" sz="1800">
                <a:solidFill>
                  <a:srgbClr val="0000FF"/>
                </a:solidFill>
                <a:latin typeface="Palatino" charset="0"/>
              </a:rPr>
              <a:t>Domain Model</a:t>
            </a:r>
          </a:p>
          <a:p>
            <a:pPr eaLnBrk="1" hangingPunct="1">
              <a:spcBef>
                <a:spcPct val="0"/>
              </a:spcBef>
              <a:spcAft>
                <a:spcPts val="600"/>
              </a:spcAft>
              <a:buClr>
                <a:schemeClr val="tx1"/>
              </a:buClr>
              <a:buFont typeface="Wingdings" panose="05000000000000000000" pitchFamily="2" charset="2"/>
              <a:buChar char="Ø"/>
            </a:pPr>
            <a:r>
              <a:rPr lang="en-US" altLang="zh-CN" sz="1800">
                <a:solidFill>
                  <a:srgbClr val="0000FF"/>
                </a:solidFill>
                <a:latin typeface="Palatino" charset="0"/>
              </a:rPr>
              <a:t>Entity Translator</a:t>
            </a:r>
          </a:p>
          <a:p>
            <a:pPr eaLnBrk="1" hangingPunct="1"/>
            <a:endParaRPr lang="en-US" altLang="zh-CN">
              <a:solidFill>
                <a:srgbClr val="0000FF"/>
              </a:solidFill>
              <a:latin typeface="Palatino" charset="0"/>
            </a:endParaRPr>
          </a:p>
        </p:txBody>
      </p:sp>
      <p:sp>
        <p:nvSpPr>
          <p:cNvPr id="11" name="Content Placeholder 3">
            <a:extLst>
              <a:ext uri="{FF2B5EF4-FFF2-40B4-BE49-F238E27FC236}">
                <a16:creationId xmlns:a16="http://schemas.microsoft.com/office/drawing/2014/main" id="{80206881-CDEA-3E50-1D21-78A7324C7454}"/>
              </a:ext>
            </a:extLst>
          </p:cNvPr>
          <p:cNvSpPr txBox="1">
            <a:spLocks/>
          </p:cNvSpPr>
          <p:nvPr/>
        </p:nvSpPr>
        <p:spPr>
          <a:xfrm>
            <a:off x="4819650" y="2928938"/>
            <a:ext cx="4038600" cy="3000375"/>
          </a:xfrm>
          <a:prstGeom prst="rect">
            <a:avLst/>
          </a:prstGeom>
        </p:spPr>
        <p:txBody>
          <a:bodyPr/>
          <a:lstStyle/>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Lazy Acquisition</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Model-View-</a:t>
            </a:r>
            <a:r>
              <a:rPr lang="en-US" altLang="zh-CN" kern="0" dirty="0" err="1">
                <a:solidFill>
                  <a:srgbClr val="0000FF"/>
                </a:solidFill>
                <a:latin typeface="Palatino" charset="0"/>
                <a:ea typeface="+mn-ea"/>
              </a:rPr>
              <a:t>Comtroller</a:t>
            </a:r>
            <a:endParaRPr lang="en-US" altLang="zh-CN" kern="0" dirty="0">
              <a:solidFill>
                <a:srgbClr val="0000FF"/>
              </a:solidFill>
              <a:latin typeface="Palatino" charset="0"/>
              <a:ea typeface="+mn-ea"/>
            </a:endParaRP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Pagination</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Reliable Sessions</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Synchronization</a:t>
            </a:r>
          </a:p>
          <a:p>
            <a:pPr marL="342900" indent="-342900">
              <a:spcBef>
                <a:spcPts val="0"/>
              </a:spcBef>
              <a:spcAft>
                <a:spcPts val="600"/>
              </a:spcAft>
              <a:buClr>
                <a:schemeClr val="tx1"/>
              </a:buClr>
              <a:buFont typeface="Wingdings" pitchFamily="2" charset="2"/>
              <a:buChar char="Ø"/>
              <a:defRPr/>
            </a:pPr>
            <a:r>
              <a:rPr lang="en-US" altLang="zh-CN" kern="0" dirty="0">
                <a:solidFill>
                  <a:srgbClr val="0000FF"/>
                </a:solidFill>
                <a:latin typeface="Palatino" charset="0"/>
                <a:ea typeface="+mn-ea"/>
              </a:rPr>
              <a:t>Transaction Script</a:t>
            </a:r>
          </a:p>
          <a:p>
            <a:pPr marL="342900" indent="-342900">
              <a:spcBef>
                <a:spcPct val="20000"/>
              </a:spcBef>
              <a:buFont typeface="Wingdings" pitchFamily="-128" charset="2"/>
              <a:buNone/>
              <a:defRPr/>
            </a:pPr>
            <a:endParaRPr lang="en-US" altLang="zh-CN" sz="2400" kern="0" dirty="0">
              <a:solidFill>
                <a:srgbClr val="000066"/>
              </a:solidFill>
              <a:latin typeface="+mn-lt"/>
              <a:ea typeface="+mn-ea"/>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Slide Number Placeholder 4">
            <a:extLst>
              <a:ext uri="{FF2B5EF4-FFF2-40B4-BE49-F238E27FC236}">
                <a16:creationId xmlns:a16="http://schemas.microsoft.com/office/drawing/2014/main" id="{C28BF560-28F1-2C0A-4D13-955DB561D985}"/>
              </a:ext>
            </a:extLst>
          </p:cNvPr>
          <p:cNvSpPr>
            <a:spLocks noGrp="1"/>
          </p:cNvSpPr>
          <p:nvPr>
            <p:ph type="sldNum" sz="quarter" idx="12"/>
          </p:nvPr>
        </p:nvSpPr>
        <p:spPr>
          <a:xfrm>
            <a:off x="3836988"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80CECA0F-A4EC-4CFA-B5E9-0856B63CAE43}" type="slidenum">
              <a:rPr lang="en-US" altLang="zh-CN"/>
              <a:pPr algn="ctr" eaLnBrk="1" hangingPunct="1"/>
              <a:t>2</a:t>
            </a:fld>
            <a:endParaRPr lang="en-US" altLang="zh-CN"/>
          </a:p>
        </p:txBody>
      </p:sp>
      <p:sp>
        <p:nvSpPr>
          <p:cNvPr id="3076" name="Rectangle 3">
            <a:extLst>
              <a:ext uri="{FF2B5EF4-FFF2-40B4-BE49-F238E27FC236}">
                <a16:creationId xmlns:a16="http://schemas.microsoft.com/office/drawing/2014/main" id="{EB4C4A90-0FE7-B589-E8F0-D2AE8A2076AA}"/>
              </a:ext>
            </a:extLst>
          </p:cNvPr>
          <p:cNvSpPr>
            <a:spLocks noGrp="1" noChangeArrowheads="1"/>
          </p:cNvSpPr>
          <p:nvPr>
            <p:ph type="body" idx="1"/>
          </p:nvPr>
        </p:nvSpPr>
        <p:spPr>
          <a:xfrm>
            <a:off x="2214563" y="3000375"/>
            <a:ext cx="6372225" cy="2500313"/>
          </a:xfrm>
        </p:spPr>
        <p:txBody>
          <a:bodyPr/>
          <a:lstStyle/>
          <a:p>
            <a:pPr eaLnBrk="1" hangingPunct="1">
              <a:buClr>
                <a:schemeClr val="accent2">
                  <a:lumMod val="75000"/>
                </a:schemeClr>
              </a:buClr>
              <a:defRPr/>
            </a:pPr>
            <a:r>
              <a:rPr kumimoji="1" lang="en-US" altLang="zh-CN" kern="1200" dirty="0">
                <a:solidFill>
                  <a:srgbClr val="0000FF"/>
                </a:solidFill>
              </a:rPr>
              <a:t>Design patterns </a:t>
            </a:r>
            <a:r>
              <a:rPr lang="en-US" altLang="zh-CN" dirty="0">
                <a:latin typeface="Palatino" charset="0"/>
              </a:rPr>
              <a:t>are a codified method for describing problems and their solution allows the software engineering community to capture design knowledge in a way that enables it to be </a:t>
            </a:r>
            <a:r>
              <a:rPr lang="en-US" altLang="zh-CN" dirty="0">
                <a:solidFill>
                  <a:srgbClr val="FF0000"/>
                </a:solidFill>
                <a:latin typeface="Palatino" charset="0"/>
              </a:rPr>
              <a:t>reused</a:t>
            </a:r>
            <a:r>
              <a:rPr lang="en-US" altLang="zh-CN" dirty="0">
                <a:latin typeface="Palatino" charset="0"/>
              </a:rPr>
              <a:t>.</a:t>
            </a:r>
          </a:p>
        </p:txBody>
      </p:sp>
      <p:sp>
        <p:nvSpPr>
          <p:cNvPr id="5" name="Rectangle 3">
            <a:extLst>
              <a:ext uri="{FF2B5EF4-FFF2-40B4-BE49-F238E27FC236}">
                <a16:creationId xmlns:a16="http://schemas.microsoft.com/office/drawing/2014/main" id="{9DD74A29-E203-86E7-8EDA-5B4BC277F24A}"/>
              </a:ext>
            </a:extLst>
          </p:cNvPr>
          <p:cNvSpPr txBox="1">
            <a:spLocks noChangeArrowheads="1"/>
          </p:cNvSpPr>
          <p:nvPr/>
        </p:nvSpPr>
        <p:spPr bwMode="auto">
          <a:xfrm>
            <a:off x="642938" y="220663"/>
            <a:ext cx="7859712" cy="850900"/>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16.1  Design Patterns</a:t>
            </a:r>
            <a:endParaRPr lang="zh-CN" altLang="en-US" sz="2400" b="1" kern="0" dirty="0">
              <a:solidFill>
                <a:srgbClr val="000099"/>
              </a:solidFill>
              <a:latin typeface="+mj-lt"/>
              <a:ea typeface="+mj-ea"/>
              <a:cs typeface="+mj-cs"/>
            </a:endParaRPr>
          </a:p>
        </p:txBody>
      </p:sp>
      <p:graphicFrame>
        <p:nvGraphicFramePr>
          <p:cNvPr id="3077" name="Object 2">
            <a:extLst>
              <a:ext uri="{FF2B5EF4-FFF2-40B4-BE49-F238E27FC236}">
                <a16:creationId xmlns:a16="http://schemas.microsoft.com/office/drawing/2014/main" id="{4353760D-BB3B-3B4A-802F-532DDB38848A}"/>
              </a:ext>
            </a:extLst>
          </p:cNvPr>
          <p:cNvGraphicFramePr>
            <a:graphicFrameLocks noChangeAspect="1"/>
          </p:cNvGraphicFramePr>
          <p:nvPr/>
        </p:nvGraphicFramePr>
        <p:xfrm>
          <a:off x="500063" y="1500188"/>
          <a:ext cx="1804987" cy="4929187"/>
        </p:xfrm>
        <a:graphic>
          <a:graphicData uri="http://schemas.openxmlformats.org/presentationml/2006/ole">
            <mc:AlternateContent xmlns:mc="http://schemas.openxmlformats.org/markup-compatibility/2006">
              <mc:Choice xmlns:v="urn:schemas-microsoft-com:vml" Requires="v">
                <p:oleObj name="Clip" r:id="rId2" imgW="1857375" imgH="3995738" progId="MS_ClipArt_Gallery.2">
                  <p:embed/>
                </p:oleObj>
              </mc:Choice>
              <mc:Fallback>
                <p:oleObj name="Clip" r:id="rId2" imgW="1857375" imgH="3995738" progId="MS_ClipArt_Gallery.2">
                  <p:embed/>
                  <p:pic>
                    <p:nvPicPr>
                      <p:cNvPr id="0" name="Object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0063" y="1500188"/>
                        <a:ext cx="1804987" cy="49291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a:extLst>
              <a:ext uri="{FF2B5EF4-FFF2-40B4-BE49-F238E27FC236}">
                <a16:creationId xmlns:a16="http://schemas.microsoft.com/office/drawing/2014/main" id="{F4EB4E29-E015-7BEB-7A43-3FCF8383F178}"/>
              </a:ext>
            </a:extLst>
          </p:cNvPr>
          <p:cNvSpPr/>
          <p:nvPr/>
        </p:nvSpPr>
        <p:spPr>
          <a:xfrm>
            <a:off x="1428750" y="1571625"/>
            <a:ext cx="571500" cy="64293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a:p>
        </p:txBody>
      </p:sp>
      <p:sp>
        <p:nvSpPr>
          <p:cNvPr id="8" name="云形标注 7">
            <a:extLst>
              <a:ext uri="{FF2B5EF4-FFF2-40B4-BE49-F238E27FC236}">
                <a16:creationId xmlns:a16="http://schemas.microsoft.com/office/drawing/2014/main" id="{44E7339E-2E42-FD3D-F284-23F8C8912401}"/>
              </a:ext>
            </a:extLst>
          </p:cNvPr>
          <p:cNvSpPr/>
          <p:nvPr/>
        </p:nvSpPr>
        <p:spPr>
          <a:xfrm>
            <a:off x="2428875" y="928688"/>
            <a:ext cx="6286500" cy="1857375"/>
          </a:xfrm>
          <a:prstGeom prst="cloudCallout">
            <a:avLst>
              <a:gd name="adj1" fmla="val -63985"/>
              <a:gd name="adj2" fmla="val 5125"/>
            </a:avLst>
          </a:prstGeom>
          <a:solidFill>
            <a:srgbClr val="F9F7A7"/>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ltLang="zh-CN" sz="2400" i="1" dirty="0">
              <a:solidFill>
                <a:schemeClr val="tx1"/>
              </a:solidFill>
              <a:latin typeface="Palatino" charset="0"/>
            </a:endParaRPr>
          </a:p>
          <a:p>
            <a:pPr algn="ctr">
              <a:defRPr/>
            </a:pPr>
            <a:r>
              <a:rPr lang="en-US" altLang="zh-CN" sz="2400" i="1" dirty="0">
                <a:solidFill>
                  <a:schemeClr val="tx1"/>
                </a:solidFill>
                <a:latin typeface="Palatino" charset="0"/>
              </a:rPr>
              <a:t>I wonder if anyone has </a:t>
            </a:r>
            <a:r>
              <a:rPr lang="en-US" altLang="zh-CN" sz="2400" i="1" dirty="0">
                <a:solidFill>
                  <a:srgbClr val="C00000"/>
                </a:solidFill>
                <a:latin typeface="Palatino" charset="0"/>
              </a:rPr>
              <a:t>developed a solution </a:t>
            </a:r>
            <a:r>
              <a:rPr lang="en-US" altLang="zh-CN" sz="2400" i="1" dirty="0">
                <a:solidFill>
                  <a:schemeClr val="tx1"/>
                </a:solidFill>
                <a:latin typeface="Palatino" charset="0"/>
              </a:rPr>
              <a:t>to for </a:t>
            </a:r>
            <a:r>
              <a:rPr lang="en-US" altLang="zh-CN" sz="2400" dirty="0">
                <a:solidFill>
                  <a:schemeClr val="tx1"/>
                </a:solidFill>
                <a:latin typeface="Palatino" charset="0"/>
              </a:rPr>
              <a:t>a </a:t>
            </a:r>
            <a:r>
              <a:rPr lang="en-US" altLang="zh-CN" sz="2400" dirty="0">
                <a:solidFill>
                  <a:srgbClr val="C00000"/>
                </a:solidFill>
                <a:latin typeface="Palatino" charset="0"/>
              </a:rPr>
              <a:t>design problem</a:t>
            </a:r>
            <a:r>
              <a:rPr lang="en-US" altLang="zh-CN" sz="2400" i="1" dirty="0">
                <a:solidFill>
                  <a:srgbClr val="C00000"/>
                </a:solidFill>
                <a:latin typeface="Palatino" charset="0"/>
              </a:rPr>
              <a:t> </a:t>
            </a:r>
            <a:r>
              <a:rPr lang="en-US" altLang="zh-CN" sz="2400" i="1" dirty="0">
                <a:solidFill>
                  <a:schemeClr val="tx1"/>
                </a:solidFill>
                <a:latin typeface="Palatino" charset="0"/>
              </a:rPr>
              <a:t>?</a:t>
            </a:r>
          </a:p>
          <a:p>
            <a:pPr algn="ctr">
              <a:defRPr/>
            </a:pPr>
            <a:endParaRPr lang="en-US" altLang="zh-CN" sz="2400" i="1" dirty="0">
              <a:solidFill>
                <a:schemeClr val="tx1"/>
              </a:solidFill>
              <a:latin typeface="Palatino" charset="0"/>
            </a:endParaRPr>
          </a:p>
        </p:txBody>
      </p:sp>
      <p:sp>
        <p:nvSpPr>
          <p:cNvPr id="16" name="Oval 8">
            <a:extLst>
              <a:ext uri="{FF2B5EF4-FFF2-40B4-BE49-F238E27FC236}">
                <a16:creationId xmlns:a16="http://schemas.microsoft.com/office/drawing/2014/main" id="{525E34EF-3994-84B8-BC53-388BB0ECE39E}"/>
              </a:ext>
            </a:extLst>
          </p:cNvPr>
          <p:cNvSpPr>
            <a:spLocks noChangeArrowheads="1"/>
          </p:cNvSpPr>
          <p:nvPr/>
        </p:nvSpPr>
        <p:spPr bwMode="auto">
          <a:xfrm>
            <a:off x="1785938" y="5286375"/>
            <a:ext cx="6985000" cy="866775"/>
          </a:xfrm>
          <a:prstGeom prst="ellipse">
            <a:avLst/>
          </a:pr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3" algn="ctr" eaLnBrk="1" hangingPunct="1"/>
            <a:endParaRPr lang="en-US" altLang="zh-CN" sz="2000" b="1">
              <a:solidFill>
                <a:schemeClr val="bg1"/>
              </a:solidFill>
            </a:endParaRPr>
          </a:p>
          <a:p>
            <a:pPr marL="0" lvl="3" algn="ctr" eaLnBrk="1" hangingPunct="1"/>
            <a:r>
              <a:rPr lang="en-US" altLang="zh-CN" sz="2000" b="1">
                <a:solidFill>
                  <a:schemeClr val="bg1"/>
                </a:solidFill>
              </a:rPr>
              <a:t>Please read Christopher Alexander ‘s </a:t>
            </a:r>
          </a:p>
          <a:p>
            <a:pPr marL="0" lvl="3" algn="ctr" eaLnBrk="1" hangingPunct="1"/>
            <a:r>
              <a:rPr lang="en-US" altLang="zh-CN" sz="2000" b="1">
                <a:solidFill>
                  <a:schemeClr val="bg1"/>
                </a:solidFill>
              </a:rPr>
              <a:t>description in 1977</a:t>
            </a:r>
          </a:p>
          <a:p>
            <a:pPr algn="ctr" eaLnBrk="1" hangingPunct="1"/>
            <a:endParaRPr lang="en-US" altLang="zh-CN" sz="20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8" presetClass="entr" presetSubtype="3"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strips(upRight)">
                                      <p:cBhvr>
                                        <p:cTn id="7" dur="500"/>
                                        <p:tgtEl>
                                          <p:spTgt spid="3077"/>
                                        </p:tgtEl>
                                      </p:cBhvr>
                                    </p:animEffect>
                                  </p:childTnLst>
                                </p:cTn>
                              </p:par>
                              <p:par>
                                <p:cTn id="8" presetID="18" presetClass="entr" presetSubtype="3"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strips(upRight)">
                                      <p:cBhvr>
                                        <p:cTn id="10" dur="500"/>
                                        <p:tgtEl>
                                          <p:spTgt spid="8"/>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076">
                                            <p:txEl>
                                              <p:pRg st="0" end="0"/>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55" presetClass="entr" presetSubtype="0" fill="hold" grpId="0" nodeType="clickEffect">
                                  <p:stCondLst>
                                    <p:cond delay="0"/>
                                  </p:stCondLst>
                                  <p:childTnLst>
                                    <p:set>
                                      <p:cBhvr>
                                        <p:cTn id="18" dur="1" fill="hold">
                                          <p:stCondLst>
                                            <p:cond delay="0"/>
                                          </p:stCondLst>
                                        </p:cTn>
                                        <p:tgtEl>
                                          <p:spTgt spid="16"/>
                                        </p:tgtEl>
                                        <p:attrNameLst>
                                          <p:attrName>style.visibility</p:attrName>
                                        </p:attrNameLst>
                                      </p:cBhvr>
                                      <p:to>
                                        <p:strVal val="visible"/>
                                      </p:to>
                                    </p:set>
                                    <p:anim calcmode="lin" valueType="num">
                                      <p:cBhvr>
                                        <p:cTn id="19" dur="1000" fill="hold"/>
                                        <p:tgtEl>
                                          <p:spTgt spid="16"/>
                                        </p:tgtEl>
                                        <p:attrNameLst>
                                          <p:attrName>ppt_w</p:attrName>
                                        </p:attrNameLst>
                                      </p:cBhvr>
                                      <p:tavLst>
                                        <p:tav tm="0">
                                          <p:val>
                                            <p:strVal val="#ppt_w*0.70"/>
                                          </p:val>
                                        </p:tav>
                                        <p:tav tm="100000">
                                          <p:val>
                                            <p:strVal val="#ppt_w"/>
                                          </p:val>
                                        </p:tav>
                                      </p:tavLst>
                                    </p:anim>
                                    <p:anim calcmode="lin" valueType="num">
                                      <p:cBhvr>
                                        <p:cTn id="20" dur="1000" fill="hold"/>
                                        <p:tgtEl>
                                          <p:spTgt spid="16"/>
                                        </p:tgtEl>
                                        <p:attrNameLst>
                                          <p:attrName>ppt_h</p:attrName>
                                        </p:attrNameLst>
                                      </p:cBhvr>
                                      <p:tavLst>
                                        <p:tav tm="0">
                                          <p:val>
                                            <p:strVal val="#ppt_h"/>
                                          </p:val>
                                        </p:tav>
                                        <p:tav tm="100000">
                                          <p:val>
                                            <p:strVal val="#ppt_h"/>
                                          </p:val>
                                        </p:tav>
                                      </p:tavLst>
                                    </p:anim>
                                    <p:animEffect transition="in" filter="fade">
                                      <p:cBhvr>
                                        <p:cTn id="21" dur="10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build="p"/>
      <p:bldP spid="8" grpId="0" animBg="1"/>
      <p:bldP spid="1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4">
            <a:extLst>
              <a:ext uri="{FF2B5EF4-FFF2-40B4-BE49-F238E27FC236}">
                <a16:creationId xmlns:a16="http://schemas.microsoft.com/office/drawing/2014/main" id="{5C4249F8-8945-2082-1C08-5755D85B2BB1}"/>
              </a:ext>
            </a:extLst>
          </p:cNvPr>
          <p:cNvSpPr>
            <a:spLocks noGrp="1"/>
          </p:cNvSpPr>
          <p:nvPr>
            <p:ph type="sldNum" sz="quarter" idx="12"/>
          </p:nvPr>
        </p:nvSpPr>
        <p:spPr>
          <a:xfrm>
            <a:off x="3836988"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F459C424-973B-438F-AF82-FC36B4371782}" type="slidenum">
              <a:rPr lang="en-US" altLang="zh-CN"/>
              <a:pPr algn="ctr" eaLnBrk="1" hangingPunct="1"/>
              <a:t>3</a:t>
            </a:fld>
            <a:endParaRPr lang="en-US" altLang="zh-CN"/>
          </a:p>
        </p:txBody>
      </p:sp>
      <p:sp>
        <p:nvSpPr>
          <p:cNvPr id="5" name="Rectangle 3">
            <a:extLst>
              <a:ext uri="{FF2B5EF4-FFF2-40B4-BE49-F238E27FC236}">
                <a16:creationId xmlns:a16="http://schemas.microsoft.com/office/drawing/2014/main" id="{42E09563-5077-0A1E-A1C9-CE41BEF2DDF3}"/>
              </a:ext>
            </a:extLst>
          </p:cNvPr>
          <p:cNvSpPr txBox="1">
            <a:spLocks noChangeArrowheads="1"/>
          </p:cNvSpPr>
          <p:nvPr/>
        </p:nvSpPr>
        <p:spPr bwMode="auto">
          <a:xfrm>
            <a:off x="642938" y="220663"/>
            <a:ext cx="7859712" cy="850900"/>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16.1  Design Patterns</a:t>
            </a:r>
            <a:endParaRPr lang="zh-CN" altLang="en-US" sz="2400" b="1" kern="0" dirty="0">
              <a:solidFill>
                <a:srgbClr val="000099"/>
              </a:solidFill>
              <a:latin typeface="+mj-lt"/>
              <a:ea typeface="+mj-ea"/>
              <a:cs typeface="+mj-cs"/>
            </a:endParaRPr>
          </a:p>
        </p:txBody>
      </p:sp>
      <p:sp>
        <p:nvSpPr>
          <p:cNvPr id="14" name="Rectangle 3">
            <a:extLst>
              <a:ext uri="{FF2B5EF4-FFF2-40B4-BE49-F238E27FC236}">
                <a16:creationId xmlns:a16="http://schemas.microsoft.com/office/drawing/2014/main" id="{500C66AA-9A13-C4CD-7965-426442B28709}"/>
              </a:ext>
            </a:extLst>
          </p:cNvPr>
          <p:cNvSpPr txBox="1">
            <a:spLocks noChangeArrowheads="1"/>
          </p:cNvSpPr>
          <p:nvPr/>
        </p:nvSpPr>
        <p:spPr bwMode="auto">
          <a:xfrm>
            <a:off x="250825" y="977900"/>
            <a:ext cx="8229600" cy="1374775"/>
          </a:xfrm>
          <a:prstGeom prst="rect">
            <a:avLst/>
          </a:prstGeom>
          <a:noFill/>
          <a:ln w="9525">
            <a:no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Basic Concepts</a:t>
            </a:r>
          </a:p>
          <a:p>
            <a:pPr marL="342900" indent="-342900">
              <a:spcBef>
                <a:spcPts val="600"/>
              </a:spcBef>
              <a:defRPr/>
            </a:pPr>
            <a:r>
              <a:rPr lang="en-US" altLang="zh-CN" sz="2400" kern="0" dirty="0">
                <a:solidFill>
                  <a:srgbClr val="000066"/>
                </a:solidFill>
                <a:latin typeface="Palatino" charset="0"/>
                <a:ea typeface="宋体" charset="-122"/>
              </a:rPr>
              <a:t>    “a three-part rule which expresses a relation between a certain context, a problem, and a solution.”</a:t>
            </a:r>
            <a:endParaRPr lang="en-US" altLang="zh-CN" sz="2400" i="1" kern="0" dirty="0">
              <a:solidFill>
                <a:srgbClr val="000066"/>
              </a:solidFill>
              <a:latin typeface="Palatino" charset="0"/>
              <a:ea typeface="+mn-ea"/>
            </a:endParaRPr>
          </a:p>
        </p:txBody>
      </p:sp>
      <p:sp>
        <p:nvSpPr>
          <p:cNvPr id="17" name="Rectangle 3">
            <a:extLst>
              <a:ext uri="{FF2B5EF4-FFF2-40B4-BE49-F238E27FC236}">
                <a16:creationId xmlns:a16="http://schemas.microsoft.com/office/drawing/2014/main" id="{FB09ABFE-96C0-356C-2B74-17AA27A69003}"/>
              </a:ext>
            </a:extLst>
          </p:cNvPr>
          <p:cNvSpPr txBox="1">
            <a:spLocks noChangeArrowheads="1"/>
          </p:cNvSpPr>
          <p:nvPr/>
        </p:nvSpPr>
        <p:spPr bwMode="auto">
          <a:xfrm>
            <a:off x="700088" y="2281238"/>
            <a:ext cx="8229600" cy="4929187"/>
          </a:xfrm>
          <a:prstGeom prst="rect">
            <a:avLst/>
          </a:prstGeom>
          <a:noFill/>
          <a:ln w="9525">
            <a:noFill/>
            <a:miter lim="800000"/>
            <a:headEnd/>
            <a:tailEnd/>
          </a:ln>
        </p:spPr>
        <p:txBody>
          <a:bodyPr/>
          <a:lstStyle/>
          <a:p>
            <a:pPr marL="342900" indent="-342900">
              <a:spcBef>
                <a:spcPts val="600"/>
              </a:spcBef>
              <a:buClr>
                <a:schemeClr val="tx1"/>
              </a:buClr>
              <a:buFont typeface="Wingdings" pitchFamily="2" charset="2"/>
              <a:buChar char="Ø"/>
              <a:defRPr/>
            </a:pPr>
            <a:r>
              <a:rPr kumimoji="1" lang="en-US" altLang="zh-CN" sz="2400" dirty="0">
                <a:solidFill>
                  <a:srgbClr val="0000FF"/>
                </a:solidFill>
                <a:latin typeface="Arial" charset="0"/>
                <a:ea typeface="宋体" charset="-122"/>
              </a:rPr>
              <a:t>Context</a:t>
            </a:r>
            <a:r>
              <a:rPr kumimoji="1" lang="zh-CN" altLang="en-US" sz="2400" dirty="0">
                <a:solidFill>
                  <a:srgbClr val="0000FF"/>
                </a:solidFill>
                <a:latin typeface="Arial" charset="0"/>
                <a:ea typeface="宋体" charset="-122"/>
              </a:rPr>
              <a:t>：</a:t>
            </a:r>
            <a:r>
              <a:rPr kumimoji="1" lang="en-US" altLang="zh-CN" sz="2400" dirty="0">
                <a:latin typeface="Arial" charset="0"/>
                <a:ea typeface="宋体" charset="-122"/>
              </a:rPr>
              <a:t>allows the reader to understand</a:t>
            </a:r>
            <a:endParaRPr lang="en-US" altLang="zh-CN" sz="2400" kern="0" dirty="0">
              <a:solidFill>
                <a:srgbClr val="000066"/>
              </a:solidFill>
              <a:latin typeface="Palatino" charset="0"/>
              <a:ea typeface="宋体" charset="-122"/>
            </a:endParaRPr>
          </a:p>
          <a:p>
            <a:pPr marL="742950" lvl="1" indent="-285750">
              <a:spcBef>
                <a:spcPts val="600"/>
              </a:spcBef>
              <a:buFontTx/>
              <a:buChar char="–"/>
              <a:defRPr/>
            </a:pPr>
            <a:r>
              <a:rPr lang="en-US" altLang="zh-CN" sz="2000" kern="0" dirty="0">
                <a:solidFill>
                  <a:srgbClr val="000066"/>
                </a:solidFill>
                <a:latin typeface="Palatino" charset="0"/>
                <a:ea typeface="宋体" charset="-122"/>
              </a:rPr>
              <a:t>the environment in which the problem resides</a:t>
            </a:r>
          </a:p>
          <a:p>
            <a:pPr marL="742950" lvl="1" indent="-285750">
              <a:spcBef>
                <a:spcPts val="600"/>
              </a:spcBef>
              <a:spcAft>
                <a:spcPts val="600"/>
              </a:spcAft>
              <a:buFontTx/>
              <a:buChar char="–"/>
              <a:defRPr/>
            </a:pPr>
            <a:r>
              <a:rPr lang="en-US" altLang="zh-CN" sz="2000" kern="0" dirty="0">
                <a:solidFill>
                  <a:srgbClr val="000066"/>
                </a:solidFill>
                <a:latin typeface="Palatino" charset="0"/>
                <a:ea typeface="+mn-ea"/>
              </a:rPr>
              <a:t>what solution might be appropriate within that environment. </a:t>
            </a:r>
          </a:p>
          <a:p>
            <a:pPr marL="342900" indent="-342900">
              <a:spcBef>
                <a:spcPts val="600"/>
              </a:spcBef>
              <a:buClr>
                <a:schemeClr val="tx1"/>
              </a:buClr>
              <a:buFont typeface="Wingdings" pitchFamily="2" charset="2"/>
              <a:buChar char="Ø"/>
              <a:defRPr/>
            </a:pPr>
            <a:r>
              <a:rPr kumimoji="1" lang="en-US" altLang="zh-CN" sz="2400" dirty="0">
                <a:solidFill>
                  <a:srgbClr val="0000FF"/>
                </a:solidFill>
                <a:latin typeface="Arial" charset="0"/>
                <a:ea typeface="宋体" charset="-122"/>
              </a:rPr>
              <a:t>a system of forces</a:t>
            </a:r>
            <a:r>
              <a:rPr kumimoji="1" lang="zh-CN" altLang="en-US" sz="2400" dirty="0">
                <a:solidFill>
                  <a:srgbClr val="0000FF"/>
                </a:solidFill>
                <a:latin typeface="Arial" charset="0"/>
                <a:ea typeface="宋体" charset="-122"/>
              </a:rPr>
              <a:t>：</a:t>
            </a:r>
            <a:r>
              <a:rPr kumimoji="1" lang="en-US" altLang="zh-CN" sz="2400" dirty="0">
                <a:latin typeface="Arial" charset="0"/>
                <a:ea typeface="宋体" charset="-122"/>
              </a:rPr>
              <a:t>a</a:t>
            </a:r>
            <a:r>
              <a:rPr lang="en-US" altLang="zh-CN" sz="2400" kern="0" dirty="0">
                <a:solidFill>
                  <a:srgbClr val="000066"/>
                </a:solidFill>
                <a:latin typeface="Palatino" charset="0"/>
                <a:ea typeface="+mn-ea"/>
              </a:rPr>
              <a:t> set of requirements, including limitations and constraints, influences</a:t>
            </a:r>
          </a:p>
          <a:p>
            <a:pPr marL="742950" lvl="1" indent="-285750">
              <a:spcBef>
                <a:spcPts val="600"/>
              </a:spcBef>
              <a:buFontTx/>
              <a:buChar char="–"/>
              <a:defRPr/>
            </a:pPr>
            <a:r>
              <a:rPr lang="en-US" altLang="zh-CN" sz="2000" kern="0" dirty="0">
                <a:solidFill>
                  <a:srgbClr val="000066"/>
                </a:solidFill>
                <a:latin typeface="Palatino" charset="0"/>
                <a:ea typeface="宋体" charset="-122"/>
              </a:rPr>
              <a:t>how </a:t>
            </a:r>
            <a:r>
              <a:rPr lang="en-US" altLang="zh-CN" sz="2000" kern="0" dirty="0">
                <a:solidFill>
                  <a:srgbClr val="000066"/>
                </a:solidFill>
                <a:latin typeface="Palatino" charset="0"/>
                <a:ea typeface="+mn-ea"/>
              </a:rPr>
              <a:t>the problem can be interpreted within its context</a:t>
            </a:r>
          </a:p>
          <a:p>
            <a:pPr marL="742950" lvl="1" indent="-285750">
              <a:spcBef>
                <a:spcPts val="600"/>
              </a:spcBef>
              <a:buFontTx/>
              <a:buChar char="–"/>
              <a:defRPr/>
            </a:pPr>
            <a:r>
              <a:rPr lang="en-US" altLang="zh-CN" sz="2000" kern="0" dirty="0">
                <a:solidFill>
                  <a:srgbClr val="000066"/>
                </a:solidFill>
                <a:latin typeface="Palatino" charset="0"/>
                <a:ea typeface="+mn-ea"/>
              </a:rPr>
              <a:t>how the solution can be effectively applied.</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4">
            <a:extLst>
              <a:ext uri="{FF2B5EF4-FFF2-40B4-BE49-F238E27FC236}">
                <a16:creationId xmlns:a16="http://schemas.microsoft.com/office/drawing/2014/main" id="{57485C4F-970C-3B00-E7CF-4A42D7A6F7F3}"/>
              </a:ext>
            </a:extLst>
          </p:cNvPr>
          <p:cNvSpPr>
            <a:spLocks noGrp="1"/>
          </p:cNvSpPr>
          <p:nvPr>
            <p:ph type="sldNum" sz="quarter" idx="12"/>
          </p:nvPr>
        </p:nvSpPr>
        <p:spPr>
          <a:xfrm>
            <a:off x="3836988"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AC3ECCBF-B2F4-4CE2-AE5B-DFDDFD4D5B5A}" type="slidenum">
              <a:rPr lang="en-US" altLang="zh-CN"/>
              <a:pPr algn="ctr" eaLnBrk="1" hangingPunct="1"/>
              <a:t>4</a:t>
            </a:fld>
            <a:endParaRPr lang="en-US" altLang="zh-CN"/>
          </a:p>
        </p:txBody>
      </p:sp>
      <p:sp>
        <p:nvSpPr>
          <p:cNvPr id="5" name="Rectangle 3">
            <a:extLst>
              <a:ext uri="{FF2B5EF4-FFF2-40B4-BE49-F238E27FC236}">
                <a16:creationId xmlns:a16="http://schemas.microsoft.com/office/drawing/2014/main" id="{616F65D1-3F5C-9ABA-4E43-15E8765AAE48}"/>
              </a:ext>
            </a:extLst>
          </p:cNvPr>
          <p:cNvSpPr txBox="1">
            <a:spLocks noChangeArrowheads="1"/>
          </p:cNvSpPr>
          <p:nvPr/>
        </p:nvSpPr>
        <p:spPr bwMode="auto">
          <a:xfrm>
            <a:off x="642938" y="142875"/>
            <a:ext cx="7859712" cy="850900"/>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16.1  Design Patterns</a:t>
            </a:r>
            <a:endParaRPr lang="zh-CN" altLang="en-US" sz="2400" b="1" kern="0" dirty="0">
              <a:solidFill>
                <a:srgbClr val="000099"/>
              </a:solidFill>
              <a:latin typeface="+mj-lt"/>
              <a:ea typeface="+mj-ea"/>
              <a:cs typeface="+mj-cs"/>
            </a:endParaRPr>
          </a:p>
        </p:txBody>
      </p:sp>
      <p:sp>
        <p:nvSpPr>
          <p:cNvPr id="5124" name="Rectangle 3">
            <a:extLst>
              <a:ext uri="{FF2B5EF4-FFF2-40B4-BE49-F238E27FC236}">
                <a16:creationId xmlns:a16="http://schemas.microsoft.com/office/drawing/2014/main" id="{DE9365E5-AEB6-E8DA-FB71-6B98A9D81757}"/>
              </a:ext>
            </a:extLst>
          </p:cNvPr>
          <p:cNvSpPr txBox="1">
            <a:spLocks noChangeArrowheads="1"/>
          </p:cNvSpPr>
          <p:nvPr/>
        </p:nvSpPr>
        <p:spPr bwMode="auto">
          <a:xfrm>
            <a:off x="250825" y="850900"/>
            <a:ext cx="82296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600"/>
              </a:spcBef>
              <a:buFontTx/>
              <a:buChar char="•"/>
            </a:pPr>
            <a:r>
              <a:rPr lang="en-US" altLang="zh-CN" sz="2800"/>
              <a:t>Effective Patterns (</a:t>
            </a:r>
            <a:r>
              <a:rPr kumimoji="1" lang="en-US" altLang="zh-CN" sz="2400">
                <a:solidFill>
                  <a:srgbClr val="0000FF"/>
                </a:solidFill>
              </a:rPr>
              <a:t> Coplien, 2005 </a:t>
            </a:r>
            <a:r>
              <a:rPr lang="en-US" altLang="zh-CN" sz="2800"/>
              <a:t>)</a:t>
            </a:r>
            <a:r>
              <a:rPr lang="zh-CN" altLang="en-US" sz="2400"/>
              <a:t>　</a:t>
            </a:r>
            <a:endParaRPr lang="en-US" altLang="zh-CN" sz="2400"/>
          </a:p>
        </p:txBody>
      </p:sp>
      <p:sp>
        <p:nvSpPr>
          <p:cNvPr id="17" name="Rectangle 3">
            <a:extLst>
              <a:ext uri="{FF2B5EF4-FFF2-40B4-BE49-F238E27FC236}">
                <a16:creationId xmlns:a16="http://schemas.microsoft.com/office/drawing/2014/main" id="{423DD691-CE32-75F8-4CD0-AC25F8666E34}"/>
              </a:ext>
            </a:extLst>
          </p:cNvPr>
          <p:cNvSpPr txBox="1">
            <a:spLocks noChangeArrowheads="1"/>
          </p:cNvSpPr>
          <p:nvPr/>
        </p:nvSpPr>
        <p:spPr bwMode="auto">
          <a:xfrm>
            <a:off x="200025" y="1373188"/>
            <a:ext cx="8229600" cy="4929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eaLnBrk="1" hangingPunct="1">
              <a:lnSpc>
                <a:spcPct val="90000"/>
              </a:lnSpc>
              <a:spcBef>
                <a:spcPts val="300"/>
              </a:spcBef>
              <a:buFont typeface="Wingdings" panose="05000000000000000000" pitchFamily="2" charset="2"/>
              <a:buChar char="Ø"/>
            </a:pPr>
            <a:r>
              <a:rPr kumimoji="1" lang="en-US" altLang="zh-CN" sz="2400">
                <a:latin typeface="Times New Roman" panose="02020603050405020304" pitchFamily="18" charset="0"/>
                <a:cs typeface="Times New Roman" panose="02020603050405020304" pitchFamily="18" charset="0"/>
              </a:rPr>
              <a:t> </a:t>
            </a:r>
            <a:r>
              <a:rPr kumimoji="1" lang="en-US" altLang="zh-CN" sz="2400">
                <a:solidFill>
                  <a:srgbClr val="0000FF"/>
                </a:solidFill>
                <a:latin typeface="Times New Roman" panose="02020603050405020304" pitchFamily="18" charset="0"/>
                <a:cs typeface="Times New Roman" panose="02020603050405020304" pitchFamily="18" charset="0"/>
              </a:rPr>
              <a:t>It solves a problem</a:t>
            </a:r>
          </a:p>
          <a:p>
            <a:pPr lvl="1" eaLnBrk="1" hangingPunct="1">
              <a:lnSpc>
                <a:spcPct val="90000"/>
              </a:lnSpc>
              <a:spcAft>
                <a:spcPts val="600"/>
              </a:spcAft>
            </a:pPr>
            <a:r>
              <a:rPr lang="en-US" altLang="zh-CN" sz="2000">
                <a:latin typeface="Times New Roman" panose="02020603050405020304" pitchFamily="18" charset="0"/>
                <a:cs typeface="Times New Roman" panose="02020603050405020304" pitchFamily="18" charset="0"/>
              </a:rPr>
              <a:t>     not just abstract principles or strategies.</a:t>
            </a:r>
          </a:p>
          <a:p>
            <a:pPr lvl="1" eaLnBrk="1" hangingPunct="1">
              <a:lnSpc>
                <a:spcPct val="90000"/>
              </a:lnSpc>
              <a:spcBef>
                <a:spcPts val="300"/>
              </a:spcBef>
              <a:buFont typeface="Wingdings" panose="05000000000000000000" pitchFamily="2" charset="2"/>
              <a:buChar char="Ø"/>
            </a:pPr>
            <a:r>
              <a:rPr kumimoji="1" lang="en-US" altLang="zh-CN" sz="2400">
                <a:latin typeface="Times New Roman" panose="02020603050405020304" pitchFamily="18" charset="0"/>
                <a:cs typeface="Times New Roman" panose="02020603050405020304" pitchFamily="18" charset="0"/>
              </a:rPr>
              <a:t> </a:t>
            </a:r>
            <a:r>
              <a:rPr kumimoji="1" lang="en-US" altLang="zh-CN" sz="2400">
                <a:solidFill>
                  <a:srgbClr val="0000FF"/>
                </a:solidFill>
                <a:latin typeface="Times New Roman" panose="02020603050405020304" pitchFamily="18" charset="0"/>
                <a:cs typeface="Times New Roman" panose="02020603050405020304" pitchFamily="18" charset="0"/>
              </a:rPr>
              <a:t>It is a proven concept</a:t>
            </a:r>
          </a:p>
          <a:p>
            <a:pPr lvl="1" eaLnBrk="1" hangingPunct="1">
              <a:lnSpc>
                <a:spcPct val="90000"/>
              </a:lnSpc>
              <a:spcAft>
                <a:spcPts val="600"/>
              </a:spcAft>
            </a:pPr>
            <a:r>
              <a:rPr lang="en-US" altLang="zh-CN" sz="2000">
                <a:latin typeface="Times New Roman" panose="02020603050405020304" pitchFamily="18" charset="0"/>
                <a:cs typeface="Times New Roman" panose="02020603050405020304" pitchFamily="18" charset="0"/>
              </a:rPr>
              <a:t>     not theories or speculation.</a:t>
            </a:r>
          </a:p>
          <a:p>
            <a:pPr lvl="1" eaLnBrk="1" hangingPunct="1">
              <a:lnSpc>
                <a:spcPct val="90000"/>
              </a:lnSpc>
              <a:buFont typeface="Wingdings" panose="05000000000000000000" pitchFamily="2" charset="2"/>
              <a:buChar char="Ø"/>
            </a:pPr>
            <a:r>
              <a:rPr kumimoji="1" lang="en-US" altLang="zh-CN" sz="2400">
                <a:latin typeface="Times New Roman" panose="02020603050405020304" pitchFamily="18" charset="0"/>
                <a:cs typeface="Times New Roman" panose="02020603050405020304" pitchFamily="18" charset="0"/>
              </a:rPr>
              <a:t> </a:t>
            </a:r>
            <a:r>
              <a:rPr kumimoji="1" lang="en-US" altLang="zh-CN" sz="2400">
                <a:solidFill>
                  <a:srgbClr val="0000FF"/>
                </a:solidFill>
                <a:latin typeface="Times New Roman" panose="02020603050405020304" pitchFamily="18" charset="0"/>
                <a:cs typeface="Times New Roman" panose="02020603050405020304" pitchFamily="18" charset="0"/>
              </a:rPr>
              <a:t>The solution isn't obvious</a:t>
            </a:r>
          </a:p>
          <a:p>
            <a:pPr lvl="1" eaLnBrk="1" hangingPunct="1">
              <a:lnSpc>
                <a:spcPct val="90000"/>
              </a:lnSpc>
              <a:spcAft>
                <a:spcPts val="600"/>
              </a:spcAft>
            </a:pPr>
            <a:r>
              <a:rPr lang="en-US" altLang="zh-CN" sz="2000">
                <a:latin typeface="Times New Roman" panose="02020603050405020304" pitchFamily="18" charset="0"/>
                <a:cs typeface="Times New Roman" panose="02020603050405020304" pitchFamily="18" charset="0"/>
              </a:rPr>
              <a:t>     generate a solution to a problem indirectly</a:t>
            </a:r>
          </a:p>
          <a:p>
            <a:pPr lvl="1" eaLnBrk="1" hangingPunct="1">
              <a:lnSpc>
                <a:spcPct val="90000"/>
              </a:lnSpc>
              <a:spcAft>
                <a:spcPts val="600"/>
              </a:spcAft>
            </a:pPr>
            <a:r>
              <a:rPr lang="en-US" altLang="zh-CN" sz="2000">
                <a:latin typeface="Times New Roman" panose="02020603050405020304" pitchFamily="18" charset="0"/>
                <a:cs typeface="Times New Roman" panose="02020603050405020304" pitchFamily="18" charset="0"/>
              </a:rPr>
              <a:t>     --a necessary approach for the most difficult problems of design.</a:t>
            </a:r>
          </a:p>
          <a:p>
            <a:pPr lvl="1" eaLnBrk="1" hangingPunct="1">
              <a:lnSpc>
                <a:spcPct val="90000"/>
              </a:lnSpc>
              <a:spcBef>
                <a:spcPts val="600"/>
              </a:spcBef>
              <a:buFont typeface="Wingdings" panose="05000000000000000000" pitchFamily="2" charset="2"/>
              <a:buChar char="Ø"/>
            </a:pPr>
            <a:r>
              <a:rPr kumimoji="1" lang="en-US" altLang="zh-CN" sz="2400">
                <a:latin typeface="Times New Roman" panose="02020603050405020304" pitchFamily="18" charset="0"/>
                <a:cs typeface="Times New Roman" panose="02020603050405020304" pitchFamily="18" charset="0"/>
              </a:rPr>
              <a:t> </a:t>
            </a:r>
            <a:r>
              <a:rPr kumimoji="1" lang="en-US" altLang="zh-CN" sz="2400">
                <a:solidFill>
                  <a:srgbClr val="0000FF"/>
                </a:solidFill>
                <a:latin typeface="Times New Roman" panose="02020603050405020304" pitchFamily="18" charset="0"/>
                <a:cs typeface="Times New Roman" panose="02020603050405020304" pitchFamily="18" charset="0"/>
              </a:rPr>
              <a:t>It describes a relationship</a:t>
            </a:r>
          </a:p>
          <a:p>
            <a:pPr lvl="1" eaLnBrk="1" hangingPunct="1">
              <a:lnSpc>
                <a:spcPct val="90000"/>
              </a:lnSpc>
              <a:spcAft>
                <a:spcPts val="600"/>
              </a:spcAft>
            </a:pPr>
            <a:r>
              <a:rPr lang="en-US" altLang="zh-CN" sz="2000">
                <a:latin typeface="Times New Roman" panose="02020603050405020304" pitchFamily="18" charset="0"/>
                <a:cs typeface="Times New Roman" panose="02020603050405020304" pitchFamily="18" charset="0"/>
              </a:rPr>
              <a:t>     don't just describe modules, but describe deeper system structures and mechanisms.</a:t>
            </a:r>
          </a:p>
          <a:p>
            <a:pPr lvl="1" eaLnBrk="1" hangingPunct="1">
              <a:lnSpc>
                <a:spcPct val="90000"/>
              </a:lnSpc>
              <a:spcBef>
                <a:spcPts val="300"/>
              </a:spcBef>
              <a:buFont typeface="Wingdings" panose="05000000000000000000" pitchFamily="2" charset="2"/>
              <a:buChar char="Ø"/>
            </a:pPr>
            <a:r>
              <a:rPr kumimoji="1" lang="en-US" altLang="zh-CN" sz="2400">
                <a:latin typeface="Times New Roman" panose="02020603050405020304" pitchFamily="18" charset="0"/>
                <a:cs typeface="Times New Roman" panose="02020603050405020304" pitchFamily="18" charset="0"/>
              </a:rPr>
              <a:t> </a:t>
            </a:r>
            <a:r>
              <a:rPr kumimoji="1" lang="en-US" altLang="zh-CN" sz="2400">
                <a:solidFill>
                  <a:srgbClr val="0000FF"/>
                </a:solidFill>
                <a:latin typeface="Times New Roman" panose="02020603050405020304" pitchFamily="18" charset="0"/>
                <a:cs typeface="Times New Roman" panose="02020603050405020304" pitchFamily="18" charset="0"/>
              </a:rPr>
              <a:t>The pattern has a significant human component </a:t>
            </a:r>
          </a:p>
          <a:p>
            <a:pPr lvl="1" eaLnBrk="1" hangingPunct="1">
              <a:lnSpc>
                <a:spcPct val="90000"/>
              </a:lnSpc>
              <a:spcBef>
                <a:spcPts val="300"/>
              </a:spcBef>
            </a:pPr>
            <a:r>
              <a:rPr kumimoji="1" lang="en-US" altLang="zh-CN" sz="2000">
                <a:latin typeface="Times New Roman" panose="02020603050405020304" pitchFamily="18" charset="0"/>
                <a:cs typeface="Times New Roman" panose="02020603050405020304" pitchFamily="18" charset="0"/>
              </a:rPr>
              <a:t>     </a:t>
            </a:r>
            <a:r>
              <a:rPr kumimoji="1" lang="en-US" altLang="zh-CN" sz="2400">
                <a:latin typeface="Times New Roman" panose="02020603050405020304" pitchFamily="18" charset="0"/>
                <a:cs typeface="Times New Roman" panose="02020603050405020304" pitchFamily="18" charset="0"/>
              </a:rPr>
              <a:t>(minimize human intervention)</a:t>
            </a:r>
          </a:p>
          <a:p>
            <a:pPr lvl="1" eaLnBrk="1" hangingPunct="1">
              <a:lnSpc>
                <a:spcPct val="90000"/>
              </a:lnSpc>
              <a:spcAft>
                <a:spcPts val="600"/>
              </a:spcAft>
            </a:pPr>
            <a:r>
              <a:rPr lang="en-US" altLang="zh-CN" sz="2000">
                <a:latin typeface="Times New Roman" panose="02020603050405020304" pitchFamily="18" charset="0"/>
                <a:cs typeface="Times New Roman" panose="02020603050405020304" pitchFamily="18" charset="0"/>
              </a:rPr>
              <a:t>     explicitly appeal to aesthetics and utility.</a:t>
            </a:r>
          </a:p>
          <a:p>
            <a:pPr lvl="1" eaLnBrk="1" hangingPunct="1">
              <a:lnSpc>
                <a:spcPct val="90000"/>
              </a:lnSpc>
              <a:spcBef>
                <a:spcPts val="300"/>
              </a:spcBef>
            </a:pPr>
            <a:r>
              <a:rPr lang="en-US" altLang="zh-CN" sz="2000">
                <a:latin typeface="Times New Roman" panose="02020603050405020304" pitchFamily="18"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7">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7">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7">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17">
                                            <p:txEl>
                                              <p:pRg st="7" end="7"/>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7">
                                            <p:txEl>
                                              <p:pRg st="8" end="8"/>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nodeType="clickEffect">
                                  <p:stCondLst>
                                    <p:cond delay="0"/>
                                  </p:stCondLst>
                                  <p:childTnLst>
                                    <p:set>
                                      <p:cBhvr>
                                        <p:cTn id="32"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nodeType="clickEffect">
                                  <p:stCondLst>
                                    <p:cond delay="0"/>
                                  </p:stCondLst>
                                  <p:childTnLst>
                                    <p:set>
                                      <p:cBhvr>
                                        <p:cTn id="36" dur="1" fill="hold">
                                          <p:stCondLst>
                                            <p:cond delay="0"/>
                                          </p:stCondLst>
                                        </p:cTn>
                                        <p:tgtEl>
                                          <p:spTgt spid="17">
                                            <p:txEl>
                                              <p:pRg st="10" end="10"/>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4">
            <a:extLst>
              <a:ext uri="{FF2B5EF4-FFF2-40B4-BE49-F238E27FC236}">
                <a16:creationId xmlns:a16="http://schemas.microsoft.com/office/drawing/2014/main" id="{50B2B3C0-7446-7D37-62F1-0605A4CDE665}"/>
              </a:ext>
            </a:extLst>
          </p:cNvPr>
          <p:cNvSpPr>
            <a:spLocks noGrp="1"/>
          </p:cNvSpPr>
          <p:nvPr>
            <p:ph type="sldNum" sz="quarter" idx="12"/>
          </p:nvPr>
        </p:nvSpPr>
        <p:spPr>
          <a:xfrm>
            <a:off x="3836988"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D685C90F-551E-4FB5-9CD9-5B14D75EBA60}" type="slidenum">
              <a:rPr lang="en-US" altLang="zh-CN"/>
              <a:pPr algn="ctr" eaLnBrk="1" hangingPunct="1"/>
              <a:t>5</a:t>
            </a:fld>
            <a:endParaRPr lang="en-US" altLang="zh-CN"/>
          </a:p>
        </p:txBody>
      </p:sp>
      <p:sp>
        <p:nvSpPr>
          <p:cNvPr id="5" name="Rectangle 3">
            <a:extLst>
              <a:ext uri="{FF2B5EF4-FFF2-40B4-BE49-F238E27FC236}">
                <a16:creationId xmlns:a16="http://schemas.microsoft.com/office/drawing/2014/main" id="{D57260C3-BA3F-BA86-210B-B1966D2BC568}"/>
              </a:ext>
            </a:extLst>
          </p:cNvPr>
          <p:cNvSpPr txBox="1">
            <a:spLocks noChangeArrowheads="1"/>
          </p:cNvSpPr>
          <p:nvPr/>
        </p:nvSpPr>
        <p:spPr bwMode="auto">
          <a:xfrm>
            <a:off x="642938" y="6350"/>
            <a:ext cx="7859712" cy="850900"/>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16.1  Design Patterns</a:t>
            </a:r>
            <a:endParaRPr lang="zh-CN" altLang="en-US" sz="2400" b="1" kern="0" dirty="0">
              <a:solidFill>
                <a:srgbClr val="000099"/>
              </a:solidFill>
              <a:latin typeface="+mj-lt"/>
              <a:ea typeface="+mj-ea"/>
              <a:cs typeface="+mj-cs"/>
            </a:endParaRPr>
          </a:p>
        </p:txBody>
      </p:sp>
      <p:sp>
        <p:nvSpPr>
          <p:cNvPr id="6148" name="Rectangle 3">
            <a:extLst>
              <a:ext uri="{FF2B5EF4-FFF2-40B4-BE49-F238E27FC236}">
                <a16:creationId xmlns:a16="http://schemas.microsoft.com/office/drawing/2014/main" id="{E646C140-7D71-46CE-511F-3F128681D553}"/>
              </a:ext>
            </a:extLst>
          </p:cNvPr>
          <p:cNvSpPr txBox="1">
            <a:spLocks noChangeArrowheads="1"/>
          </p:cNvSpPr>
          <p:nvPr/>
        </p:nvSpPr>
        <p:spPr bwMode="auto">
          <a:xfrm>
            <a:off x="142875" y="614363"/>
            <a:ext cx="917892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ts val="600"/>
              </a:spcBef>
              <a:buFontTx/>
              <a:buChar char="•"/>
            </a:pPr>
            <a:r>
              <a:rPr lang="en-US" altLang="zh-CN" sz="2800"/>
              <a:t>Kinds of Patterns</a:t>
            </a:r>
          </a:p>
        </p:txBody>
      </p:sp>
      <p:sp>
        <p:nvSpPr>
          <p:cNvPr id="6" name="Rectangle 3">
            <a:extLst>
              <a:ext uri="{FF2B5EF4-FFF2-40B4-BE49-F238E27FC236}">
                <a16:creationId xmlns:a16="http://schemas.microsoft.com/office/drawing/2014/main" id="{FD7F2919-F104-5C59-D53A-053E299335BF}"/>
              </a:ext>
            </a:extLst>
          </p:cNvPr>
          <p:cNvSpPr txBox="1">
            <a:spLocks noChangeArrowheads="1"/>
          </p:cNvSpPr>
          <p:nvPr/>
        </p:nvSpPr>
        <p:spPr bwMode="auto">
          <a:xfrm>
            <a:off x="642938" y="1214438"/>
            <a:ext cx="8229600" cy="5072062"/>
          </a:xfrm>
          <a:prstGeom prst="rect">
            <a:avLst/>
          </a:prstGeom>
          <a:noFill/>
          <a:ln w="9525">
            <a:noFill/>
            <a:miter lim="800000"/>
            <a:headEnd/>
            <a:tailEnd/>
          </a:ln>
        </p:spPr>
        <p:txBody>
          <a:bodyPr/>
          <a:lstStyle/>
          <a:p>
            <a:pPr marL="342900" indent="-342900">
              <a:spcBef>
                <a:spcPts val="300"/>
              </a:spcBef>
              <a:spcAft>
                <a:spcPts val="600"/>
              </a:spcAft>
              <a:buClr>
                <a:schemeClr val="tx1"/>
              </a:buClr>
              <a:buFont typeface="Wingdings" pitchFamily="2" charset="2"/>
              <a:buChar char="Ø"/>
              <a:defRPr/>
            </a:pPr>
            <a:r>
              <a:rPr kumimoji="1" lang="en-US" altLang="zh-CN" sz="2400" dirty="0">
                <a:solidFill>
                  <a:srgbClr val="0000FF"/>
                </a:solidFill>
                <a:latin typeface="Times New Roman" pitchFamily="18" charset="0"/>
                <a:ea typeface="宋体" charset="-122"/>
                <a:cs typeface="Times New Roman" pitchFamily="18" charset="0"/>
              </a:rPr>
              <a:t>Architectural patterns </a:t>
            </a:r>
            <a:r>
              <a:rPr lang="en-US" altLang="zh-CN" kern="0" dirty="0">
                <a:solidFill>
                  <a:srgbClr val="000066"/>
                </a:solidFill>
                <a:latin typeface="Palatino" charset="0"/>
                <a:ea typeface="+mn-ea"/>
              </a:rPr>
              <a:t>describe broad-based design problems that are solved using a structural approach.</a:t>
            </a:r>
          </a:p>
          <a:p>
            <a:pPr marL="342900" indent="-342900">
              <a:spcBef>
                <a:spcPts val="300"/>
              </a:spcBef>
              <a:spcAft>
                <a:spcPts val="600"/>
              </a:spcAft>
              <a:buClr>
                <a:schemeClr val="tx1"/>
              </a:buClr>
              <a:buFont typeface="Wingdings" pitchFamily="2" charset="2"/>
              <a:buChar char="Ø"/>
              <a:defRPr/>
            </a:pPr>
            <a:r>
              <a:rPr kumimoji="1" lang="en-US" altLang="zh-CN" sz="2400" dirty="0">
                <a:solidFill>
                  <a:srgbClr val="0000FF"/>
                </a:solidFill>
                <a:latin typeface="Times New Roman" pitchFamily="18" charset="0"/>
                <a:ea typeface="宋体" charset="-122"/>
                <a:cs typeface="Times New Roman" pitchFamily="18" charset="0"/>
              </a:rPr>
              <a:t>Data patterns </a:t>
            </a:r>
            <a:r>
              <a:rPr lang="en-US" altLang="zh-CN" kern="0" dirty="0">
                <a:solidFill>
                  <a:srgbClr val="000066"/>
                </a:solidFill>
                <a:latin typeface="Palatino" charset="0"/>
                <a:ea typeface="+mn-ea"/>
              </a:rPr>
              <a:t>describe recurring data-oriented problems and the data modeling solutions that can be used to solve them.</a:t>
            </a:r>
            <a:r>
              <a:rPr lang="en-US" altLang="zh-CN" i="1" kern="0" dirty="0">
                <a:solidFill>
                  <a:srgbClr val="000066"/>
                </a:solidFill>
                <a:latin typeface="Palatino" charset="0"/>
                <a:ea typeface="+mn-ea"/>
              </a:rPr>
              <a:t> </a:t>
            </a:r>
          </a:p>
          <a:p>
            <a:pPr marL="342900" indent="-342900">
              <a:spcBef>
                <a:spcPts val="300"/>
              </a:spcBef>
              <a:spcAft>
                <a:spcPts val="600"/>
              </a:spcAft>
              <a:buClr>
                <a:schemeClr val="tx1"/>
              </a:buClr>
              <a:buFont typeface="Wingdings" pitchFamily="2" charset="2"/>
              <a:buChar char="Ø"/>
              <a:defRPr/>
            </a:pPr>
            <a:r>
              <a:rPr kumimoji="1" lang="en-US" altLang="zh-CN" sz="2400" dirty="0">
                <a:solidFill>
                  <a:srgbClr val="0000FF"/>
                </a:solidFill>
                <a:latin typeface="Times New Roman" pitchFamily="18" charset="0"/>
                <a:ea typeface="宋体" charset="-122"/>
                <a:cs typeface="Times New Roman" pitchFamily="18" charset="0"/>
              </a:rPr>
              <a:t>Component patterns </a:t>
            </a:r>
            <a:r>
              <a:rPr lang="en-US" altLang="zh-CN" kern="0" dirty="0">
                <a:solidFill>
                  <a:srgbClr val="000066"/>
                </a:solidFill>
                <a:latin typeface="Palatino" charset="0"/>
                <a:ea typeface="+mn-ea"/>
              </a:rPr>
              <a:t>(also referred to as</a:t>
            </a:r>
            <a:r>
              <a:rPr lang="en-US" altLang="zh-CN" i="1" kern="0" dirty="0">
                <a:solidFill>
                  <a:srgbClr val="000066"/>
                </a:solidFill>
                <a:latin typeface="Palatino" charset="0"/>
                <a:ea typeface="+mn-ea"/>
              </a:rPr>
              <a:t> </a:t>
            </a:r>
            <a:r>
              <a:rPr lang="en-US" altLang="zh-CN" i="1" kern="0" dirty="0">
                <a:solidFill>
                  <a:schemeClr val="accent6">
                    <a:lumMod val="60000"/>
                    <a:lumOff val="40000"/>
                  </a:schemeClr>
                </a:solidFill>
                <a:latin typeface="Palatino" charset="0"/>
                <a:ea typeface="+mn-ea"/>
              </a:rPr>
              <a:t>design patterns</a:t>
            </a:r>
            <a:r>
              <a:rPr lang="en-US" altLang="zh-CN" kern="0" dirty="0">
                <a:solidFill>
                  <a:srgbClr val="000066"/>
                </a:solidFill>
                <a:latin typeface="Palatino" charset="0"/>
                <a:ea typeface="+mn-ea"/>
              </a:rPr>
              <a:t>) address problems associated with the development of subsystems and components, the manner in which they communicate with one another, and their placement within a larger architecture</a:t>
            </a:r>
          </a:p>
          <a:p>
            <a:pPr marL="342900" indent="-342900">
              <a:spcBef>
                <a:spcPts val="300"/>
              </a:spcBef>
              <a:spcAft>
                <a:spcPts val="600"/>
              </a:spcAft>
              <a:buClr>
                <a:schemeClr val="tx1"/>
              </a:buClr>
              <a:buFont typeface="Wingdings" pitchFamily="2" charset="2"/>
              <a:buChar char="Ø"/>
              <a:defRPr/>
            </a:pPr>
            <a:r>
              <a:rPr kumimoji="1" lang="en-US" altLang="zh-CN" sz="2400" dirty="0">
                <a:solidFill>
                  <a:srgbClr val="0000FF"/>
                </a:solidFill>
                <a:latin typeface="Times New Roman" pitchFamily="18" charset="0"/>
                <a:ea typeface="宋体" charset="-122"/>
                <a:cs typeface="Times New Roman" pitchFamily="18" charset="0"/>
              </a:rPr>
              <a:t>Interface design patterns </a:t>
            </a:r>
            <a:r>
              <a:rPr lang="en-US" altLang="zh-CN" kern="0" dirty="0">
                <a:solidFill>
                  <a:srgbClr val="000066"/>
                </a:solidFill>
                <a:latin typeface="Palatino" charset="0"/>
                <a:ea typeface="+mn-ea"/>
              </a:rPr>
              <a:t>describe common user interface problems and their solution with a system of forces that includes the specific characteristics of end-users.</a:t>
            </a:r>
            <a:r>
              <a:rPr lang="en-US" altLang="zh-CN" i="1" kern="0" dirty="0">
                <a:solidFill>
                  <a:srgbClr val="000066"/>
                </a:solidFill>
                <a:latin typeface="Palatino" charset="0"/>
                <a:ea typeface="+mn-ea"/>
              </a:rPr>
              <a:t> </a:t>
            </a:r>
          </a:p>
          <a:p>
            <a:pPr marL="342900" indent="-342900">
              <a:spcBef>
                <a:spcPts val="300"/>
              </a:spcBef>
              <a:spcAft>
                <a:spcPts val="600"/>
              </a:spcAft>
              <a:buClr>
                <a:schemeClr val="tx1"/>
              </a:buClr>
              <a:buFont typeface="Wingdings" pitchFamily="2" charset="2"/>
              <a:buChar char="Ø"/>
              <a:defRPr/>
            </a:pPr>
            <a:r>
              <a:rPr kumimoji="1" lang="en-US" altLang="zh-CN" sz="2400" dirty="0" err="1">
                <a:solidFill>
                  <a:srgbClr val="0000FF"/>
                </a:solidFill>
                <a:latin typeface="Times New Roman" pitchFamily="18" charset="0"/>
                <a:ea typeface="宋体" charset="-122"/>
                <a:cs typeface="Times New Roman" pitchFamily="18" charset="0"/>
              </a:rPr>
              <a:t>WebApp</a:t>
            </a:r>
            <a:r>
              <a:rPr kumimoji="1" lang="en-US" altLang="zh-CN" sz="2400" dirty="0">
                <a:solidFill>
                  <a:srgbClr val="0000FF"/>
                </a:solidFill>
                <a:latin typeface="Times New Roman" pitchFamily="18" charset="0"/>
                <a:ea typeface="宋体" charset="-122"/>
                <a:cs typeface="Times New Roman" pitchFamily="18" charset="0"/>
              </a:rPr>
              <a:t> patterns </a:t>
            </a:r>
            <a:r>
              <a:rPr lang="en-US" altLang="zh-CN" kern="0" dirty="0">
                <a:solidFill>
                  <a:srgbClr val="000066"/>
                </a:solidFill>
                <a:latin typeface="Palatino" charset="0"/>
                <a:ea typeface="宋体" charset="-122"/>
              </a:rPr>
              <a:t>address a problem set that is encountered when building </a:t>
            </a:r>
            <a:r>
              <a:rPr lang="en-US" altLang="zh-CN" kern="0" dirty="0" err="1">
                <a:solidFill>
                  <a:srgbClr val="000066"/>
                </a:solidFill>
                <a:latin typeface="Palatino" charset="0"/>
                <a:ea typeface="宋体" charset="-122"/>
              </a:rPr>
              <a:t>WebApps</a:t>
            </a:r>
            <a:r>
              <a:rPr lang="en-US" altLang="zh-CN" kern="0" dirty="0">
                <a:solidFill>
                  <a:srgbClr val="000066"/>
                </a:solidFill>
                <a:latin typeface="Palatino" charset="0"/>
                <a:ea typeface="宋体" charset="-122"/>
              </a:rPr>
              <a:t> and often incorporates many of the other patterns categories just mentioned. </a:t>
            </a:r>
          </a:p>
          <a:p>
            <a:pPr marL="342900" indent="-342900">
              <a:spcBef>
                <a:spcPts val="300"/>
              </a:spcBef>
              <a:spcAft>
                <a:spcPts val="300"/>
              </a:spcAft>
              <a:buClr>
                <a:schemeClr val="tx1"/>
              </a:buClr>
              <a:buFont typeface="Wingdings" pitchFamily="2" charset="2"/>
              <a:buChar char="Ø"/>
              <a:defRPr/>
            </a:pPr>
            <a:endParaRPr lang="en-US" altLang="zh-CN" i="1" kern="0" dirty="0">
              <a:solidFill>
                <a:srgbClr val="000066"/>
              </a:solidFill>
              <a:latin typeface="Palatino" charset="0"/>
              <a:ea typeface="+mn-ea"/>
            </a:endParaRPr>
          </a:p>
        </p:txBody>
      </p:sp>
      <p:sp>
        <p:nvSpPr>
          <p:cNvPr id="7" name="TextBox 6">
            <a:extLst>
              <a:ext uri="{FF2B5EF4-FFF2-40B4-BE49-F238E27FC236}">
                <a16:creationId xmlns:a16="http://schemas.microsoft.com/office/drawing/2014/main" id="{78D598FE-091C-7BE4-92A4-E08CC3A8EFE7}"/>
              </a:ext>
            </a:extLst>
          </p:cNvPr>
          <p:cNvSpPr txBox="1">
            <a:spLocks noChangeArrowheads="1"/>
          </p:cNvSpPr>
          <p:nvPr/>
        </p:nvSpPr>
        <p:spPr bwMode="auto">
          <a:xfrm>
            <a:off x="1890713" y="609600"/>
            <a:ext cx="3395662" cy="52228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2800">
                <a:solidFill>
                  <a:srgbClr val="0000FF"/>
                </a:solidFill>
                <a:latin typeface="Palatino" charset="0"/>
              </a:rPr>
              <a:t>Generative</a:t>
            </a:r>
            <a:r>
              <a:rPr lang="en-US" altLang="zh-CN">
                <a:solidFill>
                  <a:srgbClr val="0000FF"/>
                </a:solidFill>
                <a:latin typeface="Palatino" charset="0"/>
              </a:rPr>
              <a:t> </a:t>
            </a:r>
            <a:r>
              <a:rPr lang="en-US" altLang="zh-CN" sz="2800">
                <a:solidFill>
                  <a:srgbClr val="0000FF"/>
                </a:solidFill>
                <a:latin typeface="Palatino" charset="0"/>
              </a:rPr>
              <a:t>Patterns</a:t>
            </a:r>
            <a:endParaRPr lang="zh-CN" altLang="en-US" sz="2800">
              <a:solidFill>
                <a:srgbClr val="0000FF"/>
              </a:solidFill>
              <a:latin typeface="Palatino"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4">
            <a:extLst>
              <a:ext uri="{FF2B5EF4-FFF2-40B4-BE49-F238E27FC236}">
                <a16:creationId xmlns:a16="http://schemas.microsoft.com/office/drawing/2014/main" id="{046CFFDB-F014-053A-9AA9-E28A54830D46}"/>
              </a:ext>
            </a:extLst>
          </p:cNvPr>
          <p:cNvSpPr>
            <a:spLocks noGrp="1"/>
          </p:cNvSpPr>
          <p:nvPr>
            <p:ph type="sldNum" sz="quarter" idx="12"/>
          </p:nvPr>
        </p:nvSpPr>
        <p:spPr>
          <a:xfrm>
            <a:off x="3836988"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65DE5184-8D94-43D4-9B50-6F0B94F18FF7}" type="slidenum">
              <a:rPr lang="en-US" altLang="zh-CN"/>
              <a:pPr algn="ctr" eaLnBrk="1" hangingPunct="1"/>
              <a:t>6</a:t>
            </a:fld>
            <a:endParaRPr lang="en-US" altLang="zh-CN"/>
          </a:p>
        </p:txBody>
      </p:sp>
      <p:sp>
        <p:nvSpPr>
          <p:cNvPr id="5" name="Rectangle 3">
            <a:extLst>
              <a:ext uri="{FF2B5EF4-FFF2-40B4-BE49-F238E27FC236}">
                <a16:creationId xmlns:a16="http://schemas.microsoft.com/office/drawing/2014/main" id="{650FDE7E-B679-904F-DEE3-AF92EA9380FE}"/>
              </a:ext>
            </a:extLst>
          </p:cNvPr>
          <p:cNvSpPr txBox="1">
            <a:spLocks noChangeArrowheads="1"/>
          </p:cNvSpPr>
          <p:nvPr/>
        </p:nvSpPr>
        <p:spPr bwMode="auto">
          <a:xfrm>
            <a:off x="642938" y="71438"/>
            <a:ext cx="7859712" cy="850900"/>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16.1  Design Patterns</a:t>
            </a:r>
            <a:endParaRPr lang="zh-CN" altLang="en-US" sz="2400" b="1" kern="0" dirty="0">
              <a:solidFill>
                <a:srgbClr val="000099"/>
              </a:solidFill>
              <a:latin typeface="+mj-lt"/>
              <a:ea typeface="+mj-ea"/>
              <a:cs typeface="+mj-cs"/>
            </a:endParaRPr>
          </a:p>
        </p:txBody>
      </p:sp>
      <p:sp>
        <p:nvSpPr>
          <p:cNvPr id="14" name="Rectangle 3">
            <a:extLst>
              <a:ext uri="{FF2B5EF4-FFF2-40B4-BE49-F238E27FC236}">
                <a16:creationId xmlns:a16="http://schemas.microsoft.com/office/drawing/2014/main" id="{1A7373BC-C97C-414E-28C9-85BBBEEF942A}"/>
              </a:ext>
            </a:extLst>
          </p:cNvPr>
          <p:cNvSpPr txBox="1">
            <a:spLocks noChangeArrowheads="1"/>
          </p:cNvSpPr>
          <p:nvPr/>
        </p:nvSpPr>
        <p:spPr bwMode="auto">
          <a:xfrm>
            <a:off x="250825" y="757238"/>
            <a:ext cx="8893175" cy="522287"/>
          </a:xfrm>
          <a:prstGeom prst="rect">
            <a:avLst/>
          </a:prstGeom>
          <a:noFill/>
          <a:ln w="9525">
            <a:no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Kinds of Patterns</a:t>
            </a:r>
            <a:r>
              <a:rPr lang="en-US" altLang="zh-CN" sz="3200" dirty="0">
                <a:latin typeface="Arial" charset="0"/>
                <a:ea typeface="宋体" charset="-122"/>
              </a:rPr>
              <a:t> (</a:t>
            </a:r>
            <a:r>
              <a:rPr kumimoji="1" lang="en-US" altLang="zh-CN" sz="2800" dirty="0">
                <a:solidFill>
                  <a:srgbClr val="0000FF"/>
                </a:solidFill>
                <a:latin typeface="Arial" charset="0"/>
                <a:ea typeface="宋体" charset="-122"/>
              </a:rPr>
              <a:t> </a:t>
            </a:r>
            <a:r>
              <a:rPr kumimoji="1" lang="en-US" altLang="zh-CN" sz="2400" dirty="0">
                <a:solidFill>
                  <a:srgbClr val="0000FF"/>
                </a:solidFill>
                <a:latin typeface="Arial" charset="0"/>
                <a:ea typeface="宋体" charset="-122"/>
              </a:rPr>
              <a:t>Gang of Four, 1995 </a:t>
            </a:r>
            <a:r>
              <a:rPr lang="en-US" altLang="zh-CN" sz="3200" dirty="0">
                <a:latin typeface="Arial" charset="0"/>
                <a:ea typeface="宋体" charset="-122"/>
              </a:rPr>
              <a:t>)</a:t>
            </a:r>
            <a:endParaRPr lang="en-US" altLang="zh-CN" sz="2800" dirty="0">
              <a:latin typeface="Arial" charset="0"/>
              <a:ea typeface="宋体" charset="-122"/>
            </a:endParaRPr>
          </a:p>
          <a:p>
            <a:pPr>
              <a:spcBef>
                <a:spcPts val="600"/>
              </a:spcBef>
              <a:defRPr/>
            </a:pPr>
            <a:r>
              <a:rPr lang="en-US" altLang="zh-CN" sz="2400" dirty="0">
                <a:latin typeface="Palatino" charset="0"/>
                <a:ea typeface="宋体" charset="-122"/>
              </a:rPr>
              <a:t>    </a:t>
            </a:r>
            <a:endParaRPr lang="en-US" altLang="zh-CN" sz="2400" dirty="0">
              <a:latin typeface="Arial" charset="0"/>
              <a:ea typeface="宋体" charset="-122"/>
            </a:endParaRPr>
          </a:p>
        </p:txBody>
      </p:sp>
      <p:sp>
        <p:nvSpPr>
          <p:cNvPr id="7" name="Rectangle 3">
            <a:extLst>
              <a:ext uri="{FF2B5EF4-FFF2-40B4-BE49-F238E27FC236}">
                <a16:creationId xmlns:a16="http://schemas.microsoft.com/office/drawing/2014/main" id="{901CE44C-4DB4-1638-96FD-D201B593BC4A}"/>
              </a:ext>
            </a:extLst>
          </p:cNvPr>
          <p:cNvSpPr txBox="1">
            <a:spLocks noChangeArrowheads="1"/>
          </p:cNvSpPr>
          <p:nvPr/>
        </p:nvSpPr>
        <p:spPr bwMode="auto">
          <a:xfrm>
            <a:off x="714375" y="1309688"/>
            <a:ext cx="7858125" cy="4191000"/>
          </a:xfrm>
          <a:prstGeom prst="rect">
            <a:avLst/>
          </a:prstGeom>
          <a:noFill/>
          <a:ln w="9525">
            <a:noFill/>
            <a:miter lim="800000"/>
            <a:headEnd/>
            <a:tailEnd/>
          </a:ln>
        </p:spPr>
        <p:txBody>
          <a:bodyPr/>
          <a:lstStyle/>
          <a:p>
            <a:pPr marL="342900" indent="-342900">
              <a:lnSpc>
                <a:spcPct val="90000"/>
              </a:lnSpc>
              <a:spcBef>
                <a:spcPct val="20000"/>
              </a:spcBef>
              <a:buClr>
                <a:schemeClr val="tx1"/>
              </a:buClr>
              <a:buFont typeface="Wingdings" pitchFamily="2" charset="2"/>
              <a:buChar char="Ø"/>
              <a:defRPr/>
            </a:pPr>
            <a:r>
              <a:rPr kumimoji="1" lang="en-US" altLang="zh-CN" sz="2400" dirty="0">
                <a:solidFill>
                  <a:srgbClr val="0000FF"/>
                </a:solidFill>
                <a:latin typeface="Times New Roman" pitchFamily="18" charset="0"/>
                <a:ea typeface="宋体" charset="-122"/>
                <a:cs typeface="Times New Roman" pitchFamily="18" charset="0"/>
              </a:rPr>
              <a:t>Creational patterns </a:t>
            </a:r>
            <a:r>
              <a:rPr lang="en-US" altLang="zh-CN" kern="0" dirty="0">
                <a:solidFill>
                  <a:srgbClr val="000066"/>
                </a:solidFill>
                <a:latin typeface="Palatino" charset="0"/>
                <a:ea typeface="+mn-ea"/>
              </a:rPr>
              <a:t>focus on the “creation, composition, and representation of objects </a:t>
            </a:r>
          </a:p>
          <a:p>
            <a:pPr marL="742950" lvl="1" indent="-285750">
              <a:lnSpc>
                <a:spcPct val="90000"/>
              </a:lnSpc>
              <a:spcBef>
                <a:spcPct val="20000"/>
              </a:spcBef>
              <a:buFontTx/>
              <a:buChar char="–"/>
              <a:defRPr/>
            </a:pPr>
            <a:r>
              <a:rPr lang="en-US" altLang="zh-CN" sz="1600" b="1" kern="0" dirty="0">
                <a:solidFill>
                  <a:srgbClr val="000066"/>
                </a:solidFill>
                <a:latin typeface="Times New Roman" pitchFamily="18" charset="0"/>
                <a:ea typeface="宋体" charset="-122"/>
                <a:hlinkClick r:id="rId2"/>
              </a:rPr>
              <a:t>Abstract factory pattern</a:t>
            </a:r>
            <a:r>
              <a:rPr lang="en-US" altLang="zh-CN" sz="1600" b="1" kern="0" dirty="0">
                <a:solidFill>
                  <a:srgbClr val="000066"/>
                </a:solidFill>
                <a:latin typeface="Times New Roman" pitchFamily="18" charset="0"/>
                <a:ea typeface="宋体" charset="-122"/>
              </a:rPr>
              <a:t>:</a:t>
            </a:r>
            <a:r>
              <a:rPr lang="en-US" altLang="zh-CN" sz="1600" kern="0" dirty="0">
                <a:solidFill>
                  <a:srgbClr val="000066"/>
                </a:solidFill>
                <a:latin typeface="Times New Roman" pitchFamily="18" charset="0"/>
                <a:ea typeface="宋体" charset="-122"/>
              </a:rPr>
              <a:t> centralize decision of what </a:t>
            </a:r>
            <a:r>
              <a:rPr lang="en-US" altLang="zh-CN" sz="1600" kern="0" dirty="0">
                <a:solidFill>
                  <a:srgbClr val="000066"/>
                </a:solidFill>
                <a:latin typeface="Times New Roman" pitchFamily="18" charset="0"/>
                <a:ea typeface="宋体" charset="-122"/>
                <a:hlinkClick r:id="rId3"/>
              </a:rPr>
              <a:t>factory</a:t>
            </a:r>
            <a:r>
              <a:rPr lang="en-US" altLang="zh-CN" sz="1600" kern="0" dirty="0">
                <a:solidFill>
                  <a:srgbClr val="000066"/>
                </a:solidFill>
                <a:latin typeface="Times New Roman" pitchFamily="18" charset="0"/>
                <a:ea typeface="宋体" charset="-122"/>
              </a:rPr>
              <a:t> to instantiate</a:t>
            </a:r>
          </a:p>
          <a:p>
            <a:pPr marL="742950" lvl="1" indent="-285750">
              <a:lnSpc>
                <a:spcPct val="90000"/>
              </a:lnSpc>
              <a:spcBef>
                <a:spcPct val="20000"/>
              </a:spcBef>
              <a:spcAft>
                <a:spcPts val="300"/>
              </a:spcAft>
              <a:buFontTx/>
              <a:buChar char="–"/>
              <a:defRPr/>
            </a:pPr>
            <a:r>
              <a:rPr lang="en-US" altLang="zh-CN" sz="1600" b="1" kern="0" dirty="0">
                <a:solidFill>
                  <a:srgbClr val="000066"/>
                </a:solidFill>
                <a:latin typeface="Times New Roman" pitchFamily="18" charset="0"/>
                <a:ea typeface="宋体" charset="-122"/>
                <a:hlinkClick r:id="rId3"/>
              </a:rPr>
              <a:t>Factory method pattern</a:t>
            </a:r>
            <a:r>
              <a:rPr lang="en-US" altLang="zh-CN" sz="1600" b="1" kern="0" dirty="0">
                <a:solidFill>
                  <a:srgbClr val="000066"/>
                </a:solidFill>
                <a:latin typeface="Times New Roman" pitchFamily="18" charset="0"/>
                <a:ea typeface="宋体" charset="-122"/>
              </a:rPr>
              <a:t>:</a:t>
            </a:r>
            <a:r>
              <a:rPr lang="en-US" altLang="zh-CN" sz="1600" kern="0" dirty="0">
                <a:solidFill>
                  <a:srgbClr val="000066"/>
                </a:solidFill>
                <a:latin typeface="Times New Roman" pitchFamily="18" charset="0"/>
                <a:ea typeface="宋体" charset="-122"/>
              </a:rPr>
              <a:t> centralize creation of an object of a specific type choosing one of several implementations</a:t>
            </a:r>
            <a:endParaRPr lang="en-US" altLang="zh-CN" sz="1400" kern="0" dirty="0">
              <a:solidFill>
                <a:srgbClr val="000066"/>
              </a:solidFill>
              <a:latin typeface="Times New Roman" pitchFamily="18" charset="0"/>
              <a:ea typeface="宋体" charset="-122"/>
            </a:endParaRPr>
          </a:p>
          <a:p>
            <a:pPr marL="342900" indent="-342900">
              <a:lnSpc>
                <a:spcPct val="90000"/>
              </a:lnSpc>
              <a:spcBef>
                <a:spcPct val="20000"/>
              </a:spcBef>
              <a:buClr>
                <a:schemeClr val="tx1"/>
              </a:buClr>
              <a:buFont typeface="Wingdings" pitchFamily="2" charset="2"/>
              <a:buChar char="Ø"/>
              <a:defRPr/>
            </a:pPr>
            <a:r>
              <a:rPr kumimoji="1" lang="en-US" altLang="zh-CN" sz="2400" dirty="0">
                <a:solidFill>
                  <a:srgbClr val="0000FF"/>
                </a:solidFill>
                <a:latin typeface="Times New Roman" pitchFamily="18" charset="0"/>
                <a:ea typeface="宋体" charset="-122"/>
                <a:cs typeface="Times New Roman" pitchFamily="18" charset="0"/>
              </a:rPr>
              <a:t>Structural patterns </a:t>
            </a:r>
            <a:r>
              <a:rPr lang="en-US" altLang="zh-CN" kern="0" dirty="0">
                <a:solidFill>
                  <a:srgbClr val="000066"/>
                </a:solidFill>
                <a:latin typeface="Palatino" charset="0"/>
                <a:ea typeface="+mn-ea"/>
              </a:rPr>
              <a:t>focus on problems and solutions associated with how classes and objects are organized and integrated to build a larger structure </a:t>
            </a:r>
          </a:p>
          <a:p>
            <a:pPr marL="742950" lvl="1" indent="-285750">
              <a:lnSpc>
                <a:spcPct val="90000"/>
              </a:lnSpc>
              <a:spcBef>
                <a:spcPct val="20000"/>
              </a:spcBef>
              <a:buFontTx/>
              <a:buChar char="–"/>
              <a:defRPr/>
            </a:pPr>
            <a:r>
              <a:rPr lang="en-US" altLang="zh-CN" sz="1600" b="1" kern="0" dirty="0">
                <a:solidFill>
                  <a:srgbClr val="000066"/>
                </a:solidFill>
                <a:latin typeface="Times New Roman" pitchFamily="18" charset="0"/>
                <a:ea typeface="宋体" charset="-122"/>
                <a:hlinkClick r:id="rId4"/>
              </a:rPr>
              <a:t>Adapter pattern</a:t>
            </a:r>
            <a:r>
              <a:rPr lang="en-US" altLang="zh-CN" sz="1600" b="1" kern="0" dirty="0">
                <a:solidFill>
                  <a:srgbClr val="000066"/>
                </a:solidFill>
                <a:latin typeface="Times New Roman" pitchFamily="18" charset="0"/>
                <a:ea typeface="宋体" charset="-122"/>
              </a:rPr>
              <a:t>:</a:t>
            </a:r>
            <a:r>
              <a:rPr lang="en-US" altLang="zh-CN" sz="1600" kern="0" dirty="0">
                <a:solidFill>
                  <a:srgbClr val="000066"/>
                </a:solidFill>
                <a:latin typeface="Times New Roman" pitchFamily="18" charset="0"/>
                <a:ea typeface="宋体" charset="-122"/>
              </a:rPr>
              <a:t> 'adapts' one interface for a class into one that a client expects</a:t>
            </a:r>
          </a:p>
          <a:p>
            <a:pPr marL="742950" lvl="1" indent="-285750">
              <a:lnSpc>
                <a:spcPct val="90000"/>
              </a:lnSpc>
              <a:spcBef>
                <a:spcPct val="20000"/>
              </a:spcBef>
              <a:spcAft>
                <a:spcPts val="300"/>
              </a:spcAft>
              <a:buFontTx/>
              <a:buChar char="–"/>
              <a:defRPr/>
            </a:pPr>
            <a:r>
              <a:rPr lang="en-US" altLang="zh-CN" sz="1600" b="1" kern="0" dirty="0">
                <a:solidFill>
                  <a:srgbClr val="000066"/>
                </a:solidFill>
                <a:latin typeface="Times New Roman" pitchFamily="18" charset="0"/>
                <a:ea typeface="宋体" charset="-122"/>
                <a:hlinkClick r:id="rId5"/>
              </a:rPr>
              <a:t>Aggregate pattern</a:t>
            </a:r>
            <a:r>
              <a:rPr lang="en-US" altLang="zh-CN" sz="1600" b="1" kern="0" dirty="0">
                <a:solidFill>
                  <a:srgbClr val="000066"/>
                </a:solidFill>
                <a:latin typeface="Times New Roman" pitchFamily="18" charset="0"/>
                <a:ea typeface="宋体" charset="-122"/>
              </a:rPr>
              <a:t>:</a:t>
            </a:r>
            <a:r>
              <a:rPr lang="en-US" altLang="zh-CN" sz="1600" kern="0" dirty="0">
                <a:solidFill>
                  <a:srgbClr val="000066"/>
                </a:solidFill>
                <a:latin typeface="Times New Roman" pitchFamily="18" charset="0"/>
                <a:ea typeface="宋体" charset="-122"/>
              </a:rPr>
              <a:t> a version of the </a:t>
            </a:r>
            <a:r>
              <a:rPr lang="en-US" altLang="zh-CN" sz="1600" kern="0" dirty="0">
                <a:solidFill>
                  <a:srgbClr val="000066"/>
                </a:solidFill>
                <a:latin typeface="Times New Roman" pitchFamily="18" charset="0"/>
                <a:ea typeface="宋体" charset="-122"/>
                <a:hlinkClick r:id="rId6"/>
              </a:rPr>
              <a:t>Composite pattern</a:t>
            </a:r>
            <a:r>
              <a:rPr lang="en-US" altLang="zh-CN" sz="1600" kern="0" dirty="0">
                <a:solidFill>
                  <a:srgbClr val="000066"/>
                </a:solidFill>
                <a:latin typeface="Times New Roman" pitchFamily="18" charset="0"/>
                <a:ea typeface="宋体" charset="-122"/>
              </a:rPr>
              <a:t> with methods for aggregation of children</a:t>
            </a:r>
            <a:endParaRPr lang="en-US" altLang="zh-CN" sz="1400" kern="0" dirty="0">
              <a:solidFill>
                <a:srgbClr val="000066"/>
              </a:solidFill>
              <a:latin typeface="Times New Roman" pitchFamily="18" charset="0"/>
              <a:ea typeface="宋体" charset="-122"/>
            </a:endParaRPr>
          </a:p>
          <a:p>
            <a:pPr marL="342900" indent="-342900">
              <a:lnSpc>
                <a:spcPct val="90000"/>
              </a:lnSpc>
              <a:spcBef>
                <a:spcPct val="20000"/>
              </a:spcBef>
              <a:buClr>
                <a:schemeClr val="tx1"/>
              </a:buClr>
              <a:buFont typeface="Wingdings" pitchFamily="2" charset="2"/>
              <a:buChar char="Ø"/>
              <a:defRPr/>
            </a:pPr>
            <a:r>
              <a:rPr kumimoji="1" lang="en-US" altLang="zh-CN" sz="2400" dirty="0">
                <a:solidFill>
                  <a:srgbClr val="0000FF"/>
                </a:solidFill>
                <a:latin typeface="Times New Roman" pitchFamily="18" charset="0"/>
                <a:ea typeface="宋体" charset="-122"/>
                <a:cs typeface="Times New Roman" pitchFamily="18" charset="0"/>
              </a:rPr>
              <a:t>Behavioral patterns </a:t>
            </a:r>
            <a:r>
              <a:rPr lang="en-US" altLang="zh-CN" kern="0" dirty="0">
                <a:solidFill>
                  <a:srgbClr val="000066"/>
                </a:solidFill>
                <a:latin typeface="Palatino" charset="0"/>
                <a:ea typeface="+mn-ea"/>
              </a:rPr>
              <a:t>address problems associated with the assignment of responsibility between objects and the manner in which communication is effected between objects </a:t>
            </a:r>
          </a:p>
          <a:p>
            <a:pPr marL="742950" lvl="1" indent="-285750">
              <a:lnSpc>
                <a:spcPct val="90000"/>
              </a:lnSpc>
              <a:spcBef>
                <a:spcPct val="20000"/>
              </a:spcBef>
              <a:buFontTx/>
              <a:buChar char="–"/>
              <a:defRPr/>
            </a:pPr>
            <a:r>
              <a:rPr lang="en-US" altLang="zh-CN" sz="1600" b="1" kern="0" dirty="0">
                <a:solidFill>
                  <a:srgbClr val="000066"/>
                </a:solidFill>
                <a:latin typeface="Times New Roman" pitchFamily="18" charset="0"/>
                <a:ea typeface="宋体" charset="-122"/>
                <a:hlinkClick r:id="rId7"/>
              </a:rPr>
              <a:t>Chain of responsibility pattern</a:t>
            </a:r>
            <a:r>
              <a:rPr lang="en-US" altLang="zh-CN" sz="1600" b="1" kern="0" dirty="0">
                <a:solidFill>
                  <a:srgbClr val="000066"/>
                </a:solidFill>
                <a:latin typeface="Times New Roman" pitchFamily="18" charset="0"/>
                <a:ea typeface="宋体" charset="-122"/>
              </a:rPr>
              <a:t>:</a:t>
            </a:r>
            <a:r>
              <a:rPr lang="en-US" altLang="zh-CN" sz="1600" kern="0" dirty="0">
                <a:solidFill>
                  <a:srgbClr val="000066"/>
                </a:solidFill>
                <a:latin typeface="Times New Roman" pitchFamily="18" charset="0"/>
                <a:ea typeface="宋体" charset="-122"/>
              </a:rPr>
              <a:t> Command objects are handled or passed on to other objects by logic-containing processing objects</a:t>
            </a:r>
          </a:p>
          <a:p>
            <a:pPr marL="742950" lvl="1" indent="-285750">
              <a:lnSpc>
                <a:spcPct val="90000"/>
              </a:lnSpc>
              <a:spcBef>
                <a:spcPct val="20000"/>
              </a:spcBef>
              <a:buFontTx/>
              <a:buChar char="–"/>
              <a:defRPr/>
            </a:pPr>
            <a:r>
              <a:rPr lang="en-US" altLang="zh-CN" sz="1600" b="1" kern="0" dirty="0">
                <a:solidFill>
                  <a:srgbClr val="000066"/>
                </a:solidFill>
                <a:latin typeface="Times New Roman" pitchFamily="18" charset="0"/>
                <a:ea typeface="宋体" charset="-122"/>
                <a:hlinkClick r:id="rId8"/>
              </a:rPr>
              <a:t>Command pattern</a:t>
            </a:r>
            <a:r>
              <a:rPr lang="en-US" altLang="zh-CN" sz="1600" b="1" kern="0" dirty="0">
                <a:solidFill>
                  <a:srgbClr val="000066"/>
                </a:solidFill>
                <a:latin typeface="Times New Roman" pitchFamily="18" charset="0"/>
                <a:ea typeface="宋体" charset="-122"/>
              </a:rPr>
              <a:t>:</a:t>
            </a:r>
            <a:r>
              <a:rPr lang="en-US" altLang="zh-CN" sz="1600" kern="0" dirty="0">
                <a:solidFill>
                  <a:srgbClr val="000066"/>
                </a:solidFill>
                <a:latin typeface="Times New Roman" pitchFamily="18" charset="0"/>
                <a:ea typeface="宋体" charset="-122"/>
              </a:rPr>
              <a:t> Command objects encapsulate an action and its parameters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7">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7">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4">
            <a:extLst>
              <a:ext uri="{FF2B5EF4-FFF2-40B4-BE49-F238E27FC236}">
                <a16:creationId xmlns:a16="http://schemas.microsoft.com/office/drawing/2014/main" id="{86B23BDC-1633-537A-E6BB-C4FEF317BA65}"/>
              </a:ext>
            </a:extLst>
          </p:cNvPr>
          <p:cNvSpPr>
            <a:spLocks noGrp="1"/>
          </p:cNvSpPr>
          <p:nvPr>
            <p:ph type="sldNum" sz="quarter" idx="12"/>
          </p:nvPr>
        </p:nvSpPr>
        <p:spPr>
          <a:xfrm>
            <a:off x="3836988"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283E2B63-9BF0-429A-A79A-730002A19245}" type="slidenum">
              <a:rPr lang="en-US" altLang="zh-CN"/>
              <a:pPr algn="ctr" eaLnBrk="1" hangingPunct="1"/>
              <a:t>7</a:t>
            </a:fld>
            <a:endParaRPr lang="en-US" altLang="zh-CN"/>
          </a:p>
        </p:txBody>
      </p:sp>
      <p:sp>
        <p:nvSpPr>
          <p:cNvPr id="5" name="Rectangle 3">
            <a:extLst>
              <a:ext uri="{FF2B5EF4-FFF2-40B4-BE49-F238E27FC236}">
                <a16:creationId xmlns:a16="http://schemas.microsoft.com/office/drawing/2014/main" id="{4B6D32FA-6E73-3BEA-0633-EC3F72597EAB}"/>
              </a:ext>
            </a:extLst>
          </p:cNvPr>
          <p:cNvSpPr txBox="1">
            <a:spLocks noChangeArrowheads="1"/>
          </p:cNvSpPr>
          <p:nvPr/>
        </p:nvSpPr>
        <p:spPr bwMode="auto">
          <a:xfrm>
            <a:off x="642938" y="71438"/>
            <a:ext cx="7859712" cy="850900"/>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16.1  Design Patterns</a:t>
            </a:r>
            <a:endParaRPr lang="zh-CN" altLang="en-US" sz="2400" b="1" kern="0" dirty="0">
              <a:solidFill>
                <a:srgbClr val="000099"/>
              </a:solidFill>
              <a:latin typeface="+mj-lt"/>
              <a:ea typeface="+mj-ea"/>
              <a:cs typeface="+mj-cs"/>
            </a:endParaRPr>
          </a:p>
        </p:txBody>
      </p:sp>
      <p:sp>
        <p:nvSpPr>
          <p:cNvPr id="14" name="Rectangle 3">
            <a:extLst>
              <a:ext uri="{FF2B5EF4-FFF2-40B4-BE49-F238E27FC236}">
                <a16:creationId xmlns:a16="http://schemas.microsoft.com/office/drawing/2014/main" id="{F672CC3D-FF70-C919-B7C8-FC61FAB167FD}"/>
              </a:ext>
            </a:extLst>
          </p:cNvPr>
          <p:cNvSpPr txBox="1">
            <a:spLocks noChangeArrowheads="1"/>
          </p:cNvSpPr>
          <p:nvPr/>
        </p:nvSpPr>
        <p:spPr bwMode="auto">
          <a:xfrm>
            <a:off x="250825" y="757238"/>
            <a:ext cx="8893175" cy="522287"/>
          </a:xfrm>
          <a:prstGeom prst="rect">
            <a:avLst/>
          </a:prstGeom>
          <a:noFill/>
          <a:ln w="9525">
            <a:no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Frameworks</a:t>
            </a:r>
          </a:p>
          <a:p>
            <a:pPr>
              <a:spcBef>
                <a:spcPts val="600"/>
              </a:spcBef>
              <a:defRPr/>
            </a:pPr>
            <a:r>
              <a:rPr lang="en-US" altLang="zh-CN" sz="2400" dirty="0">
                <a:latin typeface="Palatino" charset="0"/>
                <a:ea typeface="宋体" charset="-122"/>
              </a:rPr>
              <a:t>    </a:t>
            </a:r>
            <a:endParaRPr lang="en-US" altLang="zh-CN" sz="2400" dirty="0">
              <a:latin typeface="Arial" charset="0"/>
              <a:ea typeface="宋体" charset="-122"/>
            </a:endParaRPr>
          </a:p>
        </p:txBody>
      </p:sp>
      <p:sp>
        <p:nvSpPr>
          <p:cNvPr id="6" name="Rectangle 3">
            <a:extLst>
              <a:ext uri="{FF2B5EF4-FFF2-40B4-BE49-F238E27FC236}">
                <a16:creationId xmlns:a16="http://schemas.microsoft.com/office/drawing/2014/main" id="{83068809-09C5-8E1F-974F-EE8BDCC92998}"/>
              </a:ext>
            </a:extLst>
          </p:cNvPr>
          <p:cNvSpPr txBox="1">
            <a:spLocks noChangeArrowheads="1"/>
          </p:cNvSpPr>
          <p:nvPr/>
        </p:nvSpPr>
        <p:spPr bwMode="auto">
          <a:xfrm>
            <a:off x="485775" y="1428750"/>
            <a:ext cx="8229600" cy="4929188"/>
          </a:xfrm>
          <a:prstGeom prst="rect">
            <a:avLst/>
          </a:prstGeom>
          <a:noFill/>
          <a:ln w="9525">
            <a:noFill/>
            <a:miter lim="800000"/>
            <a:headEnd/>
            <a:tailEnd/>
          </a:ln>
        </p:spPr>
        <p:txBody>
          <a:bodyPr/>
          <a:lstStyle/>
          <a:p>
            <a:pPr marL="342900" indent="-342900">
              <a:lnSpc>
                <a:spcPct val="90000"/>
              </a:lnSpc>
              <a:spcBef>
                <a:spcPts val="300"/>
              </a:spcBef>
              <a:spcAft>
                <a:spcPts val="1200"/>
              </a:spcAft>
              <a:buClr>
                <a:schemeClr val="tx1"/>
              </a:buClr>
              <a:buFont typeface="Wingdings" pitchFamily="2" charset="2"/>
              <a:buChar char="Ø"/>
              <a:defRPr/>
            </a:pPr>
            <a:r>
              <a:rPr lang="en-US" altLang="zh-CN" sz="2400" kern="0" dirty="0">
                <a:solidFill>
                  <a:srgbClr val="000066"/>
                </a:solidFill>
                <a:latin typeface="Palatino" charset="0"/>
                <a:ea typeface="+mn-ea"/>
              </a:rPr>
              <a:t>An </a:t>
            </a:r>
            <a:r>
              <a:rPr lang="en-US" altLang="zh-CN" sz="2400" kern="0" dirty="0">
                <a:solidFill>
                  <a:srgbClr val="0000FF"/>
                </a:solidFill>
                <a:latin typeface="Palatino" charset="0"/>
                <a:ea typeface="+mn-ea"/>
              </a:rPr>
              <a:t>implementation-specific skeletal infrastructure </a:t>
            </a:r>
            <a:r>
              <a:rPr lang="en-US" altLang="zh-CN" sz="2400" kern="0" dirty="0">
                <a:solidFill>
                  <a:srgbClr val="000066"/>
                </a:solidFill>
                <a:latin typeface="Palatino" charset="0"/>
                <a:ea typeface="+mn-ea"/>
              </a:rPr>
              <a:t>for design work. </a:t>
            </a:r>
          </a:p>
          <a:p>
            <a:pPr marL="342900" indent="-342900">
              <a:lnSpc>
                <a:spcPct val="90000"/>
              </a:lnSpc>
              <a:spcBef>
                <a:spcPts val="300"/>
              </a:spcBef>
              <a:spcAft>
                <a:spcPts val="1200"/>
              </a:spcAft>
              <a:buClr>
                <a:schemeClr val="tx1"/>
              </a:buClr>
              <a:buFont typeface="Wingdings" pitchFamily="2" charset="2"/>
              <a:buChar char="Ø"/>
              <a:defRPr/>
            </a:pPr>
            <a:r>
              <a:rPr lang="en-US" altLang="zh-CN" sz="2400" kern="0" dirty="0">
                <a:solidFill>
                  <a:srgbClr val="000066"/>
                </a:solidFill>
                <a:latin typeface="Palatino" charset="0"/>
                <a:ea typeface="+mn-ea"/>
              </a:rPr>
              <a:t>A “</a:t>
            </a:r>
            <a:r>
              <a:rPr lang="en-US" altLang="zh-CN" sz="2400" kern="0" dirty="0">
                <a:solidFill>
                  <a:srgbClr val="0000FF"/>
                </a:solidFill>
                <a:latin typeface="Palatino" charset="0"/>
                <a:ea typeface="+mn-ea"/>
              </a:rPr>
              <a:t>reusable mini-architecture </a:t>
            </a:r>
            <a:r>
              <a:rPr lang="en-US" altLang="zh-CN" kern="0" dirty="0">
                <a:solidFill>
                  <a:srgbClr val="000066"/>
                </a:solidFill>
                <a:latin typeface="Palatino" charset="0"/>
                <a:ea typeface="+mn-ea"/>
              </a:rPr>
              <a:t>that provides the generic structure and behavior for a family of software abstractions, along with a context … which specifies their collaboration and use within a given domain.” [Amb98]</a:t>
            </a:r>
          </a:p>
          <a:p>
            <a:pPr marL="342900" indent="-342900">
              <a:lnSpc>
                <a:spcPct val="90000"/>
              </a:lnSpc>
              <a:spcBef>
                <a:spcPts val="300"/>
              </a:spcBef>
              <a:buClr>
                <a:schemeClr val="tx1"/>
              </a:buClr>
              <a:buFont typeface="Wingdings" pitchFamily="2" charset="2"/>
              <a:buChar char="Ø"/>
              <a:defRPr/>
            </a:pPr>
            <a:r>
              <a:rPr lang="en-US" altLang="zh-CN" sz="2400" kern="0" dirty="0">
                <a:solidFill>
                  <a:srgbClr val="000066"/>
                </a:solidFill>
                <a:latin typeface="Palatino" charset="0"/>
                <a:ea typeface="+mn-ea"/>
              </a:rPr>
              <a:t>Not an architectural pattern, but rather </a:t>
            </a:r>
            <a:r>
              <a:rPr lang="en-US" altLang="zh-CN" sz="2400" kern="0" dirty="0">
                <a:solidFill>
                  <a:srgbClr val="0000FF"/>
                </a:solidFill>
                <a:latin typeface="Palatino" charset="0"/>
                <a:ea typeface="+mn-ea"/>
              </a:rPr>
              <a:t>a skeleton with a collection of “plug points</a:t>
            </a:r>
            <a:r>
              <a:rPr lang="en-US" altLang="zh-CN" kern="0" dirty="0">
                <a:solidFill>
                  <a:srgbClr val="000066"/>
                </a:solidFill>
                <a:latin typeface="Palatino" charset="0"/>
                <a:ea typeface="+mn-ea"/>
              </a:rPr>
              <a:t>” (also called hooks and slots) that enable it to be adapted to a specific problem domain. </a:t>
            </a:r>
          </a:p>
          <a:p>
            <a:pPr marL="342900" indent="-342900">
              <a:lnSpc>
                <a:spcPct val="90000"/>
              </a:lnSpc>
              <a:spcBef>
                <a:spcPts val="300"/>
              </a:spcBef>
              <a:buClr>
                <a:schemeClr val="tx1"/>
              </a:buClr>
              <a:defRPr/>
            </a:pPr>
            <a:r>
              <a:rPr lang="en-US" altLang="zh-CN" sz="1600" b="1" kern="0" dirty="0">
                <a:solidFill>
                  <a:srgbClr val="000066"/>
                </a:solidFill>
                <a:latin typeface="Palatino" charset="0"/>
                <a:ea typeface="+mn-ea"/>
              </a:rPr>
              <a:t>      </a:t>
            </a:r>
            <a:r>
              <a:rPr lang="zh-CN" altLang="en-US" sz="1600" b="1" kern="0" dirty="0">
                <a:solidFill>
                  <a:srgbClr val="009999"/>
                </a:solidFill>
                <a:latin typeface="Times New Roman" pitchFamily="18" charset="0"/>
                <a:ea typeface="宋体" charset="-122"/>
              </a:rPr>
              <a:t>－</a:t>
            </a:r>
            <a:r>
              <a:rPr lang="en-US" altLang="zh-CN" sz="1600" b="1" kern="0" dirty="0">
                <a:solidFill>
                  <a:srgbClr val="009999"/>
                </a:solidFill>
                <a:latin typeface="Times New Roman" pitchFamily="18" charset="0"/>
                <a:ea typeface="宋体" charset="-122"/>
              </a:rPr>
              <a:t>The plug points enable you to integrate problem specific classes or functionality within the skeleton.</a:t>
            </a:r>
            <a:endParaRPr lang="en-US" altLang="zh-CN" sz="1600" b="1" kern="0" dirty="0">
              <a:solidFill>
                <a:srgbClr val="009999"/>
              </a:solidFill>
              <a:latin typeface="Times New Roman" pitchFamily="18" charset="0"/>
              <a:ea typeface="宋体" charset="-122"/>
              <a:hlinkClick r:id="rId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4">
            <a:extLst>
              <a:ext uri="{FF2B5EF4-FFF2-40B4-BE49-F238E27FC236}">
                <a16:creationId xmlns:a16="http://schemas.microsoft.com/office/drawing/2014/main" id="{A778FCD7-F5CB-3777-D3C6-E63E5C43F2B7}"/>
              </a:ext>
            </a:extLst>
          </p:cNvPr>
          <p:cNvSpPr>
            <a:spLocks noGrp="1"/>
          </p:cNvSpPr>
          <p:nvPr>
            <p:ph type="sldNum" sz="quarter" idx="12"/>
          </p:nvPr>
        </p:nvSpPr>
        <p:spPr>
          <a:xfrm>
            <a:off x="3836988"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D7DB0D2E-D6F4-4C56-A3A5-ECB8A57560F2}" type="slidenum">
              <a:rPr lang="en-US" altLang="zh-CN"/>
              <a:pPr algn="ctr" eaLnBrk="1" hangingPunct="1"/>
              <a:t>8</a:t>
            </a:fld>
            <a:endParaRPr lang="en-US" altLang="zh-CN"/>
          </a:p>
        </p:txBody>
      </p:sp>
      <p:sp>
        <p:nvSpPr>
          <p:cNvPr id="5" name="Rectangle 3">
            <a:extLst>
              <a:ext uri="{FF2B5EF4-FFF2-40B4-BE49-F238E27FC236}">
                <a16:creationId xmlns:a16="http://schemas.microsoft.com/office/drawing/2014/main" id="{AC1089E7-ECC7-0531-0DCC-D42EAD5B6DE6}"/>
              </a:ext>
            </a:extLst>
          </p:cNvPr>
          <p:cNvSpPr txBox="1">
            <a:spLocks noChangeArrowheads="1"/>
          </p:cNvSpPr>
          <p:nvPr/>
        </p:nvSpPr>
        <p:spPr bwMode="auto">
          <a:xfrm>
            <a:off x="642938" y="-71438"/>
            <a:ext cx="7859712" cy="850901"/>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16.1  Design Patterns</a:t>
            </a:r>
            <a:endParaRPr lang="zh-CN" altLang="en-US" sz="2400" b="1" kern="0" dirty="0">
              <a:solidFill>
                <a:srgbClr val="000099"/>
              </a:solidFill>
              <a:latin typeface="+mj-lt"/>
              <a:ea typeface="+mj-ea"/>
              <a:cs typeface="+mj-cs"/>
            </a:endParaRPr>
          </a:p>
        </p:txBody>
      </p:sp>
      <p:sp>
        <p:nvSpPr>
          <p:cNvPr id="14" name="Rectangle 3">
            <a:extLst>
              <a:ext uri="{FF2B5EF4-FFF2-40B4-BE49-F238E27FC236}">
                <a16:creationId xmlns:a16="http://schemas.microsoft.com/office/drawing/2014/main" id="{F8B6413D-6E51-A0C6-7DA0-5AFF53C75784}"/>
              </a:ext>
            </a:extLst>
          </p:cNvPr>
          <p:cNvSpPr txBox="1">
            <a:spLocks noChangeArrowheads="1"/>
          </p:cNvSpPr>
          <p:nvPr/>
        </p:nvSpPr>
        <p:spPr bwMode="auto">
          <a:xfrm>
            <a:off x="536575" y="614363"/>
            <a:ext cx="8893175" cy="522287"/>
          </a:xfrm>
          <a:prstGeom prst="rect">
            <a:avLst/>
          </a:prstGeom>
          <a:noFill/>
          <a:ln w="9525">
            <a:no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Describing a Pattern</a:t>
            </a:r>
          </a:p>
          <a:p>
            <a:pPr>
              <a:spcBef>
                <a:spcPts val="600"/>
              </a:spcBef>
              <a:defRPr/>
            </a:pPr>
            <a:r>
              <a:rPr lang="en-US" altLang="zh-CN" sz="2800" dirty="0">
                <a:latin typeface="Palatino" charset="0"/>
                <a:ea typeface="宋体" charset="-122"/>
              </a:rPr>
              <a:t>    </a:t>
            </a:r>
            <a:endParaRPr lang="en-US" altLang="zh-CN" sz="2800" dirty="0">
              <a:latin typeface="Arial" charset="0"/>
              <a:ea typeface="宋体" charset="-122"/>
            </a:endParaRPr>
          </a:p>
        </p:txBody>
      </p:sp>
      <p:graphicFrame>
        <p:nvGraphicFramePr>
          <p:cNvPr id="7" name="表格 6">
            <a:extLst>
              <a:ext uri="{FF2B5EF4-FFF2-40B4-BE49-F238E27FC236}">
                <a16:creationId xmlns:a16="http://schemas.microsoft.com/office/drawing/2014/main" id="{1433D917-6E39-DB43-8EBD-059D62DD756A}"/>
              </a:ext>
            </a:extLst>
          </p:cNvPr>
          <p:cNvGraphicFramePr>
            <a:graphicFrameLocks noGrp="1"/>
          </p:cNvGraphicFramePr>
          <p:nvPr/>
        </p:nvGraphicFramePr>
        <p:xfrm>
          <a:off x="1214438" y="1214438"/>
          <a:ext cx="6096000" cy="1854200"/>
        </p:xfrm>
        <a:graphic>
          <a:graphicData uri="http://schemas.openxmlformats.org/drawingml/2006/table">
            <a:tbl>
              <a:tblPr bandRow="1">
                <a:tableStyleId>{5C22544A-7EE6-4342-B048-85BDC9FD1C3A}</a:tableStyleId>
              </a:tblPr>
              <a:tblGrid>
                <a:gridCol w="2032000">
                  <a:extLst>
                    <a:ext uri="{9D8B030D-6E8A-4147-A177-3AD203B41FA5}">
                      <a16:colId xmlns:a16="http://schemas.microsoft.com/office/drawing/2014/main" val="20000"/>
                    </a:ext>
                  </a:extLst>
                </a:gridCol>
                <a:gridCol w="2032000">
                  <a:extLst>
                    <a:ext uri="{9D8B030D-6E8A-4147-A177-3AD203B41FA5}">
                      <a16:colId xmlns:a16="http://schemas.microsoft.com/office/drawing/2014/main" val="20001"/>
                    </a:ext>
                  </a:extLst>
                </a:gridCol>
                <a:gridCol w="2032000">
                  <a:extLst>
                    <a:ext uri="{9D8B030D-6E8A-4147-A177-3AD203B41FA5}">
                      <a16:colId xmlns:a16="http://schemas.microsoft.com/office/drawing/2014/main" val="20002"/>
                    </a:ext>
                  </a:extLst>
                </a:gridCol>
              </a:tblGrid>
              <a:tr h="370840">
                <a:tc grid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zh-CN" altLang="en-US" b="0" u="none" strike="noStrike" kern="0" cap="none" spc="0" normalizeH="0" baseline="0" noProof="0" dirty="0">
                          <a:ln>
                            <a:noFill/>
                          </a:ln>
                          <a:solidFill>
                            <a:srgbClr val="FF0000"/>
                          </a:solidFill>
                          <a:effectLst/>
                          <a:uLnTx/>
                          <a:uFillTx/>
                          <a:latin typeface="Palatino" charset="0"/>
                          <a:ea typeface="+mn-ea"/>
                          <a:cs typeface="+mn-cs"/>
                        </a:rPr>
                        <a:t>☆</a:t>
                      </a:r>
                      <a:r>
                        <a:rPr kumimoji="0" lang="zh-CN" altLang="en-US" b="0" u="none" strike="noStrike" kern="0" cap="none" spc="0" normalizeH="0" baseline="0" noProof="0" dirty="0">
                          <a:ln>
                            <a:noFill/>
                          </a:ln>
                          <a:solidFill>
                            <a:srgbClr val="000066"/>
                          </a:solidFill>
                          <a:effectLst/>
                          <a:uLnTx/>
                          <a:uFillTx/>
                          <a:latin typeface="Palatino" charset="0"/>
                          <a:ea typeface="+mn-ea"/>
                          <a:cs typeface="+mn-cs"/>
                        </a:rPr>
                        <a:t>“</a:t>
                      </a:r>
                      <a:r>
                        <a:rPr kumimoji="0" lang="zh-CN" altLang="en-US" b="1" u="none" strike="noStrike" kern="0" cap="none" spc="0" normalizeH="0" baseline="0" noProof="0" dirty="0">
                          <a:ln>
                            <a:noFill/>
                          </a:ln>
                          <a:solidFill>
                            <a:srgbClr val="000066"/>
                          </a:solidFill>
                          <a:effectLst/>
                          <a:uLnTx/>
                          <a:uFillTx/>
                          <a:latin typeface="Palatino" charset="0"/>
                          <a:ea typeface="+mn-ea"/>
                          <a:cs typeface="+mn-cs"/>
                        </a:rPr>
                        <a:t>ＩＮＦＯ</a:t>
                      </a:r>
                      <a:r>
                        <a:rPr kumimoji="0" lang="zh-CN" altLang="en-US" b="0" u="none" strike="noStrike" kern="0" cap="none" spc="0" normalizeH="0" baseline="0" noProof="0" dirty="0">
                          <a:ln>
                            <a:noFill/>
                          </a:ln>
                          <a:solidFill>
                            <a:srgbClr val="000066"/>
                          </a:solidFill>
                          <a:effectLst/>
                          <a:uLnTx/>
                          <a:uFillTx/>
                          <a:latin typeface="Palatino" charset="0"/>
                          <a:ea typeface="+mn-ea"/>
                          <a:cs typeface="+mn-cs"/>
                        </a:rPr>
                        <a:t>”</a:t>
                      </a:r>
                      <a:r>
                        <a:rPr kumimoji="0" lang="en-US" altLang="zh-CN" sz="1800" b="0" u="none" strike="noStrike" kern="0" cap="none" spc="0" normalizeH="0" baseline="0" noProof="0" dirty="0">
                          <a:ln>
                            <a:noFill/>
                          </a:ln>
                          <a:solidFill>
                            <a:srgbClr val="000066"/>
                          </a:solidFill>
                          <a:effectLst/>
                          <a:uLnTx/>
                          <a:uFillTx/>
                          <a:latin typeface="Palatino" charset="0"/>
                          <a:ea typeface="+mn-ea"/>
                          <a:cs typeface="+mn-cs"/>
                        </a:rPr>
                        <a:t>in Section 16.1.3</a:t>
                      </a:r>
                      <a:r>
                        <a:rPr kumimoji="0" lang="zh-CN" altLang="en-US" b="0" u="none" strike="noStrike" kern="0" cap="none" spc="0" normalizeH="0" baseline="0" noProof="0" dirty="0">
                          <a:ln>
                            <a:noFill/>
                          </a:ln>
                          <a:solidFill>
                            <a:srgbClr val="000066"/>
                          </a:solidFill>
                          <a:effectLst/>
                          <a:uLnTx/>
                          <a:uFillTx/>
                          <a:latin typeface="Palatino" charset="0"/>
                          <a:ea typeface="+mn-ea"/>
                          <a:cs typeface="+mn-cs"/>
                        </a:rPr>
                        <a:t>　</a:t>
                      </a:r>
                      <a:endParaRPr kumimoji="0" lang="en-US" altLang="zh-CN" b="0" u="none" strike="noStrike" kern="0" cap="none" spc="0" normalizeH="0" baseline="0" noProof="0" dirty="0">
                        <a:ln>
                          <a:noFill/>
                        </a:ln>
                        <a:solidFill>
                          <a:srgbClr val="000066"/>
                        </a:solidFill>
                        <a:effectLst/>
                        <a:uLnTx/>
                        <a:uFillTx/>
                        <a:latin typeface="Palatino" charset="0"/>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hMerge="1">
                  <a:txBody>
                    <a:bodyPr/>
                    <a:lstStyle/>
                    <a:p>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dirty="0">
                          <a:solidFill>
                            <a:srgbClr val="0000FF"/>
                          </a:solidFill>
                          <a:latin typeface="Times New Roman" pitchFamily="18" charset="0"/>
                          <a:cs typeface="Times New Roman" pitchFamily="18" charset="0"/>
                        </a:rPr>
                        <a:t>Pattern name </a:t>
                      </a:r>
                      <a:r>
                        <a:rPr kumimoji="0" lang="en-US" altLang="zh-CN" b="0" u="none" strike="noStrike" kern="0" cap="none" spc="0" normalizeH="0" baseline="0" noProof="0" dirty="0">
                          <a:ln>
                            <a:noFill/>
                          </a:ln>
                          <a:solidFill>
                            <a:srgbClr val="000066"/>
                          </a:solidFill>
                          <a:effectLst/>
                          <a:uLnTx/>
                          <a:uFillTx/>
                          <a:latin typeface="Palatino" charset="0"/>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zh-CN" sz="1800" dirty="0">
                          <a:solidFill>
                            <a:srgbClr val="0000FF"/>
                          </a:solidFill>
                          <a:latin typeface="Times New Roman" pitchFamily="18" charset="0"/>
                          <a:cs typeface="Times New Roman" pitchFamily="18" charset="0"/>
                        </a:rPr>
                        <a:t>Problem</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zh-CN" sz="1800" dirty="0">
                          <a:solidFill>
                            <a:srgbClr val="0000FF"/>
                          </a:solidFill>
                          <a:latin typeface="Times New Roman" pitchFamily="18" charset="0"/>
                          <a:cs typeface="Times New Roman" pitchFamily="18" charset="0"/>
                        </a:rPr>
                        <a:t>Motivation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70840">
                <a:tc>
                  <a:txBody>
                    <a:bodyPr/>
                    <a:lstStyle/>
                    <a:p>
                      <a:r>
                        <a:rPr kumimoji="1" lang="en-US" altLang="zh-CN" sz="1800" dirty="0">
                          <a:solidFill>
                            <a:srgbClr val="0000FF"/>
                          </a:solidFill>
                          <a:latin typeface="Times New Roman" pitchFamily="18" charset="0"/>
                          <a:cs typeface="Times New Roman" pitchFamily="18" charset="0"/>
                        </a:rPr>
                        <a:t>Context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zh-CN" sz="1800" dirty="0">
                          <a:solidFill>
                            <a:srgbClr val="0000FF"/>
                          </a:solidFill>
                          <a:latin typeface="Times New Roman" pitchFamily="18" charset="0"/>
                          <a:cs typeface="Times New Roman" pitchFamily="18" charset="0"/>
                        </a:rPr>
                        <a:t>Forces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dirty="0">
                          <a:solidFill>
                            <a:srgbClr val="0000FF"/>
                          </a:solidFill>
                          <a:latin typeface="Times New Roman" pitchFamily="18" charset="0"/>
                          <a:cs typeface="Times New Roman" pitchFamily="18" charset="0"/>
                        </a:rPr>
                        <a:t>Solution </a:t>
                      </a:r>
                      <a:r>
                        <a:rPr kumimoji="0" lang="en-US" altLang="zh-CN" b="0" u="none" strike="noStrike" kern="0" cap="none" spc="0" normalizeH="0" baseline="0" noProof="0" dirty="0">
                          <a:ln>
                            <a:noFill/>
                          </a:ln>
                          <a:solidFill>
                            <a:srgbClr val="000066"/>
                          </a:solidFill>
                          <a:effectLst/>
                          <a:uLnTx/>
                          <a:uFillTx/>
                          <a:latin typeface="Palatino" charset="0"/>
                          <a:ea typeface="+mn-ea"/>
                          <a:cs typeface="+mn-cs"/>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r>
                        <a:rPr kumimoji="1" lang="en-US" altLang="zh-CN" sz="1800" dirty="0">
                          <a:solidFill>
                            <a:srgbClr val="0000FF"/>
                          </a:solidFill>
                          <a:latin typeface="Times New Roman" pitchFamily="18" charset="0"/>
                          <a:cs typeface="Times New Roman" pitchFamily="18" charset="0"/>
                        </a:rPr>
                        <a:t>Intent</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zh-CN" sz="1800" dirty="0">
                          <a:solidFill>
                            <a:srgbClr val="0000FF"/>
                          </a:solidFill>
                          <a:latin typeface="Times New Roman" pitchFamily="18" charset="0"/>
                          <a:cs typeface="Times New Roman" pitchFamily="18" charset="0"/>
                        </a:rPr>
                        <a:t>Collaborations</a:t>
                      </a:r>
                      <a:r>
                        <a:rPr kumimoji="0" lang="en-US" altLang="zh-CN" b="0" u="none" strike="noStrike" kern="0" cap="none" spc="0" normalizeH="0" baseline="0" noProof="0" dirty="0">
                          <a:ln>
                            <a:noFill/>
                          </a:ln>
                          <a:solidFill>
                            <a:srgbClr val="000066"/>
                          </a:solidFill>
                          <a:effectLst/>
                          <a:uLnTx/>
                          <a:uFillTx/>
                          <a:latin typeface="Palatino" charset="0"/>
                          <a:ea typeface="+mn-ea"/>
                          <a:cs typeface="+mn-cs"/>
                        </a:rPr>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kumimoji="1" lang="en-US" altLang="zh-CN" sz="1800" dirty="0">
                          <a:solidFill>
                            <a:srgbClr val="0000FF"/>
                          </a:solidFill>
                          <a:latin typeface="Times New Roman" pitchFamily="18" charset="0"/>
                          <a:cs typeface="Times New Roman" pitchFamily="18" charset="0"/>
                        </a:rPr>
                        <a:t>Consequences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370840">
                <a:tc>
                  <a:txBody>
                    <a:bodyPr/>
                    <a:lstStyle/>
                    <a:p>
                      <a:r>
                        <a:rPr kumimoji="1" lang="en-US" altLang="zh-CN" sz="1800" dirty="0">
                          <a:solidFill>
                            <a:srgbClr val="0000FF"/>
                          </a:solidFill>
                          <a:latin typeface="Times New Roman" pitchFamily="18" charset="0"/>
                          <a:cs typeface="Times New Roman" pitchFamily="18" charset="0"/>
                        </a:rPr>
                        <a:t>Implementation</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dirty="0">
                          <a:solidFill>
                            <a:srgbClr val="0000FF"/>
                          </a:solidFill>
                          <a:latin typeface="Times New Roman" pitchFamily="18" charset="0"/>
                          <a:cs typeface="Times New Roman" pitchFamily="18" charset="0"/>
                        </a:rPr>
                        <a:t>Known uses </a:t>
                      </a:r>
                      <a:r>
                        <a:rPr kumimoji="0" lang="en-US" altLang="zh-CN" b="0" u="none" strike="noStrike" kern="0" cap="none" spc="0" normalizeH="0" baseline="0" noProof="0" dirty="0">
                          <a:ln>
                            <a:noFill/>
                          </a:ln>
                          <a:solidFill>
                            <a:srgbClr val="000066"/>
                          </a:solidFill>
                          <a:effectLst/>
                          <a:uLnTx/>
                          <a:uFillTx/>
                          <a:latin typeface="Palatino" charset="0"/>
                          <a:ea typeface="+mn-ea"/>
                          <a:cs typeface="+mn-cs"/>
                        </a:rPr>
                        <a:t> </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zh-CN" sz="1800" dirty="0">
                          <a:solidFill>
                            <a:srgbClr val="0000FF"/>
                          </a:solidFill>
                          <a:latin typeface="Times New Roman" pitchFamily="18" charset="0"/>
                          <a:cs typeface="Times New Roman" pitchFamily="18" charset="0"/>
                        </a:rPr>
                        <a:t>Related patterns</a:t>
                      </a:r>
                      <a:endParaRPr lang="zh-CN" alt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bl>
          </a:graphicData>
        </a:graphic>
      </p:graphicFrame>
      <p:sp>
        <p:nvSpPr>
          <p:cNvPr id="9" name="Rectangle 3">
            <a:extLst>
              <a:ext uri="{FF2B5EF4-FFF2-40B4-BE49-F238E27FC236}">
                <a16:creationId xmlns:a16="http://schemas.microsoft.com/office/drawing/2014/main" id="{7BB73F3C-7BAF-2ED0-0A30-9C1618EF41E9}"/>
              </a:ext>
            </a:extLst>
          </p:cNvPr>
          <p:cNvSpPr txBox="1">
            <a:spLocks noChangeArrowheads="1"/>
          </p:cNvSpPr>
          <p:nvPr/>
        </p:nvSpPr>
        <p:spPr bwMode="auto">
          <a:xfrm>
            <a:off x="536575" y="3490913"/>
            <a:ext cx="8893175" cy="522287"/>
          </a:xfrm>
          <a:prstGeom prst="rect">
            <a:avLst/>
          </a:prstGeom>
          <a:noFill/>
          <a:ln w="9525">
            <a:no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Pattern Languages and Patterns Repositories</a:t>
            </a:r>
          </a:p>
          <a:p>
            <a:pPr>
              <a:spcBef>
                <a:spcPts val="600"/>
              </a:spcBef>
              <a:defRPr/>
            </a:pPr>
            <a:r>
              <a:rPr lang="en-US" altLang="zh-CN" sz="2800" dirty="0">
                <a:latin typeface="Palatino" charset="0"/>
                <a:ea typeface="宋体" charset="-122"/>
              </a:rPr>
              <a:t>    </a:t>
            </a:r>
            <a:endParaRPr lang="en-US" altLang="zh-CN" sz="2800" dirty="0">
              <a:latin typeface="Arial" charset="0"/>
              <a:ea typeface="宋体" charset="-122"/>
            </a:endParaRPr>
          </a:p>
        </p:txBody>
      </p:sp>
      <p:sp>
        <p:nvSpPr>
          <p:cNvPr id="11" name="Oval 8">
            <a:extLst>
              <a:ext uri="{FF2B5EF4-FFF2-40B4-BE49-F238E27FC236}">
                <a16:creationId xmlns:a16="http://schemas.microsoft.com/office/drawing/2014/main" id="{B4484503-2D7B-3349-8000-0A0B88B1BB4C}"/>
              </a:ext>
            </a:extLst>
          </p:cNvPr>
          <p:cNvSpPr>
            <a:spLocks noChangeArrowheads="1"/>
          </p:cNvSpPr>
          <p:nvPr/>
        </p:nvSpPr>
        <p:spPr bwMode="auto">
          <a:xfrm>
            <a:off x="1000125" y="4214813"/>
            <a:ext cx="6985000" cy="866775"/>
          </a:xfrm>
          <a:prstGeom prst="ellipse">
            <a:avLst/>
          </a:prstGeom>
          <a:solidFill>
            <a:srgbClr val="000080"/>
          </a:solidFill>
          <a:ln>
            <a:noFill/>
          </a:ln>
          <a:extLst>
            <a:ext uri="{91240B29-F687-4F45-9708-019B960494DF}">
              <a14:hiddenLine xmlns:a14="http://schemas.microsoft.com/office/drawing/2010/main" w="9525">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lvl="3" algn="ctr" eaLnBrk="1" hangingPunct="1"/>
            <a:endParaRPr lang="en-US" altLang="zh-CN" sz="2000" b="1">
              <a:solidFill>
                <a:schemeClr val="bg1"/>
              </a:solidFill>
            </a:endParaRPr>
          </a:p>
          <a:p>
            <a:pPr marL="0" lvl="3" algn="ctr" eaLnBrk="1" hangingPunct="1"/>
            <a:r>
              <a:rPr lang="en-US" altLang="zh-CN" sz="2000" b="1">
                <a:solidFill>
                  <a:schemeClr val="bg1"/>
                </a:solidFill>
              </a:rPr>
              <a:t>Please read Section 16.1.4</a:t>
            </a:r>
          </a:p>
          <a:p>
            <a:pPr algn="ctr" eaLnBrk="1" hangingPunct="1"/>
            <a:endParaRPr lang="en-US" altLang="zh-CN" sz="2000" b="1">
              <a:solidFill>
                <a:schemeClr val="bg1"/>
              </a:solidFill>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4">
            <a:extLst>
              <a:ext uri="{FF2B5EF4-FFF2-40B4-BE49-F238E27FC236}">
                <a16:creationId xmlns:a16="http://schemas.microsoft.com/office/drawing/2014/main" id="{2349A694-3259-D4CA-0848-D15EFFB2B09C}"/>
              </a:ext>
            </a:extLst>
          </p:cNvPr>
          <p:cNvSpPr>
            <a:spLocks noGrp="1"/>
          </p:cNvSpPr>
          <p:nvPr>
            <p:ph type="sldNum" sz="quarter" idx="12"/>
          </p:nvPr>
        </p:nvSpPr>
        <p:spPr>
          <a:xfrm>
            <a:off x="3836988" y="6245225"/>
            <a:ext cx="2895600" cy="47625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fld id="{A6D1A5A2-3E83-478E-8754-D4A3E0C457AE}" type="slidenum">
              <a:rPr lang="en-US" altLang="zh-CN"/>
              <a:pPr algn="ctr" eaLnBrk="1" hangingPunct="1"/>
              <a:t>9</a:t>
            </a:fld>
            <a:endParaRPr lang="en-US" altLang="zh-CN"/>
          </a:p>
        </p:txBody>
      </p:sp>
      <p:sp>
        <p:nvSpPr>
          <p:cNvPr id="5" name="Rectangle 3">
            <a:extLst>
              <a:ext uri="{FF2B5EF4-FFF2-40B4-BE49-F238E27FC236}">
                <a16:creationId xmlns:a16="http://schemas.microsoft.com/office/drawing/2014/main" id="{FA70CD3A-1177-4B01-8BCE-D8F9DFC5EC7C}"/>
              </a:ext>
            </a:extLst>
          </p:cNvPr>
          <p:cNvSpPr txBox="1">
            <a:spLocks noChangeArrowheads="1"/>
          </p:cNvSpPr>
          <p:nvPr/>
        </p:nvSpPr>
        <p:spPr bwMode="auto">
          <a:xfrm>
            <a:off x="642938" y="220663"/>
            <a:ext cx="7859712" cy="636587"/>
          </a:xfrm>
          <a:prstGeom prst="rect">
            <a:avLst/>
          </a:prstGeom>
          <a:noFill/>
          <a:ln w="9525">
            <a:noFill/>
            <a:miter lim="800000"/>
            <a:headEnd/>
            <a:tailEnd/>
          </a:ln>
        </p:spPr>
        <p:txBody>
          <a:bodyPr anchor="ctr"/>
          <a:lstStyle/>
          <a:p>
            <a:pPr algn="ctr">
              <a:defRPr/>
            </a:pPr>
            <a:r>
              <a:rPr lang="en-US" altLang="zh-CN" sz="2400" b="1" kern="0" dirty="0">
                <a:solidFill>
                  <a:srgbClr val="000099"/>
                </a:solidFill>
                <a:latin typeface="+mj-lt"/>
                <a:ea typeface="+mj-ea"/>
                <a:cs typeface="+mj-cs"/>
              </a:rPr>
              <a:t>16.2  Pattern-Based Software Design</a:t>
            </a:r>
            <a:endParaRPr lang="zh-CN" altLang="en-US" sz="2400" b="1" kern="0" dirty="0">
              <a:solidFill>
                <a:srgbClr val="000099"/>
              </a:solidFill>
              <a:latin typeface="+mj-lt"/>
              <a:ea typeface="+mj-ea"/>
              <a:cs typeface="+mj-cs"/>
            </a:endParaRPr>
          </a:p>
        </p:txBody>
      </p:sp>
      <p:sp>
        <p:nvSpPr>
          <p:cNvPr id="9" name="Rectangle 3">
            <a:extLst>
              <a:ext uri="{FF2B5EF4-FFF2-40B4-BE49-F238E27FC236}">
                <a16:creationId xmlns:a16="http://schemas.microsoft.com/office/drawing/2014/main" id="{8A2FB842-3E5E-401B-AD53-81113C9FCFD1}"/>
              </a:ext>
            </a:extLst>
          </p:cNvPr>
          <p:cNvSpPr txBox="1">
            <a:spLocks noChangeArrowheads="1"/>
          </p:cNvSpPr>
          <p:nvPr/>
        </p:nvSpPr>
        <p:spPr bwMode="auto">
          <a:xfrm>
            <a:off x="428625" y="857250"/>
            <a:ext cx="8893175" cy="522288"/>
          </a:xfrm>
          <a:prstGeom prst="rect">
            <a:avLst/>
          </a:prstGeom>
          <a:noFill/>
          <a:ln w="9525">
            <a:noFill/>
            <a:miter lim="800000"/>
            <a:headEnd/>
            <a:tailEnd/>
          </a:ln>
        </p:spPr>
        <p:txBody>
          <a:bodyPr/>
          <a:lstStyle/>
          <a:p>
            <a:pPr marL="342900" indent="-342900">
              <a:spcBef>
                <a:spcPts val="600"/>
              </a:spcBef>
              <a:buFontTx/>
              <a:buChar char="•"/>
              <a:defRPr/>
            </a:pPr>
            <a:r>
              <a:rPr lang="en-US" altLang="zh-CN" sz="2800" dirty="0">
                <a:latin typeface="Arial" charset="0"/>
                <a:ea typeface="宋体" charset="-122"/>
              </a:rPr>
              <a:t>Pattern-Based Design in Context </a:t>
            </a:r>
          </a:p>
          <a:p>
            <a:pPr>
              <a:spcBef>
                <a:spcPts val="600"/>
              </a:spcBef>
              <a:defRPr/>
            </a:pPr>
            <a:r>
              <a:rPr lang="en-US" altLang="zh-CN" sz="2800" dirty="0">
                <a:latin typeface="Palatino" charset="0"/>
                <a:ea typeface="宋体" charset="-122"/>
              </a:rPr>
              <a:t>    </a:t>
            </a:r>
            <a:endParaRPr lang="en-US" altLang="zh-CN" sz="2800" dirty="0">
              <a:latin typeface="Arial" charset="0"/>
              <a:ea typeface="宋体" charset="-122"/>
            </a:endParaRPr>
          </a:p>
        </p:txBody>
      </p:sp>
      <p:pic>
        <p:nvPicPr>
          <p:cNvPr id="10245" name="Picture 2">
            <a:extLst>
              <a:ext uri="{FF2B5EF4-FFF2-40B4-BE49-F238E27FC236}">
                <a16:creationId xmlns:a16="http://schemas.microsoft.com/office/drawing/2014/main" id="{448B9414-78C3-5D46-F57F-CFC28FE1454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00125" y="1643063"/>
            <a:ext cx="7318375" cy="3929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3661</TotalTime>
  <Words>1974</Words>
  <Application>Microsoft Office PowerPoint</Application>
  <PresentationFormat>全屏显示(4:3)</PresentationFormat>
  <Paragraphs>191</Paragraphs>
  <Slides>19</Slides>
  <Notes>1</Notes>
  <HiddenSlides>0</HiddenSlides>
  <MMClips>0</MMClips>
  <ScaleCrop>false</ScaleCrop>
  <HeadingPairs>
    <vt:vector size="8" baseType="variant">
      <vt:variant>
        <vt:lpstr>已用的字体</vt:lpstr>
      </vt:variant>
      <vt:variant>
        <vt:i4>7</vt:i4>
      </vt:variant>
      <vt:variant>
        <vt:lpstr>主题</vt:lpstr>
      </vt:variant>
      <vt:variant>
        <vt:i4>1</vt:i4>
      </vt:variant>
      <vt:variant>
        <vt:lpstr>嵌入 OLE 服务器</vt:lpstr>
      </vt:variant>
      <vt:variant>
        <vt:i4>1</vt:i4>
      </vt:variant>
      <vt:variant>
        <vt:lpstr>幻灯片标题</vt:lpstr>
      </vt:variant>
      <vt:variant>
        <vt:i4>19</vt:i4>
      </vt:variant>
    </vt:vector>
  </HeadingPairs>
  <TitlesOfParts>
    <vt:vector size="28" baseType="lpstr">
      <vt:lpstr>Arial</vt:lpstr>
      <vt:lpstr>宋体</vt:lpstr>
      <vt:lpstr>Calibri</vt:lpstr>
      <vt:lpstr>Palatino</vt:lpstr>
      <vt:lpstr>Wingdings</vt:lpstr>
      <vt:lpstr>Times New Roman</vt:lpstr>
      <vt:lpstr>Impact</vt:lpstr>
      <vt:lpstr>默认设计模板</vt:lpstr>
      <vt:lpstr>Microsoft Clip Gallery</vt:lpstr>
      <vt:lpstr> Ch.16 Pattern-Based Design </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Zhejiang Univ</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Lin Huaizhong</dc:creator>
  <cp:lastModifiedBy>0 memset</cp:lastModifiedBy>
  <cp:revision>159</cp:revision>
  <dcterms:created xsi:type="dcterms:W3CDTF">2007-07-09T05:40:59Z</dcterms:created>
  <dcterms:modified xsi:type="dcterms:W3CDTF">2025-02-24T13:31:38Z</dcterms:modified>
</cp:coreProperties>
</file>