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33CC"/>
    <a:srgbClr val="0000FF"/>
    <a:srgbClr val="99CCFF"/>
    <a:srgbClr val="CCFFFF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6" autoAdjust="0"/>
    <p:restoredTop sz="94660"/>
  </p:normalViewPr>
  <p:slideViewPr>
    <p:cSldViewPr>
      <p:cViewPr varScale="1">
        <p:scale>
          <a:sx n="108" d="100"/>
          <a:sy n="108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1E908BC-F507-E5D5-7DB7-1A87686068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DBDDAC-1806-8289-308F-60BC2F4555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8721AFC-7167-4C32-A3B5-12FBCC2A43A6}" type="datetimeFigureOut">
              <a:rPr lang="zh-CN" altLang="en-US"/>
              <a:pPr>
                <a:defRPr/>
              </a:pPr>
              <a:t>2025/2/24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8F15BBE-6F84-7680-2CE3-E37A4754A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EE6964A8-196F-51F6-EDAF-ACFA80FE1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053B6F-C6FF-8BF2-8110-060180A67C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42666-AC2D-6345-AF78-AC722A20A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229526-DB1B-4686-B9D7-D63DAA4D9FA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07D5D72E-516D-58F3-51FC-3640D9C77D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5ADED3C-FDCF-4DF5-66DB-4782B60F28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935502D6-D456-9B36-CB17-0BB2F7546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526867-3CDC-4229-A9A2-11DF1DF2F302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E1BA5FDC-CA4B-6A3E-115F-182E9911EC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5B1BC9F-C5D4-C86E-C4E2-BFDE15AB2C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F04724C0-9D95-3BD3-D595-BD418E192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FA2B6B6-874C-43FB-AFD4-48CF22F9025D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70E2E2E9-7FD6-2D2F-0AB2-05DF3805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28534CA0-3649-AE36-BCC8-6ADA1CF5A0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938C1E45-DCFE-EE3B-9FA3-EAE9D4BA4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EE40B5-9ADF-43E2-90EE-5768F3909310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AA8068E9-D24B-D879-42B0-7E716E00F3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F78BB661-AA5D-2D8B-1152-D550AFD59F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8935C0F6-9794-6565-CBF8-0DCF44FE7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4238E9-5881-4825-A2A8-3997A9930AAC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D53EE2A0-0E45-32F0-738D-36B0A8D6CB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6769A3F0-2EBD-88DC-E428-4506A15624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AA488B6-0037-EB76-CC25-6EE2F33B0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D55F6A-328E-49F8-8191-D97A72BB5B74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02B61399-33E5-B22D-72F3-EF5B411D9E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4AD0FED3-4051-EC23-99ED-C0851BC1C3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1A0CA3D0-C84F-E94E-B05B-55A5EB3F8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9CD877-DDEA-4035-8344-DECBF085BEBD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D3E1A815-599C-8544-7B3E-F88311D5E9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809EA2BA-43D8-8387-18D5-3FE41D7308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42A5F472-B0C4-39C2-C477-7048C4247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922F669-AB33-4AD9-93CA-779248688B7F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E3AE9C96-5930-8467-9F7F-0F0DD3EBAF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FD658C95-ECD1-1D09-B0EC-D04609D600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30F5BADB-4840-F33A-353F-EA39CCAEB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200080-CE34-4889-BEAC-9C5BFBB01607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8646A4C-A047-7A26-A88C-144231106F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77B8C6C9-7F0C-63C1-451C-CD02838E4E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75CFCE9E-8D9E-0D0B-206B-3622F5C56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25CCEE-9F21-4EC6-9829-88808BE42C40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F85D143A-B5E8-9109-04CB-A00E72F45A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911B0BE8-1D82-2C34-67D1-D010000262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C65AE6C4-9F43-650D-763B-B60149ACD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51A4ED-D4E0-43C9-84D5-0115868BDF6D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1E313DC7-2E5F-4A03-E639-23D5E88A20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FD2DAEC5-339E-BABC-F57B-9031985625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710F11AA-2A67-3A4A-1BDA-F79506D5B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A11B27-6958-466E-A43E-CCA7746BB03A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1C2A555D-58A4-C0DB-4D4E-33541C552C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B49337FB-C016-EDD8-719F-DBCF015FE2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755D6620-AAD9-F7B3-F376-6D1222F7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16ADBE-C4BE-4786-AD9A-6D946B89384F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3C67E86-3E4F-123A-21BA-E7829359A5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779C5D3-6D28-93FD-01B8-CD141844F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C72538C9-55F7-971A-9173-89F6CF843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384A7F-A802-4C7C-ADF2-50E52CE94B23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900A63A-F65C-764B-3FF1-5035320916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ECF5660B-A862-21C4-9052-FB9E4F97BF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58B3395C-D7FD-6A16-3A54-0ED7C55E4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BC03E1-A924-4FD9-A2D8-306471815D91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032A950-C72B-822C-2E8C-C3C0B9D483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ACF137C5-AC5C-A9BE-DD49-FA26DE0EE2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2660549C-CC36-2AFE-A0DB-57017654D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F67F17-587E-45F7-8E89-E910933ED567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1562937-E2A3-827B-1828-55B479E27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5CC91242-C8E4-672F-547D-89697F0F89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4BE8AB49-18F8-2CCA-B263-63E8AA2C6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0858BF-6B90-427A-B11A-39929AA0E0A9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117B8EE-4A3B-4FDD-9120-8539F59802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91FC46F4-14BD-48A9-4910-B6E1FD608E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EC3DB7C9-4946-69E7-9A31-3630E97D0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594BAC-AF39-416C-940C-287185CEFAD3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392950A-8C2A-748C-7BFE-28622F6CF7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2465CBAF-3088-6B93-2122-ADCB563BDE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FCBD13B-873B-FFED-0BF6-C98CF6CDB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194632-786D-43D3-9E6E-0FA93EAD107C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0D56FD22-0056-7158-E880-0C453CD9E0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C8E4B2E7-BDF5-8CFF-80DE-9508EE3444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421664F-26FF-5857-B006-5C29FBF33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FF34BD-825C-417D-A4C7-5FA313CEDEA2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CE410D7-5EDD-3492-9D85-4A1AE449A3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455E14D0-840C-B3EB-D803-26B4CB7A4A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1C38047-B062-2EBC-6DE7-83A868746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6E38A90-B518-474B-B18C-10C34F016941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A24D612-EE6F-C5BE-1454-ED4AC3D4D1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D82B8A2F-399E-16B6-BAE5-A587EF069E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C32C501-431C-F1C6-F5E0-440D0D24C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7316F1-0CD2-4802-A385-C6B371E695F7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90F4840-4B92-1853-1A31-0E10B5B86F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6919FB3F-1805-4AFE-9FE4-62264D6286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6E7E77F9-DB47-EF82-C6EE-628A61832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9A7BC9-5DED-413F-9A5F-E5E03E0C51A4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7E85022-373D-7A90-36ED-73D29618DF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F755E31B-0B35-C364-EFFE-4244F3113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5BE5337-C1DF-9C7E-B155-323C1B9A4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CDAB10-D633-4C82-9DC7-584D13BCC218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9C62BBD5-7C1A-39F1-BAB6-66356F2EB3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8896C13-2DAE-981B-4F7F-A57F6B32BA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D00EA111-CE6C-89F9-E80F-C205970FE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AB3BB0-BDC1-4E88-AABA-BF3AC8949929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B178FBFE-E5E0-2AE2-05CC-6120A2C00E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5ABE7F1-0977-6E85-E370-60343CB6E7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355351C3-1F9F-081B-EA4D-74E19FCF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714A03-316C-4331-A6D0-629B8EA840E8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3B4274A4-4E53-49A9-2B0B-C75EA1A0CE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30D4D3C2-5523-4159-0FB9-938E0AFD36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C1CDE473-5A8C-2C97-F508-2039997B7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119DAB-7CC3-4D6C-8149-73263C57BB85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97AFBD-D642-E43E-B7C8-86F9D58318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6DEFF9-187C-7017-56AE-3A82B77DF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D4FA44-423D-959C-D05F-8AB6A4600E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A767F-79DC-4AA0-8102-0F10F8FFB6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08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EFF95D3-BF08-02AA-FF25-878AAF7AB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A26661-05F1-31AC-767B-789922FC18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A62B6F-B68E-B88B-60FD-8A59E12741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EE891-7600-4CBB-9419-E917A13C25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9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FD69B1-9439-82BF-2E6B-6600D1A56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7AA9D67-C827-D7F8-00B6-AF8699C423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465184-9034-B294-76D5-13520CF56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4F3228-68FA-4698-ABF2-7B32EF15C8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08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4EA533-5743-9AB7-E3D3-E25C7B998B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14A218-7B39-1997-E865-43E872C58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BB4AED-5DB3-A379-E9BC-64C1262B1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BDA0F-AF5A-40C2-B914-27AF65E3A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4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5138F1-76DF-B6B1-B611-79B84641B7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CB8E66-DFB9-70A5-E933-092CF993C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261AED-2896-28E4-D1D7-65EDCCC97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853D9E-4D97-48A1-91B4-6D057BB205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908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68722-08DA-DB96-F98B-FEB4FB30C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32B5E-90C8-14E9-C280-26375613F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93906E-5E53-3877-1C67-37F1D7F0B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AC58A-FEA1-47C1-82E2-4F4DB9817F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8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7D1874-06DD-D11B-96D1-090DEC7E4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4C5F0C9-2A77-5EF1-A92F-D28F3303C4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4B73F83-F4B8-6B85-40AB-42C619E19A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0E8CB-DD1C-4003-9992-9659D4B08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75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996BBE3-8B99-51EF-F5E8-46EBF01095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F0A98F-84E1-C2BB-3036-A9D659295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7D034D7-13F0-CBD1-C35E-59FDECCD9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854C9-84D8-4DB8-80F5-74DD47C2C5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58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02FF739-DAF6-44FA-9837-D06F0C3C6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173009E-9FF2-D9A9-725F-7C66931F6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FA0005-A575-257C-014F-73A1141BF4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C670A-C9FC-4E01-A89E-17F79D1E5E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81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2321A-9001-077D-B490-58541CA007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FD888-2FE3-01DD-936F-2B9C7F14E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DFF07-5750-16D1-F3C1-ADDD8D221D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2DC94C-B8E3-489C-81E7-7385C8E601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97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AC2F2-87AB-BD63-2A96-1E0B521B61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FFCF3-C8CC-D6B3-659C-AD205D9E12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72CE9A-E576-0968-A7FE-6505C4332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89EF4F-8E36-4EEE-9565-C3A38E6D4B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6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3023E09A-7815-C37A-86CC-72126941AB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BFC8F06-C3F3-598D-C5F5-4A52165C7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39F4D78-5253-DB39-4B1B-26829796C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A4E9291-26C9-A84A-647E-A85D20B8A1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71EE941-FE17-929F-5643-C9AC1FABFD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6852E4-3D84-0E1E-5F04-8A9D7D2553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A54C14D-FFB1-4BA9-8B35-B162A9DD34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CAC019F-DA10-1789-714D-65F25C6F83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Ch.17  WebApp Design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8206093-E8E5-ADBF-4493-CCABB84E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1788"/>
            <a:ext cx="8077200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Bruce </a:t>
            </a:r>
            <a:r>
              <a:rPr kumimoji="1" lang="en-US" altLang="zh-CN" sz="2400" dirty="0" err="1">
                <a:solidFill>
                  <a:srgbClr val="000066"/>
                </a:solidFill>
                <a:latin typeface="Helvetica" panose="020B0604020202020204" pitchFamily="34" charset="0"/>
              </a:rPr>
              <a:t>Tognozzi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 [TOG01] suggests…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Effective interfaces are visually apparent and forgiving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, instilling in their users a sense of control. Users quickly see the breadth of their options, grasp how to achieve their goals, and do their work.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Effective interfaces do not concern the user with the inner workings of the system. 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Work is carefully and continuously saved, with full option for the user to undo any activity at any time.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Effective applications and services perform a maximum of work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, while requiring a minimum of information from users.</a:t>
            </a:r>
          </a:p>
        </p:txBody>
      </p:sp>
      <p:sp>
        <p:nvSpPr>
          <p:cNvPr id="20483" name="灯片编号占位符 1">
            <a:extLst>
              <a:ext uri="{FF2B5EF4-FFF2-40B4-BE49-F238E27FC236}">
                <a16:creationId xmlns:a16="http://schemas.microsoft.com/office/drawing/2014/main" id="{199AAD49-2735-CF85-F308-DAC2B7F8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B6A63-483C-4AE4-84E2-04B151F7B4F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02A6D9-3EEB-EE1E-EA92-E65D296AA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Effective WebApp Interfaces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465F95F2-1F0E-1507-0A12-E03582ED3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Anticipation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WebApp should be designed so that it anticipates the use’s next move.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Communication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interface should communicate the status of any activity initiated by the user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Consistency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use of navigation controls, menus, icons, and aesthetics (e.g., color, shape, layout)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Controlled autonomy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interface should facilitate user movement throughout the WebApp, but it should do so in a manner that enforces navigation conventions that have been established for the application.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Efficiency—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The design of the WebApp and its interface should optimize the user’s work efficiency, not the efficiency of the Web engineer who designs and builds it or the client-server environment that executes it.</a:t>
            </a:r>
          </a:p>
        </p:txBody>
      </p:sp>
      <p:sp>
        <p:nvSpPr>
          <p:cNvPr id="22531" name="灯片编号占位符 1">
            <a:extLst>
              <a:ext uri="{FF2B5EF4-FFF2-40B4-BE49-F238E27FC236}">
                <a16:creationId xmlns:a16="http://schemas.microsoft.com/office/drawing/2014/main" id="{82C62A3F-7E93-E859-268B-9242C90C4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753EF8-61FB-41FD-878F-2BF84A1AF57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508846-A9C4-B429-E5EC-1E0B730A0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Principles -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D354A0F-9168-06D6-F10C-064E5239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737475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Focus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WebApp interface (and the content it presents) should stay focused on the user task(s) at hand.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 err="1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Fitt’s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Law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—“The time to acquire a target is a function of the distance to and size of the target.”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Human interface objects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vast library of reusable human interface objects has been developed for </a:t>
            </a:r>
            <a:r>
              <a:rPr kumimoji="1" lang="en-US" altLang="zh-CN" dirty="0" err="1">
                <a:solidFill>
                  <a:srgbClr val="000066"/>
                </a:solidFill>
                <a:latin typeface="Helvetica" panose="020B0604020202020204" pitchFamily="34" charset="0"/>
              </a:rPr>
              <a:t>WebApps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Latency reduction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—The WebApp should use multi-tasking in a way that lets the user proceed with work as if the operation has been completed.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Learnability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 A WebApp interface should be designed to minimize learning time, and once learned, to minimize relearning required when the WebApp is revisited. </a:t>
            </a:r>
          </a:p>
        </p:txBody>
      </p:sp>
      <p:sp>
        <p:nvSpPr>
          <p:cNvPr id="24579" name="灯片编号占位符 1">
            <a:extLst>
              <a:ext uri="{FF2B5EF4-FFF2-40B4-BE49-F238E27FC236}">
                <a16:creationId xmlns:a16="http://schemas.microsoft.com/office/drawing/2014/main" id="{8D193374-3435-F215-2934-BD54B1EC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B05FC-611E-4EDD-AA4E-785681BBFBD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B97D2D-B17A-7C6A-13E3-74C99A58F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Principles - 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5CA81A1-5001-D12C-1962-086E9E3B8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64540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Maintain work product integrity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work product (e.g., a form completed by the user, a user specified list) must be automatically saved so that it will not be lost if an error occurs.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Readability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—All information presented through the interface should be readable by young and old.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Track state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—When appropriate, the state of the user interaction should be tracked and stored so that a user can logoff and return later to pick up where she left off.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Visible navigation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well-designed WebApp interface provides “the illusion that users are in the same place, with the work brought to them.”</a:t>
            </a:r>
          </a:p>
        </p:txBody>
      </p:sp>
      <p:sp>
        <p:nvSpPr>
          <p:cNvPr id="26627" name="灯片编号占位符 1">
            <a:extLst>
              <a:ext uri="{FF2B5EF4-FFF2-40B4-BE49-F238E27FC236}">
                <a16:creationId xmlns:a16="http://schemas.microsoft.com/office/drawing/2014/main" id="{199ED2E4-BE8E-B4C9-3537-CC3682A0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F26C0C-06FB-4A22-8679-907DB25B724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3EEF43-EAB7-0B01-454A-57FF43BF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Interface Design Principles - III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9925F4B-1876-F67D-9C96-D67818DB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35138"/>
            <a:ext cx="76454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Don’t be afraid of white space.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Emphasize content.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Organize layout elements from top-left to bottom right. 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Group navigation, content, and function geographically within the page.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Don’t extend your real estate with the scrolling bar.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Consider resolution and browser window size when designing layout.</a:t>
            </a:r>
          </a:p>
        </p:txBody>
      </p:sp>
      <p:sp>
        <p:nvSpPr>
          <p:cNvPr id="28675" name="灯片编号占位符 1">
            <a:extLst>
              <a:ext uri="{FF2B5EF4-FFF2-40B4-BE49-F238E27FC236}">
                <a16:creationId xmlns:a16="http://schemas.microsoft.com/office/drawing/2014/main" id="{7030D1BD-690E-4246-3714-9E947049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9611E8-0A19-4BC0-995B-DF601962914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C143C85-1A2A-1CB3-0D09-F3043D20D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Aesthetic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1415DD2E-AC88-45DA-FA5E-09F6D7A08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76425"/>
            <a:ext cx="7645400" cy="328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Develops a design representation for content objects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For WebApps, a content object is more closely aligned with a data object for conventional software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Represents the mechanisms required to instantiate their relationships to one another.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>
                <a:solidFill>
                  <a:srgbClr val="0033CC"/>
                </a:solidFill>
                <a:latin typeface="Helvetica" panose="020B0604020202020204" pitchFamily="34" charset="0"/>
              </a:rPr>
              <a:t>analogous to the relationship between analysis classes and design components described in Chapter 11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A content object has attributes that include content-specific information and implementation-specific attributes that are specified as part of design</a:t>
            </a:r>
          </a:p>
        </p:txBody>
      </p:sp>
      <p:sp>
        <p:nvSpPr>
          <p:cNvPr id="30723" name="灯片编号占位符 1">
            <a:extLst>
              <a:ext uri="{FF2B5EF4-FFF2-40B4-BE49-F238E27FC236}">
                <a16:creationId xmlns:a16="http://schemas.microsoft.com/office/drawing/2014/main" id="{0C3F5316-816C-A53D-04D3-C5F1CCB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3C3E9F-6F7A-4E5C-8EB8-5CC0E2512F7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7766FB-7813-D575-5255-7BB90E144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Content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BEDA3EC8-FB47-A64C-DCF2-D2D114ED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1F21C-D1CF-4504-8A08-73A8AA31001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2FBEC1-63F3-2BFF-001F-A228F2C0E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of Content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CA2A8-47E1-8C7F-4684-310BCC9DB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28775"/>
            <a:ext cx="6626225" cy="425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FED106B-C523-A9C3-5698-2534D983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76425"/>
            <a:ext cx="76454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Content architecture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focuses on the manner in which content objects (or composite objects such as Web pages) are structured for presentation and navigation.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The term information architecture is also used to connote structures that lead to better organization, labeling, navigation, and searching of content objects.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WebApp architecture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addresses the manner in which the application is structured to manage user interaction, handle internal processing tasks, effect navigation, and present content.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Architecture design is conducted in parallel with interface design, aesthetic design and content design.</a:t>
            </a:r>
          </a:p>
        </p:txBody>
      </p:sp>
      <p:sp>
        <p:nvSpPr>
          <p:cNvPr id="34819" name="灯片编号占位符 1">
            <a:extLst>
              <a:ext uri="{FF2B5EF4-FFF2-40B4-BE49-F238E27FC236}">
                <a16:creationId xmlns:a16="http://schemas.microsoft.com/office/drawing/2014/main" id="{033CD1A4-8A99-8178-97CF-BBF8D924D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8FDF1-69F8-4AC1-871A-2A9DFF448BF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5C3D980-CF52-2C7D-1D2E-F3CBF9128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Architecture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0587FC2D-4CBF-17CC-78B1-AFAB2328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1D6835-8B1C-4D4B-A0D6-B63FE7CD513E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A789C4-3607-56D9-04F2-77AA585C0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Content Architecture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6EFACEF-1706-5B0A-FDE6-2326DCE56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628775"/>
            <a:ext cx="27940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EDD3843-E528-E646-785C-1E83DD00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628775"/>
            <a:ext cx="174625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55E5C4B-7C7A-3E20-5288-2DA3B7FEA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3914775"/>
            <a:ext cx="2732088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AB3B1513-0936-2251-AADD-80C43E18B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50" y="3762375"/>
            <a:ext cx="1833563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AC420CE-AD72-AB6A-EA7F-902257926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0213"/>
            <a:ext cx="76454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model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 contains all application specific content and processing logic, including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all content objects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access to external data/information sources,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all processing functionality that are application specific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 The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view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 contains all interface specific functions and enables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the presentation of content and processing logic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access to external data/information sources,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dirty="0">
                <a:solidFill>
                  <a:srgbClr val="0033CC"/>
                </a:solidFill>
                <a:latin typeface="Helvetica" panose="020B0604020202020204" pitchFamily="34" charset="0"/>
              </a:rPr>
              <a:t>all processing functionality required by the end-user.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controller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 manages access to the model and the view and coordinates the flow of data between them.</a:t>
            </a:r>
          </a:p>
        </p:txBody>
      </p:sp>
      <p:sp>
        <p:nvSpPr>
          <p:cNvPr id="38915" name="灯片编号占位符 1">
            <a:extLst>
              <a:ext uri="{FF2B5EF4-FFF2-40B4-BE49-F238E27FC236}">
                <a16:creationId xmlns:a16="http://schemas.microsoft.com/office/drawing/2014/main" id="{196C3E03-BEF8-A87E-C4D4-DB0F4289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AE35BA-7006-47B1-AE6D-A1158D651BC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61C6A04-B5F5-76A2-BB60-8606636D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MVC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BC307DA6-2DF6-8CA9-9A09-299F445E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5750"/>
            <a:ext cx="8077200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lvl="2" indent="-342900"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“There are essentially two basic approaches to design: the artistic ideal of expressing yourself and the engineering ideal of solving a problem for a customer.”</a:t>
            </a:r>
            <a:endParaRPr kumimoji="1" lang="en-US" altLang="zh-CN" sz="2400" i="1" dirty="0">
              <a:solidFill>
                <a:srgbClr val="3366FF"/>
              </a:solidFill>
              <a:latin typeface="Helvetica" panose="020B0604020202020204" pitchFamily="34" charset="0"/>
              <a:ea typeface="+mn-ea"/>
              <a:cs typeface="宋体" charset="0"/>
            </a:endParaRPr>
          </a:p>
          <a:p>
            <a:pPr algn="r">
              <a:spcBef>
                <a:spcPct val="20000"/>
              </a:spcBef>
              <a:defRPr/>
            </a:pPr>
            <a:r>
              <a:rPr kumimoji="1" lang="en-US" altLang="zh-CN" sz="2400" i="1" dirty="0" err="1">
                <a:latin typeface="Helvetica" panose="020B0604020202020204" pitchFamily="34" charset="0"/>
              </a:rPr>
              <a:t>Jakob</a:t>
            </a:r>
            <a:r>
              <a:rPr kumimoji="1" lang="en-US" altLang="zh-CN" sz="2400" i="1" dirty="0">
                <a:latin typeface="Helvetica" panose="020B0604020202020204" pitchFamily="34" charset="0"/>
              </a:rPr>
              <a:t> Nielsen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kumimoji="1" lang="en-US" altLang="zh-CN" sz="2400" i="1" dirty="0">
              <a:solidFill>
                <a:srgbClr val="3366FF"/>
              </a:solidFill>
              <a:latin typeface="Helvetica" panose="020B0604020202020204" pitchFamily="34" charset="0"/>
              <a:ea typeface="+mn-ea"/>
              <a:cs typeface="宋体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When should we emphasize WebApp design?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when content and function are complex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when the size of the </a:t>
            </a:r>
            <a:r>
              <a:rPr lang="en-US" altLang="zh-CN" sz="2000" kern="0" dirty="0" err="1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WebApp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encompasses hundreds of content objects, functions, and analysis classes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when the success of the </a:t>
            </a:r>
            <a:r>
              <a:rPr lang="en-US" altLang="zh-CN" sz="2000" kern="0" dirty="0" err="1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WebApp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will have a direct impact on the success of the business </a:t>
            </a:r>
          </a:p>
        </p:txBody>
      </p:sp>
      <p:sp>
        <p:nvSpPr>
          <p:cNvPr id="4099" name="灯片编号占位符 1">
            <a:extLst>
              <a:ext uri="{FF2B5EF4-FFF2-40B4-BE49-F238E27FC236}">
                <a16:creationId xmlns:a16="http://schemas.microsoft.com/office/drawing/2014/main" id="{CCD9C67D-1CC0-94D4-A648-685F8104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450443-0C6E-4D15-B801-096357B92B1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3BDD294-10F6-B185-3A6D-772B6711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&amp; </a:t>
            </a:r>
            <a:r>
              <a:rPr lang="en-US" altLang="zh-CN" sz="2400" b="1" kern="0" dirty="0" err="1">
                <a:solidFill>
                  <a:srgbClr val="000066"/>
                </a:solidFill>
                <a:latin typeface="+mn-lt"/>
                <a:ea typeface="+mn-ea"/>
              </a:rPr>
              <a:t>WebApps</a:t>
            </a:r>
            <a:endParaRPr lang="en-US" altLang="zh-CN" sz="2400" b="1" kern="0" dirty="0">
              <a:solidFill>
                <a:srgbClr val="000066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75174E86-ABCB-1274-7BF9-71307183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68AEC6-EAD0-434E-8C9C-45D927BA124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FA32CF1-9EB3-DDDC-1D32-548F9DE7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MVC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EB8E5-3DE3-EA73-647E-39FDC779D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628775"/>
            <a:ext cx="6692900" cy="424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307CBCE-BBC9-99CA-1A17-C07BA7148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0213"/>
            <a:ext cx="7645400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Begins with a consideration of the user hierarchy and related use-cases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Each actor may use the WebApp somewhat differently and therefore have different navigation requirements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As each user interacts with the WebApp, she encounters a series of </a:t>
            </a: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navigation semantic units </a:t>
            </a:r>
            <a:r>
              <a:rPr kumimoji="1" lang="en-US" altLang="zh-CN" sz="2400" dirty="0">
                <a:solidFill>
                  <a:srgbClr val="000066"/>
                </a:solidFill>
                <a:latin typeface="Helvetica" panose="020B0604020202020204" pitchFamily="34" charset="0"/>
              </a:rPr>
              <a:t>(NSUs)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NSU—“a set of information and related navigation structures that collaborate in the fulfillment of a subset of related user requirements”</a:t>
            </a:r>
          </a:p>
        </p:txBody>
      </p:sp>
      <p:sp>
        <p:nvSpPr>
          <p:cNvPr id="43011" name="灯片编号占位符 1">
            <a:extLst>
              <a:ext uri="{FF2B5EF4-FFF2-40B4-BE49-F238E27FC236}">
                <a16:creationId xmlns:a16="http://schemas.microsoft.com/office/drawing/2014/main" id="{4DC9D512-0DE9-1414-44B3-BF496A20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CE4ABE-85F1-445E-9A56-49656A93D53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9682CD-900B-534E-2680-AD14F17AA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Navigation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AE140E71-0C3D-E99A-0ECB-11A1A027C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0213"/>
            <a:ext cx="7645400" cy="172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Navigation semantic unit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Helvetica" panose="020B0604020202020204" pitchFamily="34" charset="0"/>
              </a:rPr>
              <a:t>Ways of navigation (</a:t>
            </a:r>
            <a:r>
              <a:rPr lang="en-US" altLang="zh-CN" sz="2000" b="1" dirty="0" err="1">
                <a:solidFill>
                  <a:srgbClr val="0033CC"/>
                </a:solidFill>
                <a:latin typeface="Helvetica" panose="020B0604020202020204" pitchFamily="34" charset="0"/>
              </a:rPr>
              <a:t>WoN</a:t>
            </a:r>
            <a:r>
              <a:rPr lang="en-US" altLang="zh-CN" sz="2000" b="1" dirty="0">
                <a:solidFill>
                  <a:srgbClr val="0033CC"/>
                </a:solidFill>
                <a:latin typeface="Helvetica" panose="020B0604020202020204" pitchFamily="34" charset="0"/>
              </a:rPr>
              <a:t>)—</a:t>
            </a:r>
            <a:r>
              <a:rPr lang="en-US" altLang="zh-CN" sz="2000" dirty="0">
                <a:solidFill>
                  <a:srgbClr val="0033CC"/>
                </a:solidFill>
                <a:latin typeface="Helvetica" panose="020B0604020202020204" pitchFamily="34" charset="0"/>
              </a:rPr>
              <a:t>represents the best navigation way or path for users with certain profiles to achieve their desired goal or sub-goal. Composed of …</a:t>
            </a:r>
          </a:p>
          <a:p>
            <a:pPr marL="1179512" lvl="2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Navigation nodes (NN) 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connected by </a:t>
            </a:r>
            <a:r>
              <a:rPr kumimoji="1" lang="en-US" altLang="zh-CN" b="1" dirty="0">
                <a:solidFill>
                  <a:srgbClr val="000066"/>
                </a:solidFill>
                <a:latin typeface="Helvetica" panose="020B0604020202020204" pitchFamily="34" charset="0"/>
              </a:rPr>
              <a:t>Navigation links</a:t>
            </a:r>
          </a:p>
        </p:txBody>
      </p:sp>
      <p:sp>
        <p:nvSpPr>
          <p:cNvPr id="45059" name="灯片编号占位符 1">
            <a:extLst>
              <a:ext uri="{FF2B5EF4-FFF2-40B4-BE49-F238E27FC236}">
                <a16:creationId xmlns:a16="http://schemas.microsoft.com/office/drawing/2014/main" id="{B47078D8-4957-EC77-593E-468C7F4C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ED67DA-860A-4E41-88D4-6F747FC2622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051244-5005-7788-FEB0-135C9F41E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Navigation Semantic Units</a:t>
            </a:r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5FE72D1F-0780-4031-46DD-59E23C6B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3676650"/>
            <a:ext cx="4625975" cy="2312988"/>
          </a:xfrm>
          <a:prstGeom prst="ellipse">
            <a:avLst/>
          </a:prstGeom>
          <a:solidFill>
            <a:srgbClr val="9A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zh-CN" sz="1800" b="1">
              <a:solidFill>
                <a:srgbClr val="FFFFFF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7DE9BD3-A09C-B89F-96CC-440714EA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4186238"/>
            <a:ext cx="725488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255C6E3-053F-370E-C863-AE57CBFA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898900"/>
            <a:ext cx="725487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22965E87-0F3B-CE05-2981-C3A13C776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7813" y="5005388"/>
            <a:ext cx="725487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47482B10-00BD-AE24-8769-075F5B6A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400" y="4395788"/>
            <a:ext cx="725488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AE33EF8E-FD5C-092C-1572-B89B4BFC9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2138" y="4406900"/>
            <a:ext cx="604837" cy="1031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C8C773E-F99C-6BE0-460F-70A654BAA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7850" y="4764088"/>
            <a:ext cx="998538" cy="4937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509D8A26-5DE5-9069-08F9-08BD3F930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3" y="4357688"/>
            <a:ext cx="922337" cy="3571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6E9A2FC9-93F0-A3EB-389C-C51A5804DD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13" y="5040313"/>
            <a:ext cx="604837" cy="287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5446A89-5965-33E8-63DA-297680904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50" y="4397375"/>
            <a:ext cx="598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NN</a:t>
            </a:r>
            <a:r>
              <a:rPr lang="en-US" altLang="zh-CN" sz="1800" b="1" baseline="-250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402E644C-C764-125C-5232-5E4C255C8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4110038"/>
            <a:ext cx="598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NN</a:t>
            </a:r>
            <a:r>
              <a:rPr lang="en-US" altLang="zh-CN" sz="1800" b="1" baseline="-250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A6AA1AB1-BB3E-6756-5890-0FEC2D0E0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4587875"/>
            <a:ext cx="5984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NN</a:t>
            </a:r>
            <a:r>
              <a:rPr lang="en-US" altLang="zh-CN" sz="1800" b="1" baseline="-250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4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F8E389E6-D0B5-85D1-5BA1-1BB2F5AEF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0675" y="5235575"/>
            <a:ext cx="598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NN</a:t>
            </a:r>
            <a:r>
              <a:rPr lang="en-US" altLang="zh-CN" sz="1800" b="1" baseline="-250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</a:t>
            </a:r>
            <a:endParaRPr lang="en-US" altLang="zh-CN" sz="1800" b="1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EB5233A1-4CCF-6C91-6417-196C7F5FD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38" y="5197475"/>
            <a:ext cx="747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link</a:t>
            </a:r>
            <a:r>
              <a:rPr lang="en-US" altLang="zh-CN" sz="1800" b="1" baseline="-25000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13</a:t>
            </a:r>
            <a:endParaRPr lang="en-US" altLang="zh-CN" sz="1800" b="1">
              <a:solidFill>
                <a:srgbClr val="FFFFFF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36B83AD9-FFB7-9A0D-D09A-711F79CF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3975100"/>
            <a:ext cx="747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link</a:t>
            </a:r>
            <a:r>
              <a:rPr lang="en-US" altLang="zh-CN" sz="1800" b="1" baseline="-25000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12</a:t>
            </a:r>
            <a:endParaRPr lang="en-US" altLang="zh-CN" sz="1800" b="1">
              <a:solidFill>
                <a:srgbClr val="FFFFFF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E2FECA1B-1C0D-57EB-93CD-3D2AE0CB6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5316538"/>
            <a:ext cx="747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link</a:t>
            </a:r>
            <a:r>
              <a:rPr lang="en-US" altLang="zh-CN" sz="1800" b="1" baseline="-25000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34</a:t>
            </a:r>
            <a:endParaRPr lang="en-US" altLang="zh-CN" sz="1800" b="1">
              <a:solidFill>
                <a:srgbClr val="FFFFFF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58EBBEB0-7208-85EF-B6C8-9B8641FE1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38" y="4025900"/>
            <a:ext cx="7477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link</a:t>
            </a:r>
            <a:r>
              <a:rPr lang="en-US" altLang="zh-CN" sz="1800" b="1" baseline="-25000">
                <a:solidFill>
                  <a:srgbClr val="FFFFFF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24</a:t>
            </a:r>
            <a:endParaRPr lang="en-US" altLang="zh-CN" sz="1800" b="1">
              <a:solidFill>
                <a:srgbClr val="FFFFFF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5BB32D3C-5946-7D8E-08EB-B9EE8E1D1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4667250"/>
            <a:ext cx="666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  <a:t>NSU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024A574E-29C9-EBD2-2ECB-6935D7AD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B166A-2488-48D6-AFC5-0FFBC05BF2D9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D0D5BE1-81FA-686C-5F96-3DFC65575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Creating an NSU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4AC5B-0EA8-AAA8-E4DA-48CAE184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57338"/>
            <a:ext cx="7772400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2007012E-8671-DEAB-7FC7-A590F1435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00213"/>
            <a:ext cx="7645400" cy="400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Individual navigation link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—text-based links, icons, buttons and switches, and graphical metaphors..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Horizontal navigation bar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—lists major content or functional categories in a bar containing appropriate links. In general, between 4 and 7 categories are listed.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Vertical navigation column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1600" dirty="0">
                <a:solidFill>
                  <a:srgbClr val="0033CC"/>
                </a:solidFill>
                <a:latin typeface="Helvetica" panose="020B0604020202020204" pitchFamily="34" charset="0"/>
              </a:rPr>
              <a:t>lists major content or functional categories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  <a:defRPr/>
            </a:pPr>
            <a:r>
              <a:rPr lang="en-US" altLang="zh-CN" sz="1600" dirty="0">
                <a:solidFill>
                  <a:srgbClr val="0033CC"/>
                </a:solidFill>
                <a:latin typeface="Helvetica" panose="020B0604020202020204" pitchFamily="34" charset="0"/>
              </a:rPr>
              <a:t>lists virtually all major content objects within the WebApp.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Tabs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—a metaphor that is nothing more than a variation of the navigation bar or column, representing content or functional categories as tab sheets that are selected when a link is required.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Site maps</a:t>
            </a:r>
            <a:r>
              <a:rPr kumimoji="1" lang="en-US" altLang="zh-CN" dirty="0">
                <a:solidFill>
                  <a:srgbClr val="000066"/>
                </a:solidFill>
                <a:latin typeface="Helvetica" panose="020B0604020202020204" pitchFamily="34" charset="0"/>
              </a:rPr>
              <a:t>—provide an all-inclusive tab of contents for navigation to all content objects and functionality contained within the WebApp.</a:t>
            </a:r>
          </a:p>
        </p:txBody>
      </p:sp>
      <p:sp>
        <p:nvSpPr>
          <p:cNvPr id="49155" name="灯片编号占位符 1">
            <a:extLst>
              <a:ext uri="{FF2B5EF4-FFF2-40B4-BE49-F238E27FC236}">
                <a16:creationId xmlns:a16="http://schemas.microsoft.com/office/drawing/2014/main" id="{4220D7DB-9822-E01E-481E-78561FFB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39EC70-40FA-43F1-A594-6D33318E099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9891AB9-42ED-B315-9F3A-64412E28A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Navigation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3DAEC3E-72D8-3597-7E0F-9F8FE45C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801813"/>
            <a:ext cx="7645400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400">
                <a:solidFill>
                  <a:srgbClr val="000066"/>
                </a:solidFill>
                <a:latin typeface="Helvetica" panose="020B0604020202020204" pitchFamily="34" charset="0"/>
              </a:rPr>
              <a:t>WebApp components implement the following functionality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perform localized processing to generate content and navigation capability in a dynamic fashion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provide computation or data processing capability that are appropriate for the WebApp’s business domain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provide sophisticated database query and access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Font typeface="Helvetica" panose="020B0604020202020204" pitchFamily="34" charset="0"/>
              <a:buChar char="–"/>
            </a:pPr>
            <a:r>
              <a:rPr lang="en-US" altLang="zh-CN" sz="2000">
                <a:solidFill>
                  <a:srgbClr val="0033CC"/>
                </a:solidFill>
                <a:latin typeface="Helvetica" panose="020B0604020202020204" pitchFamily="34" charset="0"/>
              </a:rPr>
              <a:t> establish data interfaces with external corporate systems.</a:t>
            </a:r>
          </a:p>
        </p:txBody>
      </p:sp>
      <p:sp>
        <p:nvSpPr>
          <p:cNvPr id="51203" name="灯片编号占位符 1">
            <a:extLst>
              <a:ext uri="{FF2B5EF4-FFF2-40B4-BE49-F238E27FC236}">
                <a16:creationId xmlns:a16="http://schemas.microsoft.com/office/drawing/2014/main" id="{14D49299-68B4-A879-DA8B-9C099F83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9D0EC9-E724-4309-A148-9BC8BD68E7E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714462-A26E-7D84-6082-D6266292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Component-Level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B60C6B4D-830C-7126-7600-F4B40F94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557338"/>
            <a:ext cx="76454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kumimoji="1" lang="en-US" altLang="zh-CN" sz="2000">
                <a:solidFill>
                  <a:srgbClr val="000066"/>
                </a:solidFill>
                <a:latin typeface="Helvetica" panose="020B0604020202020204" pitchFamily="34" charset="0"/>
              </a:rPr>
              <a:t>Object-Oriented Hypermedia Design Method (OOHDM)</a:t>
            </a:r>
          </a:p>
        </p:txBody>
      </p:sp>
      <p:sp>
        <p:nvSpPr>
          <p:cNvPr id="53251" name="灯片编号占位符 1">
            <a:extLst>
              <a:ext uri="{FF2B5EF4-FFF2-40B4-BE49-F238E27FC236}">
                <a16:creationId xmlns:a16="http://schemas.microsoft.com/office/drawing/2014/main" id="{D4B17FFD-5B2D-31E3-71B8-9FE7A0FA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4A750-DD01-47CD-BD4D-FDF1C718463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BC84BC-1B61-FA48-4C66-8B53A1736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OOHDM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470E3-3D20-2AB5-ECCE-7EE5EDB9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88" y="2049463"/>
            <a:ext cx="5969000" cy="3900487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8C06F6E0-6A7A-FB19-14DD-1C083B97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E17706-5FA6-4AB7-BE01-020B3DEDF69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721BFD-0E04-6D04-218B-D842DACD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Conceptual Schema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B78DF982-27D3-822B-22B4-5ADC9E25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484313"/>
            <a:ext cx="6026150" cy="4529137"/>
          </a:xfrm>
          <a:prstGeom prst="rect">
            <a:avLst/>
          </a:prstGeom>
          <a:solidFill>
            <a:srgbClr val="96E3FE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D33D8750-13C6-9DEE-986E-174D2BD53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28775"/>
            <a:ext cx="8077200" cy="425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Security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Rebuff external attacks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Exclude unauthorized access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Ensure the privacy of users/customers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Availability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the measure of the percentage of time that a WebApp is available for use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Scalability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b="1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Can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the WebApp and the systems with which it is interfaced handle significant variation in user or transaction volume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Time to Market</a:t>
            </a:r>
          </a:p>
        </p:txBody>
      </p:sp>
      <p:sp>
        <p:nvSpPr>
          <p:cNvPr id="6147" name="灯片编号占位符 1">
            <a:extLst>
              <a:ext uri="{FF2B5EF4-FFF2-40B4-BE49-F238E27FC236}">
                <a16:creationId xmlns:a16="http://schemas.microsoft.com/office/drawing/2014/main" id="{37EA4806-FD45-1408-DC67-1A108F73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3AF8E-A2B2-43E1-B860-037AFE4702D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11214C-6E9B-FC97-6C68-4786C206B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&amp; WebApp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0EFAAC9-A0B3-9775-F019-5DD628BA3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50975"/>
            <a:ext cx="80772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Time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How much has a Web site changed since the last upgrade?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How do you highlight the parts that have changed? </a:t>
            </a:r>
          </a:p>
          <a:p>
            <a:pPr marL="342900" lvl="1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Structural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How well do all of the parts of the Web site hold together.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Are all links inside and outside the Web site working?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Do all of the images work?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Are there parts of the Web site that are not connected?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Content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Does the content of critical pages match what is supposed to be there?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Do key phrases exist continually in highly-changeable pages?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Do critical pages maintain quality content from version to version?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about dynamically generated HTML pages? </a:t>
            </a:r>
          </a:p>
        </p:txBody>
      </p:sp>
      <p:sp>
        <p:nvSpPr>
          <p:cNvPr id="8195" name="灯片编号占位符 1">
            <a:extLst>
              <a:ext uri="{FF2B5EF4-FFF2-40B4-BE49-F238E27FC236}">
                <a16:creationId xmlns:a16="http://schemas.microsoft.com/office/drawing/2014/main" id="{995AFEFA-0B8A-407C-7132-A6463474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F0BA0-D55E-4896-81B7-C34B81347FA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6CAB50-6E84-1D50-660A-3CF4C28D6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Quality Dimensions for End-Users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431CAFC-BC17-B27A-5012-29A06D83C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450975"/>
            <a:ext cx="807720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Accuracy and Consistency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Are today's copies of the pages downloaded the same as yesterday's? Close enough?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Is the data presented accurate enough? How do you know?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Response Time and Latency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Does the Web site server respond to a browser request within certain parameters?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In an E-commerce context, how is the end to end response time after a SUBMIT?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Are there parts of a site that are so slow the user declines to continue working on it?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Performance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Is the Browser-Web-Web site-Web-Browser connection quick enough?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How does the performance vary by time of day, by load and usage?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Is performance adequate for E-commerce applications? </a:t>
            </a:r>
          </a:p>
        </p:txBody>
      </p:sp>
      <p:sp>
        <p:nvSpPr>
          <p:cNvPr id="10243" name="灯片编号占位符 1">
            <a:extLst>
              <a:ext uri="{FF2B5EF4-FFF2-40B4-BE49-F238E27FC236}">
                <a16:creationId xmlns:a16="http://schemas.microsoft.com/office/drawing/2014/main" id="{522408BE-22D8-8FA3-3D4B-B55AC821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CD8324-D459-485C-BCAD-F5663C25F8F7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5E6C6FD-8193-E6B6-7C87-31A01445E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Quality Dimensions for End-Users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E669B926-D662-B10B-FC80-3D93C7224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773238"/>
            <a:ext cx="7861300" cy="353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4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Consistency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b="1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Content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should be constructed consistently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b="1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Graphic design (aesthetics) 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should present a consistent look across all parts of the WebApp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b="1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Architectural design 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should establish templates that lead to a consistent hypermedia structure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b="1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Interface design 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should define consistent modes of interaction, navigation and content display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2000" b="1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Navigation mechanisms </a:t>
            </a:r>
            <a:r>
              <a:rPr lang="en-US" altLang="zh-CN" sz="20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should be used consistently across all WebApp elements</a:t>
            </a:r>
          </a:p>
        </p:txBody>
      </p:sp>
      <p:sp>
        <p:nvSpPr>
          <p:cNvPr id="12291" name="灯片编号占位符 1">
            <a:extLst>
              <a:ext uri="{FF2B5EF4-FFF2-40B4-BE49-F238E27FC236}">
                <a16:creationId xmlns:a16="http://schemas.microsoft.com/office/drawing/2014/main" id="{B722A98F-5212-AFD1-4201-C51CD4B5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1ABC6-6CC8-4EAF-922F-8C4BBA672BE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85609D-71DB-4C5A-8338-2368862D2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WebApp Design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0999535-5C74-945E-8889-DC5338F54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1788"/>
            <a:ext cx="807720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Identity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Establish an “identity” that is appropriate for the business purpose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Robustness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The user expects robust content and functions that are relevant to the user’s needs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Navigability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designed in a manner that is intuitive and predictable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Visual appeal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the look and feel of content, interface layout, color coordination, the balance of text, graphics and other media, navigation mechanisms must appeal to end-users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Compatibility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sz="1600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With all appropriate environments and configurations</a:t>
            </a:r>
          </a:p>
        </p:txBody>
      </p:sp>
      <p:sp>
        <p:nvSpPr>
          <p:cNvPr id="14339" name="灯片编号占位符 1">
            <a:extLst>
              <a:ext uri="{FF2B5EF4-FFF2-40B4-BE49-F238E27FC236}">
                <a16:creationId xmlns:a16="http://schemas.microsoft.com/office/drawing/2014/main" id="{88F36BFC-A30E-E15A-15F9-5CFC7225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F31C53-DB8A-4B21-BB0A-738AD288197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833A13D-198B-EE99-9979-44779DEB1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WebApp Design Goals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9735D81E-AFF9-8AE2-CC90-AFA94753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2E10F-C130-410A-AC8E-08533181CDB2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EFF5589-3985-5B15-72E8-BBECDD8B8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WebApp Design Pyramid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0AFDF-AB74-449B-2108-7A9941522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628775"/>
            <a:ext cx="4729163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50CF4F95-3914-7F8F-76F1-938724F79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601788"/>
            <a:ext cx="8077200" cy="430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78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Where am I? 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interface should </a:t>
            </a:r>
            <a:endParaRPr kumimoji="1" lang="en-US" altLang="zh-CN" sz="2800" dirty="0">
              <a:solidFill>
                <a:srgbClr val="000066"/>
              </a:solidFill>
              <a:latin typeface="Helvetica" panose="020B0604020202020204" pitchFamily="34" charset="0"/>
            </a:endParaRP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provide an indication of the WebApp that has been accessed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 inform the user of her location in the content hierarchy.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What can I do now?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interface should always help the user understand his current options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functions are available?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links are live?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what content is relevant?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Where have I been, where am I going?  </a:t>
            </a:r>
            <a:r>
              <a:rPr kumimoji="1" lang="en-US" altLang="zh-CN" sz="2000" dirty="0">
                <a:solidFill>
                  <a:srgbClr val="000066"/>
                </a:solidFill>
                <a:latin typeface="Helvetica" panose="020B0604020202020204" pitchFamily="34" charset="0"/>
              </a:rPr>
              <a:t>The interface must facilitate navigation. </a:t>
            </a:r>
          </a:p>
          <a:p>
            <a:pPr marL="800100" lvl="1" indent="-342900" eaLnBrk="1" hangingPunct="1">
              <a:spcBef>
                <a:spcPct val="20000"/>
              </a:spcBef>
              <a:buFont typeface="Helvetica" panose="020B0604020202020204" pitchFamily="34" charset="0"/>
              <a:buChar char="–"/>
              <a:defRPr/>
            </a:pPr>
            <a:r>
              <a:rPr lang="en-US" altLang="zh-CN" kern="0" dirty="0">
                <a:solidFill>
                  <a:srgbClr val="000066"/>
                </a:solidFill>
                <a:latin typeface="Helvetica" panose="020B0604020202020204" pitchFamily="34" charset="0"/>
                <a:ea typeface="+mn-ea"/>
              </a:rPr>
              <a:t>Provide a “map” (implemented in a way that is easy to understand) of where the user has been and what paths may be taken to move elsewhere within the WebApp.</a:t>
            </a:r>
          </a:p>
        </p:txBody>
      </p:sp>
      <p:sp>
        <p:nvSpPr>
          <p:cNvPr id="18435" name="灯片编号占位符 1">
            <a:extLst>
              <a:ext uri="{FF2B5EF4-FFF2-40B4-BE49-F238E27FC236}">
                <a16:creationId xmlns:a16="http://schemas.microsoft.com/office/drawing/2014/main" id="{138C5750-A95D-E85B-658F-91F17D2B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7FF74-70EB-4EFC-A54C-8FBF347AC84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0BC89FA-176B-4CA9-2472-52E66CA0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WebApp Interface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3102</TotalTime>
  <Words>1788</Words>
  <Application>Microsoft Office PowerPoint</Application>
  <PresentationFormat>全屏显示(4:3)</PresentationFormat>
  <Paragraphs>215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Arial</vt:lpstr>
      <vt:lpstr>宋体</vt:lpstr>
      <vt:lpstr>Calibri</vt:lpstr>
      <vt:lpstr>Helvetica</vt:lpstr>
      <vt:lpstr>MS PGothic</vt:lpstr>
      <vt:lpstr>默认设计模板</vt:lpstr>
      <vt:lpstr>Ch.17  WebApp Design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156</cp:revision>
  <dcterms:created xsi:type="dcterms:W3CDTF">2007-07-09T05:40:59Z</dcterms:created>
  <dcterms:modified xsi:type="dcterms:W3CDTF">2025-02-24T13:31:39Z</dcterms:modified>
</cp:coreProperties>
</file>