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66"/>
    <a:srgbClr val="000099"/>
    <a:srgbClr val="33CC33"/>
    <a:srgbClr val="FFFF00"/>
    <a:srgbClr val="660066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9242507-6059-2B5B-AB05-851FC2A938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EA39193-D4B6-0471-AEAA-9FB0A88293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5B3FB1B-CC91-665C-C644-DA502289EFD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37823E6C-1DDE-25C8-F31E-070F4C33D5E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EC4C70C4-37C6-BA65-B0B5-1C495089FD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327" name="Rectangle 7">
            <a:extLst>
              <a:ext uri="{FF2B5EF4-FFF2-40B4-BE49-F238E27FC236}">
                <a16:creationId xmlns:a16="http://schemas.microsoft.com/office/drawing/2014/main" id="{FE1862C5-B975-6F59-C256-39FACB89BE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D76F6A4-3BD1-4D8C-9A58-37B38DE1410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53BBD4D-5531-A053-6BBA-324F6EC233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036D56-8247-4916-89BF-5A9C13E5F37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5BFC2A7-EB3F-A0E1-4BA6-7389369156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6AC5811-1013-F0D9-BA6F-0BF759F1F7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ED101E7-8C81-38A5-BEBE-81D0D99E86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412A80-0AB1-4001-98A4-09C495603E2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065A58C-A7CD-05D3-8089-0E058EFC4A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7A5912C-4E2D-DB49-88DF-BB5553278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BC81AFE-CEDD-F9BA-2DBA-2637329A4C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6034FC7A-7289-EF94-40B7-B8C7CA432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MS PGothic" panose="020B0600070205080204" pitchFamily="34" charset="-128"/>
              </a:rPr>
              <a:t>水情、河道水质、路况。</a:t>
            </a:r>
            <a:r>
              <a:rPr lang="en-US" altLang="zh-CN">
                <a:ea typeface="MS PGothic" panose="020B0600070205080204" pitchFamily="34" charset="-128"/>
              </a:rPr>
              <a:t>	</a:t>
            </a:r>
            <a:r>
              <a:rPr lang="zh-CN" altLang="en-US">
                <a:ea typeface="MS PGothic" panose="020B0600070205080204" pitchFamily="34" charset="-128"/>
              </a:rPr>
              <a:t>绑定微薄、维信、</a:t>
            </a:r>
            <a:r>
              <a:rPr lang="en-US" altLang="zh-CN">
                <a:ea typeface="MS PGothic" panose="020B0600070205080204" pitchFamily="34" charset="-128"/>
              </a:rPr>
              <a:t>QQ</a:t>
            </a:r>
          </a:p>
          <a:p>
            <a:pPr eaLnBrk="1" hangingPunct="1"/>
            <a:r>
              <a:rPr lang="zh-CN" altLang="en-US">
                <a:ea typeface="MS PGothic" panose="020B0600070205080204" pitchFamily="34" charset="-128"/>
              </a:rPr>
              <a:t>分成几类</a:t>
            </a:r>
            <a:r>
              <a:rPr lang="en-US" altLang="zh-CN">
                <a:ea typeface="MS PGothic" panose="020B0600070205080204" pitchFamily="34" charset="-128"/>
              </a:rPr>
              <a:t>	</a:t>
            </a:r>
            <a:r>
              <a:rPr lang="zh-CN" altLang="en-US">
                <a:ea typeface="MS PGothic" panose="020B0600070205080204" pitchFamily="34" charset="-128"/>
              </a:rPr>
              <a:t>汇报：应用本身、应用研发的思考</a:t>
            </a:r>
            <a:r>
              <a:rPr lang="en-US" altLang="zh-CN">
                <a:ea typeface="MS PGothic" panose="020B0600070205080204" pitchFamily="34" charset="-128"/>
              </a:rPr>
              <a:t>	</a:t>
            </a:r>
          </a:p>
          <a:p>
            <a:pPr eaLnBrk="1" hangingPunct="1"/>
            <a:r>
              <a:rPr lang="zh-CN" altLang="en-US">
                <a:ea typeface="MS PGothic" panose="020B0600070205080204" pitchFamily="34" charset="-128"/>
              </a:rPr>
              <a:t>还有些数据，我们希望以什么方式来接入社会停车资源的。</a:t>
            </a:r>
            <a:endParaRPr lang="en-US" altLang="zh-CN">
              <a:ea typeface="MS PGothic" panose="020B0600070205080204" pitchFamily="34" charset="-128"/>
            </a:endParaRPr>
          </a:p>
          <a:p>
            <a:pPr eaLnBrk="1" hangingPunct="1"/>
            <a:r>
              <a:rPr lang="zh-CN" altLang="en-US">
                <a:ea typeface="MS PGothic" panose="020B0600070205080204" pitchFamily="34" charset="-128"/>
              </a:rPr>
              <a:t>三、应用推广模式</a:t>
            </a:r>
            <a:r>
              <a:rPr lang="en-US" altLang="zh-CN">
                <a:ea typeface="MS PGothic" panose="020B0600070205080204" pitchFamily="34" charset="-128"/>
              </a:rPr>
              <a:t>	</a:t>
            </a:r>
            <a:r>
              <a:rPr lang="zh-CN" altLang="en-US">
                <a:ea typeface="MS PGothic" panose="020B0600070205080204" pitchFamily="34" charset="-128"/>
              </a:rPr>
              <a:t>怎么让百姓用起来</a:t>
            </a:r>
            <a:r>
              <a:rPr lang="en-US" altLang="zh-CN">
                <a:ea typeface="MS PGothic" panose="020B0600070205080204" pitchFamily="34" charset="-128"/>
              </a:rPr>
              <a:t>	</a:t>
            </a:r>
            <a:r>
              <a:rPr lang="zh-CN" altLang="en-US">
                <a:ea typeface="MS PGothic" panose="020B0600070205080204" pitchFamily="34" charset="-128"/>
              </a:rPr>
              <a:t>威逼、利诱和口碑</a:t>
            </a:r>
            <a:endParaRPr lang="en-US" altLang="zh-CN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zh-CN">
                <a:ea typeface="MS PGothic" panose="020B0600070205080204" pitchFamily="34" charset="-128"/>
              </a:rPr>
              <a:t>	</a:t>
            </a:r>
            <a:r>
              <a:rPr lang="zh-CN" altLang="en-US">
                <a:ea typeface="MS PGothic" panose="020B0600070205080204" pitchFamily="34" charset="-128"/>
              </a:rPr>
              <a:t>体系内的安装、积分制、实用赢口碑</a:t>
            </a:r>
            <a:endParaRPr lang="en-US" altLang="zh-CN">
              <a:ea typeface="MS PGothic" panose="020B0600070205080204" pitchFamily="34" charset="-128"/>
            </a:endParaRPr>
          </a:p>
          <a:p>
            <a:pPr eaLnBrk="1" hangingPunct="1"/>
            <a:r>
              <a:rPr lang="zh-CN" altLang="en-US">
                <a:ea typeface="MS PGothic" panose="020B0600070205080204" pitchFamily="34" charset="-128"/>
              </a:rPr>
              <a:t>第三方的团队，如何来做商业化的运营方式。</a:t>
            </a:r>
            <a:r>
              <a:rPr lang="en-US" altLang="zh-CN">
                <a:ea typeface="MS PGothic" panose="020B0600070205080204" pitchFamily="34" charset="-128"/>
              </a:rPr>
              <a:t>	</a:t>
            </a:r>
            <a:r>
              <a:rPr lang="zh-CN" altLang="en-US">
                <a:ea typeface="MS PGothic" panose="020B0600070205080204" pitchFamily="34" charset="-128"/>
              </a:rPr>
              <a:t>限时免费。弹出式广告经营权。</a:t>
            </a:r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6C33B6ED-21E2-CB2F-3E9A-397219581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83B083-0539-45A0-8831-09BB7C5DBD32}" type="slidenum">
              <a:rPr lang="zh-CN" altLang="en-US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13</a:t>
            </a:fld>
            <a:endParaRPr lang="zh-CN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9F62BF7D-D870-C61F-11F9-17EA242CF0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4C7C1845-5434-F0C7-334A-2AF0478A2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ea typeface="MS PGothic" panose="020B0600070205080204" pitchFamily="34" charset="-128"/>
              </a:rPr>
              <a:t>停车诱导服务的范围扩大。</a:t>
            </a:r>
            <a:r>
              <a:rPr lang="en-US" altLang="zh-CN"/>
              <a:t>GIS </a:t>
            </a:r>
            <a:r>
              <a:rPr lang="zh-CN" altLang="en-US">
                <a:ea typeface="MS PGothic" panose="020B0600070205080204" pitchFamily="34" charset="-128"/>
              </a:rPr>
              <a:t>背景，列出很多分类的停车点，包括马路边交警管理的停车泊位、人行道上城管管的停车泊位、商业经营性停车场、居民小区停车泊位、学校、企业、园区等公共停车泊位等。</a:t>
            </a:r>
            <a:endParaRPr lang="zh-CN" altLang="en-US"/>
          </a:p>
          <a:p>
            <a:endParaRPr lang="en-US" altLang="zh-CN">
              <a:ea typeface="MS PGothic" panose="020B0600070205080204" pitchFamily="34" charset="-128"/>
            </a:endParaRP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AF61F68E-0224-F3B4-1780-9915B9ECB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C6B31E-6ECF-4EC7-9771-51CD654335BB}" type="slidenum">
              <a:rPr lang="zh-CN" altLang="en-US">
                <a:solidFill>
                  <a:srgbClr val="000000"/>
                </a:solidFill>
                <a:ea typeface="MS PGothic" panose="020B0600070205080204" pitchFamily="34" charset="-128"/>
              </a:rPr>
              <a:pPr/>
              <a:t>17</a:t>
            </a:fld>
            <a:endParaRPr lang="zh-CN" altLang="en-US">
              <a:solidFill>
                <a:srgbClr val="000000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A1C2EFF-F36A-DFF7-6C85-09688C13A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85F29B-CD35-483E-9311-D40E78B285A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17B079F-DB75-593C-D1E6-331EB24647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588C27C-F2DD-A6C9-F05C-3F06AC61C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4E0717C-5D26-AC93-9073-7A05DC0F85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56DA43-6933-4C67-A918-5FD04FF91DE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514D6BAE-3479-2F33-FA3E-54599A9CCA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8129181-5A19-E479-7C13-5C11C2A41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92D94C7-BA6D-7AC5-8206-D00779B1FE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50262D-7131-43EC-9679-66ABFA58FEA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8BCF9E17-3F18-4541-3835-131A929D9E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93BC170C-6518-52A5-07E2-C424DC7D0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C23E5791-9739-265B-7F48-306468BC2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E0EC5E-C816-4AA0-B90B-4068C6590F2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45607EA-87C2-6B17-1F6F-0CCA222BDF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4CC5E51-CEAB-A705-D9FA-6363B085A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49F040D-ED81-E45D-C893-ECE42DFE4D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242BE5-7CE0-49A8-8507-8EB3994E2DE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B4DC34C-2911-9CF5-E90E-856ED920B1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D54C57C8-33E5-D244-C935-905F611F0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C2EEDF2-36D1-7F46-4EC1-A73B74CC6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5CFB4D-65F3-4945-B36C-AF35AD656CB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4A50763-8E07-472E-001C-95B8EA24C6B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B487DFA-31E8-F748-21B7-75ED20715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9A542711-CDCF-6712-EB61-F417C23A5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11FE792-24D2-4253-AE01-F1A332E6829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30E3DF6D-24F1-05B4-5E47-F067A71614A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DC5349CE-35C2-2EA5-5C37-557A4ED6F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DE2301DD-0BC2-F413-1476-02779544C4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B9B944-A132-412A-9907-EF10DCAA83EB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181B4FB-3630-1578-1309-DE9B7471D4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CD11DCB-C1A2-D4A8-BA2D-183382034E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976B7BC-27C1-3016-BA9D-D79864874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0A6DF6-6F23-4F66-98A5-283FFDDD002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6015921-528D-DA7C-87D6-08625DA5D8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65CB665-E189-D0B9-68B1-FFAFC8E81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2E8F5B-9E70-CCE7-947B-34BD40145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4E55D2-A953-241F-AC22-B43B07B7F7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419829-50AB-94AF-2FD4-A10297870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8D387-912E-4AD1-A90D-A6FF111EAD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53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E67D6F2-19E4-E113-81D7-FD98E36E6B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67FA66-8F0A-45F0-8281-8A28908A9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779F2F-D6EC-53A0-BCCB-4FCAB0AEF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59EAA-2D30-49CF-8257-AA92C17476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07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1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6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A67B40-55A3-36D6-73D9-4CAA616B16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E9CBFB-BF8A-5BD7-7B81-23276648C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002D00-A3CD-44CE-2BCE-77AAA929F7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29F9F-F193-4902-A449-2407A176C0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4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55577" y="764703"/>
            <a:ext cx="7542968" cy="528367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  <a:effectLst>
            <a:innerShdw blurRad="63500" dist="50800" dir="13500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spcCol="0" rtlCol="0" fromWordArt="0" anchor="ctr" forceAA="0">
            <a:noAutofit/>
          </a:bodyPr>
          <a:lstStyle>
            <a:lvl1pPr>
              <a:defRPr lang="zh-CN" altLang="en-US" dirty="0">
                <a:solidFill>
                  <a:schemeClr val="lt1"/>
                </a:solidFill>
              </a:defRPr>
            </a:lvl1pPr>
          </a:lstStyle>
          <a:p>
            <a:pPr lvl="0"/>
            <a:endParaRPr lang="zh-CN" altLang="en-US" noProof="0" dirty="0"/>
          </a:p>
        </p:txBody>
      </p:sp>
      <p:sp>
        <p:nvSpPr>
          <p:cNvPr id="2" name="日期占位符 4">
            <a:extLst>
              <a:ext uri="{FF2B5EF4-FFF2-40B4-BE49-F238E27FC236}">
                <a16:creationId xmlns:a16="http://schemas.microsoft.com/office/drawing/2014/main" id="{EC5D0F67-7975-FF5C-3012-143B83FC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650" y="6165850"/>
            <a:ext cx="2133600" cy="365125"/>
          </a:xfr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5B18846-F7E7-473C-9B45-862EEA029C56}" type="datetime1">
              <a:rPr lang="zh-CN" altLang="en-US"/>
              <a:pPr>
                <a:defRPr/>
              </a:pPr>
              <a:t>2025/2/24</a:t>
            </a:fld>
            <a:endParaRPr lang="zh-CN" altLang="en-US"/>
          </a:p>
        </p:txBody>
      </p:sp>
      <p:sp>
        <p:nvSpPr>
          <p:cNvPr id="4" name="页脚占位符 5">
            <a:extLst>
              <a:ext uri="{FF2B5EF4-FFF2-40B4-BE49-F238E27FC236}">
                <a16:creationId xmlns:a16="http://schemas.microsoft.com/office/drawing/2014/main" id="{75CEC867-1FF4-C291-C79D-4AA08CD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2613" y="6165850"/>
            <a:ext cx="2895600" cy="365125"/>
          </a:xfrm>
        </p:spPr>
        <p:txBody>
          <a:bodyPr/>
          <a:lstStyle>
            <a:lvl1pPr eaLnBrk="1" hangingPunct="1">
              <a:defRPr sz="1800">
                <a:solidFill>
                  <a:prstClr val="black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小田 </a:t>
            </a:r>
            <a:r>
              <a:rPr lang="en-US" altLang="zh-CN"/>
              <a:t>@ www.iloveppt.org</a:t>
            </a:r>
            <a:endParaRPr lang="zh-CN" altLang="en-US"/>
          </a:p>
        </p:txBody>
      </p:sp>
      <p:sp>
        <p:nvSpPr>
          <p:cNvPr id="5" name="灯片编号占位符 6">
            <a:extLst>
              <a:ext uri="{FF2B5EF4-FFF2-40B4-BE49-F238E27FC236}">
                <a16:creationId xmlns:a16="http://schemas.microsoft.com/office/drawing/2014/main" id="{82AEE4C8-8567-EF01-494A-259C9DEA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4263" y="6165850"/>
            <a:ext cx="2133600" cy="365125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fld id="{017C54BA-8244-4AED-B601-F7D22AAB7AC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1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F00D02-26DA-949E-97E9-0FC099221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C46961-E121-F8A6-9BAB-4796D6D218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60E6BC-1560-853E-65E3-B0AC28210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12BA4-F63D-4804-8CFD-AA472FE47D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04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F63A6-7EA5-0CFF-C1ED-4A553D7CE7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C09CDE-89D1-2475-F08B-9621CE8C7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E00BC2-FE26-F174-6B57-34E64D8AC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8E6F81-A184-4FB6-B9FD-423FC31358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4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40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40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325AD-3A24-D049-EC8F-1BA6D2C623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36B29-BC95-D583-67F2-FB0EFDBDEA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5A36AC-A8E6-DD85-10BF-BB46410B2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8EE6F5-1FD4-420F-832B-237C155913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173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E2C4B5-8D6B-7BB2-B705-D3FA784DAC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3A0C41A-B300-743D-2F25-BB60098A1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EAE2D55-66DF-EC5A-4ACB-014F9F36B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0F809-92BB-4A2A-9852-9B64FB5600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17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E27F40A-BD43-1DB5-CCDE-2A4C084DD6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0D3628-1646-889E-433E-D503B51423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C7E742-1692-1304-6C70-E89CCB7840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A08FE5-2945-4053-A26B-07AD7AE178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518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AF2E12-3860-61B8-8B7B-8283B7BC2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F34EE64-0A6D-776E-F80B-E34FD42F31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CE65F0-18F9-113B-61AE-252BD75A42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DA289B-B766-4114-B3FB-B83A7B7D96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15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7CCEA9-284D-AD5C-D7D3-0DD7ACE5F9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1D48F-4736-4F4E-6E4A-741C4D7FF4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535FE6-BAD7-0711-92D2-E8A9E9F8DB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2ED3FF-9875-426D-9790-5C2D3339E2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97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198A96-10A6-B362-4C8D-5F9F6A5326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DBA2F-DB9D-71AB-B9B2-B2C42D4B9C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0E3F4-0197-59A5-E90C-0107880401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F49F9-3279-40A7-A15B-5DE6A6D832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253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4EE9A4DE-91B1-7B1A-D445-6DFBEB971B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8B4EFE2-8F2C-B7B6-CB7C-B0388B1E7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8C1ABF79-CE46-0466-67C5-995A6D3C3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62039A1-8B49-EF94-B84A-1E5AC3F21ED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E249A2-6694-2B11-27F7-EF195C632D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41CC93B-5704-8AD0-8EF7-ECDE2083DB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393283EB-3E43-428E-A832-67059FC04D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4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3E08886-5213-CCFC-54D6-68D01D9C4E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 anchor="ctr"/>
          <a:lstStyle/>
          <a:p>
            <a:pPr eaLnBrk="1" hangingPunct="1"/>
            <a:r>
              <a:rPr lang="en-US" altLang="zh-CN" sz="3600"/>
              <a:t>Ch.18  MobileApp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B2A9273-8405-3CCA-A0B7-0350BE810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18.7 Assessing Mobile Interactive Development Environments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D04BCCA3-A1A7-49CF-87D6-A25C28558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General productivity features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Third-party SDK integration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Post-compilation tools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Over the air development support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End-to-end mobile application development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Documentation and tutorials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Graphical user interface builders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0328AE2-EABB-14E4-F50F-B46893AC9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18.8 MobileApp Middleware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9CA5AFB8-FB8D-7084-7298-80B23CCDD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Facilitates communication and coordination of distributed components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Allows developers to rely on abstractions and hide mobile environment details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Helps MobileApps to achieve context awareness as required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C4DD033-9B0B-DE4E-123D-C38190CE6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Case: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智慧城管市民互动应用</a:t>
            </a:r>
            <a:endParaRPr lang="en-US" altLang="zh-CN" sz="2400"/>
          </a:p>
        </p:txBody>
      </p:sp>
      <p:pic>
        <p:nvPicPr>
          <p:cNvPr id="25603" name="图片 4" descr="屏幕剪辑">
            <a:extLst>
              <a:ext uri="{FF2B5EF4-FFF2-40B4-BE49-F238E27FC236}">
                <a16:creationId xmlns:a16="http://schemas.microsoft.com/office/drawing/2014/main" id="{A338EF47-E6E5-5DA8-1FD5-AD6178A4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1557338"/>
            <a:ext cx="4881562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D71F8230-4766-1A59-F2EC-6FED22041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989138"/>
            <a:ext cx="3024187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000" b="1"/>
              <a:t>智慧城市建设示范试点项目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提供城市管理的多项公共服务</a:t>
            </a:r>
          </a:p>
          <a:p>
            <a:pPr>
              <a:spcBef>
                <a:spcPts val="600"/>
              </a:spcBef>
            </a:pPr>
            <a:r>
              <a:rPr lang="zh-CN" altLang="en-US" sz="2000" b="1"/>
              <a:t>提供市民快速参与城市管理的渠道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iOS&amp;Android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7BEA9D7B-53F6-8F6B-DEF2-5AEB34A67B56}"/>
              </a:ext>
            </a:extLst>
          </p:cNvPr>
          <p:cNvSpPr txBox="1">
            <a:spLocks/>
          </p:cNvSpPr>
          <p:nvPr/>
        </p:nvSpPr>
        <p:spPr bwMode="auto">
          <a:xfrm>
            <a:off x="742950" y="779463"/>
            <a:ext cx="754221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ln w="1905"/>
                <a:solidFill>
                  <a:srgbClr val="78953D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智慧城管应用</a:t>
            </a:r>
          </a:p>
        </p:txBody>
      </p:sp>
      <p:sp>
        <p:nvSpPr>
          <p:cNvPr id="26627" name="TextBox 29">
            <a:extLst>
              <a:ext uri="{FF2B5EF4-FFF2-40B4-BE49-F238E27FC236}">
                <a16:creationId xmlns:a16="http://schemas.microsoft.com/office/drawing/2014/main" id="{056AC14D-20E0-D95C-589F-3BA037CFD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5627688"/>
            <a:ext cx="1300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我的积分</a:t>
            </a:r>
          </a:p>
        </p:txBody>
      </p:sp>
      <p:sp>
        <p:nvSpPr>
          <p:cNvPr id="26628" name="TextBox 29">
            <a:extLst>
              <a:ext uri="{FF2B5EF4-FFF2-40B4-BE49-F238E27FC236}">
                <a16:creationId xmlns:a16="http://schemas.microsoft.com/office/drawing/2014/main" id="{291E0E2F-398A-02E7-DC45-F125EBA7D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5627688"/>
            <a:ext cx="1300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我的任务</a:t>
            </a:r>
          </a:p>
        </p:txBody>
      </p:sp>
      <p:sp>
        <p:nvSpPr>
          <p:cNvPr id="26629" name="TextBox 26">
            <a:extLst>
              <a:ext uri="{FF2B5EF4-FFF2-40B4-BE49-F238E27FC236}">
                <a16:creationId xmlns:a16="http://schemas.microsoft.com/office/drawing/2014/main" id="{7731992D-9BAC-F16E-3022-F576ABEBA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5626100"/>
            <a:ext cx="11652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我的爱车</a:t>
            </a:r>
          </a:p>
        </p:txBody>
      </p:sp>
      <p:sp>
        <p:nvSpPr>
          <p:cNvPr id="26630" name="TextBox 26">
            <a:extLst>
              <a:ext uri="{FF2B5EF4-FFF2-40B4-BE49-F238E27FC236}">
                <a16:creationId xmlns:a16="http://schemas.microsoft.com/office/drawing/2014/main" id="{02C394B6-062D-6FC5-BFB6-E6461E68A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627688"/>
            <a:ext cx="1165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我的宠物</a:t>
            </a:r>
          </a:p>
        </p:txBody>
      </p:sp>
      <p:sp>
        <p:nvSpPr>
          <p:cNvPr id="26631" name="TextBox 28">
            <a:extLst>
              <a:ext uri="{FF2B5EF4-FFF2-40B4-BE49-F238E27FC236}">
                <a16:creationId xmlns:a16="http://schemas.microsoft.com/office/drawing/2014/main" id="{2E462E2C-A797-F5E7-9F30-B9A3D1E1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5613400"/>
            <a:ext cx="1295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我的店铺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85E4130-DAD2-D8CF-66BA-EA588337DB03}"/>
              </a:ext>
            </a:extLst>
          </p:cNvPr>
          <p:cNvCxnSpPr/>
          <p:nvPr/>
        </p:nvCxnSpPr>
        <p:spPr>
          <a:xfrm>
            <a:off x="750888" y="4492625"/>
            <a:ext cx="75422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E:\文档资料\事务未完成\项目\【沈瑶】杭州城管项目咨询\20130118 咨询项目工作汇报--调研计划安排\素材\未标题-2.png">
            <a:extLst>
              <a:ext uri="{FF2B5EF4-FFF2-40B4-BE49-F238E27FC236}">
                <a16:creationId xmlns:a16="http://schemas.microsoft.com/office/drawing/2014/main" id="{6EAD3BA1-1354-5E3E-17D9-8495C39AA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4638" y="4630738"/>
            <a:ext cx="1058862" cy="1050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文档资料\事务未完成\项目\【沈瑶】杭州城管项目咨询\20130118 咨询项目工作汇报--调研计划安排\素材\未标题-8.png">
            <a:extLst>
              <a:ext uri="{FF2B5EF4-FFF2-40B4-BE49-F238E27FC236}">
                <a16:creationId xmlns:a16="http://schemas.microsoft.com/office/drawing/2014/main" id="{A87A290C-FDE9-6C20-C8CC-3095973E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2275" y="4597400"/>
            <a:ext cx="1087438" cy="112871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9" descr="C:\Users\Tao\Desktop\未标题-9.png">
            <a:extLst>
              <a:ext uri="{FF2B5EF4-FFF2-40B4-BE49-F238E27FC236}">
                <a16:creationId xmlns:a16="http://schemas.microsoft.com/office/drawing/2014/main" id="{8031D201-3111-E4C5-5A9B-DD86D9BD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4600" y="4583113"/>
            <a:ext cx="1095375" cy="1104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00A69090-B565-A9FE-617A-53BDBECD3409}"/>
              </a:ext>
            </a:extLst>
          </p:cNvPr>
          <p:cNvGrpSpPr>
            <a:grpSpLocks/>
          </p:cNvGrpSpPr>
          <p:nvPr/>
        </p:nvGrpSpPr>
        <p:grpSpPr bwMode="auto">
          <a:xfrm>
            <a:off x="1130300" y="1455738"/>
            <a:ext cx="6886575" cy="3009900"/>
            <a:chOff x="1130308" y="1455521"/>
            <a:chExt cx="6886848" cy="3010254"/>
          </a:xfrm>
        </p:grpSpPr>
        <p:sp>
          <p:nvSpPr>
            <p:cNvPr id="26666" name="TextBox 21">
              <a:extLst>
                <a:ext uri="{FF2B5EF4-FFF2-40B4-BE49-F238E27FC236}">
                  <a16:creationId xmlns:a16="http://schemas.microsoft.com/office/drawing/2014/main" id="{9FA0088D-2C5D-0C32-5221-28B7F3386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215" y="2517195"/>
              <a:ext cx="1228725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城管拍拍</a:t>
              </a:r>
            </a:p>
          </p:txBody>
        </p:sp>
        <p:sp>
          <p:nvSpPr>
            <p:cNvPr id="26667" name="TextBox 23">
              <a:extLst>
                <a:ext uri="{FF2B5EF4-FFF2-40B4-BE49-F238E27FC236}">
                  <a16:creationId xmlns:a16="http://schemas.microsoft.com/office/drawing/2014/main" id="{A89EDFC4-8DDC-CFAB-42DD-9BD457517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9157" y="2517195"/>
              <a:ext cx="1219200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城管动态</a:t>
              </a:r>
            </a:p>
          </p:txBody>
        </p:sp>
        <p:sp>
          <p:nvSpPr>
            <p:cNvPr id="26668" name="TextBox 20">
              <a:extLst>
                <a:ext uri="{FF2B5EF4-FFF2-40B4-BE49-F238E27FC236}">
                  <a16:creationId xmlns:a16="http://schemas.microsoft.com/office/drawing/2014/main" id="{1CA473E8-877D-E22B-DDA5-19F6F3BE0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3240" y="2517716"/>
              <a:ext cx="125253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便民公告</a:t>
              </a:r>
            </a:p>
          </p:txBody>
        </p:sp>
        <p:sp>
          <p:nvSpPr>
            <p:cNvPr id="26669" name="TextBox 24">
              <a:extLst>
                <a:ext uri="{FF2B5EF4-FFF2-40B4-BE49-F238E27FC236}">
                  <a16:creationId xmlns:a16="http://schemas.microsoft.com/office/drawing/2014/main" id="{F5543BC4-E807-5741-BD73-63760114E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0121" y="2517989"/>
              <a:ext cx="1176337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政策法规</a:t>
              </a:r>
            </a:p>
          </p:txBody>
        </p:sp>
        <p:sp>
          <p:nvSpPr>
            <p:cNvPr id="26670" name="TextBox 24">
              <a:extLst>
                <a:ext uri="{FF2B5EF4-FFF2-40B4-BE49-F238E27FC236}">
                  <a16:creationId xmlns:a16="http://schemas.microsoft.com/office/drawing/2014/main" id="{F61F6CD3-E842-4A47-47AE-29E1D0CA0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5423" y="2517195"/>
              <a:ext cx="1176337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每日一题</a:t>
              </a:r>
            </a:p>
          </p:txBody>
        </p:sp>
        <p:sp>
          <p:nvSpPr>
            <p:cNvPr id="26671" name="TextBox 20">
              <a:extLst>
                <a:ext uri="{FF2B5EF4-FFF2-40B4-BE49-F238E27FC236}">
                  <a16:creationId xmlns:a16="http://schemas.microsoft.com/office/drawing/2014/main" id="{68FEA1E7-6367-1B40-B9D0-2F2DB8ACD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0308" y="4066364"/>
              <a:ext cx="125253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泊车达人</a:t>
              </a:r>
            </a:p>
          </p:txBody>
        </p:sp>
        <p:sp>
          <p:nvSpPr>
            <p:cNvPr id="26672" name="TextBox 20">
              <a:extLst>
                <a:ext uri="{FF2B5EF4-FFF2-40B4-BE49-F238E27FC236}">
                  <a16:creationId xmlns:a16="http://schemas.microsoft.com/office/drawing/2014/main" id="{1D422287-ADD1-25E0-E9E5-4ED3B2581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7572" y="4080012"/>
              <a:ext cx="125253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挪车求助</a:t>
              </a:r>
            </a:p>
          </p:txBody>
        </p:sp>
        <p:sp>
          <p:nvSpPr>
            <p:cNvPr id="26673" name="TextBox 20">
              <a:extLst>
                <a:ext uri="{FF2B5EF4-FFF2-40B4-BE49-F238E27FC236}">
                  <a16:creationId xmlns:a16="http://schemas.microsoft.com/office/drawing/2014/main" id="{216C4315-3504-19C9-44AD-8CAE28591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6888" y="4066364"/>
              <a:ext cx="125253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路况预告</a:t>
              </a:r>
            </a:p>
          </p:txBody>
        </p:sp>
        <p:sp>
          <p:nvSpPr>
            <p:cNvPr id="26674" name="TextBox 25">
              <a:extLst>
                <a:ext uri="{FF2B5EF4-FFF2-40B4-BE49-F238E27FC236}">
                  <a16:creationId xmlns:a16="http://schemas.microsoft.com/office/drawing/2014/main" id="{D1866CE8-6A32-CCB7-D81D-4845BBD20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0904" y="4052716"/>
              <a:ext cx="1249363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云呼热线</a:t>
              </a:r>
            </a:p>
          </p:txBody>
        </p:sp>
        <p:sp>
          <p:nvSpPr>
            <p:cNvPr id="26675" name="TextBox 60">
              <a:extLst>
                <a:ext uri="{FF2B5EF4-FFF2-40B4-BE49-F238E27FC236}">
                  <a16:creationId xmlns:a16="http://schemas.microsoft.com/office/drawing/2014/main" id="{60561218-1DD7-9FC1-3F24-A10E71CA9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4618" y="4053237"/>
              <a:ext cx="125253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天天骑车</a:t>
              </a:r>
            </a:p>
          </p:txBody>
        </p:sp>
        <p:pic>
          <p:nvPicPr>
            <p:cNvPr id="1026" name="Picture 2" descr="E:\文档资料\事务未完成\项目\【沈瑶】杭州城管项目咨询\20130118 咨询项目工作汇报--调研计划安排\素材\未标题-1.png">
              <a:extLst>
                <a:ext uri="{FF2B5EF4-FFF2-40B4-BE49-F238E27FC236}">
                  <a16:creationId xmlns:a16="http://schemas.microsoft.com/office/drawing/2014/main" id="{7E715C97-82AB-3ABA-6465-90FD7C69E2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515157" y="3025743"/>
              <a:ext cx="1011278" cy="106057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E:\文档资料\事务未完成\项目\【沈瑶】杭州城管项目咨询\20130118 咨询项目工作汇报--调研计划安排\素材\未标题-3.png">
              <a:extLst>
                <a:ext uri="{FF2B5EF4-FFF2-40B4-BE49-F238E27FC236}">
                  <a16:creationId xmlns:a16="http://schemas.microsoft.com/office/drawing/2014/main" id="{B8239A56-B4A6-D2E3-3614-87DBE235F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872524" y="1506327"/>
              <a:ext cx="1009690" cy="103517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E:\文档资料\事务未完成\项目\【沈瑶】杭州城管项目咨询\20130118 咨询项目工作汇报--调研计划安排\素材\未标题-6.png">
              <a:extLst>
                <a:ext uri="{FF2B5EF4-FFF2-40B4-BE49-F238E27FC236}">
                  <a16:creationId xmlns:a16="http://schemas.microsoft.com/office/drawing/2014/main" id="{C9A55C7D-2BE5-9168-1A60-906799DC9A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717871" y="1455521"/>
              <a:ext cx="1025566" cy="10859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:\文档资料\事务未完成\项目\【沈瑶】杭州城管项目咨询\20130118 咨询项目工作汇报--调研计划安排\素材\未标题-5.png">
              <a:extLst>
                <a:ext uri="{FF2B5EF4-FFF2-40B4-BE49-F238E27FC236}">
                  <a16:creationId xmlns:a16="http://schemas.microsoft.com/office/drawing/2014/main" id="{DDDD327A-FCBF-810A-D3B0-AA1CE94F6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247788" y="1482511"/>
              <a:ext cx="1066842" cy="108597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E:\文档资料\事务未完成\项目\【沈瑶】杭州城管项目咨询\20130118 咨询项目工作汇报--调研计划安排\素材\未标题-4.png">
              <a:extLst>
                <a:ext uri="{FF2B5EF4-FFF2-40B4-BE49-F238E27FC236}">
                  <a16:creationId xmlns:a16="http://schemas.microsoft.com/office/drawing/2014/main" id="{D9B62A54-D020-2DB9-D8CF-AEAC583D6A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1271602" y="3062260"/>
              <a:ext cx="1033503" cy="10224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:\Users\Tao\Desktop\未标题-10.png">
              <a:extLst>
                <a:ext uri="{FF2B5EF4-FFF2-40B4-BE49-F238E27FC236}">
                  <a16:creationId xmlns:a16="http://schemas.microsoft.com/office/drawing/2014/main" id="{F01E6DC4-4E5D-B22F-C553-36F6D4DB6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5518332" y="1498388"/>
              <a:ext cx="1008103" cy="10161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Tao\Desktop\未标题-12.png">
              <a:extLst>
                <a:ext uri="{FF2B5EF4-FFF2-40B4-BE49-F238E27FC236}">
                  <a16:creationId xmlns:a16="http://schemas.microsoft.com/office/drawing/2014/main" id="{5B542621-594B-B13D-3684-834F2E207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4070475" y="1457108"/>
              <a:ext cx="1131933" cy="107962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Tao\Desktop\未标题-18.png">
              <a:extLst>
                <a:ext uri="{FF2B5EF4-FFF2-40B4-BE49-F238E27FC236}">
                  <a16:creationId xmlns:a16="http://schemas.microsoft.com/office/drawing/2014/main" id="{D11C08BB-A10D-9A98-ED97-AFB0B5F72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4133977" y="3038444"/>
              <a:ext cx="1009690" cy="10192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Tao\Desktop\未标题-21.png">
              <a:extLst>
                <a:ext uri="{FF2B5EF4-FFF2-40B4-BE49-F238E27FC236}">
                  <a16:creationId xmlns:a16="http://schemas.microsoft.com/office/drawing/2014/main" id="{B6744063-BEF9-4DD7-33D4-EAB732E11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2682945" y="2976525"/>
              <a:ext cx="1112882" cy="110344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C:\Users\Tao\Desktop\未标题-25.png">
              <a:extLst>
                <a:ext uri="{FF2B5EF4-FFF2-40B4-BE49-F238E27FC236}">
                  <a16:creationId xmlns:a16="http://schemas.microsoft.com/office/drawing/2014/main" id="{4930A178-4436-C422-D2F9-8D899A854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6864585" y="3006690"/>
              <a:ext cx="1044616" cy="108280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9" name="Picture 25" descr="C:\Users\Tao\Desktop\未标题-26.png">
            <a:extLst>
              <a:ext uri="{FF2B5EF4-FFF2-40B4-BE49-F238E27FC236}">
                <a16:creationId xmlns:a16="http://schemas.microsoft.com/office/drawing/2014/main" id="{99A88F9F-2082-3240-4F33-AFA9FE7F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2667000" y="4618038"/>
            <a:ext cx="1035050" cy="10636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C:\Users\Tao\Desktop\未标题-27.png">
            <a:extLst>
              <a:ext uri="{FF2B5EF4-FFF2-40B4-BE49-F238E27FC236}">
                <a16:creationId xmlns:a16="http://schemas.microsoft.com/office/drawing/2014/main" id="{448A886B-EDC8-0274-97FB-13FCBE145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867525" y="4657725"/>
            <a:ext cx="1046163" cy="99695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F97C3DCA-A35C-A189-6FC9-C894E022E562}"/>
              </a:ext>
            </a:extLst>
          </p:cNvPr>
          <p:cNvGrpSpPr>
            <a:grpSpLocks/>
          </p:cNvGrpSpPr>
          <p:nvPr/>
        </p:nvGrpSpPr>
        <p:grpSpPr bwMode="auto">
          <a:xfrm>
            <a:off x="1157288" y="1457325"/>
            <a:ext cx="6897687" cy="2959100"/>
            <a:chOff x="1135071" y="1504057"/>
            <a:chExt cx="6897469" cy="2958917"/>
          </a:xfrm>
        </p:grpSpPr>
        <p:pic>
          <p:nvPicPr>
            <p:cNvPr id="26646" name="Picture 40">
              <a:extLst>
                <a:ext uri="{FF2B5EF4-FFF2-40B4-BE49-F238E27FC236}">
                  <a16:creationId xmlns:a16="http://schemas.microsoft.com/office/drawing/2014/main" id="{34E71E4A-807E-15E5-C44A-F05A461382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149" y="3065612"/>
              <a:ext cx="1028700" cy="100965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7" name="TextBox 25">
              <a:extLst>
                <a:ext uri="{FF2B5EF4-FFF2-40B4-BE49-F238E27FC236}">
                  <a16:creationId xmlns:a16="http://schemas.microsoft.com/office/drawing/2014/main" id="{D5BAE25F-59DF-122C-5D83-7C47A4E3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376" y="4064357"/>
              <a:ext cx="1250950" cy="384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便捷支付</a:t>
              </a:r>
            </a:p>
          </p:txBody>
        </p:sp>
        <p:pic>
          <p:nvPicPr>
            <p:cNvPr id="113" name="Picture 3">
              <a:extLst>
                <a:ext uri="{FF2B5EF4-FFF2-40B4-BE49-F238E27FC236}">
                  <a16:creationId xmlns:a16="http://schemas.microsoft.com/office/drawing/2014/main" id="{72264298-4FB2-413A-3524-B78D20C77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3846" y="3074189"/>
              <a:ext cx="981075" cy="1020763"/>
            </a:xfrm>
            <a:prstGeom prst="roundRect">
              <a:avLst/>
            </a:prstGeom>
            <a:noFill/>
            <a:ln>
              <a:noFill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9" name="TextBox 25">
              <a:extLst>
                <a:ext uri="{FF2B5EF4-FFF2-40B4-BE49-F238E27FC236}">
                  <a16:creationId xmlns:a16="http://schemas.microsoft.com/office/drawing/2014/main" id="{3EE1D456-1F6C-EB49-EBC5-C768F7CBC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0819" y="4077211"/>
              <a:ext cx="1252537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关联设置</a:t>
              </a:r>
            </a:p>
          </p:txBody>
        </p:sp>
        <p:sp>
          <p:nvSpPr>
            <p:cNvPr id="26650" name="TextBox 20">
              <a:extLst>
                <a:ext uri="{FF2B5EF4-FFF2-40B4-BE49-F238E27FC236}">
                  <a16:creationId xmlns:a16="http://schemas.microsoft.com/office/drawing/2014/main" id="{407F657F-5A8A-1332-E6AE-222947DC1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1101" y="4063563"/>
              <a:ext cx="125253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防汛抗冻</a:t>
              </a:r>
            </a:p>
          </p:txBody>
        </p:sp>
        <p:sp>
          <p:nvSpPr>
            <p:cNvPr id="26651" name="TextBox 20">
              <a:extLst>
                <a:ext uri="{FF2B5EF4-FFF2-40B4-BE49-F238E27FC236}">
                  <a16:creationId xmlns:a16="http://schemas.microsoft.com/office/drawing/2014/main" id="{ADA522B6-FE33-797C-31FC-8711A940C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190" y="4077211"/>
              <a:ext cx="125253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河道水质</a:t>
              </a:r>
            </a:p>
          </p:txBody>
        </p:sp>
        <p:sp>
          <p:nvSpPr>
            <p:cNvPr id="26652" name="TextBox 20">
              <a:extLst>
                <a:ext uri="{FF2B5EF4-FFF2-40B4-BE49-F238E27FC236}">
                  <a16:creationId xmlns:a16="http://schemas.microsoft.com/office/drawing/2014/main" id="{8A598C75-62F6-770B-096C-9BD03E831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4950" y="4077211"/>
              <a:ext cx="125253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紧急开挖</a:t>
              </a:r>
            </a:p>
          </p:txBody>
        </p:sp>
        <p:sp>
          <p:nvSpPr>
            <p:cNvPr id="26653" name="TextBox 25">
              <a:extLst>
                <a:ext uri="{FF2B5EF4-FFF2-40B4-BE49-F238E27FC236}">
                  <a16:creationId xmlns:a16="http://schemas.microsoft.com/office/drawing/2014/main" id="{DA45419E-63A0-E39B-A16F-7F3C91EBC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607" y="2556250"/>
              <a:ext cx="1252537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找找公厕</a:t>
              </a:r>
            </a:p>
          </p:txBody>
        </p:sp>
        <p:sp>
          <p:nvSpPr>
            <p:cNvPr id="26654" name="TextBox 20">
              <a:extLst>
                <a:ext uri="{FF2B5EF4-FFF2-40B4-BE49-F238E27FC236}">
                  <a16:creationId xmlns:a16="http://schemas.microsoft.com/office/drawing/2014/main" id="{6031B8DE-9CD4-67D6-11DA-74323F80D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071" y="2528954"/>
              <a:ext cx="125253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城管窗口</a:t>
              </a:r>
            </a:p>
          </p:txBody>
        </p:sp>
        <p:sp>
          <p:nvSpPr>
            <p:cNvPr id="26655" name="TextBox 20">
              <a:extLst>
                <a:ext uri="{FF2B5EF4-FFF2-40B4-BE49-F238E27FC236}">
                  <a16:creationId xmlns:a16="http://schemas.microsoft.com/office/drawing/2014/main" id="{58343BC3-6A60-A939-AFAF-D9C0048F3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190" y="2542602"/>
              <a:ext cx="1252538" cy="385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便民驿站</a:t>
              </a:r>
            </a:p>
          </p:txBody>
        </p:sp>
        <p:sp>
          <p:nvSpPr>
            <p:cNvPr id="26656" name="TextBox 25">
              <a:extLst>
                <a:ext uri="{FF2B5EF4-FFF2-40B4-BE49-F238E27FC236}">
                  <a16:creationId xmlns:a16="http://schemas.microsoft.com/office/drawing/2014/main" id="{C2E6FD49-BBC6-2185-2391-727097827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231" y="2569898"/>
              <a:ext cx="1252537" cy="385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放心供气</a:t>
              </a:r>
            </a:p>
          </p:txBody>
        </p:sp>
        <p:sp>
          <p:nvSpPr>
            <p:cNvPr id="26657" name="TextBox 20">
              <a:extLst>
                <a:ext uri="{FF2B5EF4-FFF2-40B4-BE49-F238E27FC236}">
                  <a16:creationId xmlns:a16="http://schemas.microsoft.com/office/drawing/2014/main" id="{EFE657FA-55FC-5AB8-D770-0DE7995E3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0002" y="2556771"/>
              <a:ext cx="1252538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9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公交慢行</a:t>
              </a:r>
            </a:p>
          </p:txBody>
        </p:sp>
        <p:pic>
          <p:nvPicPr>
            <p:cNvPr id="123" name="Picture 28" descr="C:\Users\Tao\Desktop\未标题-31.png">
              <a:extLst>
                <a:ext uri="{FF2B5EF4-FFF2-40B4-BE49-F238E27FC236}">
                  <a16:creationId xmlns:a16="http://schemas.microsoft.com/office/drawing/2014/main" id="{A07ECFEF-D044-27A9-AC13-79D8E91C0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2578062" y="1529455"/>
              <a:ext cx="1179476" cy="110007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27" descr="C:\Users\Tao\Desktop\未标题-28.png">
              <a:extLst>
                <a:ext uri="{FF2B5EF4-FFF2-40B4-BE49-F238E27FC236}">
                  <a16:creationId xmlns:a16="http://schemas.microsoft.com/office/drawing/2014/main" id="{8EE39E77-BAEE-67CA-80B6-A119A49D38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/>
            <a:srcRect/>
            <a:stretch>
              <a:fillRect/>
            </a:stretch>
          </p:blipFill>
          <p:spPr bwMode="auto">
            <a:xfrm>
              <a:off x="1254129" y="1529455"/>
              <a:ext cx="1014381" cy="99530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5" name="Picture 2" descr="C:\Users\Tao\Desktop\未标题-32.png">
              <a:extLst>
                <a:ext uri="{FF2B5EF4-FFF2-40B4-BE49-F238E27FC236}">
                  <a16:creationId xmlns:a16="http://schemas.microsoft.com/office/drawing/2014/main" id="{F201D1AE-4D22-7DD8-EDDE-5310650B25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/>
            <a:srcRect/>
            <a:stretch>
              <a:fillRect/>
            </a:stretch>
          </p:blipFill>
          <p:spPr bwMode="auto">
            <a:xfrm>
              <a:off x="4063915" y="1504057"/>
              <a:ext cx="1038192" cy="104609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3" descr="C:\Users\Tao\Desktop\未标题-29.png">
              <a:extLst>
                <a:ext uri="{FF2B5EF4-FFF2-40B4-BE49-F238E27FC236}">
                  <a16:creationId xmlns:a16="http://schemas.microsoft.com/office/drawing/2014/main" id="{8E41EC46-10C7-4FD9-148E-E5EE3F392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/>
            <a:srcRect/>
            <a:stretch>
              <a:fillRect/>
            </a:stretch>
          </p:blipFill>
          <p:spPr bwMode="auto">
            <a:xfrm>
              <a:off x="5484684" y="1531043"/>
              <a:ext cx="1038192" cy="105562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7" name="Picture 4" descr="C:\Users\Tao\Desktop\未标题-30.png">
              <a:extLst>
                <a:ext uri="{FF2B5EF4-FFF2-40B4-BE49-F238E27FC236}">
                  <a16:creationId xmlns:a16="http://schemas.microsoft.com/office/drawing/2014/main" id="{B92C4029-C76B-FB0A-831D-225847A16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/>
            <a:srcRect/>
            <a:stretch>
              <a:fillRect/>
            </a:stretch>
          </p:blipFill>
          <p:spPr bwMode="auto">
            <a:xfrm>
              <a:off x="6819728" y="1531043"/>
              <a:ext cx="1103278" cy="99371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8" name="Picture 5" descr="C:\Users\Tao\Desktop\未标题-33.png">
              <a:extLst>
                <a:ext uri="{FF2B5EF4-FFF2-40B4-BE49-F238E27FC236}">
                  <a16:creationId xmlns:a16="http://schemas.microsoft.com/office/drawing/2014/main" id="{F414ADE1-4ACD-8F21-D47A-4F9F07CB1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/>
            <a:srcRect/>
            <a:stretch>
              <a:fillRect/>
            </a:stretch>
          </p:blipFill>
          <p:spPr bwMode="auto">
            <a:xfrm>
              <a:off x="2606636" y="3045425"/>
              <a:ext cx="1096928" cy="105879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Picture 6" descr="C:\Users\Tao\Desktop\未标题-34.png">
              <a:extLst>
                <a:ext uri="{FF2B5EF4-FFF2-40B4-BE49-F238E27FC236}">
                  <a16:creationId xmlns:a16="http://schemas.microsoft.com/office/drawing/2014/main" id="{99F13BDE-AC60-A763-16DE-566A1AD5A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1220793" y="3034312"/>
              <a:ext cx="1055654" cy="107467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8" descr="C:\Users\Tao\Desktop\未标题-36.png">
              <a:extLst>
                <a:ext uri="{FF2B5EF4-FFF2-40B4-BE49-F238E27FC236}">
                  <a16:creationId xmlns:a16="http://schemas.microsoft.com/office/drawing/2014/main" id="{6B7A5D36-D6BD-C451-0F3E-B109CA957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/>
            <a:srcRect/>
            <a:stretch>
              <a:fillRect/>
            </a:stretch>
          </p:blipFill>
          <p:spPr bwMode="auto">
            <a:xfrm>
              <a:off x="4049629" y="3026376"/>
              <a:ext cx="1049304" cy="10683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id="{3D048ECD-A9C8-2525-6C47-7B3803178447}"/>
              </a:ext>
            </a:extLst>
          </p:cNvPr>
          <p:cNvGrpSpPr>
            <a:grpSpLocks/>
          </p:cNvGrpSpPr>
          <p:nvPr/>
        </p:nvGrpSpPr>
        <p:grpSpPr bwMode="auto">
          <a:xfrm rot="-842174">
            <a:off x="7477125" y="3581400"/>
            <a:ext cx="2851150" cy="3022600"/>
            <a:chOff x="96" y="1859"/>
            <a:chExt cx="2136" cy="2350"/>
          </a:xfrm>
        </p:grpSpPr>
        <p:sp>
          <p:nvSpPr>
            <p:cNvPr id="26641" name="Freeform 15">
              <a:extLst>
                <a:ext uri="{FF2B5EF4-FFF2-40B4-BE49-F238E27FC236}">
                  <a16:creationId xmlns:a16="http://schemas.microsoft.com/office/drawing/2014/main" id="{97F43ED2-34DE-3E22-C9EB-A0EB1F37D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6"/>
                <a:gd name="T61" fmla="*/ 0 h 2269"/>
                <a:gd name="T62" fmla="*/ 2136 w 2136"/>
                <a:gd name="T63" fmla="*/ 2269 h 2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E3C19F"/>
            </a:solidFill>
            <a:ln w="9525">
              <a:solidFill>
                <a:srgbClr val="DAAD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6642" name="Group 16">
              <a:extLst>
                <a:ext uri="{FF2B5EF4-FFF2-40B4-BE49-F238E27FC236}">
                  <a16:creationId xmlns:a16="http://schemas.microsoft.com/office/drawing/2014/main" id="{77D87225-1E31-E4D0-E025-48BDCFEB7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26644" name="Freeform 17">
                <a:extLst>
                  <a:ext uri="{FF2B5EF4-FFF2-40B4-BE49-F238E27FC236}">
                    <a16:creationId xmlns:a16="http://schemas.microsoft.com/office/drawing/2014/main" id="{C5453290-D9DC-0C86-8CD4-75C526CE92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740"/>
                  <a:gd name="T79" fmla="*/ 0 h 1610"/>
                  <a:gd name="T80" fmla="*/ 1740 w 1740"/>
                  <a:gd name="T81" fmla="*/ 1610 h 161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FB7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45" name="Freeform 18">
                <a:extLst>
                  <a:ext uri="{FF2B5EF4-FFF2-40B4-BE49-F238E27FC236}">
                    <a16:creationId xmlns:a16="http://schemas.microsoft.com/office/drawing/2014/main" id="{5922746B-92D8-F08A-0743-3C45E86D8E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225"/>
                  <a:gd name="T20" fmla="*/ 268 w 268"/>
                  <a:gd name="T21" fmla="*/ 225 h 2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>
                <a:solidFill>
                  <a:srgbClr val="DAAD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43" name="Freeform 19">
              <a:extLst>
                <a:ext uri="{FF2B5EF4-FFF2-40B4-BE49-F238E27FC236}">
                  <a16:creationId xmlns:a16="http://schemas.microsoft.com/office/drawing/2014/main" id="{10E62EC9-D45E-7FED-49A5-41CFA3C88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8"/>
                <a:gd name="T22" fmla="*/ 0 h 139"/>
                <a:gd name="T23" fmla="*/ 188 w 188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>
              <a:solidFill>
                <a:srgbClr val="DAAD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0231 L -0.17448 0.0023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6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48 0.00231 L -1.11111E-6 0.0023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5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23A7D84-826C-BBDE-103E-BC283FB2A356}"/>
              </a:ext>
            </a:extLst>
          </p:cNvPr>
          <p:cNvSpPr txBox="1">
            <a:spLocks/>
          </p:cNvSpPr>
          <p:nvPr/>
        </p:nvSpPr>
        <p:spPr bwMode="auto">
          <a:xfrm>
            <a:off x="742950" y="779463"/>
            <a:ext cx="754221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ln w="1905"/>
                <a:solidFill>
                  <a:srgbClr val="78953D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智慧城管应用</a:t>
            </a:r>
          </a:p>
        </p:txBody>
      </p:sp>
      <p:sp>
        <p:nvSpPr>
          <p:cNvPr id="28675" name="TextBox 29">
            <a:extLst>
              <a:ext uri="{FF2B5EF4-FFF2-40B4-BE49-F238E27FC236}">
                <a16:creationId xmlns:a16="http://schemas.microsoft.com/office/drawing/2014/main" id="{028A8E4A-7298-22CE-A5FC-0C0EBF6A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5627688"/>
            <a:ext cx="1300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我的积分</a:t>
            </a:r>
          </a:p>
        </p:txBody>
      </p:sp>
      <p:sp>
        <p:nvSpPr>
          <p:cNvPr id="28676" name="TextBox 29">
            <a:extLst>
              <a:ext uri="{FF2B5EF4-FFF2-40B4-BE49-F238E27FC236}">
                <a16:creationId xmlns:a16="http://schemas.microsoft.com/office/drawing/2014/main" id="{849B2D5B-00E5-99B2-193C-CB0123BB7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5627688"/>
            <a:ext cx="1300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我的任务</a:t>
            </a:r>
          </a:p>
        </p:txBody>
      </p:sp>
      <p:sp>
        <p:nvSpPr>
          <p:cNvPr id="28677" name="TextBox 26">
            <a:extLst>
              <a:ext uri="{FF2B5EF4-FFF2-40B4-BE49-F238E27FC236}">
                <a16:creationId xmlns:a16="http://schemas.microsoft.com/office/drawing/2014/main" id="{58EF92F8-08CF-0C97-F1A8-40C4723B9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5626100"/>
            <a:ext cx="11652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我的爱车</a:t>
            </a:r>
          </a:p>
        </p:txBody>
      </p:sp>
      <p:sp>
        <p:nvSpPr>
          <p:cNvPr id="28678" name="TextBox 26">
            <a:extLst>
              <a:ext uri="{FF2B5EF4-FFF2-40B4-BE49-F238E27FC236}">
                <a16:creationId xmlns:a16="http://schemas.microsoft.com/office/drawing/2014/main" id="{C753EFD0-B809-3F55-2CEB-3E7872D3A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627688"/>
            <a:ext cx="1165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我的宠物</a:t>
            </a:r>
          </a:p>
        </p:txBody>
      </p:sp>
      <p:sp>
        <p:nvSpPr>
          <p:cNvPr id="28679" name="TextBox 28">
            <a:extLst>
              <a:ext uri="{FF2B5EF4-FFF2-40B4-BE49-F238E27FC236}">
                <a16:creationId xmlns:a16="http://schemas.microsoft.com/office/drawing/2014/main" id="{D83EF0E8-8CBD-70BB-9A94-51A4961FD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5613400"/>
            <a:ext cx="1295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我的店铺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7EB1AB-B45E-FE0A-8A4E-5F8CEEA2B613}"/>
              </a:ext>
            </a:extLst>
          </p:cNvPr>
          <p:cNvCxnSpPr/>
          <p:nvPr/>
        </p:nvCxnSpPr>
        <p:spPr>
          <a:xfrm>
            <a:off x="750888" y="4492625"/>
            <a:ext cx="754221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 descr="E:\文档资料\事务未完成\项目\【沈瑶】杭州城管项目咨询\20130118 咨询项目工作汇报--调研计划安排\素材\未标题-2.png">
            <a:extLst>
              <a:ext uri="{FF2B5EF4-FFF2-40B4-BE49-F238E27FC236}">
                <a16:creationId xmlns:a16="http://schemas.microsoft.com/office/drawing/2014/main" id="{9B05310A-1373-090E-6791-F9DF00916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4638" y="4630738"/>
            <a:ext cx="1058862" cy="1050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E:\文档资料\事务未完成\项目\【沈瑶】杭州城管项目咨询\20130118 咨询项目工作汇报--调研计划安排\素材\未标题-8.png">
            <a:extLst>
              <a:ext uri="{FF2B5EF4-FFF2-40B4-BE49-F238E27FC236}">
                <a16:creationId xmlns:a16="http://schemas.microsoft.com/office/drawing/2014/main" id="{35228653-B327-0952-B422-2C6F393D2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2275" y="4597400"/>
            <a:ext cx="1087438" cy="112871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9" descr="C:\Users\Tao\Desktop\未标题-9.png">
            <a:extLst>
              <a:ext uri="{FF2B5EF4-FFF2-40B4-BE49-F238E27FC236}">
                <a16:creationId xmlns:a16="http://schemas.microsoft.com/office/drawing/2014/main" id="{C3BCB161-39CE-5C9F-D39C-ED4BD2466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4583113"/>
            <a:ext cx="1095375" cy="1104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84" name="TextBox 21">
            <a:extLst>
              <a:ext uri="{FF2B5EF4-FFF2-40B4-BE49-F238E27FC236}">
                <a16:creationId xmlns:a16="http://schemas.microsoft.com/office/drawing/2014/main" id="{3F6DF30B-6B16-BD2B-F587-56EDCAD6B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17775"/>
            <a:ext cx="12287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城管拍拍</a:t>
            </a:r>
          </a:p>
        </p:txBody>
      </p:sp>
      <p:sp>
        <p:nvSpPr>
          <p:cNvPr id="28685" name="TextBox 23">
            <a:extLst>
              <a:ext uri="{FF2B5EF4-FFF2-40B4-BE49-F238E27FC236}">
                <a16:creationId xmlns:a16="http://schemas.microsoft.com/office/drawing/2014/main" id="{787FB016-DFFA-BC2B-B3FE-44DF05B3F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517775"/>
            <a:ext cx="12192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城管动态</a:t>
            </a:r>
          </a:p>
        </p:txBody>
      </p:sp>
      <p:sp>
        <p:nvSpPr>
          <p:cNvPr id="28686" name="TextBox 20">
            <a:extLst>
              <a:ext uri="{FF2B5EF4-FFF2-40B4-BE49-F238E27FC236}">
                <a16:creationId xmlns:a16="http://schemas.microsoft.com/office/drawing/2014/main" id="{E68EBC05-7095-3DCF-8937-E8EC6DB8B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517775"/>
            <a:ext cx="1252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便民公告</a:t>
            </a:r>
          </a:p>
        </p:txBody>
      </p:sp>
      <p:sp>
        <p:nvSpPr>
          <p:cNvPr id="28687" name="TextBox 24">
            <a:extLst>
              <a:ext uri="{FF2B5EF4-FFF2-40B4-BE49-F238E27FC236}">
                <a16:creationId xmlns:a16="http://schemas.microsoft.com/office/drawing/2014/main" id="{E9B872B7-6BC9-36DC-CE51-EDBE2682F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2517775"/>
            <a:ext cx="1176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政策法规</a:t>
            </a:r>
          </a:p>
        </p:txBody>
      </p:sp>
      <p:sp>
        <p:nvSpPr>
          <p:cNvPr id="28688" name="TextBox 24">
            <a:extLst>
              <a:ext uri="{FF2B5EF4-FFF2-40B4-BE49-F238E27FC236}">
                <a16:creationId xmlns:a16="http://schemas.microsoft.com/office/drawing/2014/main" id="{D8B946B0-5520-B5AF-7B13-26B610EC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517775"/>
            <a:ext cx="1176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每日一题</a:t>
            </a:r>
          </a:p>
        </p:txBody>
      </p:sp>
      <p:sp>
        <p:nvSpPr>
          <p:cNvPr id="28689" name="TextBox 20">
            <a:extLst>
              <a:ext uri="{FF2B5EF4-FFF2-40B4-BE49-F238E27FC236}">
                <a16:creationId xmlns:a16="http://schemas.microsoft.com/office/drawing/2014/main" id="{C28EFF4E-66FC-8361-B392-345BF9F40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4065588"/>
            <a:ext cx="125253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泊车达人</a:t>
            </a:r>
          </a:p>
        </p:txBody>
      </p:sp>
      <p:sp>
        <p:nvSpPr>
          <p:cNvPr id="28690" name="TextBox 20">
            <a:extLst>
              <a:ext uri="{FF2B5EF4-FFF2-40B4-BE49-F238E27FC236}">
                <a16:creationId xmlns:a16="http://schemas.microsoft.com/office/drawing/2014/main" id="{1B24D88A-7842-3CE4-26FF-C3D414D42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4079875"/>
            <a:ext cx="12525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挪车求助</a:t>
            </a:r>
          </a:p>
        </p:txBody>
      </p:sp>
      <p:sp>
        <p:nvSpPr>
          <p:cNvPr id="28691" name="TextBox 20">
            <a:extLst>
              <a:ext uri="{FF2B5EF4-FFF2-40B4-BE49-F238E27FC236}">
                <a16:creationId xmlns:a16="http://schemas.microsoft.com/office/drawing/2014/main" id="{AF72E83D-210D-4E71-063A-F1669BB60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4065588"/>
            <a:ext cx="12525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路况预告</a:t>
            </a:r>
          </a:p>
        </p:txBody>
      </p:sp>
      <p:sp>
        <p:nvSpPr>
          <p:cNvPr id="28692" name="TextBox 23">
            <a:extLst>
              <a:ext uri="{FF2B5EF4-FFF2-40B4-BE49-F238E27FC236}">
                <a16:creationId xmlns:a16="http://schemas.microsoft.com/office/drawing/2014/main" id="{3E637BC0-2885-FBBC-56F0-FDBC7CB9F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052888"/>
            <a:ext cx="1249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云呼热线</a:t>
            </a:r>
          </a:p>
        </p:txBody>
      </p:sp>
      <p:sp>
        <p:nvSpPr>
          <p:cNvPr id="28693" name="TextBox 24">
            <a:extLst>
              <a:ext uri="{FF2B5EF4-FFF2-40B4-BE49-F238E27FC236}">
                <a16:creationId xmlns:a16="http://schemas.microsoft.com/office/drawing/2014/main" id="{657E70B3-59E6-8CC6-DFEB-20AE8D72B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4052888"/>
            <a:ext cx="12525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天天骑车</a:t>
            </a:r>
          </a:p>
        </p:txBody>
      </p:sp>
      <p:pic>
        <p:nvPicPr>
          <p:cNvPr id="26" name="Picture 2" descr="E:\文档资料\事务未完成\项目\【沈瑶】杭州城管项目咨询\20130118 咨询项目工作汇报--调研计划安排\素材\未标题-1.png">
            <a:extLst>
              <a:ext uri="{FF2B5EF4-FFF2-40B4-BE49-F238E27FC236}">
                <a16:creationId xmlns:a16="http://schemas.microsoft.com/office/drawing/2014/main" id="{DE592766-4218-7F89-8B17-CFC1309ED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4975" y="3025775"/>
            <a:ext cx="1011238" cy="10604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:\文档资料\事务未完成\项目\【沈瑶】杭州城管项目咨询\20130118 咨询项目工作汇报--调研计划安排\素材\未标题-3.png">
            <a:extLst>
              <a:ext uri="{FF2B5EF4-FFF2-40B4-BE49-F238E27FC236}">
                <a16:creationId xmlns:a16="http://schemas.microsoft.com/office/drawing/2014/main" id="{61B36431-728E-84B4-BF7B-7DD54A97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2288" y="1506538"/>
            <a:ext cx="1009650" cy="10350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E:\文档资料\事务未完成\项目\【沈瑶】杭州城管项目咨询\20130118 咨询项目工作汇报--调研计划安排\素材\未标题-6.png">
            <a:extLst>
              <a:ext uri="{FF2B5EF4-FFF2-40B4-BE49-F238E27FC236}">
                <a16:creationId xmlns:a16="http://schemas.microsoft.com/office/drawing/2014/main" id="{0FB26AFD-C947-36EA-D72A-9D3529A44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7800" y="1455738"/>
            <a:ext cx="1025525" cy="10858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E:\文档资料\事务未完成\项目\【沈瑶】杭州城管项目咨询\20130118 咨询项目工作汇报--调研计划安排\素材\未标题-5.png">
            <a:extLst>
              <a:ext uri="{FF2B5EF4-FFF2-40B4-BE49-F238E27FC236}">
                <a16:creationId xmlns:a16="http://schemas.microsoft.com/office/drawing/2014/main" id="{BECAE9AF-04DE-10A0-9072-5D0574D82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47775" y="1482725"/>
            <a:ext cx="1066800" cy="10858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E:\文档资料\事务未完成\项目\【沈瑶】杭州城管项目咨询\20130118 咨询项目工作汇报--调研计划安排\素材\未标题-4.png">
            <a:extLst>
              <a:ext uri="{FF2B5EF4-FFF2-40B4-BE49-F238E27FC236}">
                <a16:creationId xmlns:a16="http://schemas.microsoft.com/office/drawing/2014/main" id="{79381015-3082-8CCB-0C69-540E17B0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71588" y="3062288"/>
            <a:ext cx="1033462" cy="1022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Tao\Desktop\未标题-10.png">
            <a:extLst>
              <a:ext uri="{FF2B5EF4-FFF2-40B4-BE49-F238E27FC236}">
                <a16:creationId xmlns:a16="http://schemas.microsoft.com/office/drawing/2014/main" id="{79E6D1C7-A088-FD17-B377-F4DED5E1A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19738" y="1498600"/>
            <a:ext cx="1006475" cy="10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Tao\Desktop\未标题-12.png">
            <a:extLst>
              <a:ext uri="{FF2B5EF4-FFF2-40B4-BE49-F238E27FC236}">
                <a16:creationId xmlns:a16="http://schemas.microsoft.com/office/drawing/2014/main" id="{1E13373E-A23C-7291-3D08-0AC4D82A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71938" y="1457325"/>
            <a:ext cx="1130300" cy="1079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7" descr="C:\Users\Tao\Desktop\未标题-18.png">
            <a:extLst>
              <a:ext uri="{FF2B5EF4-FFF2-40B4-BE49-F238E27FC236}">
                <a16:creationId xmlns:a16="http://schemas.microsoft.com/office/drawing/2014/main" id="{80005BC0-D00E-9323-75CC-708DDA8A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33850" y="3038475"/>
            <a:ext cx="1009650" cy="1019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C:\Users\Tao\Desktop\未标题-21.png">
            <a:extLst>
              <a:ext uri="{FF2B5EF4-FFF2-40B4-BE49-F238E27FC236}">
                <a16:creationId xmlns:a16="http://schemas.microsoft.com/office/drawing/2014/main" id="{D1E88E17-1ECF-59FF-6746-5150E25BB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82875" y="2976563"/>
            <a:ext cx="1112838" cy="11033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C:\Users\Tao\Desktop\未标题-25.png">
            <a:extLst>
              <a:ext uri="{FF2B5EF4-FFF2-40B4-BE49-F238E27FC236}">
                <a16:creationId xmlns:a16="http://schemas.microsoft.com/office/drawing/2014/main" id="{06315407-3D1A-A691-CC3D-FDAB8B5D4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64350" y="3006725"/>
            <a:ext cx="1044575" cy="10842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5" descr="C:\Users\Tao\Desktop\未标题-26.png">
            <a:extLst>
              <a:ext uri="{FF2B5EF4-FFF2-40B4-BE49-F238E27FC236}">
                <a16:creationId xmlns:a16="http://schemas.microsoft.com/office/drawing/2014/main" id="{B2B0F3AC-9E1A-38DA-123B-B1110AE7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667000" y="4618038"/>
            <a:ext cx="1035050" cy="10636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C:\Users\Tao\Desktop\未标题-27.png">
            <a:extLst>
              <a:ext uri="{FF2B5EF4-FFF2-40B4-BE49-F238E27FC236}">
                <a16:creationId xmlns:a16="http://schemas.microsoft.com/office/drawing/2014/main" id="{0A8A6577-C4A1-92F3-B0AD-B1341ADA3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67525" y="4657725"/>
            <a:ext cx="1046163" cy="99695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Group 14">
            <a:extLst>
              <a:ext uri="{FF2B5EF4-FFF2-40B4-BE49-F238E27FC236}">
                <a16:creationId xmlns:a16="http://schemas.microsoft.com/office/drawing/2014/main" id="{FE463D90-7092-6600-357E-977B2BC7CDB8}"/>
              </a:ext>
            </a:extLst>
          </p:cNvPr>
          <p:cNvGrpSpPr>
            <a:grpSpLocks/>
          </p:cNvGrpSpPr>
          <p:nvPr/>
        </p:nvGrpSpPr>
        <p:grpSpPr bwMode="auto">
          <a:xfrm rot="-842174">
            <a:off x="4025900" y="7273925"/>
            <a:ext cx="2851150" cy="3022600"/>
            <a:chOff x="96" y="1859"/>
            <a:chExt cx="2136" cy="2350"/>
          </a:xfrm>
        </p:grpSpPr>
        <p:sp>
          <p:nvSpPr>
            <p:cNvPr id="28707" name="Freeform 15">
              <a:extLst>
                <a:ext uri="{FF2B5EF4-FFF2-40B4-BE49-F238E27FC236}">
                  <a16:creationId xmlns:a16="http://schemas.microsoft.com/office/drawing/2014/main" id="{8B16BBA8-AEC1-AAA9-AA38-F8889ACA8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6"/>
                <a:gd name="T61" fmla="*/ 0 h 2269"/>
                <a:gd name="T62" fmla="*/ 2136 w 2136"/>
                <a:gd name="T63" fmla="*/ 2269 h 2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E3C19F"/>
            </a:solidFill>
            <a:ln w="9525">
              <a:solidFill>
                <a:srgbClr val="DAAD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8708" name="Group 16">
              <a:extLst>
                <a:ext uri="{FF2B5EF4-FFF2-40B4-BE49-F238E27FC236}">
                  <a16:creationId xmlns:a16="http://schemas.microsoft.com/office/drawing/2014/main" id="{7701396F-CF99-15FA-A806-A8F0EEBD71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28710" name="Freeform 17">
                <a:extLst>
                  <a:ext uri="{FF2B5EF4-FFF2-40B4-BE49-F238E27FC236}">
                    <a16:creationId xmlns:a16="http://schemas.microsoft.com/office/drawing/2014/main" id="{35AC835F-1878-9A6E-7581-D7C83FC3C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740"/>
                  <a:gd name="T79" fmla="*/ 0 h 1610"/>
                  <a:gd name="T80" fmla="*/ 1740 w 1740"/>
                  <a:gd name="T81" fmla="*/ 1610 h 161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FB7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1" name="Freeform 18">
                <a:extLst>
                  <a:ext uri="{FF2B5EF4-FFF2-40B4-BE49-F238E27FC236}">
                    <a16:creationId xmlns:a16="http://schemas.microsoft.com/office/drawing/2014/main" id="{A9B4E53F-6094-7003-DC12-292095C44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225"/>
                  <a:gd name="T20" fmla="*/ 268 w 268"/>
                  <a:gd name="T21" fmla="*/ 225 h 2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>
                <a:solidFill>
                  <a:srgbClr val="DAAD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8709" name="Freeform 19">
              <a:extLst>
                <a:ext uri="{FF2B5EF4-FFF2-40B4-BE49-F238E27FC236}">
                  <a16:creationId xmlns:a16="http://schemas.microsoft.com/office/drawing/2014/main" id="{F57470EE-C199-D30E-9104-4AF50658D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8"/>
                <a:gd name="T22" fmla="*/ 0 h 139"/>
                <a:gd name="T23" fmla="*/ 188 w 188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>
              <a:solidFill>
                <a:srgbClr val="DAAD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48751E-6 L -0.23802 -0.753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10" y="-376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FA8A06CE-4B0D-4E8D-3E69-02094852797F}"/>
              </a:ext>
            </a:extLst>
          </p:cNvPr>
          <p:cNvSpPr/>
          <p:nvPr/>
        </p:nvSpPr>
        <p:spPr>
          <a:xfrm>
            <a:off x="819150" y="1387475"/>
            <a:ext cx="5227638" cy="3873500"/>
          </a:xfrm>
          <a:prstGeom prst="rect">
            <a:avLst/>
          </a:prstGeom>
          <a:solidFill>
            <a:srgbClr val="EAEAEA"/>
          </a:solidFill>
          <a:ln w="25400" cap="flat" cmpd="sng" algn="ctr">
            <a:solidFill>
              <a:srgbClr val="DDDDDD"/>
            </a:solidFill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Helvetica"/>
              <a:ea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036A046-A55F-213D-F0E7-AF07D7A311E4}"/>
              </a:ext>
            </a:extLst>
          </p:cNvPr>
          <p:cNvSpPr/>
          <p:nvPr/>
        </p:nvSpPr>
        <p:spPr>
          <a:xfrm>
            <a:off x="755650" y="765175"/>
            <a:ext cx="7542213" cy="554038"/>
          </a:xfrm>
          <a:prstGeom prst="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现场抓拍      记录查询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FE2CA6DF-3473-2DD7-922D-F8A4691EAD5C}"/>
              </a:ext>
            </a:extLst>
          </p:cNvPr>
          <p:cNvSpPr/>
          <p:nvPr/>
        </p:nvSpPr>
        <p:spPr>
          <a:xfrm>
            <a:off x="871869" y="850604"/>
            <a:ext cx="1435396" cy="382772"/>
          </a:xfrm>
          <a:prstGeom prst="round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案卷拍拍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5" name="Picture 2" descr="C:\Users\Tao\Desktop\002564aac9160d16bf0a37.jpg">
            <a:extLst>
              <a:ext uri="{FF2B5EF4-FFF2-40B4-BE49-F238E27FC236}">
                <a16:creationId xmlns:a16="http://schemas.microsoft.com/office/drawing/2014/main" id="{D44C78F9-034C-0F4F-840C-071D43DD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4" y="1388109"/>
            <a:ext cx="5227653" cy="3872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6" name="圆角矩形 75">
            <a:extLst>
              <a:ext uri="{FF2B5EF4-FFF2-40B4-BE49-F238E27FC236}">
                <a16:creationId xmlns:a16="http://schemas.microsoft.com/office/drawing/2014/main" id="{45E959D2-F8AA-625A-C71C-9545413FBA08}"/>
              </a:ext>
            </a:extLst>
          </p:cNvPr>
          <p:cNvSpPr/>
          <p:nvPr/>
        </p:nvSpPr>
        <p:spPr>
          <a:xfrm>
            <a:off x="6220483" y="2601447"/>
            <a:ext cx="2001542" cy="467833"/>
          </a:xfrm>
          <a:prstGeom prst="roundRect">
            <a:avLst/>
          </a:prstGeom>
          <a:solidFill>
            <a:srgbClr val="000000">
              <a:lumMod val="75000"/>
              <a:lumOff val="25000"/>
            </a:srgbClr>
          </a:solidFill>
          <a:ln w="25400" cap="flat" cmpd="sng" algn="ctr">
            <a:noFill/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路面塌陷</a:t>
            </a:r>
            <a:endParaRPr lang="en-US" kern="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A22F2ABE-E82C-8FC7-6A1D-45B90E2F0B55}"/>
              </a:ext>
            </a:extLst>
          </p:cNvPr>
          <p:cNvSpPr/>
          <p:nvPr/>
        </p:nvSpPr>
        <p:spPr>
          <a:xfrm>
            <a:off x="6221413" y="2038350"/>
            <a:ext cx="2001837" cy="46672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管道爆裂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7C36ADC-C10D-1120-F2C4-B0A2737E5D54}"/>
              </a:ext>
            </a:extLst>
          </p:cNvPr>
          <p:cNvSpPr/>
          <p:nvPr/>
        </p:nvSpPr>
        <p:spPr>
          <a:xfrm>
            <a:off x="6227763" y="3122613"/>
            <a:ext cx="2001837" cy="468312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井盖丢失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09" name="TextBox 10">
            <a:extLst>
              <a:ext uri="{FF2B5EF4-FFF2-40B4-BE49-F238E27FC236}">
                <a16:creationId xmlns:a16="http://schemas.microsoft.com/office/drawing/2014/main" id="{09A9DCF3-5255-A654-4397-D0DB2656A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1446213"/>
            <a:ext cx="2008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请选择案卷类型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B59DB754-28A9-8FD7-934C-FA3D7ABECD53}"/>
              </a:ext>
            </a:extLst>
          </p:cNvPr>
          <p:cNvSpPr/>
          <p:nvPr/>
        </p:nvSpPr>
        <p:spPr>
          <a:xfrm>
            <a:off x="2384425" y="5422900"/>
            <a:ext cx="1730375" cy="414338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拍照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圆角矩形 80">
            <a:extLst>
              <a:ext uri="{FF2B5EF4-FFF2-40B4-BE49-F238E27FC236}">
                <a16:creationId xmlns:a16="http://schemas.microsoft.com/office/drawing/2014/main" id="{8C4EBEBD-DF24-C1AB-34AB-846462D81E35}"/>
              </a:ext>
            </a:extLst>
          </p:cNvPr>
          <p:cNvSpPr/>
          <p:nvPr/>
        </p:nvSpPr>
        <p:spPr>
          <a:xfrm>
            <a:off x="4649788" y="5422900"/>
            <a:ext cx="1730375" cy="414338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确认上报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331C1C54-A892-70AE-346A-24D76F1E4239}"/>
              </a:ext>
            </a:extLst>
          </p:cNvPr>
          <p:cNvSpPr/>
          <p:nvPr/>
        </p:nvSpPr>
        <p:spPr>
          <a:xfrm>
            <a:off x="6219825" y="3625850"/>
            <a:ext cx="2001838" cy="468313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墙体坍塌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8D364CEA-674B-9088-CFEF-C6074670B951}"/>
              </a:ext>
            </a:extLst>
          </p:cNvPr>
          <p:cNvSpPr/>
          <p:nvPr/>
        </p:nvSpPr>
        <p:spPr>
          <a:xfrm>
            <a:off x="6211888" y="4129088"/>
            <a:ext cx="2000250" cy="468312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其他类型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7B32103B-D484-A2C9-D951-288AD1C7411D}"/>
              </a:ext>
            </a:extLst>
          </p:cNvPr>
          <p:cNvSpPr/>
          <p:nvPr/>
        </p:nvSpPr>
        <p:spPr>
          <a:xfrm>
            <a:off x="6211888" y="2601913"/>
            <a:ext cx="2000250" cy="466725"/>
          </a:xfrm>
          <a:prstGeom prst="round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路面塌陷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992D58C-A70A-5367-27C0-3AA4545C937F}"/>
              </a:ext>
            </a:extLst>
          </p:cNvPr>
          <p:cNvGrpSpPr>
            <a:grpSpLocks/>
          </p:cNvGrpSpPr>
          <p:nvPr/>
        </p:nvGrpSpPr>
        <p:grpSpPr bwMode="auto">
          <a:xfrm>
            <a:off x="2622550" y="2794000"/>
            <a:ext cx="2590800" cy="1160463"/>
            <a:chOff x="2622736" y="2793973"/>
            <a:chExt cx="2589900" cy="1159947"/>
          </a:xfrm>
        </p:grpSpPr>
        <p:sp>
          <p:nvSpPr>
            <p:cNvPr id="86" name="圆角矩形 85">
              <a:extLst>
                <a:ext uri="{FF2B5EF4-FFF2-40B4-BE49-F238E27FC236}">
                  <a16:creationId xmlns:a16="http://schemas.microsoft.com/office/drawing/2014/main" id="{F6968634-84D6-41DB-DF54-8E1328FC2DBE}"/>
                </a:ext>
              </a:extLst>
            </p:cNvPr>
            <p:cNvSpPr/>
            <p:nvPr/>
          </p:nvSpPr>
          <p:spPr>
            <a:xfrm>
              <a:off x="2622736" y="2793973"/>
              <a:ext cx="2589900" cy="1159947"/>
            </a:xfrm>
            <a:prstGeom prst="roundRect">
              <a:avLst/>
            </a:prstGeom>
            <a:solidFill>
              <a:srgbClr val="FFFFFF">
                <a:lumMod val="75000"/>
                <a:alpha val="74000"/>
              </a:srgbClr>
            </a:solidFill>
            <a:ln w="19050" cap="flat" cmpd="sng" algn="ctr">
              <a:solidFill>
                <a:srgbClr val="EAEAEA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TextBox 3">
              <a:extLst>
                <a:ext uri="{FF2B5EF4-FFF2-40B4-BE49-F238E27FC236}">
                  <a16:creationId xmlns:a16="http://schemas.microsoft.com/office/drawing/2014/main" id="{C4796167-EDF2-DAAB-CE3E-D1546D91A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844" y="2849511"/>
              <a:ext cx="2262989" cy="70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上报提示</a:t>
              </a:r>
              <a:endParaRPr lang="en-US" altLang="zh-CN" sz="14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当前案卷已成功上报，案卷号：</a:t>
              </a:r>
              <a:r>
                <a:rPr lang="en-US" altLang="zh-CN" sz="1200" ker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201300432244</a:t>
              </a:r>
              <a:r>
                <a:rPr lang="zh-CN" altLang="en-US" sz="12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07337C0-ED91-247C-915D-30F1A0AA7493}"/>
                </a:ext>
              </a:extLst>
            </p:cNvPr>
            <p:cNvSpPr/>
            <p:nvPr/>
          </p:nvSpPr>
          <p:spPr>
            <a:xfrm>
              <a:off x="2889250" y="3534041"/>
              <a:ext cx="2076793" cy="362995"/>
            </a:xfrm>
            <a:prstGeom prst="rect">
              <a:avLst/>
            </a:prstGeom>
            <a:gradFill rotWithShape="1">
              <a:gsLst>
                <a:gs pos="0">
                  <a:srgbClr val="88A6DC"/>
                </a:gs>
                <a:gs pos="37000">
                  <a:srgbClr val="4B71A1"/>
                </a:gs>
                <a:gs pos="100000">
                  <a:srgbClr val="A4BBE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TextBox 29">
              <a:extLst>
                <a:ext uri="{FF2B5EF4-FFF2-40B4-BE49-F238E27FC236}">
                  <a16:creationId xmlns:a16="http://schemas.microsoft.com/office/drawing/2014/main" id="{F5DAE053-77EC-CD21-CD7D-99353D951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797" y="3576263"/>
              <a:ext cx="672866" cy="2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确  认</a:t>
              </a: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D5852A2-92C9-3BC3-520B-0F83132DB765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812800"/>
            <a:ext cx="247650" cy="274638"/>
            <a:chOff x="5274893" y="924638"/>
            <a:chExt cx="248388" cy="275069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F0546589-4942-6285-77B5-BD53DDD988B1}"/>
                </a:ext>
              </a:extLst>
            </p:cNvPr>
            <p:cNvSpPr/>
            <p:nvPr/>
          </p:nvSpPr>
          <p:spPr>
            <a:xfrm>
              <a:off x="5316291" y="948488"/>
              <a:ext cx="199029" cy="209879"/>
            </a:xfrm>
            <a:prstGeom prst="ellipse">
              <a:avLst/>
            </a:prstGeom>
            <a:solidFill>
              <a:srgbClr val="B80000"/>
            </a:solidFill>
            <a:ln w="12700" cap="flat" cmpd="sng" algn="ctr">
              <a:solidFill>
                <a:srgbClr val="EAEAEA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55781555-E9A3-9709-C665-3B4644835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4893" y="924638"/>
              <a:ext cx="248388" cy="2750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2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200" b="1" ker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7B62B07-FE0B-5ECC-7529-55B960F28218}"/>
              </a:ext>
            </a:extLst>
          </p:cNvPr>
          <p:cNvGrpSpPr>
            <a:grpSpLocks/>
          </p:cNvGrpSpPr>
          <p:nvPr/>
        </p:nvGrpSpPr>
        <p:grpSpPr bwMode="auto">
          <a:xfrm>
            <a:off x="2622550" y="2794000"/>
            <a:ext cx="2590800" cy="1160463"/>
            <a:chOff x="2622736" y="2793973"/>
            <a:chExt cx="2589900" cy="1159947"/>
          </a:xfrm>
        </p:grpSpPr>
        <p:sp>
          <p:nvSpPr>
            <p:cNvPr id="94" name="圆角矩形 93">
              <a:extLst>
                <a:ext uri="{FF2B5EF4-FFF2-40B4-BE49-F238E27FC236}">
                  <a16:creationId xmlns:a16="http://schemas.microsoft.com/office/drawing/2014/main" id="{57570A8E-F6A9-514E-4626-651E307EA62A}"/>
                </a:ext>
              </a:extLst>
            </p:cNvPr>
            <p:cNvSpPr/>
            <p:nvPr/>
          </p:nvSpPr>
          <p:spPr>
            <a:xfrm>
              <a:off x="2622736" y="2793973"/>
              <a:ext cx="2589900" cy="1159947"/>
            </a:xfrm>
            <a:prstGeom prst="roundRect">
              <a:avLst/>
            </a:prstGeom>
            <a:solidFill>
              <a:srgbClr val="FFFFFF">
                <a:lumMod val="75000"/>
                <a:alpha val="74000"/>
              </a:srgbClr>
            </a:solidFill>
            <a:ln w="19050" cap="flat" cmpd="sng" algn="ctr">
              <a:solidFill>
                <a:srgbClr val="EAEAEA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TextBox 34">
              <a:extLst>
                <a:ext uri="{FF2B5EF4-FFF2-40B4-BE49-F238E27FC236}">
                  <a16:creationId xmlns:a16="http://schemas.microsoft.com/office/drawing/2014/main" id="{1E0EDE3E-70D4-0875-BB07-BF1CA5BEC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9844" y="2849511"/>
              <a:ext cx="2262989" cy="702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4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错误提示</a:t>
              </a:r>
              <a:endParaRPr lang="en-US" altLang="zh-CN" sz="14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由于网络原因，案卷上报失败。请排除故障后重传！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052499F0-5231-D2E8-9147-9AFEA97F3565}"/>
                </a:ext>
              </a:extLst>
            </p:cNvPr>
            <p:cNvSpPr/>
            <p:nvPr/>
          </p:nvSpPr>
          <p:spPr>
            <a:xfrm>
              <a:off x="2779302" y="3534041"/>
              <a:ext cx="1131871" cy="362995"/>
            </a:xfrm>
            <a:prstGeom prst="rect">
              <a:avLst/>
            </a:prstGeom>
            <a:gradFill rotWithShape="1">
              <a:gsLst>
                <a:gs pos="0">
                  <a:srgbClr val="FFFFFF">
                    <a:lumMod val="50000"/>
                    <a:alpha val="80000"/>
                  </a:srgbClr>
                </a:gs>
                <a:gs pos="80000">
                  <a:srgbClr val="FFFFFF">
                    <a:lumMod val="75000"/>
                    <a:alpha val="80000"/>
                  </a:srgbClr>
                </a:gs>
                <a:gs pos="100000">
                  <a:srgbClr val="FFFFFF">
                    <a:lumMod val="60000"/>
                    <a:lumOff val="40000"/>
                    <a:alpha val="8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Box 36">
              <a:extLst>
                <a:ext uri="{FF2B5EF4-FFF2-40B4-BE49-F238E27FC236}">
                  <a16:creationId xmlns:a16="http://schemas.microsoft.com/office/drawing/2014/main" id="{8502FCA7-34B3-E6FE-E98F-AC8BB688F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38" y="3576263"/>
              <a:ext cx="701431" cy="2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  传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B974F09-EDA1-0AFA-7818-A895BA3C8C91}"/>
                </a:ext>
              </a:extLst>
            </p:cNvPr>
            <p:cNvSpPr/>
            <p:nvPr/>
          </p:nvSpPr>
          <p:spPr>
            <a:xfrm>
              <a:off x="3958366" y="3534041"/>
              <a:ext cx="1131871" cy="362995"/>
            </a:xfrm>
            <a:prstGeom prst="rect">
              <a:avLst/>
            </a:prstGeom>
            <a:gradFill rotWithShape="1">
              <a:gsLst>
                <a:gs pos="0">
                  <a:srgbClr val="88A6DC"/>
                </a:gs>
                <a:gs pos="37000">
                  <a:srgbClr val="4B71A1"/>
                </a:gs>
                <a:gs pos="100000">
                  <a:srgbClr val="A4BBE4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coolSlant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Box 38">
              <a:extLst>
                <a:ext uri="{FF2B5EF4-FFF2-40B4-BE49-F238E27FC236}">
                  <a16:creationId xmlns:a16="http://schemas.microsoft.com/office/drawing/2014/main" id="{DACEF629-708E-C5FC-9B1F-30417BF3B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6511" y="3576263"/>
              <a:ext cx="703019" cy="277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b="1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  消</a:t>
              </a:r>
            </a:p>
          </p:txBody>
        </p:sp>
      </p:grpSp>
      <p:grpSp>
        <p:nvGrpSpPr>
          <p:cNvPr id="100" name="Group 14">
            <a:extLst>
              <a:ext uri="{FF2B5EF4-FFF2-40B4-BE49-F238E27FC236}">
                <a16:creationId xmlns:a16="http://schemas.microsoft.com/office/drawing/2014/main" id="{F074F036-B330-E8B8-463C-BBCD5C68063F}"/>
              </a:ext>
            </a:extLst>
          </p:cNvPr>
          <p:cNvGrpSpPr>
            <a:grpSpLocks/>
          </p:cNvGrpSpPr>
          <p:nvPr/>
        </p:nvGrpSpPr>
        <p:grpSpPr bwMode="auto">
          <a:xfrm rot="-842174">
            <a:off x="3684588" y="5994400"/>
            <a:ext cx="2851150" cy="3022600"/>
            <a:chOff x="96" y="1859"/>
            <a:chExt cx="2136" cy="2350"/>
          </a:xfrm>
        </p:grpSpPr>
        <p:sp>
          <p:nvSpPr>
            <p:cNvPr id="29719" name="Freeform 15">
              <a:extLst>
                <a:ext uri="{FF2B5EF4-FFF2-40B4-BE49-F238E27FC236}">
                  <a16:creationId xmlns:a16="http://schemas.microsoft.com/office/drawing/2014/main" id="{8C2FDCCA-53FF-822D-064C-164FD2599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6"/>
                <a:gd name="T61" fmla="*/ 0 h 2269"/>
                <a:gd name="T62" fmla="*/ 2136 w 2136"/>
                <a:gd name="T63" fmla="*/ 2269 h 2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E3C19F"/>
            </a:solidFill>
            <a:ln w="9525">
              <a:solidFill>
                <a:srgbClr val="DAAD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20" name="Group 16">
              <a:extLst>
                <a:ext uri="{FF2B5EF4-FFF2-40B4-BE49-F238E27FC236}">
                  <a16:creationId xmlns:a16="http://schemas.microsoft.com/office/drawing/2014/main" id="{BF61C0D3-B177-D3E6-10E7-219E9A78B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29722" name="Freeform 17">
                <a:extLst>
                  <a:ext uri="{FF2B5EF4-FFF2-40B4-BE49-F238E27FC236}">
                    <a16:creationId xmlns:a16="http://schemas.microsoft.com/office/drawing/2014/main" id="{5DD8EC05-046D-2EF5-AE30-0CD78CE69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740"/>
                  <a:gd name="T79" fmla="*/ 0 h 1610"/>
                  <a:gd name="T80" fmla="*/ 1740 w 1740"/>
                  <a:gd name="T81" fmla="*/ 1610 h 161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FB7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3" name="Freeform 18">
                <a:extLst>
                  <a:ext uri="{FF2B5EF4-FFF2-40B4-BE49-F238E27FC236}">
                    <a16:creationId xmlns:a16="http://schemas.microsoft.com/office/drawing/2014/main" id="{CE3571AF-54B0-FD9E-0579-298EB18B81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225"/>
                  <a:gd name="T20" fmla="*/ 268 w 268"/>
                  <a:gd name="T21" fmla="*/ 225 h 2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>
                <a:solidFill>
                  <a:srgbClr val="DAAD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1" name="Freeform 19">
              <a:extLst>
                <a:ext uri="{FF2B5EF4-FFF2-40B4-BE49-F238E27FC236}">
                  <a16:creationId xmlns:a16="http://schemas.microsoft.com/office/drawing/2014/main" id="{D114015B-6798-FBEE-CD14-2EB950CAB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8"/>
                <a:gd name="T22" fmla="*/ 0 h 139"/>
                <a:gd name="T23" fmla="*/ 188 w 188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>
              <a:solidFill>
                <a:srgbClr val="DAAD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16667E-6 0.01412 L -4.16667E-6 -0.10763 " pathEditMode="relative" rAng="0" ptsTypes="AA">
                                      <p:cBhvr>
                                        <p:cTn id="6" dur="11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 rctx="PPT">
                                        <p:cTn id="11" dur="7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7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16667E-6 -0.10763 L 0.35278 -0.49537 " pathEditMode="relative" rAng="0" ptsTypes="AA">
                                      <p:cBhvr>
                                        <p:cTn id="15" dur="19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-19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78 -0.49537 L 0.20053 -0.10763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22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0053 -0.10763 L -4.16667E-6 -0.37754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5" y="-13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37754 L 0.05782 -0.30671 " pathEditMode="relative" rAng="0" ptsTypes="AA">
                                      <p:cBhvr>
                                        <p:cTn id="34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354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6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2 -0.30671 L 0.08056 -0.37754 " pathEditMode="relative" rAng="0" ptsTypes="AA">
                                      <p:cBhvr>
                                        <p:cTn id="49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" y="-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B87E277-0870-AF1A-7065-6C00EB072280}"/>
              </a:ext>
            </a:extLst>
          </p:cNvPr>
          <p:cNvSpPr txBox="1">
            <a:spLocks/>
          </p:cNvSpPr>
          <p:nvPr/>
        </p:nvSpPr>
        <p:spPr bwMode="auto">
          <a:xfrm>
            <a:off x="742950" y="779463"/>
            <a:ext cx="754221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404040"/>
                </a:solidFill>
                <a:latin typeface="Verdana" pitchFamily="34" charset="0"/>
                <a:ea typeface="微软雅黑" pitchFamily="34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dirty="0">
                <a:ln w="1905"/>
                <a:solidFill>
                  <a:srgbClr val="78953D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智慧城管应用</a:t>
            </a:r>
          </a:p>
        </p:txBody>
      </p:sp>
      <p:sp>
        <p:nvSpPr>
          <p:cNvPr id="30723" name="TextBox 29">
            <a:extLst>
              <a:ext uri="{FF2B5EF4-FFF2-40B4-BE49-F238E27FC236}">
                <a16:creationId xmlns:a16="http://schemas.microsoft.com/office/drawing/2014/main" id="{E4FD7BFC-B26F-F07D-5980-60B27950D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5627688"/>
            <a:ext cx="1300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我的积分</a:t>
            </a:r>
          </a:p>
        </p:txBody>
      </p:sp>
      <p:sp>
        <p:nvSpPr>
          <p:cNvPr id="30724" name="TextBox 29">
            <a:extLst>
              <a:ext uri="{FF2B5EF4-FFF2-40B4-BE49-F238E27FC236}">
                <a16:creationId xmlns:a16="http://schemas.microsoft.com/office/drawing/2014/main" id="{57697E5D-D79F-9EB1-123E-388B9F14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5627688"/>
            <a:ext cx="1300162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我的任务</a:t>
            </a:r>
          </a:p>
        </p:txBody>
      </p:sp>
      <p:sp>
        <p:nvSpPr>
          <p:cNvPr id="30725" name="TextBox 26">
            <a:extLst>
              <a:ext uri="{FF2B5EF4-FFF2-40B4-BE49-F238E27FC236}">
                <a16:creationId xmlns:a16="http://schemas.microsoft.com/office/drawing/2014/main" id="{DE7692F0-310B-7C65-D6D5-C192B3428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75" y="5626100"/>
            <a:ext cx="11652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我的爱车</a:t>
            </a:r>
          </a:p>
        </p:txBody>
      </p:sp>
      <p:sp>
        <p:nvSpPr>
          <p:cNvPr id="30726" name="TextBox 26">
            <a:extLst>
              <a:ext uri="{FF2B5EF4-FFF2-40B4-BE49-F238E27FC236}">
                <a16:creationId xmlns:a16="http://schemas.microsoft.com/office/drawing/2014/main" id="{1AB07D80-B807-C20F-1449-BC97AF04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5627688"/>
            <a:ext cx="1165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我的宠物</a:t>
            </a:r>
          </a:p>
        </p:txBody>
      </p:sp>
      <p:sp>
        <p:nvSpPr>
          <p:cNvPr id="30727" name="TextBox 28">
            <a:extLst>
              <a:ext uri="{FF2B5EF4-FFF2-40B4-BE49-F238E27FC236}">
                <a16:creationId xmlns:a16="http://schemas.microsoft.com/office/drawing/2014/main" id="{F38F4F31-F4AD-14A2-8823-592E5706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5613400"/>
            <a:ext cx="12954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我的店铺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972DC3-ACBD-3E00-95F5-E732845276EA}"/>
              </a:ext>
            </a:extLst>
          </p:cNvPr>
          <p:cNvCxnSpPr/>
          <p:nvPr/>
        </p:nvCxnSpPr>
        <p:spPr>
          <a:xfrm>
            <a:off x="742950" y="4492625"/>
            <a:ext cx="7542213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3" descr="E:\文档资料\事务未完成\项目\【沈瑶】杭州城管项目咨询\20130118 咨询项目工作汇报--调研计划安排\素材\未标题-2.png">
            <a:extLst>
              <a:ext uri="{FF2B5EF4-FFF2-40B4-BE49-F238E27FC236}">
                <a16:creationId xmlns:a16="http://schemas.microsoft.com/office/drawing/2014/main" id="{AEDE9179-CF18-F041-CEC7-75157761E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4638" y="4630738"/>
            <a:ext cx="1058862" cy="10509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E:\文档资料\事务未完成\项目\【沈瑶】杭州城管项目咨询\20130118 咨询项目工作汇报--调研计划安排\素材\未标题-8.png">
            <a:extLst>
              <a:ext uri="{FF2B5EF4-FFF2-40B4-BE49-F238E27FC236}">
                <a16:creationId xmlns:a16="http://schemas.microsoft.com/office/drawing/2014/main" id="{ED688E33-EB6C-3032-F0E0-4C1E83058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2275" y="4597400"/>
            <a:ext cx="1087438" cy="112871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C:\Users\Tao\Desktop\未标题-9.png">
            <a:extLst>
              <a:ext uri="{FF2B5EF4-FFF2-40B4-BE49-F238E27FC236}">
                <a16:creationId xmlns:a16="http://schemas.microsoft.com/office/drawing/2014/main" id="{DEB44891-B637-E8F1-590B-D9C3AB0DE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44600" y="4583113"/>
            <a:ext cx="1095375" cy="11049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32" name="TextBox 21">
            <a:extLst>
              <a:ext uri="{FF2B5EF4-FFF2-40B4-BE49-F238E27FC236}">
                <a16:creationId xmlns:a16="http://schemas.microsoft.com/office/drawing/2014/main" id="{8AAA63B6-7499-B987-6511-E65F7744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517775"/>
            <a:ext cx="122872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城管拍拍</a:t>
            </a:r>
          </a:p>
        </p:txBody>
      </p:sp>
      <p:sp>
        <p:nvSpPr>
          <p:cNvPr id="30733" name="TextBox 23">
            <a:extLst>
              <a:ext uri="{FF2B5EF4-FFF2-40B4-BE49-F238E27FC236}">
                <a16:creationId xmlns:a16="http://schemas.microsoft.com/office/drawing/2014/main" id="{4615E425-430F-2337-9C24-5974381B3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213" y="2517775"/>
            <a:ext cx="12192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城管动态</a:t>
            </a:r>
          </a:p>
        </p:txBody>
      </p:sp>
      <p:sp>
        <p:nvSpPr>
          <p:cNvPr id="30734" name="TextBox 20">
            <a:extLst>
              <a:ext uri="{FF2B5EF4-FFF2-40B4-BE49-F238E27FC236}">
                <a16:creationId xmlns:a16="http://schemas.microsoft.com/office/drawing/2014/main" id="{AA7CB1AB-C934-EDB5-8000-526E266FC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2517775"/>
            <a:ext cx="1252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便民公告</a:t>
            </a:r>
          </a:p>
        </p:txBody>
      </p:sp>
      <p:sp>
        <p:nvSpPr>
          <p:cNvPr id="30735" name="TextBox 24">
            <a:extLst>
              <a:ext uri="{FF2B5EF4-FFF2-40B4-BE49-F238E27FC236}">
                <a16:creationId xmlns:a16="http://schemas.microsoft.com/office/drawing/2014/main" id="{86A44BD2-D8F9-CEAC-7411-1D1EEFD08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2517775"/>
            <a:ext cx="11763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政策法规</a:t>
            </a:r>
          </a:p>
        </p:txBody>
      </p:sp>
      <p:sp>
        <p:nvSpPr>
          <p:cNvPr id="30736" name="TextBox 24">
            <a:extLst>
              <a:ext uri="{FF2B5EF4-FFF2-40B4-BE49-F238E27FC236}">
                <a16:creationId xmlns:a16="http://schemas.microsoft.com/office/drawing/2014/main" id="{8453EA86-E49C-6A2E-784F-A726801B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517775"/>
            <a:ext cx="11763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每日一题</a:t>
            </a:r>
          </a:p>
        </p:txBody>
      </p:sp>
      <p:sp>
        <p:nvSpPr>
          <p:cNvPr id="30737" name="TextBox 20">
            <a:extLst>
              <a:ext uri="{FF2B5EF4-FFF2-40B4-BE49-F238E27FC236}">
                <a16:creationId xmlns:a16="http://schemas.microsoft.com/office/drawing/2014/main" id="{137BCB5C-9CDF-DBC7-ECC9-A607E367F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4065588"/>
            <a:ext cx="125253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泊车达人</a:t>
            </a:r>
          </a:p>
        </p:txBody>
      </p:sp>
      <p:sp>
        <p:nvSpPr>
          <p:cNvPr id="30738" name="TextBox 20">
            <a:extLst>
              <a:ext uri="{FF2B5EF4-FFF2-40B4-BE49-F238E27FC236}">
                <a16:creationId xmlns:a16="http://schemas.microsoft.com/office/drawing/2014/main" id="{24C9333E-3038-67E9-4B91-7D6391B6E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4079875"/>
            <a:ext cx="125253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挪车求助</a:t>
            </a:r>
          </a:p>
        </p:txBody>
      </p:sp>
      <p:sp>
        <p:nvSpPr>
          <p:cNvPr id="30739" name="TextBox 20">
            <a:extLst>
              <a:ext uri="{FF2B5EF4-FFF2-40B4-BE49-F238E27FC236}">
                <a16:creationId xmlns:a16="http://schemas.microsoft.com/office/drawing/2014/main" id="{AF446C96-78D3-1D09-7C8F-BD739AF89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8" y="4065588"/>
            <a:ext cx="12525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路况预告</a:t>
            </a:r>
          </a:p>
        </p:txBody>
      </p:sp>
      <p:sp>
        <p:nvSpPr>
          <p:cNvPr id="30740" name="TextBox 23">
            <a:extLst>
              <a:ext uri="{FF2B5EF4-FFF2-40B4-BE49-F238E27FC236}">
                <a16:creationId xmlns:a16="http://schemas.microsoft.com/office/drawing/2014/main" id="{47C187E9-5E4E-2CFB-6A10-C640CE6FF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052888"/>
            <a:ext cx="12493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云呼热线</a:t>
            </a:r>
          </a:p>
        </p:txBody>
      </p:sp>
      <p:sp>
        <p:nvSpPr>
          <p:cNvPr id="30741" name="TextBox 24">
            <a:extLst>
              <a:ext uri="{FF2B5EF4-FFF2-40B4-BE49-F238E27FC236}">
                <a16:creationId xmlns:a16="http://schemas.microsoft.com/office/drawing/2014/main" id="{76EA40A3-DE5D-4C91-49E7-B1867A30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338" y="4052888"/>
            <a:ext cx="1252537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9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天天骑车</a:t>
            </a:r>
          </a:p>
        </p:txBody>
      </p:sp>
      <p:pic>
        <p:nvPicPr>
          <p:cNvPr id="26" name="Picture 2" descr="E:\文档资料\事务未完成\项目\【沈瑶】杭州城管项目咨询\20130118 咨询项目工作汇报--调研计划安排\素材\未标题-1.png">
            <a:extLst>
              <a:ext uri="{FF2B5EF4-FFF2-40B4-BE49-F238E27FC236}">
                <a16:creationId xmlns:a16="http://schemas.microsoft.com/office/drawing/2014/main" id="{4996D3AA-5B79-33E0-3512-AC4B95E7C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4975" y="3025775"/>
            <a:ext cx="1011238" cy="10604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:\文档资料\事务未完成\项目\【沈瑶】杭州城管项目咨询\20130118 咨询项目工作汇报--调研计划安排\素材\未标题-3.png">
            <a:extLst>
              <a:ext uri="{FF2B5EF4-FFF2-40B4-BE49-F238E27FC236}">
                <a16:creationId xmlns:a16="http://schemas.microsoft.com/office/drawing/2014/main" id="{823E145E-8FC3-1492-D89C-6AA3CA27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72288" y="1506538"/>
            <a:ext cx="1009650" cy="10350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E:\文档资料\事务未完成\项目\【沈瑶】杭州城管项目咨询\20130118 咨询项目工作汇报--调研计划安排\素材\未标题-6.png">
            <a:extLst>
              <a:ext uri="{FF2B5EF4-FFF2-40B4-BE49-F238E27FC236}">
                <a16:creationId xmlns:a16="http://schemas.microsoft.com/office/drawing/2014/main" id="{DCE0B426-8FCC-C8EE-E48D-3204E35E7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717800" y="1455738"/>
            <a:ext cx="1025525" cy="10858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E:\文档资料\事务未完成\项目\【沈瑶】杭州城管项目咨询\20130118 咨询项目工作汇报--调研计划安排\素材\未标题-5.png">
            <a:extLst>
              <a:ext uri="{FF2B5EF4-FFF2-40B4-BE49-F238E27FC236}">
                <a16:creationId xmlns:a16="http://schemas.microsoft.com/office/drawing/2014/main" id="{63687819-4A1B-DC66-FA2B-6C9CC8569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47775" y="1482725"/>
            <a:ext cx="1066800" cy="10858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E:\文档资料\事务未完成\项目\【沈瑶】杭州城管项目咨询\20130118 咨询项目工作汇报--调研计划安排\素材\未标题-4.png">
            <a:extLst>
              <a:ext uri="{FF2B5EF4-FFF2-40B4-BE49-F238E27FC236}">
                <a16:creationId xmlns:a16="http://schemas.microsoft.com/office/drawing/2014/main" id="{556FA613-0FF5-E066-731A-EA679E36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71588" y="3062288"/>
            <a:ext cx="1033462" cy="102235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Tao\Desktop\未标题-10.png">
            <a:extLst>
              <a:ext uri="{FF2B5EF4-FFF2-40B4-BE49-F238E27FC236}">
                <a16:creationId xmlns:a16="http://schemas.microsoft.com/office/drawing/2014/main" id="{C7B32990-EC9B-E9A0-CF62-52B44DBD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19738" y="1498600"/>
            <a:ext cx="1006475" cy="10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Tao\Desktop\未标题-12.png">
            <a:extLst>
              <a:ext uri="{FF2B5EF4-FFF2-40B4-BE49-F238E27FC236}">
                <a16:creationId xmlns:a16="http://schemas.microsoft.com/office/drawing/2014/main" id="{D55FDD4B-2DF9-B79F-057F-EDD4AAB12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071938" y="1457325"/>
            <a:ext cx="1130300" cy="10795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7" descr="C:\Users\Tao\Desktop\未标题-18.png">
            <a:extLst>
              <a:ext uri="{FF2B5EF4-FFF2-40B4-BE49-F238E27FC236}">
                <a16:creationId xmlns:a16="http://schemas.microsoft.com/office/drawing/2014/main" id="{3641C910-0B1F-6169-12D9-39DF45AC0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133850" y="3038475"/>
            <a:ext cx="1009650" cy="10191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0" descr="C:\Users\Tao\Desktop\未标题-21.png">
            <a:extLst>
              <a:ext uri="{FF2B5EF4-FFF2-40B4-BE49-F238E27FC236}">
                <a16:creationId xmlns:a16="http://schemas.microsoft.com/office/drawing/2014/main" id="{EBC8A969-2747-1F65-5CDC-0DA605B47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682875" y="2976563"/>
            <a:ext cx="1112838" cy="110331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C:\Users\Tao\Desktop\未标题-25.png">
            <a:extLst>
              <a:ext uri="{FF2B5EF4-FFF2-40B4-BE49-F238E27FC236}">
                <a16:creationId xmlns:a16="http://schemas.microsoft.com/office/drawing/2014/main" id="{C0522AAA-2CD7-5CBE-8848-4E74FFC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64350" y="3006725"/>
            <a:ext cx="1044575" cy="10842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5" descr="C:\Users\Tao\Desktop\未标题-26.png">
            <a:extLst>
              <a:ext uri="{FF2B5EF4-FFF2-40B4-BE49-F238E27FC236}">
                <a16:creationId xmlns:a16="http://schemas.microsoft.com/office/drawing/2014/main" id="{D805BF0E-23BC-D4FC-F9AF-63937ED8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667000" y="4618038"/>
            <a:ext cx="1035050" cy="10636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C:\Users\Tao\Desktop\未标题-27.png">
            <a:extLst>
              <a:ext uri="{FF2B5EF4-FFF2-40B4-BE49-F238E27FC236}">
                <a16:creationId xmlns:a16="http://schemas.microsoft.com/office/drawing/2014/main" id="{001DBFA2-463F-D950-6057-084EDCBAF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867525" y="4657725"/>
            <a:ext cx="1046163" cy="99695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14">
            <a:extLst>
              <a:ext uri="{FF2B5EF4-FFF2-40B4-BE49-F238E27FC236}">
                <a16:creationId xmlns:a16="http://schemas.microsoft.com/office/drawing/2014/main" id="{F64A783C-CC10-B05D-FB46-C28F49F25282}"/>
              </a:ext>
            </a:extLst>
          </p:cNvPr>
          <p:cNvGrpSpPr>
            <a:grpSpLocks/>
          </p:cNvGrpSpPr>
          <p:nvPr/>
        </p:nvGrpSpPr>
        <p:grpSpPr bwMode="auto">
          <a:xfrm rot="-842174">
            <a:off x="4025900" y="7273925"/>
            <a:ext cx="2851150" cy="3022600"/>
            <a:chOff x="96" y="1859"/>
            <a:chExt cx="2136" cy="2350"/>
          </a:xfrm>
        </p:grpSpPr>
        <p:sp>
          <p:nvSpPr>
            <p:cNvPr id="30755" name="Freeform 15">
              <a:extLst>
                <a:ext uri="{FF2B5EF4-FFF2-40B4-BE49-F238E27FC236}">
                  <a16:creationId xmlns:a16="http://schemas.microsoft.com/office/drawing/2014/main" id="{C2411EB5-F544-D0D8-6CFD-08DEA1A21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6"/>
                <a:gd name="T61" fmla="*/ 0 h 2269"/>
                <a:gd name="T62" fmla="*/ 2136 w 2136"/>
                <a:gd name="T63" fmla="*/ 2269 h 2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E3C19F"/>
            </a:solidFill>
            <a:ln w="9525">
              <a:solidFill>
                <a:srgbClr val="DAAD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756" name="Group 16">
              <a:extLst>
                <a:ext uri="{FF2B5EF4-FFF2-40B4-BE49-F238E27FC236}">
                  <a16:creationId xmlns:a16="http://schemas.microsoft.com/office/drawing/2014/main" id="{A9D38117-9BDE-84E4-28A1-A6031B09D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30758" name="Freeform 17">
                <a:extLst>
                  <a:ext uri="{FF2B5EF4-FFF2-40B4-BE49-F238E27FC236}">
                    <a16:creationId xmlns:a16="http://schemas.microsoft.com/office/drawing/2014/main" id="{727948FF-F333-E4A7-ACE4-E00D05C2C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740"/>
                  <a:gd name="T79" fmla="*/ 0 h 1610"/>
                  <a:gd name="T80" fmla="*/ 1740 w 1740"/>
                  <a:gd name="T81" fmla="*/ 1610 h 161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FB7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9" name="Freeform 18">
                <a:extLst>
                  <a:ext uri="{FF2B5EF4-FFF2-40B4-BE49-F238E27FC236}">
                    <a16:creationId xmlns:a16="http://schemas.microsoft.com/office/drawing/2014/main" id="{C95760B6-033E-354F-F407-EDEBFB61E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225"/>
                  <a:gd name="T20" fmla="*/ 268 w 268"/>
                  <a:gd name="T21" fmla="*/ 225 h 2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>
                <a:solidFill>
                  <a:srgbClr val="DAAD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757" name="Freeform 19">
              <a:extLst>
                <a:ext uri="{FF2B5EF4-FFF2-40B4-BE49-F238E27FC236}">
                  <a16:creationId xmlns:a16="http://schemas.microsoft.com/office/drawing/2014/main" id="{9C04E759-F781-6A4A-BC31-04A326591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8"/>
                <a:gd name="T22" fmla="*/ 0 h 139"/>
                <a:gd name="T23" fmla="*/ 188 w 188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>
              <a:solidFill>
                <a:srgbClr val="DAAD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48751E-6 L -0.24687 -0.5423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44" y="-27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2A7D27F4-7C39-FA2C-A4DB-F161EE1A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r="18356" b="1360"/>
          <a:stretch>
            <a:fillRect/>
          </a:stretch>
        </p:blipFill>
        <p:spPr bwMode="auto">
          <a:xfrm>
            <a:off x="755650" y="1350963"/>
            <a:ext cx="5411788" cy="46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9" name="椭圆 118">
            <a:extLst>
              <a:ext uri="{FF2B5EF4-FFF2-40B4-BE49-F238E27FC236}">
                <a16:creationId xmlns:a16="http://schemas.microsoft.com/office/drawing/2014/main" id="{2B2C43E5-9C44-5C1C-1EDF-1097B8ACD2CD}"/>
              </a:ext>
            </a:extLst>
          </p:cNvPr>
          <p:cNvSpPr/>
          <p:nvPr/>
        </p:nvSpPr>
        <p:spPr>
          <a:xfrm>
            <a:off x="1616075" y="1955800"/>
            <a:ext cx="3338513" cy="3338513"/>
          </a:xfrm>
          <a:prstGeom prst="ellipse">
            <a:avLst/>
          </a:prstGeom>
          <a:solidFill>
            <a:srgbClr val="C00000">
              <a:alpha val="3000"/>
            </a:srgbClr>
          </a:solidFill>
          <a:ln w="25400" cap="flat" cmpd="sng" algn="ctr">
            <a:solidFill>
              <a:srgbClr val="DDDDD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48" name="Picture 13" descr="C:\Users\Tao\Desktop\local.png">
            <a:extLst>
              <a:ext uri="{FF2B5EF4-FFF2-40B4-BE49-F238E27FC236}">
                <a16:creationId xmlns:a16="http://schemas.microsoft.com/office/drawing/2014/main" id="{91197999-3957-0C67-A096-18F8B7E12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382963"/>
            <a:ext cx="4206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矩形 120">
            <a:extLst>
              <a:ext uri="{FF2B5EF4-FFF2-40B4-BE49-F238E27FC236}">
                <a16:creationId xmlns:a16="http://schemas.microsoft.com/office/drawing/2014/main" id="{5D746856-0A97-A309-C8B1-FE34753AAB7E}"/>
              </a:ext>
            </a:extLst>
          </p:cNvPr>
          <p:cNvSpPr/>
          <p:nvPr/>
        </p:nvSpPr>
        <p:spPr>
          <a:xfrm>
            <a:off x="755650" y="765175"/>
            <a:ext cx="7542213" cy="554038"/>
          </a:xfrm>
          <a:prstGeom prst="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路线导航       图例说明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5C8C36CE-9E71-7930-E840-015B1E33A345}"/>
              </a:ext>
            </a:extLst>
          </p:cNvPr>
          <p:cNvSpPr/>
          <p:nvPr/>
        </p:nvSpPr>
        <p:spPr>
          <a:xfrm>
            <a:off x="871869" y="850604"/>
            <a:ext cx="1435396" cy="382772"/>
          </a:xfrm>
          <a:prstGeom prst="round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泊位查询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53" name="TextBox 8">
            <a:extLst>
              <a:ext uri="{FF2B5EF4-FFF2-40B4-BE49-F238E27FC236}">
                <a16:creationId xmlns:a16="http://schemas.microsoft.com/office/drawing/2014/main" id="{908C9F6D-18D5-0BEF-8495-144C0853B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1465263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泊位建议</a:t>
            </a:r>
          </a:p>
        </p:txBody>
      </p:sp>
      <p:sp>
        <p:nvSpPr>
          <p:cNvPr id="31754" name="TextBox 11">
            <a:extLst>
              <a:ext uri="{FF2B5EF4-FFF2-40B4-BE49-F238E27FC236}">
                <a16:creationId xmlns:a16="http://schemas.microsoft.com/office/drawing/2014/main" id="{76C4F3BF-F5F5-0AD7-48DF-4ADE456C9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851025"/>
            <a:ext cx="1317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费用最省</a:t>
            </a:r>
          </a:p>
        </p:txBody>
      </p:sp>
      <p:sp>
        <p:nvSpPr>
          <p:cNvPr id="31755" name="TextBox 61">
            <a:extLst>
              <a:ext uri="{FF2B5EF4-FFF2-40B4-BE49-F238E27FC236}">
                <a16:creationId xmlns:a16="http://schemas.microsoft.com/office/drawing/2014/main" id="{6329BB3A-FDA7-BE45-BB85-A0CE7883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2128838"/>
            <a:ext cx="1319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距离最近</a:t>
            </a:r>
          </a:p>
        </p:txBody>
      </p:sp>
      <p:sp>
        <p:nvSpPr>
          <p:cNvPr id="126" name="圆角矩形 125">
            <a:extLst>
              <a:ext uri="{FF2B5EF4-FFF2-40B4-BE49-F238E27FC236}">
                <a16:creationId xmlns:a16="http://schemas.microsoft.com/office/drawing/2014/main" id="{79F0C525-A6EC-DBC8-A701-89C2EE425FD3}"/>
              </a:ext>
            </a:extLst>
          </p:cNvPr>
          <p:cNvSpPr/>
          <p:nvPr/>
        </p:nvSpPr>
        <p:spPr>
          <a:xfrm>
            <a:off x="6397625" y="5434013"/>
            <a:ext cx="1730375" cy="414337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开始导航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57" name="Picture 17">
            <a:extLst>
              <a:ext uri="{FF2B5EF4-FFF2-40B4-BE49-F238E27FC236}">
                <a16:creationId xmlns:a16="http://schemas.microsoft.com/office/drawing/2014/main" id="{356BA782-3563-A0EF-A731-C1823BF07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1881188"/>
            <a:ext cx="7350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8" name="Picture 18">
            <a:extLst>
              <a:ext uri="{FF2B5EF4-FFF2-40B4-BE49-F238E27FC236}">
                <a16:creationId xmlns:a16="http://schemas.microsoft.com/office/drawing/2014/main" id="{D166B1E6-C3AB-2C20-0896-711BEAE57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2171700"/>
            <a:ext cx="736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AB012E1-42AE-9037-59D8-B35D32803052}"/>
              </a:ext>
            </a:extLst>
          </p:cNvPr>
          <p:cNvGrpSpPr>
            <a:grpSpLocks/>
          </p:cNvGrpSpPr>
          <p:nvPr/>
        </p:nvGrpSpPr>
        <p:grpSpPr bwMode="auto">
          <a:xfrm>
            <a:off x="1882775" y="2235200"/>
            <a:ext cx="2676525" cy="2489200"/>
            <a:chOff x="1882818" y="2234827"/>
            <a:chExt cx="2676938" cy="2489362"/>
          </a:xfrm>
        </p:grpSpPr>
        <p:pic>
          <p:nvPicPr>
            <p:cNvPr id="31795" name="Picture 10" descr="C:\Users\Tao\Desktop\park\park_12.png">
              <a:extLst>
                <a:ext uri="{FF2B5EF4-FFF2-40B4-BE49-F238E27FC236}">
                  <a16:creationId xmlns:a16="http://schemas.microsoft.com/office/drawing/2014/main" id="{B284E4E9-33F1-3CDB-417D-4C0B61DA5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607" y="3052250"/>
              <a:ext cx="357499" cy="45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796" name="组合 4">
              <a:extLst>
                <a:ext uri="{FF2B5EF4-FFF2-40B4-BE49-F238E27FC236}">
                  <a16:creationId xmlns:a16="http://schemas.microsoft.com/office/drawing/2014/main" id="{229EB633-C7F4-B359-28B2-AF1D9A101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2818" y="2234827"/>
              <a:ext cx="2676938" cy="2489362"/>
              <a:chOff x="1882818" y="2234827"/>
              <a:chExt cx="2676938" cy="2489362"/>
            </a:xfrm>
          </p:grpSpPr>
          <p:pic>
            <p:nvPicPr>
              <p:cNvPr id="31797" name="Picture 4" descr="C:\Users\Tao\Desktop\park\park_21.png">
                <a:extLst>
                  <a:ext uri="{FF2B5EF4-FFF2-40B4-BE49-F238E27FC236}">
                    <a16:creationId xmlns:a16="http://schemas.microsoft.com/office/drawing/2014/main" id="{EFD60787-7D09-7ECD-985D-292E084723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18" y="2466829"/>
                <a:ext cx="255523" cy="363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98" name="Picture 7" descr="C:\Users\Tao\Desktop\park\park_00.png">
                <a:extLst>
                  <a:ext uri="{FF2B5EF4-FFF2-40B4-BE49-F238E27FC236}">
                    <a16:creationId xmlns:a16="http://schemas.microsoft.com/office/drawing/2014/main" id="{98AB8DE1-5B7B-6396-1B12-E30CBCF164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34111" y="2961129"/>
                <a:ext cx="264544" cy="345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799" name="Picture 8" descr="C:\Users\Tao\Desktop\park\park_01.png">
                <a:extLst>
                  <a:ext uri="{FF2B5EF4-FFF2-40B4-BE49-F238E27FC236}">
                    <a16:creationId xmlns:a16="http://schemas.microsoft.com/office/drawing/2014/main" id="{8B2BF431-E8CE-FDA9-2FB6-0886081038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7298" y="3755899"/>
                <a:ext cx="267977" cy="35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0" name="Picture 8" descr="C:\Users\Tao\Desktop\park\park_01.png">
                <a:extLst>
                  <a:ext uri="{FF2B5EF4-FFF2-40B4-BE49-F238E27FC236}">
                    <a16:creationId xmlns:a16="http://schemas.microsoft.com/office/drawing/2014/main" id="{F684CEEC-EB3C-11FC-CE3B-1C55C108E1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9321" y="2234827"/>
                <a:ext cx="267977" cy="35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1" name="Picture 9" descr="C:\Users\Tao\Desktop\park\park_02.png">
                <a:extLst>
                  <a:ext uri="{FF2B5EF4-FFF2-40B4-BE49-F238E27FC236}">
                    <a16:creationId xmlns:a16="http://schemas.microsoft.com/office/drawing/2014/main" id="{6FAFCE91-3CDB-899E-72FD-D828EFED4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37780" y="2441276"/>
                <a:ext cx="24765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2" name="Picture 9" descr="C:\Users\Tao\Desktop\park\park_02.png">
                <a:extLst>
                  <a:ext uri="{FF2B5EF4-FFF2-40B4-BE49-F238E27FC236}">
                    <a16:creationId xmlns:a16="http://schemas.microsoft.com/office/drawing/2014/main" id="{3C235167-46B0-37C7-BACC-8C9214AD9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689" y="2486460"/>
                <a:ext cx="24765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3" name="Picture 9" descr="C:\Users\Tao\Desktop\park\park_02.png">
                <a:extLst>
                  <a:ext uri="{FF2B5EF4-FFF2-40B4-BE49-F238E27FC236}">
                    <a16:creationId xmlns:a16="http://schemas.microsoft.com/office/drawing/2014/main" id="{EA8CD379-D169-69D8-7B33-855549B3CB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013" y="2749842"/>
                <a:ext cx="24765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4" name="Picture 9" descr="C:\Users\Tao\Desktop\park\park_02.png">
                <a:extLst>
                  <a:ext uri="{FF2B5EF4-FFF2-40B4-BE49-F238E27FC236}">
                    <a16:creationId xmlns:a16="http://schemas.microsoft.com/office/drawing/2014/main" id="{47725C76-5AC6-5C8A-46B9-30305927FC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40013" y="2933034"/>
                <a:ext cx="24765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5" name="Picture 7" descr="C:\Users\Tao\Desktop\park\park_00.png">
                <a:extLst>
                  <a:ext uri="{FF2B5EF4-FFF2-40B4-BE49-F238E27FC236}">
                    <a16:creationId xmlns:a16="http://schemas.microsoft.com/office/drawing/2014/main" id="{CE0A4531-9B6D-7D7E-9725-B951C8DADE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3948" y="4200171"/>
                <a:ext cx="264544" cy="345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6" name="Picture 8" descr="C:\Users\Tao\Desktop\park\park_01.png">
                <a:extLst>
                  <a:ext uri="{FF2B5EF4-FFF2-40B4-BE49-F238E27FC236}">
                    <a16:creationId xmlns:a16="http://schemas.microsoft.com/office/drawing/2014/main" id="{EDE3D5F7-06B1-4F6B-C81E-7DEF4F7DBA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6383" y="3646742"/>
                <a:ext cx="267977" cy="35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7" name="Picture 8" descr="C:\Users\Tao\Desktop\park\park_01.png">
                <a:extLst>
                  <a:ext uri="{FF2B5EF4-FFF2-40B4-BE49-F238E27FC236}">
                    <a16:creationId xmlns:a16="http://schemas.microsoft.com/office/drawing/2014/main" id="{8A078E81-7808-7A26-B330-53F0C291B1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77654" y="3819030"/>
                <a:ext cx="267977" cy="35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8" name="Picture 9" descr="C:\Users\Tao\Desktop\park\park_02.png">
                <a:extLst>
                  <a:ext uri="{FF2B5EF4-FFF2-40B4-BE49-F238E27FC236}">
                    <a16:creationId xmlns:a16="http://schemas.microsoft.com/office/drawing/2014/main" id="{C23906E5-C6F4-6F7D-3DDF-E91038FAEF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2106" y="4029072"/>
                <a:ext cx="24765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09" name="Picture 8" descr="C:\Users\Tao\Desktop\park\park_01.png">
                <a:extLst>
                  <a:ext uri="{FF2B5EF4-FFF2-40B4-BE49-F238E27FC236}">
                    <a16:creationId xmlns:a16="http://schemas.microsoft.com/office/drawing/2014/main" id="{00DC1358-E38E-4258-44B0-6BA6827198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9988" y="4373758"/>
                <a:ext cx="267977" cy="35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10" name="Picture 4" descr="C:\Users\Tao\Desktop\park\park_21.png">
                <a:extLst>
                  <a:ext uri="{FF2B5EF4-FFF2-40B4-BE49-F238E27FC236}">
                    <a16:creationId xmlns:a16="http://schemas.microsoft.com/office/drawing/2014/main" id="{192C6DA1-71C1-C36A-9B59-7CC53B91A9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577" y="2918958"/>
                <a:ext cx="255523" cy="363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11" name="Picture 9" descr="C:\Users\Tao\Desktop\park\park_02.png">
                <a:extLst>
                  <a:ext uri="{FF2B5EF4-FFF2-40B4-BE49-F238E27FC236}">
                    <a16:creationId xmlns:a16="http://schemas.microsoft.com/office/drawing/2014/main" id="{CD2ED5C9-3E33-8A75-6FD8-DC94B393DB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1782" y="4350768"/>
                <a:ext cx="247650" cy="323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812" name="Picture 7" descr="C:\Users\Tao\Desktop\park\park_00.png">
                <a:extLst>
                  <a:ext uri="{FF2B5EF4-FFF2-40B4-BE49-F238E27FC236}">
                    <a16:creationId xmlns:a16="http://schemas.microsoft.com/office/drawing/2014/main" id="{E173DDEA-AAAA-244E-BFCA-CE12DD0316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8797" y="2982513"/>
                <a:ext cx="264544" cy="345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62B170BA-6FF2-3EFF-BFF3-BF66F6B35226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2605088"/>
            <a:ext cx="1935162" cy="2711450"/>
            <a:chOff x="6306953" y="2605859"/>
            <a:chExt cx="1935897" cy="2710418"/>
          </a:xfrm>
        </p:grpSpPr>
        <p:grpSp>
          <p:nvGrpSpPr>
            <p:cNvPr id="31774" name="组合 13">
              <a:extLst>
                <a:ext uri="{FF2B5EF4-FFF2-40B4-BE49-F238E27FC236}">
                  <a16:creationId xmlns:a16="http://schemas.microsoft.com/office/drawing/2014/main" id="{A961B243-2C55-5E01-F1CE-E81E249F28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9387" y="4610782"/>
              <a:ext cx="1923463" cy="467833"/>
              <a:chOff x="6319387" y="4610782"/>
              <a:chExt cx="1923463" cy="467833"/>
            </a:xfrm>
          </p:grpSpPr>
          <p:sp>
            <p:nvSpPr>
              <p:cNvPr id="160" name="圆角矩形 159">
                <a:extLst>
                  <a:ext uri="{FF2B5EF4-FFF2-40B4-BE49-F238E27FC236}">
                    <a16:creationId xmlns:a16="http://schemas.microsoft.com/office/drawing/2014/main" id="{0FD9016E-B29A-ADF8-28B5-1FC6D58862B5}"/>
                  </a:ext>
                </a:extLst>
              </p:cNvPr>
              <p:cNvSpPr/>
              <p:nvPr/>
            </p:nvSpPr>
            <p:spPr>
              <a:xfrm>
                <a:off x="6347638" y="4610782"/>
                <a:ext cx="1895212" cy="467833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lIns="32400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道路泊位</a:t>
                </a:r>
                <a:endParaRPr lang="en-US" altLang="zh-CN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剩余车位：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收费价格：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</a:p>
            </p:txBody>
          </p:sp>
          <p:pic>
            <p:nvPicPr>
              <p:cNvPr id="31794" name="Picture 10" descr="C:\Users\Tao\Desktop\park\park_12.png">
                <a:extLst>
                  <a:ext uri="{FF2B5EF4-FFF2-40B4-BE49-F238E27FC236}">
                    <a16:creationId xmlns:a16="http://schemas.microsoft.com/office/drawing/2014/main" id="{814D7DB2-4ECE-A4F1-97F3-BADB65B20A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9387" y="4610782"/>
                <a:ext cx="357499" cy="459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50" name="流程图: 合并 149">
              <a:extLst>
                <a:ext uri="{FF2B5EF4-FFF2-40B4-BE49-F238E27FC236}">
                  <a16:creationId xmlns:a16="http://schemas.microsoft.com/office/drawing/2014/main" id="{4BF8C5B0-29FC-59BC-47FD-FABFC27F0171}"/>
                </a:ext>
              </a:extLst>
            </p:cNvPr>
            <p:cNvSpPr/>
            <p:nvPr/>
          </p:nvSpPr>
          <p:spPr>
            <a:xfrm>
              <a:off x="7113178" y="5209954"/>
              <a:ext cx="284543" cy="106323"/>
            </a:xfrm>
            <a:prstGeom prst="flowChartMerge">
              <a:avLst/>
            </a:prstGeom>
            <a:solidFill>
              <a:srgbClr val="EAEAEA">
                <a:lumMod val="95000"/>
              </a:srgbClr>
            </a:solidFill>
            <a:ln w="9525" cap="flat" cmpd="sng" algn="ctr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776" name="组合 9">
              <a:extLst>
                <a:ext uri="{FF2B5EF4-FFF2-40B4-BE49-F238E27FC236}">
                  <a16:creationId xmlns:a16="http://schemas.microsoft.com/office/drawing/2014/main" id="{51998566-F5CD-8084-B1CD-668F99C737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7587" y="2605859"/>
              <a:ext cx="1895212" cy="629758"/>
              <a:chOff x="6317587" y="2605859"/>
              <a:chExt cx="1895212" cy="629758"/>
            </a:xfrm>
          </p:grpSpPr>
          <p:sp>
            <p:nvSpPr>
              <p:cNvPr id="158" name="圆角矩形 157">
                <a:extLst>
                  <a:ext uri="{FF2B5EF4-FFF2-40B4-BE49-F238E27FC236}">
                    <a16:creationId xmlns:a16="http://schemas.microsoft.com/office/drawing/2014/main" id="{71DB8C1A-C0B4-27E5-8115-9C746C853F98}"/>
                  </a:ext>
                </a:extLst>
              </p:cNvPr>
              <p:cNvSpPr/>
              <p:nvPr/>
            </p:nvSpPr>
            <p:spPr>
              <a:xfrm>
                <a:off x="6317587" y="2605859"/>
                <a:ext cx="1895212" cy="629758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lIns="32400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杭州大厦购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座停车场剩余车位：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收费价格：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</a:p>
            </p:txBody>
          </p:sp>
          <p:pic>
            <p:nvPicPr>
              <p:cNvPr id="31790" name="Picture 7" descr="C:\Users\Tao\Desktop\park\park_00.png">
                <a:extLst>
                  <a:ext uri="{FF2B5EF4-FFF2-40B4-BE49-F238E27FC236}">
                    <a16:creationId xmlns:a16="http://schemas.microsoft.com/office/drawing/2014/main" id="{6C18714E-A6AC-F095-774F-E4DFDED479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376" y="2740473"/>
                <a:ext cx="264544" cy="345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777" name="组合 12">
              <a:extLst>
                <a:ext uri="{FF2B5EF4-FFF2-40B4-BE49-F238E27FC236}">
                  <a16:creationId xmlns:a16="http://schemas.microsoft.com/office/drawing/2014/main" id="{54AEC491-7582-276D-1BB3-3BD4AEBA8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7005" y="3990549"/>
              <a:ext cx="1895212" cy="467833"/>
              <a:chOff x="6337005" y="3990549"/>
              <a:chExt cx="1895212" cy="467833"/>
            </a:xfrm>
          </p:grpSpPr>
          <p:sp>
            <p:nvSpPr>
              <p:cNvPr id="156" name="圆角矩形 155">
                <a:extLst>
                  <a:ext uri="{FF2B5EF4-FFF2-40B4-BE49-F238E27FC236}">
                    <a16:creationId xmlns:a16="http://schemas.microsoft.com/office/drawing/2014/main" id="{A4E98F55-0304-8822-A1BD-0D51836153ED}"/>
                  </a:ext>
                </a:extLst>
              </p:cNvPr>
              <p:cNvSpPr/>
              <p:nvPr/>
            </p:nvSpPr>
            <p:spPr>
              <a:xfrm>
                <a:off x="6337005" y="3990549"/>
                <a:ext cx="1895212" cy="467833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lIns="32400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浙江移动大厦停车场</a:t>
                </a:r>
                <a:endParaRPr lang="en-US" altLang="zh-CN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剩余车位：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收费价格：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</a:p>
            </p:txBody>
          </p:sp>
          <p:pic>
            <p:nvPicPr>
              <p:cNvPr id="31786" name="Picture 4" descr="C:\Users\Tao\Desktop\park\park_21.png">
                <a:extLst>
                  <a:ext uri="{FF2B5EF4-FFF2-40B4-BE49-F238E27FC236}">
                    <a16:creationId xmlns:a16="http://schemas.microsoft.com/office/drawing/2014/main" id="{C35B061E-9280-5CE5-BA76-7F4FBCD0A8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376" y="4009441"/>
                <a:ext cx="255523" cy="363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1778" name="组合 10">
              <a:extLst>
                <a:ext uri="{FF2B5EF4-FFF2-40B4-BE49-F238E27FC236}">
                  <a16:creationId xmlns:a16="http://schemas.microsoft.com/office/drawing/2014/main" id="{91945C68-6C54-0354-C1A1-CC9F5C704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6953" y="3328455"/>
              <a:ext cx="1895212" cy="467833"/>
              <a:chOff x="6306953" y="3328455"/>
              <a:chExt cx="1895212" cy="467833"/>
            </a:xfrm>
          </p:grpSpPr>
          <p:sp>
            <p:nvSpPr>
              <p:cNvPr id="154" name="圆角矩形 153">
                <a:extLst>
                  <a:ext uri="{FF2B5EF4-FFF2-40B4-BE49-F238E27FC236}">
                    <a16:creationId xmlns:a16="http://schemas.microsoft.com/office/drawing/2014/main" id="{66D11BD4-2D99-D191-7E32-AF2250083F5C}"/>
                  </a:ext>
                </a:extLst>
              </p:cNvPr>
              <p:cNvSpPr/>
              <p:nvPr/>
            </p:nvSpPr>
            <p:spPr>
              <a:xfrm>
                <a:off x="6306953" y="3328455"/>
                <a:ext cx="1895212" cy="467833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lIns="32400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坤和中心地下停车场</a:t>
                </a:r>
                <a:endParaRPr lang="en-US" altLang="zh-CN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剩余车位：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收费价格：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</a:p>
            </p:txBody>
          </p:sp>
          <p:pic>
            <p:nvPicPr>
              <p:cNvPr id="31782" name="Picture 7" descr="C:\Users\Tao\Desktop\park\park_00.png">
                <a:extLst>
                  <a:ext uri="{FF2B5EF4-FFF2-40B4-BE49-F238E27FC236}">
                    <a16:creationId xmlns:a16="http://schemas.microsoft.com/office/drawing/2014/main" id="{8777A3E3-A2E9-C552-A1D0-116262558F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376" y="3390229"/>
                <a:ext cx="264544" cy="345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A95CCA53-972A-871C-B54B-1D27B7E8E951}"/>
              </a:ext>
            </a:extLst>
          </p:cNvPr>
          <p:cNvGrpSpPr>
            <a:grpSpLocks/>
          </p:cNvGrpSpPr>
          <p:nvPr/>
        </p:nvGrpSpPr>
        <p:grpSpPr bwMode="auto">
          <a:xfrm>
            <a:off x="4303713" y="3740150"/>
            <a:ext cx="3527425" cy="3205163"/>
            <a:chOff x="4304093" y="3739860"/>
            <a:chExt cx="3526748" cy="3205070"/>
          </a:xfrm>
        </p:grpSpPr>
        <p:grpSp>
          <p:nvGrpSpPr>
            <p:cNvPr id="31762" name="Group 14">
              <a:extLst>
                <a:ext uri="{FF2B5EF4-FFF2-40B4-BE49-F238E27FC236}">
                  <a16:creationId xmlns:a16="http://schemas.microsoft.com/office/drawing/2014/main" id="{A79C2EA6-00F3-F9A0-7BB5-935710626FF4}"/>
                </a:ext>
              </a:extLst>
            </p:cNvPr>
            <p:cNvGrpSpPr>
              <a:grpSpLocks/>
            </p:cNvGrpSpPr>
            <p:nvPr/>
          </p:nvGrpSpPr>
          <p:grpSpPr bwMode="auto">
            <a:xfrm rot="-307571">
              <a:off x="4979691" y="3739860"/>
              <a:ext cx="2851150" cy="3205070"/>
              <a:chOff x="96" y="1859"/>
              <a:chExt cx="2136" cy="2350"/>
            </a:xfrm>
          </p:grpSpPr>
          <p:sp>
            <p:nvSpPr>
              <p:cNvPr id="31769" name="Freeform 15">
                <a:extLst>
                  <a:ext uri="{FF2B5EF4-FFF2-40B4-BE49-F238E27FC236}">
                    <a16:creationId xmlns:a16="http://schemas.microsoft.com/office/drawing/2014/main" id="{E54ECFF1-445D-4AA4-ED89-FBB20E9D4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" y="1859"/>
                <a:ext cx="2136" cy="2269"/>
              </a:xfrm>
              <a:custGeom>
                <a:avLst/>
                <a:gdLst>
                  <a:gd name="T0" fmla="*/ 2136 w 2136"/>
                  <a:gd name="T1" fmla="*/ 2253 h 2269"/>
                  <a:gd name="T2" fmla="*/ 1992 w 2136"/>
                  <a:gd name="T3" fmla="*/ 1797 h 2269"/>
                  <a:gd name="T4" fmla="*/ 1712 w 2136"/>
                  <a:gd name="T5" fmla="*/ 1709 h 2269"/>
                  <a:gd name="T6" fmla="*/ 1488 w 2136"/>
                  <a:gd name="T7" fmla="*/ 1501 h 2269"/>
                  <a:gd name="T8" fmla="*/ 1240 w 2136"/>
                  <a:gd name="T9" fmla="*/ 1485 h 2269"/>
                  <a:gd name="T10" fmla="*/ 976 w 2136"/>
                  <a:gd name="T11" fmla="*/ 1333 h 2269"/>
                  <a:gd name="T12" fmla="*/ 752 w 2136"/>
                  <a:gd name="T13" fmla="*/ 1333 h 2269"/>
                  <a:gd name="T14" fmla="*/ 680 w 2136"/>
                  <a:gd name="T15" fmla="*/ 1405 h 2269"/>
                  <a:gd name="T16" fmla="*/ 504 w 2136"/>
                  <a:gd name="T17" fmla="*/ 1165 h 2269"/>
                  <a:gd name="T18" fmla="*/ 480 w 2136"/>
                  <a:gd name="T19" fmla="*/ 813 h 2269"/>
                  <a:gd name="T20" fmla="*/ 392 w 2136"/>
                  <a:gd name="T21" fmla="*/ 573 h 2269"/>
                  <a:gd name="T22" fmla="*/ 400 w 2136"/>
                  <a:gd name="T23" fmla="*/ 349 h 2269"/>
                  <a:gd name="T24" fmla="*/ 304 w 2136"/>
                  <a:gd name="T25" fmla="*/ 53 h 2269"/>
                  <a:gd name="T26" fmla="*/ 152 w 2136"/>
                  <a:gd name="T27" fmla="*/ 29 h 2269"/>
                  <a:gd name="T28" fmla="*/ 48 w 2136"/>
                  <a:gd name="T29" fmla="*/ 165 h 2269"/>
                  <a:gd name="T30" fmla="*/ 8 w 2136"/>
                  <a:gd name="T31" fmla="*/ 813 h 2269"/>
                  <a:gd name="T32" fmla="*/ 96 w 2136"/>
                  <a:gd name="T33" fmla="*/ 1349 h 2269"/>
                  <a:gd name="T34" fmla="*/ 144 w 2136"/>
                  <a:gd name="T35" fmla="*/ 1885 h 2269"/>
                  <a:gd name="T36" fmla="*/ 144 w 2136"/>
                  <a:gd name="T37" fmla="*/ 2269 h 2269"/>
                  <a:gd name="T38" fmla="*/ 2136 w 2136"/>
                  <a:gd name="T39" fmla="*/ 2253 h 226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36"/>
                  <a:gd name="T61" fmla="*/ 0 h 2269"/>
                  <a:gd name="T62" fmla="*/ 2136 w 2136"/>
                  <a:gd name="T63" fmla="*/ 2269 h 226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36" h="2269">
                    <a:moveTo>
                      <a:pt x="2136" y="2253"/>
                    </a:moveTo>
                    <a:cubicBezTo>
                      <a:pt x="2099" y="2070"/>
                      <a:pt x="2063" y="1888"/>
                      <a:pt x="1992" y="1797"/>
                    </a:cubicBezTo>
                    <a:cubicBezTo>
                      <a:pt x="1921" y="1706"/>
                      <a:pt x="1796" y="1758"/>
                      <a:pt x="1712" y="1709"/>
                    </a:cubicBezTo>
                    <a:cubicBezTo>
                      <a:pt x="1628" y="1660"/>
                      <a:pt x="1567" y="1538"/>
                      <a:pt x="1488" y="1501"/>
                    </a:cubicBezTo>
                    <a:cubicBezTo>
                      <a:pt x="1409" y="1464"/>
                      <a:pt x="1325" y="1513"/>
                      <a:pt x="1240" y="1485"/>
                    </a:cubicBezTo>
                    <a:cubicBezTo>
                      <a:pt x="1155" y="1457"/>
                      <a:pt x="1057" y="1358"/>
                      <a:pt x="976" y="1333"/>
                    </a:cubicBezTo>
                    <a:cubicBezTo>
                      <a:pt x="895" y="1308"/>
                      <a:pt x="801" y="1321"/>
                      <a:pt x="752" y="1333"/>
                    </a:cubicBezTo>
                    <a:cubicBezTo>
                      <a:pt x="703" y="1345"/>
                      <a:pt x="721" y="1433"/>
                      <a:pt x="680" y="1405"/>
                    </a:cubicBezTo>
                    <a:cubicBezTo>
                      <a:pt x="639" y="1377"/>
                      <a:pt x="537" y="1264"/>
                      <a:pt x="504" y="1165"/>
                    </a:cubicBezTo>
                    <a:cubicBezTo>
                      <a:pt x="471" y="1066"/>
                      <a:pt x="499" y="912"/>
                      <a:pt x="480" y="813"/>
                    </a:cubicBezTo>
                    <a:cubicBezTo>
                      <a:pt x="461" y="714"/>
                      <a:pt x="405" y="650"/>
                      <a:pt x="392" y="573"/>
                    </a:cubicBezTo>
                    <a:cubicBezTo>
                      <a:pt x="379" y="496"/>
                      <a:pt x="415" y="436"/>
                      <a:pt x="400" y="349"/>
                    </a:cubicBezTo>
                    <a:cubicBezTo>
                      <a:pt x="385" y="262"/>
                      <a:pt x="345" y="106"/>
                      <a:pt x="304" y="53"/>
                    </a:cubicBezTo>
                    <a:cubicBezTo>
                      <a:pt x="263" y="0"/>
                      <a:pt x="195" y="10"/>
                      <a:pt x="152" y="29"/>
                    </a:cubicBezTo>
                    <a:cubicBezTo>
                      <a:pt x="109" y="48"/>
                      <a:pt x="72" y="34"/>
                      <a:pt x="48" y="165"/>
                    </a:cubicBezTo>
                    <a:cubicBezTo>
                      <a:pt x="24" y="296"/>
                      <a:pt x="0" y="616"/>
                      <a:pt x="8" y="813"/>
                    </a:cubicBezTo>
                    <a:cubicBezTo>
                      <a:pt x="16" y="1010"/>
                      <a:pt x="73" y="1170"/>
                      <a:pt x="96" y="1349"/>
                    </a:cubicBezTo>
                    <a:cubicBezTo>
                      <a:pt x="119" y="1528"/>
                      <a:pt x="136" y="1732"/>
                      <a:pt x="144" y="1885"/>
                    </a:cubicBezTo>
                    <a:cubicBezTo>
                      <a:pt x="152" y="2038"/>
                      <a:pt x="144" y="2205"/>
                      <a:pt x="144" y="2269"/>
                    </a:cubicBezTo>
                    <a:cubicBezTo>
                      <a:pt x="144" y="2269"/>
                      <a:pt x="2136" y="2253"/>
                      <a:pt x="2136" y="2253"/>
                    </a:cubicBezTo>
                    <a:close/>
                  </a:path>
                </a:pathLst>
              </a:custGeom>
              <a:solidFill>
                <a:srgbClr val="E3C19F"/>
              </a:solidFill>
              <a:ln w="9525">
                <a:solidFill>
                  <a:srgbClr val="DAAD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770" name="Group 16">
                <a:extLst>
                  <a:ext uri="{FF2B5EF4-FFF2-40B4-BE49-F238E27FC236}">
                    <a16:creationId xmlns:a16="http://schemas.microsoft.com/office/drawing/2014/main" id="{CF5C1FED-1E67-36A3-3AF2-605A23DE2D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" y="1880"/>
                <a:ext cx="1865" cy="2329"/>
                <a:chOff x="159" y="1880"/>
                <a:chExt cx="1865" cy="2329"/>
              </a:xfrm>
            </p:grpSpPr>
            <p:sp>
              <p:nvSpPr>
                <p:cNvPr id="31772" name="Freeform 17">
                  <a:extLst>
                    <a:ext uri="{FF2B5EF4-FFF2-40B4-BE49-F238E27FC236}">
                      <a16:creationId xmlns:a16="http://schemas.microsoft.com/office/drawing/2014/main" id="{A83FCC0B-8B90-18BE-E177-88683ED74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" y="2599"/>
                  <a:ext cx="1740" cy="1610"/>
                </a:xfrm>
                <a:custGeom>
                  <a:avLst/>
                  <a:gdLst>
                    <a:gd name="T0" fmla="*/ 908 w 1740"/>
                    <a:gd name="T1" fmla="*/ 1513 h 1610"/>
                    <a:gd name="T2" fmla="*/ 876 w 1740"/>
                    <a:gd name="T3" fmla="*/ 1049 h 1610"/>
                    <a:gd name="T4" fmla="*/ 1012 w 1740"/>
                    <a:gd name="T5" fmla="*/ 1217 h 1610"/>
                    <a:gd name="T6" fmla="*/ 1012 w 1740"/>
                    <a:gd name="T7" fmla="*/ 1545 h 1610"/>
                    <a:gd name="T8" fmla="*/ 1228 w 1740"/>
                    <a:gd name="T9" fmla="*/ 1545 h 1610"/>
                    <a:gd name="T10" fmla="*/ 1356 w 1740"/>
                    <a:gd name="T11" fmla="*/ 1153 h 1610"/>
                    <a:gd name="T12" fmla="*/ 1548 w 1740"/>
                    <a:gd name="T13" fmla="*/ 1329 h 1610"/>
                    <a:gd name="T14" fmla="*/ 1636 w 1740"/>
                    <a:gd name="T15" fmla="*/ 1177 h 1610"/>
                    <a:gd name="T16" fmla="*/ 1732 w 1740"/>
                    <a:gd name="T17" fmla="*/ 1113 h 1610"/>
                    <a:gd name="T18" fmla="*/ 1588 w 1740"/>
                    <a:gd name="T19" fmla="*/ 1113 h 1610"/>
                    <a:gd name="T20" fmla="*/ 1546 w 1740"/>
                    <a:gd name="T21" fmla="*/ 1328 h 1610"/>
                    <a:gd name="T22" fmla="*/ 1357 w 1740"/>
                    <a:gd name="T23" fmla="*/ 1151 h 1610"/>
                    <a:gd name="T24" fmla="*/ 1372 w 1740"/>
                    <a:gd name="T25" fmla="*/ 905 h 1610"/>
                    <a:gd name="T26" fmla="*/ 1188 w 1740"/>
                    <a:gd name="T27" fmla="*/ 801 h 1610"/>
                    <a:gd name="T28" fmla="*/ 1084 w 1740"/>
                    <a:gd name="T29" fmla="*/ 1025 h 1610"/>
                    <a:gd name="T30" fmla="*/ 796 w 1740"/>
                    <a:gd name="T31" fmla="*/ 673 h 1610"/>
                    <a:gd name="T32" fmla="*/ 564 w 1740"/>
                    <a:gd name="T33" fmla="*/ 697 h 1610"/>
                    <a:gd name="T34" fmla="*/ 412 w 1740"/>
                    <a:gd name="T35" fmla="*/ 889 h 1610"/>
                    <a:gd name="T36" fmla="*/ 196 w 1740"/>
                    <a:gd name="T37" fmla="*/ 745 h 1610"/>
                    <a:gd name="T38" fmla="*/ 164 w 1740"/>
                    <a:gd name="T39" fmla="*/ 353 h 1610"/>
                    <a:gd name="T40" fmla="*/ 100 w 1740"/>
                    <a:gd name="T41" fmla="*/ 25 h 1610"/>
                    <a:gd name="T42" fmla="*/ 84 w 1740"/>
                    <a:gd name="T43" fmla="*/ 201 h 1610"/>
                    <a:gd name="T44" fmla="*/ 84 w 1740"/>
                    <a:gd name="T45" fmla="*/ 793 h 1610"/>
                    <a:gd name="T46" fmla="*/ 12 w 1740"/>
                    <a:gd name="T47" fmla="*/ 1321 h 1610"/>
                    <a:gd name="T48" fmla="*/ 12 w 1740"/>
                    <a:gd name="T49" fmla="*/ 1569 h 1610"/>
                    <a:gd name="T50" fmla="*/ 908 w 1740"/>
                    <a:gd name="T51" fmla="*/ 1513 h 161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740"/>
                    <a:gd name="T79" fmla="*/ 0 h 1610"/>
                    <a:gd name="T80" fmla="*/ 1740 w 1740"/>
                    <a:gd name="T81" fmla="*/ 1610 h 161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740" h="1610">
                      <a:moveTo>
                        <a:pt x="908" y="1513"/>
                      </a:moveTo>
                      <a:cubicBezTo>
                        <a:pt x="883" y="1305"/>
                        <a:pt x="859" y="1098"/>
                        <a:pt x="876" y="1049"/>
                      </a:cubicBezTo>
                      <a:cubicBezTo>
                        <a:pt x="893" y="1000"/>
                        <a:pt x="989" y="1134"/>
                        <a:pt x="1012" y="1217"/>
                      </a:cubicBezTo>
                      <a:cubicBezTo>
                        <a:pt x="1035" y="1300"/>
                        <a:pt x="976" y="1490"/>
                        <a:pt x="1012" y="1545"/>
                      </a:cubicBezTo>
                      <a:cubicBezTo>
                        <a:pt x="1048" y="1600"/>
                        <a:pt x="1171" y="1610"/>
                        <a:pt x="1228" y="1545"/>
                      </a:cubicBezTo>
                      <a:cubicBezTo>
                        <a:pt x="1285" y="1480"/>
                        <a:pt x="1303" y="1189"/>
                        <a:pt x="1356" y="1153"/>
                      </a:cubicBezTo>
                      <a:lnTo>
                        <a:pt x="1548" y="1329"/>
                      </a:lnTo>
                      <a:cubicBezTo>
                        <a:pt x="1595" y="1333"/>
                        <a:pt x="1605" y="1213"/>
                        <a:pt x="1636" y="1177"/>
                      </a:cubicBezTo>
                      <a:cubicBezTo>
                        <a:pt x="1667" y="1141"/>
                        <a:pt x="1740" y="1124"/>
                        <a:pt x="1732" y="1113"/>
                      </a:cubicBezTo>
                      <a:cubicBezTo>
                        <a:pt x="1724" y="1102"/>
                        <a:pt x="1619" y="1077"/>
                        <a:pt x="1588" y="1113"/>
                      </a:cubicBezTo>
                      <a:cubicBezTo>
                        <a:pt x="1557" y="1149"/>
                        <a:pt x="1584" y="1322"/>
                        <a:pt x="1546" y="1328"/>
                      </a:cubicBezTo>
                      <a:lnTo>
                        <a:pt x="1357" y="1151"/>
                      </a:lnTo>
                      <a:cubicBezTo>
                        <a:pt x="1328" y="1081"/>
                        <a:pt x="1400" y="963"/>
                        <a:pt x="1372" y="905"/>
                      </a:cubicBezTo>
                      <a:cubicBezTo>
                        <a:pt x="1344" y="847"/>
                        <a:pt x="1236" y="781"/>
                        <a:pt x="1188" y="801"/>
                      </a:cubicBezTo>
                      <a:cubicBezTo>
                        <a:pt x="1140" y="821"/>
                        <a:pt x="1149" y="1046"/>
                        <a:pt x="1084" y="1025"/>
                      </a:cubicBezTo>
                      <a:cubicBezTo>
                        <a:pt x="1019" y="1004"/>
                        <a:pt x="883" y="728"/>
                        <a:pt x="796" y="673"/>
                      </a:cubicBezTo>
                      <a:cubicBezTo>
                        <a:pt x="709" y="618"/>
                        <a:pt x="628" y="661"/>
                        <a:pt x="564" y="697"/>
                      </a:cubicBezTo>
                      <a:cubicBezTo>
                        <a:pt x="500" y="733"/>
                        <a:pt x="473" y="881"/>
                        <a:pt x="412" y="889"/>
                      </a:cubicBezTo>
                      <a:cubicBezTo>
                        <a:pt x="351" y="897"/>
                        <a:pt x="237" y="834"/>
                        <a:pt x="196" y="745"/>
                      </a:cubicBezTo>
                      <a:cubicBezTo>
                        <a:pt x="155" y="656"/>
                        <a:pt x="180" y="473"/>
                        <a:pt x="164" y="353"/>
                      </a:cubicBezTo>
                      <a:cubicBezTo>
                        <a:pt x="148" y="233"/>
                        <a:pt x="113" y="50"/>
                        <a:pt x="100" y="25"/>
                      </a:cubicBezTo>
                      <a:cubicBezTo>
                        <a:pt x="87" y="0"/>
                        <a:pt x="87" y="73"/>
                        <a:pt x="84" y="201"/>
                      </a:cubicBezTo>
                      <a:cubicBezTo>
                        <a:pt x="81" y="329"/>
                        <a:pt x="96" y="606"/>
                        <a:pt x="84" y="793"/>
                      </a:cubicBezTo>
                      <a:cubicBezTo>
                        <a:pt x="72" y="980"/>
                        <a:pt x="24" y="1192"/>
                        <a:pt x="12" y="1321"/>
                      </a:cubicBezTo>
                      <a:cubicBezTo>
                        <a:pt x="0" y="1450"/>
                        <a:pt x="6" y="1509"/>
                        <a:pt x="12" y="1569"/>
                      </a:cubicBezTo>
                      <a:cubicBezTo>
                        <a:pt x="12" y="1569"/>
                        <a:pt x="908" y="1513"/>
                        <a:pt x="908" y="1513"/>
                      </a:cubicBezTo>
                      <a:close/>
                    </a:path>
                  </a:pathLst>
                </a:custGeom>
                <a:solidFill>
                  <a:srgbClr val="DFB7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3" name="Freeform 18">
                  <a:extLst>
                    <a:ext uri="{FF2B5EF4-FFF2-40B4-BE49-F238E27FC236}">
                      <a16:creationId xmlns:a16="http://schemas.microsoft.com/office/drawing/2014/main" id="{A8408D11-1F3C-A8FE-001D-334F85D920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" y="1880"/>
                  <a:ext cx="268" cy="225"/>
                </a:xfrm>
                <a:custGeom>
                  <a:avLst/>
                  <a:gdLst>
                    <a:gd name="T0" fmla="*/ 9 w 268"/>
                    <a:gd name="T1" fmla="*/ 136 h 225"/>
                    <a:gd name="T2" fmla="*/ 129 w 268"/>
                    <a:gd name="T3" fmla="*/ 224 h 225"/>
                    <a:gd name="T4" fmla="*/ 257 w 268"/>
                    <a:gd name="T5" fmla="*/ 144 h 225"/>
                    <a:gd name="T6" fmla="*/ 193 w 268"/>
                    <a:gd name="T7" fmla="*/ 32 h 225"/>
                    <a:gd name="T8" fmla="*/ 73 w 268"/>
                    <a:gd name="T9" fmla="*/ 16 h 225"/>
                    <a:gd name="T10" fmla="*/ 9 w 268"/>
                    <a:gd name="T11" fmla="*/ 136 h 2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"/>
                    <a:gd name="T19" fmla="*/ 0 h 225"/>
                    <a:gd name="T20" fmla="*/ 268 w 268"/>
                    <a:gd name="T21" fmla="*/ 225 h 2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" h="225">
                      <a:moveTo>
                        <a:pt x="9" y="136"/>
                      </a:moveTo>
                      <a:cubicBezTo>
                        <a:pt x="18" y="171"/>
                        <a:pt x="88" y="223"/>
                        <a:pt x="129" y="224"/>
                      </a:cubicBezTo>
                      <a:cubicBezTo>
                        <a:pt x="170" y="225"/>
                        <a:pt x="246" y="176"/>
                        <a:pt x="257" y="144"/>
                      </a:cubicBezTo>
                      <a:cubicBezTo>
                        <a:pt x="268" y="112"/>
                        <a:pt x="224" y="53"/>
                        <a:pt x="193" y="32"/>
                      </a:cubicBezTo>
                      <a:cubicBezTo>
                        <a:pt x="162" y="11"/>
                        <a:pt x="104" y="0"/>
                        <a:pt x="73" y="16"/>
                      </a:cubicBezTo>
                      <a:cubicBezTo>
                        <a:pt x="42" y="32"/>
                        <a:pt x="0" y="101"/>
                        <a:pt x="9" y="136"/>
                      </a:cubicBezTo>
                      <a:close/>
                    </a:path>
                  </a:pathLst>
                </a:custGeom>
                <a:solidFill>
                  <a:srgbClr val="E9BEA9"/>
                </a:solidFill>
                <a:ln w="9525">
                  <a:solidFill>
                    <a:srgbClr val="DAAD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71" name="Freeform 19">
                <a:extLst>
                  <a:ext uri="{FF2B5EF4-FFF2-40B4-BE49-F238E27FC236}">
                    <a16:creationId xmlns:a16="http://schemas.microsoft.com/office/drawing/2014/main" id="{3127CAF1-347C-AFB5-E9BC-D5DA9342A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2432"/>
                <a:ext cx="188" cy="139"/>
              </a:xfrm>
              <a:custGeom>
                <a:avLst/>
                <a:gdLst>
                  <a:gd name="T0" fmla="*/ 11 w 188"/>
                  <a:gd name="T1" fmla="*/ 0 h 139"/>
                  <a:gd name="T2" fmla="*/ 91 w 188"/>
                  <a:gd name="T3" fmla="*/ 56 h 139"/>
                  <a:gd name="T4" fmla="*/ 187 w 188"/>
                  <a:gd name="T5" fmla="*/ 16 h 139"/>
                  <a:gd name="T6" fmla="*/ 83 w 188"/>
                  <a:gd name="T7" fmla="*/ 88 h 139"/>
                  <a:gd name="T8" fmla="*/ 3 w 188"/>
                  <a:gd name="T9" fmla="*/ 56 h 139"/>
                  <a:gd name="T10" fmla="*/ 99 w 188"/>
                  <a:gd name="T11" fmla="*/ 128 h 139"/>
                  <a:gd name="T12" fmla="*/ 147 w 188"/>
                  <a:gd name="T13" fmla="*/ 12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8"/>
                  <a:gd name="T22" fmla="*/ 0 h 139"/>
                  <a:gd name="T23" fmla="*/ 188 w 188"/>
                  <a:gd name="T24" fmla="*/ 139 h 1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8" h="139">
                    <a:moveTo>
                      <a:pt x="11" y="0"/>
                    </a:moveTo>
                    <a:cubicBezTo>
                      <a:pt x="36" y="26"/>
                      <a:pt x="62" y="53"/>
                      <a:pt x="91" y="56"/>
                    </a:cubicBezTo>
                    <a:cubicBezTo>
                      <a:pt x="120" y="59"/>
                      <a:pt x="188" y="11"/>
                      <a:pt x="187" y="16"/>
                    </a:cubicBezTo>
                    <a:cubicBezTo>
                      <a:pt x="186" y="21"/>
                      <a:pt x="114" y="81"/>
                      <a:pt x="83" y="88"/>
                    </a:cubicBezTo>
                    <a:cubicBezTo>
                      <a:pt x="52" y="95"/>
                      <a:pt x="0" y="49"/>
                      <a:pt x="3" y="56"/>
                    </a:cubicBezTo>
                    <a:cubicBezTo>
                      <a:pt x="6" y="63"/>
                      <a:pt x="75" y="117"/>
                      <a:pt x="99" y="128"/>
                    </a:cubicBezTo>
                    <a:cubicBezTo>
                      <a:pt x="123" y="139"/>
                      <a:pt x="135" y="129"/>
                      <a:pt x="147" y="120"/>
                    </a:cubicBezTo>
                  </a:path>
                </a:pathLst>
              </a:custGeom>
              <a:noFill/>
              <a:ln w="19050">
                <a:solidFill>
                  <a:srgbClr val="DAAD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763" name="Group 14">
              <a:extLst>
                <a:ext uri="{FF2B5EF4-FFF2-40B4-BE49-F238E27FC236}">
                  <a16:creationId xmlns:a16="http://schemas.microsoft.com/office/drawing/2014/main" id="{66E2B4A6-D96E-753C-6F3B-B4DCB61BBCCA}"/>
                </a:ext>
              </a:extLst>
            </p:cNvPr>
            <p:cNvGrpSpPr>
              <a:grpSpLocks/>
            </p:cNvGrpSpPr>
            <p:nvPr/>
          </p:nvGrpSpPr>
          <p:grpSpPr bwMode="auto">
            <a:xfrm rot="-1178617">
              <a:off x="4304093" y="3829787"/>
              <a:ext cx="2851150" cy="3022600"/>
              <a:chOff x="96" y="1859"/>
              <a:chExt cx="2136" cy="2350"/>
            </a:xfrm>
          </p:grpSpPr>
          <p:sp>
            <p:nvSpPr>
              <p:cNvPr id="31764" name="Freeform 15">
                <a:extLst>
                  <a:ext uri="{FF2B5EF4-FFF2-40B4-BE49-F238E27FC236}">
                    <a16:creationId xmlns:a16="http://schemas.microsoft.com/office/drawing/2014/main" id="{D95AAA41-C6AC-562A-E343-6DF01A6467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" y="1859"/>
                <a:ext cx="2136" cy="2269"/>
              </a:xfrm>
              <a:custGeom>
                <a:avLst/>
                <a:gdLst>
                  <a:gd name="T0" fmla="*/ 2136 w 2136"/>
                  <a:gd name="T1" fmla="*/ 2253 h 2269"/>
                  <a:gd name="T2" fmla="*/ 1992 w 2136"/>
                  <a:gd name="T3" fmla="*/ 1797 h 2269"/>
                  <a:gd name="T4" fmla="*/ 1712 w 2136"/>
                  <a:gd name="T5" fmla="*/ 1709 h 2269"/>
                  <a:gd name="T6" fmla="*/ 1488 w 2136"/>
                  <a:gd name="T7" fmla="*/ 1501 h 2269"/>
                  <a:gd name="T8" fmla="*/ 1240 w 2136"/>
                  <a:gd name="T9" fmla="*/ 1485 h 2269"/>
                  <a:gd name="T10" fmla="*/ 976 w 2136"/>
                  <a:gd name="T11" fmla="*/ 1333 h 2269"/>
                  <a:gd name="T12" fmla="*/ 752 w 2136"/>
                  <a:gd name="T13" fmla="*/ 1333 h 2269"/>
                  <a:gd name="T14" fmla="*/ 680 w 2136"/>
                  <a:gd name="T15" fmla="*/ 1405 h 2269"/>
                  <a:gd name="T16" fmla="*/ 504 w 2136"/>
                  <a:gd name="T17" fmla="*/ 1165 h 2269"/>
                  <a:gd name="T18" fmla="*/ 480 w 2136"/>
                  <a:gd name="T19" fmla="*/ 813 h 2269"/>
                  <a:gd name="T20" fmla="*/ 392 w 2136"/>
                  <a:gd name="T21" fmla="*/ 573 h 2269"/>
                  <a:gd name="T22" fmla="*/ 400 w 2136"/>
                  <a:gd name="T23" fmla="*/ 349 h 2269"/>
                  <a:gd name="T24" fmla="*/ 304 w 2136"/>
                  <a:gd name="T25" fmla="*/ 53 h 2269"/>
                  <a:gd name="T26" fmla="*/ 152 w 2136"/>
                  <a:gd name="T27" fmla="*/ 29 h 2269"/>
                  <a:gd name="T28" fmla="*/ 48 w 2136"/>
                  <a:gd name="T29" fmla="*/ 165 h 2269"/>
                  <a:gd name="T30" fmla="*/ 8 w 2136"/>
                  <a:gd name="T31" fmla="*/ 813 h 2269"/>
                  <a:gd name="T32" fmla="*/ 96 w 2136"/>
                  <a:gd name="T33" fmla="*/ 1349 h 2269"/>
                  <a:gd name="T34" fmla="*/ 144 w 2136"/>
                  <a:gd name="T35" fmla="*/ 1885 h 2269"/>
                  <a:gd name="T36" fmla="*/ 144 w 2136"/>
                  <a:gd name="T37" fmla="*/ 2269 h 2269"/>
                  <a:gd name="T38" fmla="*/ 2136 w 2136"/>
                  <a:gd name="T39" fmla="*/ 2253 h 2269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136"/>
                  <a:gd name="T61" fmla="*/ 0 h 2269"/>
                  <a:gd name="T62" fmla="*/ 2136 w 2136"/>
                  <a:gd name="T63" fmla="*/ 2269 h 2269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136" h="2269">
                    <a:moveTo>
                      <a:pt x="2136" y="2253"/>
                    </a:moveTo>
                    <a:cubicBezTo>
                      <a:pt x="2099" y="2070"/>
                      <a:pt x="2063" y="1888"/>
                      <a:pt x="1992" y="1797"/>
                    </a:cubicBezTo>
                    <a:cubicBezTo>
                      <a:pt x="1921" y="1706"/>
                      <a:pt x="1796" y="1758"/>
                      <a:pt x="1712" y="1709"/>
                    </a:cubicBezTo>
                    <a:cubicBezTo>
                      <a:pt x="1628" y="1660"/>
                      <a:pt x="1567" y="1538"/>
                      <a:pt x="1488" y="1501"/>
                    </a:cubicBezTo>
                    <a:cubicBezTo>
                      <a:pt x="1409" y="1464"/>
                      <a:pt x="1325" y="1513"/>
                      <a:pt x="1240" y="1485"/>
                    </a:cubicBezTo>
                    <a:cubicBezTo>
                      <a:pt x="1155" y="1457"/>
                      <a:pt x="1057" y="1358"/>
                      <a:pt x="976" y="1333"/>
                    </a:cubicBezTo>
                    <a:cubicBezTo>
                      <a:pt x="895" y="1308"/>
                      <a:pt x="801" y="1321"/>
                      <a:pt x="752" y="1333"/>
                    </a:cubicBezTo>
                    <a:cubicBezTo>
                      <a:pt x="703" y="1345"/>
                      <a:pt x="721" y="1433"/>
                      <a:pt x="680" y="1405"/>
                    </a:cubicBezTo>
                    <a:cubicBezTo>
                      <a:pt x="639" y="1377"/>
                      <a:pt x="537" y="1264"/>
                      <a:pt x="504" y="1165"/>
                    </a:cubicBezTo>
                    <a:cubicBezTo>
                      <a:pt x="471" y="1066"/>
                      <a:pt x="499" y="912"/>
                      <a:pt x="480" y="813"/>
                    </a:cubicBezTo>
                    <a:cubicBezTo>
                      <a:pt x="461" y="714"/>
                      <a:pt x="405" y="650"/>
                      <a:pt x="392" y="573"/>
                    </a:cubicBezTo>
                    <a:cubicBezTo>
                      <a:pt x="379" y="496"/>
                      <a:pt x="415" y="436"/>
                      <a:pt x="400" y="349"/>
                    </a:cubicBezTo>
                    <a:cubicBezTo>
                      <a:pt x="385" y="262"/>
                      <a:pt x="345" y="106"/>
                      <a:pt x="304" y="53"/>
                    </a:cubicBezTo>
                    <a:cubicBezTo>
                      <a:pt x="263" y="0"/>
                      <a:pt x="195" y="10"/>
                      <a:pt x="152" y="29"/>
                    </a:cubicBezTo>
                    <a:cubicBezTo>
                      <a:pt x="109" y="48"/>
                      <a:pt x="72" y="34"/>
                      <a:pt x="48" y="165"/>
                    </a:cubicBezTo>
                    <a:cubicBezTo>
                      <a:pt x="24" y="296"/>
                      <a:pt x="0" y="616"/>
                      <a:pt x="8" y="813"/>
                    </a:cubicBezTo>
                    <a:cubicBezTo>
                      <a:pt x="16" y="1010"/>
                      <a:pt x="73" y="1170"/>
                      <a:pt x="96" y="1349"/>
                    </a:cubicBezTo>
                    <a:cubicBezTo>
                      <a:pt x="119" y="1528"/>
                      <a:pt x="136" y="1732"/>
                      <a:pt x="144" y="1885"/>
                    </a:cubicBezTo>
                    <a:cubicBezTo>
                      <a:pt x="152" y="2038"/>
                      <a:pt x="144" y="2205"/>
                      <a:pt x="144" y="2269"/>
                    </a:cubicBezTo>
                    <a:cubicBezTo>
                      <a:pt x="144" y="2269"/>
                      <a:pt x="2136" y="2253"/>
                      <a:pt x="2136" y="2253"/>
                    </a:cubicBezTo>
                    <a:close/>
                  </a:path>
                </a:pathLst>
              </a:custGeom>
              <a:solidFill>
                <a:srgbClr val="E3C19F"/>
              </a:solidFill>
              <a:ln w="9525">
                <a:solidFill>
                  <a:srgbClr val="DAAD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1765" name="Group 16">
                <a:extLst>
                  <a:ext uri="{FF2B5EF4-FFF2-40B4-BE49-F238E27FC236}">
                    <a16:creationId xmlns:a16="http://schemas.microsoft.com/office/drawing/2014/main" id="{DE8607CB-9632-88D0-EEFE-383BAEC6C9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" y="1880"/>
                <a:ext cx="1865" cy="2329"/>
                <a:chOff x="159" y="1880"/>
                <a:chExt cx="1865" cy="2329"/>
              </a:xfrm>
            </p:grpSpPr>
            <p:sp>
              <p:nvSpPr>
                <p:cNvPr id="31767" name="Freeform 17">
                  <a:extLst>
                    <a:ext uri="{FF2B5EF4-FFF2-40B4-BE49-F238E27FC236}">
                      <a16:creationId xmlns:a16="http://schemas.microsoft.com/office/drawing/2014/main" id="{8D8F054E-0EC3-87D9-68C5-1018664083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" y="2599"/>
                  <a:ext cx="1740" cy="1610"/>
                </a:xfrm>
                <a:custGeom>
                  <a:avLst/>
                  <a:gdLst>
                    <a:gd name="T0" fmla="*/ 908 w 1740"/>
                    <a:gd name="T1" fmla="*/ 1513 h 1610"/>
                    <a:gd name="T2" fmla="*/ 876 w 1740"/>
                    <a:gd name="T3" fmla="*/ 1049 h 1610"/>
                    <a:gd name="T4" fmla="*/ 1012 w 1740"/>
                    <a:gd name="T5" fmla="*/ 1217 h 1610"/>
                    <a:gd name="T6" fmla="*/ 1012 w 1740"/>
                    <a:gd name="T7" fmla="*/ 1545 h 1610"/>
                    <a:gd name="T8" fmla="*/ 1228 w 1740"/>
                    <a:gd name="T9" fmla="*/ 1545 h 1610"/>
                    <a:gd name="T10" fmla="*/ 1356 w 1740"/>
                    <a:gd name="T11" fmla="*/ 1153 h 1610"/>
                    <a:gd name="T12" fmla="*/ 1548 w 1740"/>
                    <a:gd name="T13" fmla="*/ 1329 h 1610"/>
                    <a:gd name="T14" fmla="*/ 1636 w 1740"/>
                    <a:gd name="T15" fmla="*/ 1177 h 1610"/>
                    <a:gd name="T16" fmla="*/ 1732 w 1740"/>
                    <a:gd name="T17" fmla="*/ 1113 h 1610"/>
                    <a:gd name="T18" fmla="*/ 1588 w 1740"/>
                    <a:gd name="T19" fmla="*/ 1113 h 1610"/>
                    <a:gd name="T20" fmla="*/ 1546 w 1740"/>
                    <a:gd name="T21" fmla="*/ 1328 h 1610"/>
                    <a:gd name="T22" fmla="*/ 1357 w 1740"/>
                    <a:gd name="T23" fmla="*/ 1151 h 1610"/>
                    <a:gd name="T24" fmla="*/ 1372 w 1740"/>
                    <a:gd name="T25" fmla="*/ 905 h 1610"/>
                    <a:gd name="T26" fmla="*/ 1188 w 1740"/>
                    <a:gd name="T27" fmla="*/ 801 h 1610"/>
                    <a:gd name="T28" fmla="*/ 1084 w 1740"/>
                    <a:gd name="T29" fmla="*/ 1025 h 1610"/>
                    <a:gd name="T30" fmla="*/ 796 w 1740"/>
                    <a:gd name="T31" fmla="*/ 673 h 1610"/>
                    <a:gd name="T32" fmla="*/ 564 w 1740"/>
                    <a:gd name="T33" fmla="*/ 697 h 1610"/>
                    <a:gd name="T34" fmla="*/ 412 w 1740"/>
                    <a:gd name="T35" fmla="*/ 889 h 1610"/>
                    <a:gd name="T36" fmla="*/ 196 w 1740"/>
                    <a:gd name="T37" fmla="*/ 745 h 1610"/>
                    <a:gd name="T38" fmla="*/ 164 w 1740"/>
                    <a:gd name="T39" fmla="*/ 353 h 1610"/>
                    <a:gd name="T40" fmla="*/ 100 w 1740"/>
                    <a:gd name="T41" fmla="*/ 25 h 1610"/>
                    <a:gd name="T42" fmla="*/ 84 w 1740"/>
                    <a:gd name="T43" fmla="*/ 201 h 1610"/>
                    <a:gd name="T44" fmla="*/ 84 w 1740"/>
                    <a:gd name="T45" fmla="*/ 793 h 1610"/>
                    <a:gd name="T46" fmla="*/ 12 w 1740"/>
                    <a:gd name="T47" fmla="*/ 1321 h 1610"/>
                    <a:gd name="T48" fmla="*/ 12 w 1740"/>
                    <a:gd name="T49" fmla="*/ 1569 h 1610"/>
                    <a:gd name="T50" fmla="*/ 908 w 1740"/>
                    <a:gd name="T51" fmla="*/ 1513 h 161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740"/>
                    <a:gd name="T79" fmla="*/ 0 h 1610"/>
                    <a:gd name="T80" fmla="*/ 1740 w 1740"/>
                    <a:gd name="T81" fmla="*/ 1610 h 161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740" h="1610">
                      <a:moveTo>
                        <a:pt x="908" y="1513"/>
                      </a:moveTo>
                      <a:cubicBezTo>
                        <a:pt x="883" y="1305"/>
                        <a:pt x="859" y="1098"/>
                        <a:pt x="876" y="1049"/>
                      </a:cubicBezTo>
                      <a:cubicBezTo>
                        <a:pt x="893" y="1000"/>
                        <a:pt x="989" y="1134"/>
                        <a:pt x="1012" y="1217"/>
                      </a:cubicBezTo>
                      <a:cubicBezTo>
                        <a:pt x="1035" y="1300"/>
                        <a:pt x="976" y="1490"/>
                        <a:pt x="1012" y="1545"/>
                      </a:cubicBezTo>
                      <a:cubicBezTo>
                        <a:pt x="1048" y="1600"/>
                        <a:pt x="1171" y="1610"/>
                        <a:pt x="1228" y="1545"/>
                      </a:cubicBezTo>
                      <a:cubicBezTo>
                        <a:pt x="1285" y="1480"/>
                        <a:pt x="1303" y="1189"/>
                        <a:pt x="1356" y="1153"/>
                      </a:cubicBezTo>
                      <a:lnTo>
                        <a:pt x="1548" y="1329"/>
                      </a:lnTo>
                      <a:cubicBezTo>
                        <a:pt x="1595" y="1333"/>
                        <a:pt x="1605" y="1213"/>
                        <a:pt x="1636" y="1177"/>
                      </a:cubicBezTo>
                      <a:cubicBezTo>
                        <a:pt x="1667" y="1141"/>
                        <a:pt x="1740" y="1124"/>
                        <a:pt x="1732" y="1113"/>
                      </a:cubicBezTo>
                      <a:cubicBezTo>
                        <a:pt x="1724" y="1102"/>
                        <a:pt x="1619" y="1077"/>
                        <a:pt x="1588" y="1113"/>
                      </a:cubicBezTo>
                      <a:cubicBezTo>
                        <a:pt x="1557" y="1149"/>
                        <a:pt x="1584" y="1322"/>
                        <a:pt x="1546" y="1328"/>
                      </a:cubicBezTo>
                      <a:lnTo>
                        <a:pt x="1357" y="1151"/>
                      </a:lnTo>
                      <a:cubicBezTo>
                        <a:pt x="1328" y="1081"/>
                        <a:pt x="1400" y="963"/>
                        <a:pt x="1372" y="905"/>
                      </a:cubicBezTo>
                      <a:cubicBezTo>
                        <a:pt x="1344" y="847"/>
                        <a:pt x="1236" y="781"/>
                        <a:pt x="1188" y="801"/>
                      </a:cubicBezTo>
                      <a:cubicBezTo>
                        <a:pt x="1140" y="821"/>
                        <a:pt x="1149" y="1046"/>
                        <a:pt x="1084" y="1025"/>
                      </a:cubicBezTo>
                      <a:cubicBezTo>
                        <a:pt x="1019" y="1004"/>
                        <a:pt x="883" y="728"/>
                        <a:pt x="796" y="673"/>
                      </a:cubicBezTo>
                      <a:cubicBezTo>
                        <a:pt x="709" y="618"/>
                        <a:pt x="628" y="661"/>
                        <a:pt x="564" y="697"/>
                      </a:cubicBezTo>
                      <a:cubicBezTo>
                        <a:pt x="500" y="733"/>
                        <a:pt x="473" y="881"/>
                        <a:pt x="412" y="889"/>
                      </a:cubicBezTo>
                      <a:cubicBezTo>
                        <a:pt x="351" y="897"/>
                        <a:pt x="237" y="834"/>
                        <a:pt x="196" y="745"/>
                      </a:cubicBezTo>
                      <a:cubicBezTo>
                        <a:pt x="155" y="656"/>
                        <a:pt x="180" y="473"/>
                        <a:pt x="164" y="353"/>
                      </a:cubicBezTo>
                      <a:cubicBezTo>
                        <a:pt x="148" y="233"/>
                        <a:pt x="113" y="50"/>
                        <a:pt x="100" y="25"/>
                      </a:cubicBezTo>
                      <a:cubicBezTo>
                        <a:pt x="87" y="0"/>
                        <a:pt x="87" y="73"/>
                        <a:pt x="84" y="201"/>
                      </a:cubicBezTo>
                      <a:cubicBezTo>
                        <a:pt x="81" y="329"/>
                        <a:pt x="96" y="606"/>
                        <a:pt x="84" y="793"/>
                      </a:cubicBezTo>
                      <a:cubicBezTo>
                        <a:pt x="72" y="980"/>
                        <a:pt x="24" y="1192"/>
                        <a:pt x="12" y="1321"/>
                      </a:cubicBezTo>
                      <a:cubicBezTo>
                        <a:pt x="0" y="1450"/>
                        <a:pt x="6" y="1509"/>
                        <a:pt x="12" y="1569"/>
                      </a:cubicBezTo>
                      <a:cubicBezTo>
                        <a:pt x="12" y="1569"/>
                        <a:pt x="908" y="1513"/>
                        <a:pt x="908" y="1513"/>
                      </a:cubicBezTo>
                      <a:close/>
                    </a:path>
                  </a:pathLst>
                </a:custGeom>
                <a:solidFill>
                  <a:srgbClr val="DFB7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68" name="Freeform 18">
                  <a:extLst>
                    <a:ext uri="{FF2B5EF4-FFF2-40B4-BE49-F238E27FC236}">
                      <a16:creationId xmlns:a16="http://schemas.microsoft.com/office/drawing/2014/main" id="{C8AC2290-22EF-E46E-31DA-732C2EF252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" y="1880"/>
                  <a:ext cx="268" cy="225"/>
                </a:xfrm>
                <a:custGeom>
                  <a:avLst/>
                  <a:gdLst>
                    <a:gd name="T0" fmla="*/ 9 w 268"/>
                    <a:gd name="T1" fmla="*/ 136 h 225"/>
                    <a:gd name="T2" fmla="*/ 129 w 268"/>
                    <a:gd name="T3" fmla="*/ 224 h 225"/>
                    <a:gd name="T4" fmla="*/ 257 w 268"/>
                    <a:gd name="T5" fmla="*/ 144 h 225"/>
                    <a:gd name="T6" fmla="*/ 193 w 268"/>
                    <a:gd name="T7" fmla="*/ 32 h 225"/>
                    <a:gd name="T8" fmla="*/ 73 w 268"/>
                    <a:gd name="T9" fmla="*/ 16 h 225"/>
                    <a:gd name="T10" fmla="*/ 9 w 268"/>
                    <a:gd name="T11" fmla="*/ 136 h 22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68"/>
                    <a:gd name="T19" fmla="*/ 0 h 225"/>
                    <a:gd name="T20" fmla="*/ 268 w 268"/>
                    <a:gd name="T21" fmla="*/ 225 h 22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68" h="225">
                      <a:moveTo>
                        <a:pt x="9" y="136"/>
                      </a:moveTo>
                      <a:cubicBezTo>
                        <a:pt x="18" y="171"/>
                        <a:pt x="88" y="223"/>
                        <a:pt x="129" y="224"/>
                      </a:cubicBezTo>
                      <a:cubicBezTo>
                        <a:pt x="170" y="225"/>
                        <a:pt x="246" y="176"/>
                        <a:pt x="257" y="144"/>
                      </a:cubicBezTo>
                      <a:cubicBezTo>
                        <a:pt x="268" y="112"/>
                        <a:pt x="224" y="53"/>
                        <a:pt x="193" y="32"/>
                      </a:cubicBezTo>
                      <a:cubicBezTo>
                        <a:pt x="162" y="11"/>
                        <a:pt x="104" y="0"/>
                        <a:pt x="73" y="16"/>
                      </a:cubicBezTo>
                      <a:cubicBezTo>
                        <a:pt x="42" y="32"/>
                        <a:pt x="0" y="101"/>
                        <a:pt x="9" y="136"/>
                      </a:cubicBezTo>
                      <a:close/>
                    </a:path>
                  </a:pathLst>
                </a:custGeom>
                <a:solidFill>
                  <a:srgbClr val="E9BEA9"/>
                </a:solidFill>
                <a:ln w="9525">
                  <a:solidFill>
                    <a:srgbClr val="DAAD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766" name="Freeform 19">
                <a:extLst>
                  <a:ext uri="{FF2B5EF4-FFF2-40B4-BE49-F238E27FC236}">
                    <a16:creationId xmlns:a16="http://schemas.microsoft.com/office/drawing/2014/main" id="{A5038A7E-83E8-628A-B1DB-29E3DC707C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2432"/>
                <a:ext cx="188" cy="139"/>
              </a:xfrm>
              <a:custGeom>
                <a:avLst/>
                <a:gdLst>
                  <a:gd name="T0" fmla="*/ 11 w 188"/>
                  <a:gd name="T1" fmla="*/ 0 h 139"/>
                  <a:gd name="T2" fmla="*/ 91 w 188"/>
                  <a:gd name="T3" fmla="*/ 56 h 139"/>
                  <a:gd name="T4" fmla="*/ 187 w 188"/>
                  <a:gd name="T5" fmla="*/ 16 h 139"/>
                  <a:gd name="T6" fmla="*/ 83 w 188"/>
                  <a:gd name="T7" fmla="*/ 88 h 139"/>
                  <a:gd name="T8" fmla="*/ 3 w 188"/>
                  <a:gd name="T9" fmla="*/ 56 h 139"/>
                  <a:gd name="T10" fmla="*/ 99 w 188"/>
                  <a:gd name="T11" fmla="*/ 128 h 139"/>
                  <a:gd name="T12" fmla="*/ 147 w 188"/>
                  <a:gd name="T13" fmla="*/ 120 h 13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8"/>
                  <a:gd name="T22" fmla="*/ 0 h 139"/>
                  <a:gd name="T23" fmla="*/ 188 w 188"/>
                  <a:gd name="T24" fmla="*/ 139 h 13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8" h="139">
                    <a:moveTo>
                      <a:pt x="11" y="0"/>
                    </a:moveTo>
                    <a:cubicBezTo>
                      <a:pt x="36" y="26"/>
                      <a:pt x="62" y="53"/>
                      <a:pt x="91" y="56"/>
                    </a:cubicBezTo>
                    <a:cubicBezTo>
                      <a:pt x="120" y="59"/>
                      <a:pt x="188" y="11"/>
                      <a:pt x="187" y="16"/>
                    </a:cubicBezTo>
                    <a:cubicBezTo>
                      <a:pt x="186" y="21"/>
                      <a:pt x="114" y="81"/>
                      <a:pt x="83" y="88"/>
                    </a:cubicBezTo>
                    <a:cubicBezTo>
                      <a:pt x="52" y="95"/>
                      <a:pt x="0" y="49"/>
                      <a:pt x="3" y="56"/>
                    </a:cubicBezTo>
                    <a:cubicBezTo>
                      <a:pt x="6" y="63"/>
                      <a:pt x="75" y="117"/>
                      <a:pt x="99" y="128"/>
                    </a:cubicBezTo>
                    <a:cubicBezTo>
                      <a:pt x="123" y="139"/>
                      <a:pt x="135" y="129"/>
                      <a:pt x="147" y="120"/>
                    </a:cubicBezTo>
                  </a:path>
                </a:pathLst>
              </a:custGeom>
              <a:noFill/>
              <a:ln w="19050">
                <a:solidFill>
                  <a:srgbClr val="DAAD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36 0.20254 L -0.06476 -0.0409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56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384C78FB-B2AA-E6A9-5FFB-9BB8BE84C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26" r="10837"/>
          <a:stretch>
            <a:fillRect/>
          </a:stretch>
        </p:blipFill>
        <p:spPr bwMode="auto">
          <a:xfrm>
            <a:off x="755650" y="1233488"/>
            <a:ext cx="5408613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13" descr="C:\Users\Tao\Desktop\local.png">
            <a:extLst>
              <a:ext uri="{FF2B5EF4-FFF2-40B4-BE49-F238E27FC236}">
                <a16:creationId xmlns:a16="http://schemas.microsoft.com/office/drawing/2014/main" id="{DEA36BE1-6552-070A-2264-5C5784DC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8" y="3382963"/>
            <a:ext cx="4206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10">
            <a:extLst>
              <a:ext uri="{FF2B5EF4-FFF2-40B4-BE49-F238E27FC236}">
                <a16:creationId xmlns:a16="http://schemas.microsoft.com/office/drawing/2014/main" id="{777FE186-A0F8-D54B-E0AA-E2DA827B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1465263"/>
            <a:ext cx="1381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泊位建议</a:t>
            </a:r>
          </a:p>
        </p:txBody>
      </p:sp>
      <p:sp>
        <p:nvSpPr>
          <p:cNvPr id="33797" name="TextBox 11">
            <a:extLst>
              <a:ext uri="{FF2B5EF4-FFF2-40B4-BE49-F238E27FC236}">
                <a16:creationId xmlns:a16="http://schemas.microsoft.com/office/drawing/2014/main" id="{B84F5B05-A4FD-F1FC-5FAA-37D74230B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1913" y="1851025"/>
            <a:ext cx="13176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费用最省</a:t>
            </a:r>
          </a:p>
        </p:txBody>
      </p:sp>
      <p:sp>
        <p:nvSpPr>
          <p:cNvPr id="33798" name="TextBox 12">
            <a:extLst>
              <a:ext uri="{FF2B5EF4-FFF2-40B4-BE49-F238E27FC236}">
                <a16:creationId xmlns:a16="http://schemas.microsoft.com/office/drawing/2014/main" id="{CCE10531-EC7F-4BD3-3B4F-E658CF2A7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438" y="2128838"/>
            <a:ext cx="13192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距离最近</a:t>
            </a:r>
          </a:p>
        </p:txBody>
      </p: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C6F58B05-E83F-B19B-A9F2-3F69EEBDF5AE}"/>
              </a:ext>
            </a:extLst>
          </p:cNvPr>
          <p:cNvSpPr/>
          <p:nvPr/>
        </p:nvSpPr>
        <p:spPr>
          <a:xfrm>
            <a:off x="6397625" y="5434013"/>
            <a:ext cx="1730375" cy="414337"/>
          </a:xfrm>
          <a:prstGeom prst="round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开始导航</a:t>
            </a: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800" name="Picture 17">
            <a:extLst>
              <a:ext uri="{FF2B5EF4-FFF2-40B4-BE49-F238E27FC236}">
                <a16:creationId xmlns:a16="http://schemas.microsoft.com/office/drawing/2014/main" id="{C02B516F-4496-783C-4C68-9AF0C5D1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1881188"/>
            <a:ext cx="73501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801" name="Picture 18">
            <a:extLst>
              <a:ext uri="{FF2B5EF4-FFF2-40B4-BE49-F238E27FC236}">
                <a16:creationId xmlns:a16="http://schemas.microsoft.com/office/drawing/2014/main" id="{D63E252F-E4EA-6347-45B1-98915BAFD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138" y="2171700"/>
            <a:ext cx="736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" name="椭圆 121">
            <a:extLst>
              <a:ext uri="{FF2B5EF4-FFF2-40B4-BE49-F238E27FC236}">
                <a16:creationId xmlns:a16="http://schemas.microsoft.com/office/drawing/2014/main" id="{C2F0E552-943B-C809-FD38-7F4134329996}"/>
              </a:ext>
            </a:extLst>
          </p:cNvPr>
          <p:cNvSpPr/>
          <p:nvPr/>
        </p:nvSpPr>
        <p:spPr>
          <a:xfrm>
            <a:off x="744538" y="966788"/>
            <a:ext cx="5081587" cy="5083175"/>
          </a:xfrm>
          <a:prstGeom prst="ellipse">
            <a:avLst/>
          </a:prstGeom>
          <a:solidFill>
            <a:srgbClr val="C00000">
              <a:alpha val="3000"/>
            </a:srgbClr>
          </a:solidFill>
          <a:ln w="25400" cap="flat" cmpd="sng" algn="ctr">
            <a:solidFill>
              <a:srgbClr val="DDDDDD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803" name="组合 21">
            <a:extLst>
              <a:ext uri="{FF2B5EF4-FFF2-40B4-BE49-F238E27FC236}">
                <a16:creationId xmlns:a16="http://schemas.microsoft.com/office/drawing/2014/main" id="{B58E436A-7EFD-177B-7077-A41B31E40CC7}"/>
              </a:ext>
            </a:extLst>
          </p:cNvPr>
          <p:cNvGrpSpPr>
            <a:grpSpLocks/>
          </p:cNvGrpSpPr>
          <p:nvPr/>
        </p:nvGrpSpPr>
        <p:grpSpPr bwMode="auto">
          <a:xfrm>
            <a:off x="1138238" y="1643063"/>
            <a:ext cx="4638675" cy="3867150"/>
            <a:chOff x="1882818" y="2234827"/>
            <a:chExt cx="2987268" cy="2489362"/>
          </a:xfrm>
        </p:grpSpPr>
        <p:pic>
          <p:nvPicPr>
            <p:cNvPr id="33843" name="Picture 4" descr="C:\Users\Tao\Desktop\park\park_21.png">
              <a:extLst>
                <a:ext uri="{FF2B5EF4-FFF2-40B4-BE49-F238E27FC236}">
                  <a16:creationId xmlns:a16="http://schemas.microsoft.com/office/drawing/2014/main" id="{A8AA176A-8728-69F7-A83E-78F4C5B6F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18" y="2466829"/>
              <a:ext cx="255523" cy="36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44" name="Picture 7" descr="C:\Users\Tao\Desktop\park\park_00.png">
              <a:extLst>
                <a:ext uri="{FF2B5EF4-FFF2-40B4-BE49-F238E27FC236}">
                  <a16:creationId xmlns:a16="http://schemas.microsoft.com/office/drawing/2014/main" id="{3B5C525D-54E6-9F96-50D4-CA99359080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5542" y="2854930"/>
              <a:ext cx="264544" cy="345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45" name="Picture 8" descr="C:\Users\Tao\Desktop\park\park_01.png">
              <a:extLst>
                <a:ext uri="{FF2B5EF4-FFF2-40B4-BE49-F238E27FC236}">
                  <a16:creationId xmlns:a16="http://schemas.microsoft.com/office/drawing/2014/main" id="{98B4AABD-44B7-36C3-A8C9-F29130C26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7298" y="3755899"/>
              <a:ext cx="267977" cy="35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46" name="Picture 8" descr="C:\Users\Tao\Desktop\park\park_01.png">
              <a:extLst>
                <a:ext uri="{FF2B5EF4-FFF2-40B4-BE49-F238E27FC236}">
                  <a16:creationId xmlns:a16="http://schemas.microsoft.com/office/drawing/2014/main" id="{5DE7FFE3-862D-587A-9E05-A0493F103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321" y="2234827"/>
              <a:ext cx="267977" cy="35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47" name="Picture 9" descr="C:\Users\Tao\Desktop\park\park_02.png">
              <a:extLst>
                <a:ext uri="{FF2B5EF4-FFF2-40B4-BE49-F238E27FC236}">
                  <a16:creationId xmlns:a16="http://schemas.microsoft.com/office/drawing/2014/main" id="{E5FA8FD9-3B21-9816-8897-66014A7B5A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7780" y="2441276"/>
              <a:ext cx="2476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48" name="Picture 9" descr="C:\Users\Tao\Desktop\park\park_02.png">
              <a:extLst>
                <a:ext uri="{FF2B5EF4-FFF2-40B4-BE49-F238E27FC236}">
                  <a16:creationId xmlns:a16="http://schemas.microsoft.com/office/drawing/2014/main" id="{908870DE-4353-7BBC-94B3-2B4DF46B36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2689" y="2486460"/>
              <a:ext cx="2476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49" name="Picture 9" descr="C:\Users\Tao\Desktop\park\park_02.png">
              <a:extLst>
                <a:ext uri="{FF2B5EF4-FFF2-40B4-BE49-F238E27FC236}">
                  <a16:creationId xmlns:a16="http://schemas.microsoft.com/office/drawing/2014/main" id="{2B861B81-D9BA-5758-AC8B-FAB9D505FA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13" y="2749842"/>
              <a:ext cx="2476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0" name="Picture 9" descr="C:\Users\Tao\Desktop\park\park_02.png">
              <a:extLst>
                <a:ext uri="{FF2B5EF4-FFF2-40B4-BE49-F238E27FC236}">
                  <a16:creationId xmlns:a16="http://schemas.microsoft.com/office/drawing/2014/main" id="{C08A581B-E3FD-527D-9E03-7E304CDD6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0013" y="2933034"/>
              <a:ext cx="2476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1" name="Picture 7" descr="C:\Users\Tao\Desktop\park\park_00.png">
              <a:extLst>
                <a:ext uri="{FF2B5EF4-FFF2-40B4-BE49-F238E27FC236}">
                  <a16:creationId xmlns:a16="http://schemas.microsoft.com/office/drawing/2014/main" id="{50D05CE1-1BBC-AE48-F6CE-2256BF6E4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3948" y="4200171"/>
              <a:ext cx="264544" cy="345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2" name="Picture 8" descr="C:\Users\Tao\Desktop\park\park_01.png">
              <a:extLst>
                <a:ext uri="{FF2B5EF4-FFF2-40B4-BE49-F238E27FC236}">
                  <a16:creationId xmlns:a16="http://schemas.microsoft.com/office/drawing/2014/main" id="{A08FECA9-D897-5010-2346-6D8323309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383" y="3646742"/>
              <a:ext cx="267977" cy="35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3" name="Picture 8" descr="C:\Users\Tao\Desktop\park\park_01.png">
              <a:extLst>
                <a:ext uri="{FF2B5EF4-FFF2-40B4-BE49-F238E27FC236}">
                  <a16:creationId xmlns:a16="http://schemas.microsoft.com/office/drawing/2014/main" id="{3AAB17EC-137F-E8C3-A314-E6E229623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7654" y="3819030"/>
              <a:ext cx="267977" cy="35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4" name="Picture 9" descr="C:\Users\Tao\Desktop\park\park_02.png">
              <a:extLst>
                <a:ext uri="{FF2B5EF4-FFF2-40B4-BE49-F238E27FC236}">
                  <a16:creationId xmlns:a16="http://schemas.microsoft.com/office/drawing/2014/main" id="{1AF980DF-C077-35D1-41EF-42F9FC975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106" y="4029072"/>
              <a:ext cx="2476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5" name="Picture 8" descr="C:\Users\Tao\Desktop\park\park_01.png">
              <a:extLst>
                <a:ext uri="{FF2B5EF4-FFF2-40B4-BE49-F238E27FC236}">
                  <a16:creationId xmlns:a16="http://schemas.microsoft.com/office/drawing/2014/main" id="{54F86433-0EC4-AC66-C9F9-82734915F2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988" y="4373758"/>
              <a:ext cx="267977" cy="3504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6" name="Picture 4" descr="C:\Users\Tao\Desktop\park\park_21.png">
              <a:extLst>
                <a:ext uri="{FF2B5EF4-FFF2-40B4-BE49-F238E27FC236}">
                  <a16:creationId xmlns:a16="http://schemas.microsoft.com/office/drawing/2014/main" id="{5741E8E3-13B4-A826-E3ED-E782B5C75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218" y="2619229"/>
              <a:ext cx="255523" cy="36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57" name="Picture 9" descr="C:\Users\Tao\Desktop\park\park_02.png">
              <a:extLst>
                <a:ext uri="{FF2B5EF4-FFF2-40B4-BE49-F238E27FC236}">
                  <a16:creationId xmlns:a16="http://schemas.microsoft.com/office/drawing/2014/main" id="{E24E77A8-CFF5-4373-564B-095FFAC1A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782" y="4350768"/>
              <a:ext cx="2476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9" name="矩形 138">
            <a:extLst>
              <a:ext uri="{FF2B5EF4-FFF2-40B4-BE49-F238E27FC236}">
                <a16:creationId xmlns:a16="http://schemas.microsoft.com/office/drawing/2014/main" id="{247E5454-0060-86CD-3C5E-EE082B215482}"/>
              </a:ext>
            </a:extLst>
          </p:cNvPr>
          <p:cNvSpPr/>
          <p:nvPr/>
        </p:nvSpPr>
        <p:spPr>
          <a:xfrm>
            <a:off x="755650" y="765175"/>
            <a:ext cx="7542213" cy="554038"/>
          </a:xfrm>
          <a:prstGeom prst="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路线导航       图例说明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圆角矩形 139">
            <a:extLst>
              <a:ext uri="{FF2B5EF4-FFF2-40B4-BE49-F238E27FC236}">
                <a16:creationId xmlns:a16="http://schemas.microsoft.com/office/drawing/2014/main" id="{34CD5EC4-4ABD-0E17-84A3-624A5EDA9D06}"/>
              </a:ext>
            </a:extLst>
          </p:cNvPr>
          <p:cNvSpPr/>
          <p:nvPr/>
        </p:nvSpPr>
        <p:spPr>
          <a:xfrm>
            <a:off x="871869" y="850604"/>
            <a:ext cx="1435396" cy="382772"/>
          </a:xfrm>
          <a:prstGeom prst="round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泊位查询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808" name="Picture 4" descr="C:\Users\Tao\Desktop\park\park_21.png">
            <a:extLst>
              <a:ext uri="{FF2B5EF4-FFF2-40B4-BE49-F238E27FC236}">
                <a16:creationId xmlns:a16="http://schemas.microsoft.com/office/drawing/2014/main" id="{2C8C2D8F-B614-B865-5D44-22721EBA1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25" y="2647950"/>
            <a:ext cx="396875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9" name="Picture 7" descr="C:\Users\Tao\Desktop\park\park_00.png">
            <a:extLst>
              <a:ext uri="{FF2B5EF4-FFF2-40B4-BE49-F238E27FC236}">
                <a16:creationId xmlns:a16="http://schemas.microsoft.com/office/drawing/2014/main" id="{75C46E4D-B84E-7A82-5BD0-DC2A7E72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98725"/>
            <a:ext cx="41116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810" name="组合 70">
            <a:extLst>
              <a:ext uri="{FF2B5EF4-FFF2-40B4-BE49-F238E27FC236}">
                <a16:creationId xmlns:a16="http://schemas.microsoft.com/office/drawing/2014/main" id="{2B23D37D-A489-AD14-5AF9-2724FD41424C}"/>
              </a:ext>
            </a:extLst>
          </p:cNvPr>
          <p:cNvGrpSpPr>
            <a:grpSpLocks/>
          </p:cNvGrpSpPr>
          <p:nvPr/>
        </p:nvGrpSpPr>
        <p:grpSpPr bwMode="auto">
          <a:xfrm>
            <a:off x="6307138" y="2605088"/>
            <a:ext cx="1935162" cy="2473325"/>
            <a:chOff x="6306953" y="2605859"/>
            <a:chExt cx="1935897" cy="2472756"/>
          </a:xfrm>
        </p:grpSpPr>
        <p:grpSp>
          <p:nvGrpSpPr>
            <p:cNvPr id="33823" name="组合 71">
              <a:extLst>
                <a:ext uri="{FF2B5EF4-FFF2-40B4-BE49-F238E27FC236}">
                  <a16:creationId xmlns:a16="http://schemas.microsoft.com/office/drawing/2014/main" id="{3AD23E26-4020-A5C2-8F26-56091492C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9387" y="4610782"/>
              <a:ext cx="1923463" cy="467833"/>
              <a:chOff x="6319387" y="4610782"/>
              <a:chExt cx="1923463" cy="467833"/>
            </a:xfrm>
          </p:grpSpPr>
          <p:sp>
            <p:nvSpPr>
              <p:cNvPr id="154" name="圆角矩形 153">
                <a:extLst>
                  <a:ext uri="{FF2B5EF4-FFF2-40B4-BE49-F238E27FC236}">
                    <a16:creationId xmlns:a16="http://schemas.microsoft.com/office/drawing/2014/main" id="{36DC3EEC-267A-EDF2-15DB-F61AD3F0F65F}"/>
                  </a:ext>
                </a:extLst>
              </p:cNvPr>
              <p:cNvSpPr/>
              <p:nvPr/>
            </p:nvSpPr>
            <p:spPr>
              <a:xfrm>
                <a:off x="6347638" y="4610782"/>
                <a:ext cx="1895212" cy="467833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lIns="32400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道路泊位</a:t>
                </a:r>
                <a:endParaRPr lang="en-US" altLang="zh-CN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剩余车位：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收费价格：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</a:p>
            </p:txBody>
          </p:sp>
          <p:pic>
            <p:nvPicPr>
              <p:cNvPr id="33842" name="Picture 10" descr="C:\Users\Tao\Desktop\park\park_12.png">
                <a:extLst>
                  <a:ext uri="{FF2B5EF4-FFF2-40B4-BE49-F238E27FC236}">
                    <a16:creationId xmlns:a16="http://schemas.microsoft.com/office/drawing/2014/main" id="{6D5926F1-3D1D-C44C-B6A8-1107B32702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19387" y="4610782"/>
                <a:ext cx="357499" cy="459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24" name="组合 73">
              <a:extLst>
                <a:ext uri="{FF2B5EF4-FFF2-40B4-BE49-F238E27FC236}">
                  <a16:creationId xmlns:a16="http://schemas.microsoft.com/office/drawing/2014/main" id="{9AA13BB6-87AF-55FD-9898-F04BF2269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7587" y="2605859"/>
              <a:ext cx="1895212" cy="629758"/>
              <a:chOff x="6317587" y="2605859"/>
              <a:chExt cx="1895212" cy="629758"/>
            </a:xfrm>
          </p:grpSpPr>
          <p:sp>
            <p:nvSpPr>
              <p:cNvPr id="152" name="圆角矩形 151">
                <a:extLst>
                  <a:ext uri="{FF2B5EF4-FFF2-40B4-BE49-F238E27FC236}">
                    <a16:creationId xmlns:a16="http://schemas.microsoft.com/office/drawing/2014/main" id="{CA36B3EE-AD1F-436E-2D6A-121A1238E165}"/>
                  </a:ext>
                </a:extLst>
              </p:cNvPr>
              <p:cNvSpPr/>
              <p:nvPr/>
            </p:nvSpPr>
            <p:spPr>
              <a:xfrm>
                <a:off x="6317587" y="2605859"/>
                <a:ext cx="1895212" cy="629758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lIns="32400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杭州大厦购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座停车场剩余车位：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收费价格：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</a:p>
            </p:txBody>
          </p:sp>
          <p:pic>
            <p:nvPicPr>
              <p:cNvPr id="33838" name="Picture 7" descr="C:\Users\Tao\Desktop\park\park_00.png">
                <a:extLst>
                  <a:ext uri="{FF2B5EF4-FFF2-40B4-BE49-F238E27FC236}">
                    <a16:creationId xmlns:a16="http://schemas.microsoft.com/office/drawing/2014/main" id="{56BDFCCF-206F-0892-5092-3678BA1B00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376" y="2740473"/>
                <a:ext cx="264544" cy="345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25" name="组合 74">
              <a:extLst>
                <a:ext uri="{FF2B5EF4-FFF2-40B4-BE49-F238E27FC236}">
                  <a16:creationId xmlns:a16="http://schemas.microsoft.com/office/drawing/2014/main" id="{E1166EA2-AA44-DB78-741E-65CAB43E23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7005" y="3990549"/>
              <a:ext cx="1895212" cy="467833"/>
              <a:chOff x="6337005" y="3990549"/>
              <a:chExt cx="1895212" cy="467833"/>
            </a:xfrm>
          </p:grpSpPr>
          <p:sp>
            <p:nvSpPr>
              <p:cNvPr id="150" name="圆角矩形 149">
                <a:extLst>
                  <a:ext uri="{FF2B5EF4-FFF2-40B4-BE49-F238E27FC236}">
                    <a16:creationId xmlns:a16="http://schemas.microsoft.com/office/drawing/2014/main" id="{9421F248-4D5C-ECFA-BD81-E4B9D351EE76}"/>
                  </a:ext>
                </a:extLst>
              </p:cNvPr>
              <p:cNvSpPr/>
              <p:nvPr/>
            </p:nvSpPr>
            <p:spPr>
              <a:xfrm>
                <a:off x="6337005" y="3990549"/>
                <a:ext cx="1895212" cy="467833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lIns="32400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浙江移动大厦停车场</a:t>
                </a:r>
                <a:endParaRPr lang="en-US" altLang="zh-CN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剩余车位：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收费价格：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</a:p>
            </p:txBody>
          </p:sp>
          <p:pic>
            <p:nvPicPr>
              <p:cNvPr id="33834" name="Picture 4" descr="C:\Users\Tao\Desktop\park\park_21.png">
                <a:extLst>
                  <a:ext uri="{FF2B5EF4-FFF2-40B4-BE49-F238E27FC236}">
                    <a16:creationId xmlns:a16="http://schemas.microsoft.com/office/drawing/2014/main" id="{C8F1D999-AD48-4BC3-9BBA-2EE30ABBC2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376" y="4009441"/>
                <a:ext cx="255523" cy="363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33826" name="组合 75">
              <a:extLst>
                <a:ext uri="{FF2B5EF4-FFF2-40B4-BE49-F238E27FC236}">
                  <a16:creationId xmlns:a16="http://schemas.microsoft.com/office/drawing/2014/main" id="{B1DA4EEB-FD8C-6993-238E-9E629A9371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6953" y="3328455"/>
              <a:ext cx="1895212" cy="467833"/>
              <a:chOff x="6306953" y="3328455"/>
              <a:chExt cx="1895212" cy="467833"/>
            </a:xfrm>
          </p:grpSpPr>
          <p:sp>
            <p:nvSpPr>
              <p:cNvPr id="148" name="圆角矩形 147">
                <a:extLst>
                  <a:ext uri="{FF2B5EF4-FFF2-40B4-BE49-F238E27FC236}">
                    <a16:creationId xmlns:a16="http://schemas.microsoft.com/office/drawing/2014/main" id="{9A2CF800-5E7A-E81B-0CA8-9AFD77A31400}"/>
                  </a:ext>
                </a:extLst>
              </p:cNvPr>
              <p:cNvSpPr/>
              <p:nvPr/>
            </p:nvSpPr>
            <p:spPr>
              <a:xfrm>
                <a:off x="6306953" y="3328455"/>
                <a:ext cx="1895212" cy="467833"/>
              </a:xfrm>
              <a:prstGeom prst="roundRect">
                <a:avLst/>
              </a:prstGeom>
              <a:noFill/>
              <a:ln w="25400" cap="flat" cmpd="sng" algn="ctr">
                <a:noFill/>
                <a:prstDash val="solid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lIns="324000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坤和中心地下停车场</a:t>
                </a:r>
                <a:endParaRPr lang="en-US" altLang="zh-CN" sz="110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剩余车位：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23</a:t>
                </a: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收费价格：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元</a:t>
                </a:r>
                <a:r>
                  <a:rPr lang="en-US" altLang="zh-CN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110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小时</a:t>
                </a:r>
              </a:p>
            </p:txBody>
          </p:sp>
          <p:pic>
            <p:nvPicPr>
              <p:cNvPr id="33830" name="Picture 7" descr="C:\Users\Tao\Desktop\park\park_00.png">
                <a:extLst>
                  <a:ext uri="{FF2B5EF4-FFF2-40B4-BE49-F238E27FC236}">
                    <a16:creationId xmlns:a16="http://schemas.microsoft.com/office/drawing/2014/main" id="{395E5383-A8D6-4754-0361-5903BE7738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0376" y="3390229"/>
                <a:ext cx="264544" cy="3459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9DE45FC6-8724-ABEE-9E2E-D87EA3570623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4540250"/>
            <a:ext cx="1936750" cy="630238"/>
            <a:chOff x="6306953" y="4550084"/>
            <a:chExt cx="1935897" cy="631089"/>
          </a:xfrm>
        </p:grpSpPr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BB6A18C7-F794-6EFF-AFEB-ACFE498F2B5B}"/>
                </a:ext>
              </a:extLst>
            </p:cNvPr>
            <p:cNvSpPr/>
            <p:nvPr/>
          </p:nvSpPr>
          <p:spPr>
            <a:xfrm>
              <a:off x="6306953" y="4550084"/>
              <a:ext cx="1935897" cy="631089"/>
            </a:xfrm>
            <a:prstGeom prst="roundRect">
              <a:avLst/>
            </a:prstGeom>
            <a:solidFill>
              <a:srgbClr val="000000">
                <a:lumMod val="75000"/>
                <a:lumOff val="25000"/>
              </a:srgbClr>
            </a:solidFill>
            <a:ln w="25400" cap="flat" cmpd="sng" algn="ctr">
              <a:noFill/>
              <a:prstDash val="solid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lIns="32400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道路泊位</a:t>
              </a:r>
              <a:endParaRPr lang="en-US" altLang="zh-CN" sz="11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剩余车位：</a:t>
              </a:r>
              <a:r>
                <a:rPr lang="en-US" altLang="zh-CN" sz="1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收费价格：</a:t>
              </a:r>
              <a:r>
                <a:rPr lang="en-US" altLang="zh-CN" sz="1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</a:t>
              </a:r>
              <a:r>
                <a:rPr lang="en-US" altLang="zh-CN" sz="1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100" kern="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小时</a:t>
              </a:r>
            </a:p>
          </p:txBody>
        </p:sp>
        <p:pic>
          <p:nvPicPr>
            <p:cNvPr id="33822" name="Picture 10" descr="C:\Users\Tao\Desktop\park\park_12.png">
              <a:extLst>
                <a:ext uri="{FF2B5EF4-FFF2-40B4-BE49-F238E27FC236}">
                  <a16:creationId xmlns:a16="http://schemas.microsoft.com/office/drawing/2014/main" id="{9069D3F7-D194-6D7C-E589-3318422E0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9387" y="4610782"/>
              <a:ext cx="357499" cy="459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14">
            <a:extLst>
              <a:ext uri="{FF2B5EF4-FFF2-40B4-BE49-F238E27FC236}">
                <a16:creationId xmlns:a16="http://schemas.microsoft.com/office/drawing/2014/main" id="{3422A85A-69A1-F52C-C270-B288F2FFA65B}"/>
              </a:ext>
            </a:extLst>
          </p:cNvPr>
          <p:cNvGrpSpPr>
            <a:grpSpLocks/>
          </p:cNvGrpSpPr>
          <p:nvPr/>
        </p:nvGrpSpPr>
        <p:grpSpPr bwMode="auto">
          <a:xfrm rot="-842174">
            <a:off x="7793038" y="6648450"/>
            <a:ext cx="2851150" cy="3022600"/>
            <a:chOff x="96" y="1859"/>
            <a:chExt cx="2136" cy="2350"/>
          </a:xfrm>
        </p:grpSpPr>
        <p:sp>
          <p:nvSpPr>
            <p:cNvPr id="33814" name="Freeform 15">
              <a:extLst>
                <a:ext uri="{FF2B5EF4-FFF2-40B4-BE49-F238E27FC236}">
                  <a16:creationId xmlns:a16="http://schemas.microsoft.com/office/drawing/2014/main" id="{44FE33C2-3196-C8D2-90B5-E52BDEFF1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" y="1859"/>
              <a:ext cx="2136" cy="2269"/>
            </a:xfrm>
            <a:custGeom>
              <a:avLst/>
              <a:gdLst>
                <a:gd name="T0" fmla="*/ 2136 w 2136"/>
                <a:gd name="T1" fmla="*/ 2253 h 2269"/>
                <a:gd name="T2" fmla="*/ 1992 w 2136"/>
                <a:gd name="T3" fmla="*/ 1797 h 2269"/>
                <a:gd name="T4" fmla="*/ 1712 w 2136"/>
                <a:gd name="T5" fmla="*/ 1709 h 2269"/>
                <a:gd name="T6" fmla="*/ 1488 w 2136"/>
                <a:gd name="T7" fmla="*/ 1501 h 2269"/>
                <a:gd name="T8" fmla="*/ 1240 w 2136"/>
                <a:gd name="T9" fmla="*/ 1485 h 2269"/>
                <a:gd name="T10" fmla="*/ 976 w 2136"/>
                <a:gd name="T11" fmla="*/ 1333 h 2269"/>
                <a:gd name="T12" fmla="*/ 752 w 2136"/>
                <a:gd name="T13" fmla="*/ 1333 h 2269"/>
                <a:gd name="T14" fmla="*/ 680 w 2136"/>
                <a:gd name="T15" fmla="*/ 1405 h 2269"/>
                <a:gd name="T16" fmla="*/ 504 w 2136"/>
                <a:gd name="T17" fmla="*/ 1165 h 2269"/>
                <a:gd name="T18" fmla="*/ 480 w 2136"/>
                <a:gd name="T19" fmla="*/ 813 h 2269"/>
                <a:gd name="T20" fmla="*/ 392 w 2136"/>
                <a:gd name="T21" fmla="*/ 573 h 2269"/>
                <a:gd name="T22" fmla="*/ 400 w 2136"/>
                <a:gd name="T23" fmla="*/ 349 h 2269"/>
                <a:gd name="T24" fmla="*/ 304 w 2136"/>
                <a:gd name="T25" fmla="*/ 53 h 2269"/>
                <a:gd name="T26" fmla="*/ 152 w 2136"/>
                <a:gd name="T27" fmla="*/ 29 h 2269"/>
                <a:gd name="T28" fmla="*/ 48 w 2136"/>
                <a:gd name="T29" fmla="*/ 165 h 2269"/>
                <a:gd name="T30" fmla="*/ 8 w 2136"/>
                <a:gd name="T31" fmla="*/ 813 h 2269"/>
                <a:gd name="T32" fmla="*/ 96 w 2136"/>
                <a:gd name="T33" fmla="*/ 1349 h 2269"/>
                <a:gd name="T34" fmla="*/ 144 w 2136"/>
                <a:gd name="T35" fmla="*/ 1885 h 2269"/>
                <a:gd name="T36" fmla="*/ 144 w 2136"/>
                <a:gd name="T37" fmla="*/ 2269 h 2269"/>
                <a:gd name="T38" fmla="*/ 2136 w 2136"/>
                <a:gd name="T39" fmla="*/ 2253 h 22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36"/>
                <a:gd name="T61" fmla="*/ 0 h 2269"/>
                <a:gd name="T62" fmla="*/ 2136 w 2136"/>
                <a:gd name="T63" fmla="*/ 2269 h 22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36" h="2269">
                  <a:moveTo>
                    <a:pt x="2136" y="2253"/>
                  </a:moveTo>
                  <a:cubicBezTo>
                    <a:pt x="2099" y="2070"/>
                    <a:pt x="2063" y="1888"/>
                    <a:pt x="1992" y="1797"/>
                  </a:cubicBezTo>
                  <a:cubicBezTo>
                    <a:pt x="1921" y="1706"/>
                    <a:pt x="1796" y="1758"/>
                    <a:pt x="1712" y="1709"/>
                  </a:cubicBezTo>
                  <a:cubicBezTo>
                    <a:pt x="1628" y="1660"/>
                    <a:pt x="1567" y="1538"/>
                    <a:pt x="1488" y="1501"/>
                  </a:cubicBezTo>
                  <a:cubicBezTo>
                    <a:pt x="1409" y="1464"/>
                    <a:pt x="1325" y="1513"/>
                    <a:pt x="1240" y="1485"/>
                  </a:cubicBezTo>
                  <a:cubicBezTo>
                    <a:pt x="1155" y="1457"/>
                    <a:pt x="1057" y="1358"/>
                    <a:pt x="976" y="1333"/>
                  </a:cubicBezTo>
                  <a:cubicBezTo>
                    <a:pt x="895" y="1308"/>
                    <a:pt x="801" y="1321"/>
                    <a:pt x="752" y="1333"/>
                  </a:cubicBezTo>
                  <a:cubicBezTo>
                    <a:pt x="703" y="1345"/>
                    <a:pt x="721" y="1433"/>
                    <a:pt x="680" y="1405"/>
                  </a:cubicBezTo>
                  <a:cubicBezTo>
                    <a:pt x="639" y="1377"/>
                    <a:pt x="537" y="1264"/>
                    <a:pt x="504" y="1165"/>
                  </a:cubicBezTo>
                  <a:cubicBezTo>
                    <a:pt x="471" y="1066"/>
                    <a:pt x="499" y="912"/>
                    <a:pt x="480" y="813"/>
                  </a:cubicBezTo>
                  <a:cubicBezTo>
                    <a:pt x="461" y="714"/>
                    <a:pt x="405" y="650"/>
                    <a:pt x="392" y="573"/>
                  </a:cubicBezTo>
                  <a:cubicBezTo>
                    <a:pt x="379" y="496"/>
                    <a:pt x="415" y="436"/>
                    <a:pt x="400" y="349"/>
                  </a:cubicBezTo>
                  <a:cubicBezTo>
                    <a:pt x="385" y="262"/>
                    <a:pt x="345" y="106"/>
                    <a:pt x="304" y="53"/>
                  </a:cubicBezTo>
                  <a:cubicBezTo>
                    <a:pt x="263" y="0"/>
                    <a:pt x="195" y="10"/>
                    <a:pt x="152" y="29"/>
                  </a:cubicBezTo>
                  <a:cubicBezTo>
                    <a:pt x="109" y="48"/>
                    <a:pt x="72" y="34"/>
                    <a:pt x="48" y="165"/>
                  </a:cubicBezTo>
                  <a:cubicBezTo>
                    <a:pt x="24" y="296"/>
                    <a:pt x="0" y="616"/>
                    <a:pt x="8" y="813"/>
                  </a:cubicBezTo>
                  <a:cubicBezTo>
                    <a:pt x="16" y="1010"/>
                    <a:pt x="73" y="1170"/>
                    <a:pt x="96" y="1349"/>
                  </a:cubicBezTo>
                  <a:cubicBezTo>
                    <a:pt x="119" y="1528"/>
                    <a:pt x="136" y="1732"/>
                    <a:pt x="144" y="1885"/>
                  </a:cubicBezTo>
                  <a:cubicBezTo>
                    <a:pt x="152" y="2038"/>
                    <a:pt x="144" y="2205"/>
                    <a:pt x="144" y="2269"/>
                  </a:cubicBezTo>
                  <a:cubicBezTo>
                    <a:pt x="144" y="2269"/>
                    <a:pt x="2136" y="2253"/>
                    <a:pt x="2136" y="2253"/>
                  </a:cubicBezTo>
                  <a:close/>
                </a:path>
              </a:pathLst>
            </a:custGeom>
            <a:solidFill>
              <a:srgbClr val="E3C19F"/>
            </a:solidFill>
            <a:ln w="9525">
              <a:solidFill>
                <a:srgbClr val="DAAD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15" name="Group 16">
              <a:extLst>
                <a:ext uri="{FF2B5EF4-FFF2-40B4-BE49-F238E27FC236}">
                  <a16:creationId xmlns:a16="http://schemas.microsoft.com/office/drawing/2014/main" id="{E0542BB1-4086-E1B0-6637-C7F3FF36AD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" y="1880"/>
              <a:ext cx="1865" cy="2329"/>
              <a:chOff x="159" y="1880"/>
              <a:chExt cx="1865" cy="2329"/>
            </a:xfrm>
          </p:grpSpPr>
          <p:sp>
            <p:nvSpPr>
              <p:cNvPr id="33817" name="Freeform 17">
                <a:extLst>
                  <a:ext uri="{FF2B5EF4-FFF2-40B4-BE49-F238E27FC236}">
                    <a16:creationId xmlns:a16="http://schemas.microsoft.com/office/drawing/2014/main" id="{09CCA345-C1B2-4940-69AC-1E0DCEA3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" y="2599"/>
                <a:ext cx="1740" cy="1610"/>
              </a:xfrm>
              <a:custGeom>
                <a:avLst/>
                <a:gdLst>
                  <a:gd name="T0" fmla="*/ 908 w 1740"/>
                  <a:gd name="T1" fmla="*/ 1513 h 1610"/>
                  <a:gd name="T2" fmla="*/ 876 w 1740"/>
                  <a:gd name="T3" fmla="*/ 1049 h 1610"/>
                  <a:gd name="T4" fmla="*/ 1012 w 1740"/>
                  <a:gd name="T5" fmla="*/ 1217 h 1610"/>
                  <a:gd name="T6" fmla="*/ 1012 w 1740"/>
                  <a:gd name="T7" fmla="*/ 1545 h 1610"/>
                  <a:gd name="T8" fmla="*/ 1228 w 1740"/>
                  <a:gd name="T9" fmla="*/ 1545 h 1610"/>
                  <a:gd name="T10" fmla="*/ 1356 w 1740"/>
                  <a:gd name="T11" fmla="*/ 1153 h 1610"/>
                  <a:gd name="T12" fmla="*/ 1548 w 1740"/>
                  <a:gd name="T13" fmla="*/ 1329 h 1610"/>
                  <a:gd name="T14" fmla="*/ 1636 w 1740"/>
                  <a:gd name="T15" fmla="*/ 1177 h 1610"/>
                  <a:gd name="T16" fmla="*/ 1732 w 1740"/>
                  <a:gd name="T17" fmla="*/ 1113 h 1610"/>
                  <a:gd name="T18" fmla="*/ 1588 w 1740"/>
                  <a:gd name="T19" fmla="*/ 1113 h 1610"/>
                  <a:gd name="T20" fmla="*/ 1546 w 1740"/>
                  <a:gd name="T21" fmla="*/ 1328 h 1610"/>
                  <a:gd name="T22" fmla="*/ 1357 w 1740"/>
                  <a:gd name="T23" fmla="*/ 1151 h 1610"/>
                  <a:gd name="T24" fmla="*/ 1372 w 1740"/>
                  <a:gd name="T25" fmla="*/ 905 h 1610"/>
                  <a:gd name="T26" fmla="*/ 1188 w 1740"/>
                  <a:gd name="T27" fmla="*/ 801 h 1610"/>
                  <a:gd name="T28" fmla="*/ 1084 w 1740"/>
                  <a:gd name="T29" fmla="*/ 1025 h 1610"/>
                  <a:gd name="T30" fmla="*/ 796 w 1740"/>
                  <a:gd name="T31" fmla="*/ 673 h 1610"/>
                  <a:gd name="T32" fmla="*/ 564 w 1740"/>
                  <a:gd name="T33" fmla="*/ 697 h 1610"/>
                  <a:gd name="T34" fmla="*/ 412 w 1740"/>
                  <a:gd name="T35" fmla="*/ 889 h 1610"/>
                  <a:gd name="T36" fmla="*/ 196 w 1740"/>
                  <a:gd name="T37" fmla="*/ 745 h 1610"/>
                  <a:gd name="T38" fmla="*/ 164 w 1740"/>
                  <a:gd name="T39" fmla="*/ 353 h 1610"/>
                  <a:gd name="T40" fmla="*/ 100 w 1740"/>
                  <a:gd name="T41" fmla="*/ 25 h 1610"/>
                  <a:gd name="T42" fmla="*/ 84 w 1740"/>
                  <a:gd name="T43" fmla="*/ 201 h 1610"/>
                  <a:gd name="T44" fmla="*/ 84 w 1740"/>
                  <a:gd name="T45" fmla="*/ 793 h 1610"/>
                  <a:gd name="T46" fmla="*/ 12 w 1740"/>
                  <a:gd name="T47" fmla="*/ 1321 h 1610"/>
                  <a:gd name="T48" fmla="*/ 12 w 1740"/>
                  <a:gd name="T49" fmla="*/ 1569 h 1610"/>
                  <a:gd name="T50" fmla="*/ 908 w 1740"/>
                  <a:gd name="T51" fmla="*/ 1513 h 161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740"/>
                  <a:gd name="T79" fmla="*/ 0 h 1610"/>
                  <a:gd name="T80" fmla="*/ 1740 w 1740"/>
                  <a:gd name="T81" fmla="*/ 1610 h 161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740" h="1610">
                    <a:moveTo>
                      <a:pt x="908" y="1513"/>
                    </a:moveTo>
                    <a:cubicBezTo>
                      <a:pt x="883" y="1305"/>
                      <a:pt x="859" y="1098"/>
                      <a:pt x="876" y="1049"/>
                    </a:cubicBezTo>
                    <a:cubicBezTo>
                      <a:pt x="893" y="1000"/>
                      <a:pt x="989" y="1134"/>
                      <a:pt x="1012" y="1217"/>
                    </a:cubicBezTo>
                    <a:cubicBezTo>
                      <a:pt x="1035" y="1300"/>
                      <a:pt x="976" y="1490"/>
                      <a:pt x="1012" y="1545"/>
                    </a:cubicBezTo>
                    <a:cubicBezTo>
                      <a:pt x="1048" y="1600"/>
                      <a:pt x="1171" y="1610"/>
                      <a:pt x="1228" y="1545"/>
                    </a:cubicBezTo>
                    <a:cubicBezTo>
                      <a:pt x="1285" y="1480"/>
                      <a:pt x="1303" y="1189"/>
                      <a:pt x="1356" y="1153"/>
                    </a:cubicBezTo>
                    <a:lnTo>
                      <a:pt x="1548" y="1329"/>
                    </a:lnTo>
                    <a:cubicBezTo>
                      <a:pt x="1595" y="1333"/>
                      <a:pt x="1605" y="1213"/>
                      <a:pt x="1636" y="1177"/>
                    </a:cubicBezTo>
                    <a:cubicBezTo>
                      <a:pt x="1667" y="1141"/>
                      <a:pt x="1740" y="1124"/>
                      <a:pt x="1732" y="1113"/>
                    </a:cubicBezTo>
                    <a:cubicBezTo>
                      <a:pt x="1724" y="1102"/>
                      <a:pt x="1619" y="1077"/>
                      <a:pt x="1588" y="1113"/>
                    </a:cubicBezTo>
                    <a:cubicBezTo>
                      <a:pt x="1557" y="1149"/>
                      <a:pt x="1584" y="1322"/>
                      <a:pt x="1546" y="1328"/>
                    </a:cubicBezTo>
                    <a:lnTo>
                      <a:pt x="1357" y="1151"/>
                    </a:lnTo>
                    <a:cubicBezTo>
                      <a:pt x="1328" y="1081"/>
                      <a:pt x="1400" y="963"/>
                      <a:pt x="1372" y="905"/>
                    </a:cubicBezTo>
                    <a:cubicBezTo>
                      <a:pt x="1344" y="847"/>
                      <a:pt x="1236" y="781"/>
                      <a:pt x="1188" y="801"/>
                    </a:cubicBezTo>
                    <a:cubicBezTo>
                      <a:pt x="1140" y="821"/>
                      <a:pt x="1149" y="1046"/>
                      <a:pt x="1084" y="1025"/>
                    </a:cubicBezTo>
                    <a:cubicBezTo>
                      <a:pt x="1019" y="1004"/>
                      <a:pt x="883" y="728"/>
                      <a:pt x="796" y="673"/>
                    </a:cubicBezTo>
                    <a:cubicBezTo>
                      <a:pt x="709" y="618"/>
                      <a:pt x="628" y="661"/>
                      <a:pt x="564" y="697"/>
                    </a:cubicBezTo>
                    <a:cubicBezTo>
                      <a:pt x="500" y="733"/>
                      <a:pt x="473" y="881"/>
                      <a:pt x="412" y="889"/>
                    </a:cubicBezTo>
                    <a:cubicBezTo>
                      <a:pt x="351" y="897"/>
                      <a:pt x="237" y="834"/>
                      <a:pt x="196" y="745"/>
                    </a:cubicBezTo>
                    <a:cubicBezTo>
                      <a:pt x="155" y="656"/>
                      <a:pt x="180" y="473"/>
                      <a:pt x="164" y="353"/>
                    </a:cubicBezTo>
                    <a:cubicBezTo>
                      <a:pt x="148" y="233"/>
                      <a:pt x="113" y="50"/>
                      <a:pt x="100" y="25"/>
                    </a:cubicBezTo>
                    <a:cubicBezTo>
                      <a:pt x="87" y="0"/>
                      <a:pt x="87" y="73"/>
                      <a:pt x="84" y="201"/>
                    </a:cubicBezTo>
                    <a:cubicBezTo>
                      <a:pt x="81" y="329"/>
                      <a:pt x="96" y="606"/>
                      <a:pt x="84" y="793"/>
                    </a:cubicBezTo>
                    <a:cubicBezTo>
                      <a:pt x="72" y="980"/>
                      <a:pt x="24" y="1192"/>
                      <a:pt x="12" y="1321"/>
                    </a:cubicBezTo>
                    <a:cubicBezTo>
                      <a:pt x="0" y="1450"/>
                      <a:pt x="6" y="1509"/>
                      <a:pt x="12" y="1569"/>
                    </a:cubicBezTo>
                    <a:cubicBezTo>
                      <a:pt x="12" y="1569"/>
                      <a:pt x="908" y="1513"/>
                      <a:pt x="908" y="1513"/>
                    </a:cubicBezTo>
                    <a:close/>
                  </a:path>
                </a:pathLst>
              </a:custGeom>
              <a:solidFill>
                <a:srgbClr val="DFB7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18" name="Freeform 18">
                <a:extLst>
                  <a:ext uri="{FF2B5EF4-FFF2-40B4-BE49-F238E27FC236}">
                    <a16:creationId xmlns:a16="http://schemas.microsoft.com/office/drawing/2014/main" id="{3504C5D1-C98C-FB9A-B1E6-D88D3A904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" y="1880"/>
                <a:ext cx="268" cy="225"/>
              </a:xfrm>
              <a:custGeom>
                <a:avLst/>
                <a:gdLst>
                  <a:gd name="T0" fmla="*/ 9 w 268"/>
                  <a:gd name="T1" fmla="*/ 136 h 225"/>
                  <a:gd name="T2" fmla="*/ 129 w 268"/>
                  <a:gd name="T3" fmla="*/ 224 h 225"/>
                  <a:gd name="T4" fmla="*/ 257 w 268"/>
                  <a:gd name="T5" fmla="*/ 144 h 225"/>
                  <a:gd name="T6" fmla="*/ 193 w 268"/>
                  <a:gd name="T7" fmla="*/ 32 h 225"/>
                  <a:gd name="T8" fmla="*/ 73 w 268"/>
                  <a:gd name="T9" fmla="*/ 16 h 225"/>
                  <a:gd name="T10" fmla="*/ 9 w 268"/>
                  <a:gd name="T11" fmla="*/ 136 h 2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68"/>
                  <a:gd name="T19" fmla="*/ 0 h 225"/>
                  <a:gd name="T20" fmla="*/ 268 w 268"/>
                  <a:gd name="T21" fmla="*/ 225 h 2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68" h="225">
                    <a:moveTo>
                      <a:pt x="9" y="136"/>
                    </a:moveTo>
                    <a:cubicBezTo>
                      <a:pt x="18" y="171"/>
                      <a:pt x="88" y="223"/>
                      <a:pt x="129" y="224"/>
                    </a:cubicBezTo>
                    <a:cubicBezTo>
                      <a:pt x="170" y="225"/>
                      <a:pt x="246" y="176"/>
                      <a:pt x="257" y="144"/>
                    </a:cubicBezTo>
                    <a:cubicBezTo>
                      <a:pt x="268" y="112"/>
                      <a:pt x="224" y="53"/>
                      <a:pt x="193" y="32"/>
                    </a:cubicBezTo>
                    <a:cubicBezTo>
                      <a:pt x="162" y="11"/>
                      <a:pt x="104" y="0"/>
                      <a:pt x="73" y="16"/>
                    </a:cubicBezTo>
                    <a:cubicBezTo>
                      <a:pt x="42" y="32"/>
                      <a:pt x="0" y="101"/>
                      <a:pt x="9" y="136"/>
                    </a:cubicBezTo>
                    <a:close/>
                  </a:path>
                </a:pathLst>
              </a:custGeom>
              <a:solidFill>
                <a:srgbClr val="E9BEA9"/>
              </a:solidFill>
              <a:ln w="9525">
                <a:solidFill>
                  <a:srgbClr val="DAAD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3816" name="Freeform 19">
              <a:extLst>
                <a:ext uri="{FF2B5EF4-FFF2-40B4-BE49-F238E27FC236}">
                  <a16:creationId xmlns:a16="http://schemas.microsoft.com/office/drawing/2014/main" id="{7E74FA0E-3011-22B2-7F64-A6C70D6C5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" y="2432"/>
              <a:ext cx="188" cy="139"/>
            </a:xfrm>
            <a:custGeom>
              <a:avLst/>
              <a:gdLst>
                <a:gd name="T0" fmla="*/ 11 w 188"/>
                <a:gd name="T1" fmla="*/ 0 h 139"/>
                <a:gd name="T2" fmla="*/ 91 w 188"/>
                <a:gd name="T3" fmla="*/ 56 h 139"/>
                <a:gd name="T4" fmla="*/ 187 w 188"/>
                <a:gd name="T5" fmla="*/ 16 h 139"/>
                <a:gd name="T6" fmla="*/ 83 w 188"/>
                <a:gd name="T7" fmla="*/ 88 h 139"/>
                <a:gd name="T8" fmla="*/ 3 w 188"/>
                <a:gd name="T9" fmla="*/ 56 h 139"/>
                <a:gd name="T10" fmla="*/ 99 w 188"/>
                <a:gd name="T11" fmla="*/ 128 h 139"/>
                <a:gd name="T12" fmla="*/ 147 w 188"/>
                <a:gd name="T13" fmla="*/ 12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8"/>
                <a:gd name="T22" fmla="*/ 0 h 139"/>
                <a:gd name="T23" fmla="*/ 188 w 188"/>
                <a:gd name="T24" fmla="*/ 139 h 1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8" h="139">
                  <a:moveTo>
                    <a:pt x="11" y="0"/>
                  </a:moveTo>
                  <a:cubicBezTo>
                    <a:pt x="36" y="26"/>
                    <a:pt x="62" y="53"/>
                    <a:pt x="91" y="56"/>
                  </a:cubicBezTo>
                  <a:cubicBezTo>
                    <a:pt x="120" y="59"/>
                    <a:pt x="188" y="11"/>
                    <a:pt x="187" y="16"/>
                  </a:cubicBezTo>
                  <a:cubicBezTo>
                    <a:pt x="186" y="21"/>
                    <a:pt x="114" y="81"/>
                    <a:pt x="83" y="88"/>
                  </a:cubicBezTo>
                  <a:cubicBezTo>
                    <a:pt x="52" y="95"/>
                    <a:pt x="0" y="49"/>
                    <a:pt x="3" y="56"/>
                  </a:cubicBezTo>
                  <a:cubicBezTo>
                    <a:pt x="6" y="63"/>
                    <a:pt x="75" y="117"/>
                    <a:pt x="99" y="128"/>
                  </a:cubicBezTo>
                  <a:cubicBezTo>
                    <a:pt x="123" y="139"/>
                    <a:pt x="135" y="129"/>
                    <a:pt x="147" y="120"/>
                  </a:cubicBezTo>
                </a:path>
              </a:pathLst>
            </a:custGeom>
            <a:noFill/>
            <a:ln w="19050">
              <a:solidFill>
                <a:srgbClr val="DAAD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65" name="Picture 10" descr="C:\Users\Tao\Desktop\park\park_12.png">
            <a:extLst>
              <a:ext uri="{FF2B5EF4-FFF2-40B4-BE49-F238E27FC236}">
                <a16:creationId xmlns:a16="http://schemas.microsoft.com/office/drawing/2014/main" id="{2AC9A2DD-E24F-045D-0420-84C3EAA6B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2806700"/>
            <a:ext cx="5556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4.81481E-6 L 0.00312 -0.29675 " pathEditMode="relative" rAng="0" ptsTypes="AA">
                                      <p:cBhvr>
                                        <p:cTn id="6" dur="9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29675 L 0.00312 -0.18981 " pathEditMode="relative" rAng="0" ptsTypes="AA">
                                      <p:cBhvr>
                                        <p:cTn id="21" dur="19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30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600" tmFilter="0, 0; .2, .5; .8, .5; 1, 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300" autoRev="1" fill="hold"/>
                                        <p:tgtEl>
                                          <p:spTgt spid="1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3B63B129-9244-6E2D-E488-A6FF2AD08AC7}"/>
              </a:ext>
            </a:extLst>
          </p:cNvPr>
          <p:cNvSpPr/>
          <p:nvPr/>
        </p:nvSpPr>
        <p:spPr>
          <a:xfrm>
            <a:off x="765175" y="1946275"/>
            <a:ext cx="7532688" cy="520700"/>
          </a:xfrm>
          <a:prstGeom prst="rect">
            <a:avLst/>
          </a:prstGeom>
          <a:solidFill>
            <a:srgbClr val="EAEAEA"/>
          </a:soli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D448FA2-C6AB-6EF0-B194-38AEFE2C090E}"/>
              </a:ext>
            </a:extLst>
          </p:cNvPr>
          <p:cNvSpPr/>
          <p:nvPr/>
        </p:nvSpPr>
        <p:spPr>
          <a:xfrm>
            <a:off x="6829425" y="1323975"/>
            <a:ext cx="1465263" cy="611188"/>
          </a:xfrm>
          <a:prstGeom prst="rect">
            <a:avLst/>
          </a:prstGeom>
          <a:solidFill>
            <a:srgbClr val="EAEAEA"/>
          </a:solidFill>
          <a:ln w="28575" cap="flat" cmpd="sng" algn="ctr">
            <a:solidFill>
              <a:srgbClr val="FFFFFF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8F56E20-F385-FD81-9525-68DC18695DB5}"/>
              </a:ext>
            </a:extLst>
          </p:cNvPr>
          <p:cNvSpPr/>
          <p:nvPr/>
        </p:nvSpPr>
        <p:spPr>
          <a:xfrm>
            <a:off x="755650" y="765175"/>
            <a:ext cx="7542213" cy="554038"/>
          </a:xfrm>
          <a:prstGeom prst="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泊位查询                                 图例说明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46371A70-3B24-74FF-BB94-1B67F12A0EBE}"/>
              </a:ext>
            </a:extLst>
          </p:cNvPr>
          <p:cNvSpPr/>
          <p:nvPr/>
        </p:nvSpPr>
        <p:spPr>
          <a:xfrm>
            <a:off x="2362383" y="861646"/>
            <a:ext cx="1435396" cy="382772"/>
          </a:xfrm>
          <a:prstGeom prst="round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路线导航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4574EDF-40E5-347C-1A31-A7EFCBE0F27E}"/>
              </a:ext>
            </a:extLst>
          </p:cNvPr>
          <p:cNvSpPr/>
          <p:nvPr/>
        </p:nvSpPr>
        <p:spPr>
          <a:xfrm>
            <a:off x="1860550" y="1333500"/>
            <a:ext cx="4957763" cy="612775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FFFFFF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环城北路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5" name="TextBox 12">
            <a:extLst>
              <a:ext uri="{FF2B5EF4-FFF2-40B4-BE49-F238E27FC236}">
                <a16:creationId xmlns:a16="http://schemas.microsoft.com/office/drawing/2014/main" id="{F4C19A6B-EDAB-C192-E597-92816805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1455738"/>
            <a:ext cx="915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</a:t>
            </a:r>
          </a:p>
        </p:txBody>
      </p:sp>
      <p:pic>
        <p:nvPicPr>
          <p:cNvPr id="34826" name="Picture 2">
            <a:extLst>
              <a:ext uri="{FF2B5EF4-FFF2-40B4-BE49-F238E27FC236}">
                <a16:creationId xmlns:a16="http://schemas.microsoft.com/office/drawing/2014/main" id="{65EFD9BB-FC09-3098-5CBC-1BD2448A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13" y="2466975"/>
            <a:ext cx="3981450" cy="356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7" name="Picture 10" descr="C:\Users\Tao\Desktop\park\park_12.png">
            <a:extLst>
              <a:ext uri="{FF2B5EF4-FFF2-40B4-BE49-F238E27FC236}">
                <a16:creationId xmlns:a16="http://schemas.microsoft.com/office/drawing/2014/main" id="{EBE434D2-AB98-3D77-1598-05F83743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4087813"/>
            <a:ext cx="4286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828" name="组合 26">
            <a:extLst>
              <a:ext uri="{FF2B5EF4-FFF2-40B4-BE49-F238E27FC236}">
                <a16:creationId xmlns:a16="http://schemas.microsoft.com/office/drawing/2014/main" id="{D7FC8AC7-5A5F-1B47-2993-D2DE8F0407CC}"/>
              </a:ext>
            </a:extLst>
          </p:cNvPr>
          <p:cNvGrpSpPr>
            <a:grpSpLocks/>
          </p:cNvGrpSpPr>
          <p:nvPr/>
        </p:nvGrpSpPr>
        <p:grpSpPr bwMode="auto">
          <a:xfrm>
            <a:off x="765175" y="2466975"/>
            <a:ext cx="3676650" cy="3579813"/>
            <a:chOff x="755650" y="2505371"/>
            <a:chExt cx="3486150" cy="3228975"/>
          </a:xfrm>
        </p:grpSpPr>
        <p:pic>
          <p:nvPicPr>
            <p:cNvPr id="34838" name="Picture 3">
              <a:extLst>
                <a:ext uri="{FF2B5EF4-FFF2-40B4-BE49-F238E27FC236}">
                  <a16:creationId xmlns:a16="http://schemas.microsoft.com/office/drawing/2014/main" id="{91FD6F3F-D72F-2BB3-F6DF-1BD9D6C7F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50" y="2505371"/>
              <a:ext cx="3486150" cy="3228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839" name="Picture 10" descr="C:\Users\Tao\Desktop\park\park_12.png">
              <a:extLst>
                <a:ext uri="{FF2B5EF4-FFF2-40B4-BE49-F238E27FC236}">
                  <a16:creationId xmlns:a16="http://schemas.microsoft.com/office/drawing/2014/main" id="{AB6B5BD0-C87E-BDFE-3D35-231F4B9AD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028" y="3629435"/>
              <a:ext cx="428281" cy="550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40" name="Picture 13" descr="C:\Users\Tao\Desktop\local.png">
              <a:extLst>
                <a:ext uri="{FF2B5EF4-FFF2-40B4-BE49-F238E27FC236}">
                  <a16:creationId xmlns:a16="http://schemas.microsoft.com/office/drawing/2014/main" id="{C23566E9-BEDD-638B-F9D8-4F2227CCA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7046" y="3852345"/>
              <a:ext cx="571297" cy="535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30FCDE4-8CF8-1B06-8B72-9EDAC1AE0FA4}"/>
                </a:ext>
              </a:extLst>
            </p:cNvPr>
            <p:cNvSpPr/>
            <p:nvPr/>
          </p:nvSpPr>
          <p:spPr>
            <a:xfrm rot="5104496">
              <a:off x="2547198" y="4148792"/>
              <a:ext cx="217651" cy="46662"/>
            </a:xfrm>
            <a:prstGeom prst="rect">
              <a:avLst/>
            </a:pr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367C103E-D76F-B81D-99BA-F4164144E321}"/>
                </a:ext>
              </a:extLst>
            </p:cNvPr>
            <p:cNvSpPr/>
            <p:nvPr/>
          </p:nvSpPr>
          <p:spPr>
            <a:xfrm rot="21372711">
              <a:off x="1794270" y="4076185"/>
              <a:ext cx="871538" cy="48685"/>
            </a:xfrm>
            <a:prstGeom prst="rect">
              <a:avLst/>
            </a:pr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85165D1-5BFC-5588-5E39-5FC83234F19E}"/>
                </a:ext>
              </a:extLst>
            </p:cNvPr>
            <p:cNvSpPr/>
            <p:nvPr/>
          </p:nvSpPr>
          <p:spPr>
            <a:xfrm rot="21372711">
              <a:off x="2656776" y="4252311"/>
              <a:ext cx="246860" cy="45821"/>
            </a:xfrm>
            <a:prstGeom prst="rect">
              <a:avLst/>
            </a:prstGeom>
            <a:solidFill>
              <a:srgbClr val="00FF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7" name="TextBox 27">
            <a:extLst>
              <a:ext uri="{FF2B5EF4-FFF2-40B4-BE49-F238E27FC236}">
                <a16:creationId xmlns:a16="http://schemas.microsoft.com/office/drawing/2014/main" id="{E77A86FF-2A88-EA7B-0908-76475B863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2020888"/>
            <a:ext cx="505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前方靠右进入辅道，直行</a:t>
            </a:r>
            <a:r>
              <a:rPr lang="en-US" altLang="zh-CN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后达到泊位。</a:t>
            </a:r>
          </a:p>
        </p:txBody>
      </p:sp>
      <p:grpSp>
        <p:nvGrpSpPr>
          <p:cNvPr id="34830" name="组合 33791">
            <a:extLst>
              <a:ext uri="{FF2B5EF4-FFF2-40B4-BE49-F238E27FC236}">
                <a16:creationId xmlns:a16="http://schemas.microsoft.com/office/drawing/2014/main" id="{1B6443C8-5F64-34EE-667E-EB3863DA0C65}"/>
              </a:ext>
            </a:extLst>
          </p:cNvPr>
          <p:cNvGrpSpPr>
            <a:grpSpLocks/>
          </p:cNvGrpSpPr>
          <p:nvPr/>
        </p:nvGrpSpPr>
        <p:grpSpPr bwMode="auto">
          <a:xfrm>
            <a:off x="766763" y="1333500"/>
            <a:ext cx="1212850" cy="958850"/>
            <a:chOff x="766879" y="1333086"/>
            <a:chExt cx="1212636" cy="958962"/>
          </a:xfrm>
        </p:grpSpPr>
        <p:sp>
          <p:nvSpPr>
            <p:cNvPr id="69" name="圆角矩形 68">
              <a:extLst>
                <a:ext uri="{FF2B5EF4-FFF2-40B4-BE49-F238E27FC236}">
                  <a16:creationId xmlns:a16="http://schemas.microsoft.com/office/drawing/2014/main" id="{6BCF6AE2-42CF-3EF8-593F-5581237B5D5A}"/>
                </a:ext>
              </a:extLst>
            </p:cNvPr>
            <p:cNvSpPr/>
            <p:nvPr/>
          </p:nvSpPr>
          <p:spPr>
            <a:xfrm>
              <a:off x="766879" y="1333086"/>
              <a:ext cx="1212636" cy="958962"/>
            </a:xfrm>
            <a:prstGeom prst="roundRect">
              <a:avLst/>
            </a:prstGeom>
            <a:solidFill>
              <a:srgbClr val="EAEAEA"/>
            </a:solidFill>
            <a:ln w="25400" cap="flat" cmpd="sng" algn="ctr">
              <a:solidFill>
                <a:srgbClr val="C8C8C8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圆角右箭头 69">
              <a:extLst>
                <a:ext uri="{FF2B5EF4-FFF2-40B4-BE49-F238E27FC236}">
                  <a16:creationId xmlns:a16="http://schemas.microsoft.com/office/drawing/2014/main" id="{83CBBC56-ADEB-43A5-86A6-52C131EF32CD}"/>
                </a:ext>
              </a:extLst>
            </p:cNvPr>
            <p:cNvSpPr/>
            <p:nvPr/>
          </p:nvSpPr>
          <p:spPr>
            <a:xfrm>
              <a:off x="975959" y="1378079"/>
              <a:ext cx="743550" cy="781436"/>
            </a:xfrm>
            <a:prstGeom prst="bentArrow">
              <a:avLst>
                <a:gd name="adj1" fmla="val 26430"/>
                <a:gd name="adj2" fmla="val 25000"/>
                <a:gd name="adj3" fmla="val 25000"/>
                <a:gd name="adj4" fmla="val 33740"/>
              </a:avLst>
            </a:prstGeom>
            <a:gradFill rotWithShape="1">
              <a:gsLst>
                <a:gs pos="0">
                  <a:srgbClr val="C8C8C8">
                    <a:shade val="51000"/>
                    <a:satMod val="130000"/>
                  </a:srgbClr>
                </a:gs>
                <a:gs pos="80000">
                  <a:srgbClr val="C8C8C8">
                    <a:shade val="93000"/>
                    <a:satMod val="130000"/>
                  </a:srgbClr>
                </a:gs>
                <a:gs pos="100000">
                  <a:srgbClr val="C8C8C8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30">
              <a:extLst>
                <a:ext uri="{FF2B5EF4-FFF2-40B4-BE49-F238E27FC236}">
                  <a16:creationId xmlns:a16="http://schemas.microsoft.com/office/drawing/2014/main" id="{27C378F5-9D80-31C6-58E8-ECB12B636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60" y="1836383"/>
              <a:ext cx="552353" cy="368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800" b="1" ker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5m</a:t>
              </a:r>
            </a:p>
          </p:txBody>
        </p:sp>
      </p:grpSp>
      <p:pic>
        <p:nvPicPr>
          <p:cNvPr id="34831" name="Picture 4">
            <a:extLst>
              <a:ext uri="{FF2B5EF4-FFF2-40B4-BE49-F238E27FC236}">
                <a16:creationId xmlns:a16="http://schemas.microsoft.com/office/drawing/2014/main" id="{4EFB3EB7-B3BF-72EA-8F88-36888ACE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638" y="1427163"/>
            <a:ext cx="500062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36">
            <a:extLst>
              <a:ext uri="{FF2B5EF4-FFF2-40B4-BE49-F238E27FC236}">
                <a16:creationId xmlns:a16="http://schemas.microsoft.com/office/drawing/2014/main" id="{233D0C57-3104-F8C9-5E5C-9ADCBF1BD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2020888"/>
            <a:ext cx="505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当前还有剩余车位</a:t>
            </a:r>
            <a:r>
              <a:rPr lang="en-US" altLang="zh-CN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个，该车位可使用</a:t>
            </a:r>
            <a:r>
              <a:rPr lang="en-US" altLang="zh-CN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卡支付。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xit" presetSubtype="1" fill="hold" grpId="1" nodeType="after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1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0" dur="11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1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1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xit" presetSubtype="1" fill="hold" grpId="1" nodeType="after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up)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7" grpId="2"/>
      <p:bldP spid="73" grpId="0"/>
      <p:bldP spid="7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A2CAB67-B4CB-A072-D024-0715F5A77F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18.1 Mobile Development Considerations – 1 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865A9A6D-72BC-BEFC-71CE-4508E0D4F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Multiple hardware and software platforms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Many development frameworks and programming languages.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Many app stores with differing acceptance rules and tool requirements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Short development cycles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User interface limitations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7DD734B7-E985-E084-D62F-64048D49BC1D}"/>
              </a:ext>
            </a:extLst>
          </p:cNvPr>
          <p:cNvSpPr/>
          <p:nvPr/>
        </p:nvSpPr>
        <p:spPr>
          <a:xfrm>
            <a:off x="755650" y="765175"/>
            <a:ext cx="7542213" cy="554038"/>
          </a:xfrm>
          <a:prstGeom prst="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泊位查询       路线导航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1DA1EB1D-8F33-1161-AFC6-F6224F2CC038}"/>
              </a:ext>
            </a:extLst>
          </p:cNvPr>
          <p:cNvSpPr/>
          <p:nvPr/>
        </p:nvSpPr>
        <p:spPr>
          <a:xfrm>
            <a:off x="3934045" y="850603"/>
            <a:ext cx="1435396" cy="382772"/>
          </a:xfrm>
          <a:prstGeom prst="roundRect">
            <a:avLst/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DDDDDD">
                <a:shade val="95000"/>
                <a:satMod val="105000"/>
              </a:srgbClr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图例说明</a:t>
            </a:r>
            <a:endParaRPr 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6" name="Picture 14" descr="C:\Users\Tao\Desktop\local.png">
            <a:extLst>
              <a:ext uri="{FF2B5EF4-FFF2-40B4-BE49-F238E27FC236}">
                <a16:creationId xmlns:a16="http://schemas.microsoft.com/office/drawing/2014/main" id="{D25CFE7F-AC89-C203-8471-4AC65F76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1352550"/>
            <a:ext cx="7112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2" descr="C:\Users\Tao\Desktop\park\park_00.png">
            <a:extLst>
              <a:ext uri="{FF2B5EF4-FFF2-40B4-BE49-F238E27FC236}">
                <a16:creationId xmlns:a16="http://schemas.microsoft.com/office/drawing/2014/main" id="{6CB02452-3F57-6C1D-A14C-4AD74FBB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5035550"/>
            <a:ext cx="4016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3" descr="C:\Users\Tao\Desktop\park\park_01.png">
            <a:extLst>
              <a:ext uri="{FF2B5EF4-FFF2-40B4-BE49-F238E27FC236}">
                <a16:creationId xmlns:a16="http://schemas.microsoft.com/office/drawing/2014/main" id="{8632389B-45D1-E983-B53A-64F11A343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500563"/>
            <a:ext cx="4032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4" descr="C:\Users\Tao\Desktop\park\park_02.png">
            <a:extLst>
              <a:ext uri="{FF2B5EF4-FFF2-40B4-BE49-F238E27FC236}">
                <a16:creationId xmlns:a16="http://schemas.microsoft.com/office/drawing/2014/main" id="{47B3A744-1B01-D235-0B96-FBFD0CF6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88" y="3965575"/>
            <a:ext cx="382587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5" descr="C:\Users\Tao\Desktop\park\park_12.png">
            <a:extLst>
              <a:ext uri="{FF2B5EF4-FFF2-40B4-BE49-F238E27FC236}">
                <a16:creationId xmlns:a16="http://schemas.microsoft.com/office/drawing/2014/main" id="{A7C332A9-4DFE-DA32-3D7E-3CF5C228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63" y="2009775"/>
            <a:ext cx="48895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6" descr="C:\Users\Tao\Desktop\park\park_10.png">
            <a:extLst>
              <a:ext uri="{FF2B5EF4-FFF2-40B4-BE49-F238E27FC236}">
                <a16:creationId xmlns:a16="http://schemas.microsoft.com/office/drawing/2014/main" id="{2AB667CE-A7E8-5EAB-D864-00BC64D77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3157538"/>
            <a:ext cx="5000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2" name="Picture 7" descr="C:\Users\Tao\Desktop\park\park_11.png">
            <a:extLst>
              <a:ext uri="{FF2B5EF4-FFF2-40B4-BE49-F238E27FC236}">
                <a16:creationId xmlns:a16="http://schemas.microsoft.com/office/drawing/2014/main" id="{EA716E27-47F3-23CE-EE3F-F9F52E2D5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65400"/>
            <a:ext cx="4937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3" name="Picture 8" descr="C:\Users\Tao\Desktop\park\park_21.png">
            <a:extLst>
              <a:ext uri="{FF2B5EF4-FFF2-40B4-BE49-F238E27FC236}">
                <a16:creationId xmlns:a16="http://schemas.microsoft.com/office/drawing/2014/main" id="{8EC1FA69-736A-952B-6CB9-03BA8078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600325"/>
            <a:ext cx="39687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9" descr="C:\Users\Tao\Desktop\park\park_20.png">
            <a:extLst>
              <a:ext uri="{FF2B5EF4-FFF2-40B4-BE49-F238E27FC236}">
                <a16:creationId xmlns:a16="http://schemas.microsoft.com/office/drawing/2014/main" id="{4753AA3C-0A18-06AC-7159-42215C9C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3155950"/>
            <a:ext cx="40957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0" descr="C:\Users\Tao\Desktop\park\park_22.png">
            <a:extLst>
              <a:ext uri="{FF2B5EF4-FFF2-40B4-BE49-F238E27FC236}">
                <a16:creationId xmlns:a16="http://schemas.microsoft.com/office/drawing/2014/main" id="{D36ED330-3B9F-FF31-6A3E-2575467E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825" y="2043113"/>
            <a:ext cx="420688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TextBox 12">
            <a:extLst>
              <a:ext uri="{FF2B5EF4-FFF2-40B4-BE49-F238E27FC236}">
                <a16:creationId xmlns:a16="http://schemas.microsoft.com/office/drawing/2014/main" id="{86C9CF85-0BFF-1EF1-CB99-1F94E5E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552575"/>
            <a:ext cx="1955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您当前所在的位置</a:t>
            </a: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1757324E-9093-F8D6-5425-B5A94A444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013200"/>
            <a:ext cx="1895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经营性停车泊位紧张</a:t>
            </a: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CFC946B8-6435-F647-F8C0-4E90AE60A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171700"/>
            <a:ext cx="27114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小区企业内部停车泊位紧张</a:t>
            </a:r>
          </a:p>
        </p:txBody>
      </p:sp>
      <p:sp>
        <p:nvSpPr>
          <p:cNvPr id="35859" name="矩形 13">
            <a:extLst>
              <a:ext uri="{FF2B5EF4-FFF2-40B4-BE49-F238E27FC236}">
                <a16:creationId xmlns:a16="http://schemas.microsoft.com/office/drawing/2014/main" id="{CAC61E1D-A0B3-6575-545C-936A55536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2117725"/>
            <a:ext cx="166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道路停车泊位紧张</a:t>
            </a:r>
          </a:p>
        </p:txBody>
      </p:sp>
      <p:sp>
        <p:nvSpPr>
          <p:cNvPr id="35860" name="矩形 39">
            <a:extLst>
              <a:ext uri="{FF2B5EF4-FFF2-40B4-BE49-F238E27FC236}">
                <a16:creationId xmlns:a16="http://schemas.microsoft.com/office/drawing/2014/main" id="{4C9EEBF6-17DB-06E2-5745-8BB3E0F85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2693988"/>
            <a:ext cx="166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道路停车泊位较少</a:t>
            </a:r>
          </a:p>
        </p:txBody>
      </p:sp>
      <p:sp>
        <p:nvSpPr>
          <p:cNvPr id="35861" name="矩形 40">
            <a:extLst>
              <a:ext uri="{FF2B5EF4-FFF2-40B4-BE49-F238E27FC236}">
                <a16:creationId xmlns:a16="http://schemas.microsoft.com/office/drawing/2014/main" id="{0E929AA3-CC01-A777-5E72-19DC4E0C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1038" y="3303588"/>
            <a:ext cx="1666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道路停车泊位充足</a:t>
            </a:r>
          </a:p>
        </p:txBody>
      </p:sp>
      <p:sp>
        <p:nvSpPr>
          <p:cNvPr id="35862" name="TextBox 41">
            <a:extLst>
              <a:ext uri="{FF2B5EF4-FFF2-40B4-BE49-F238E27FC236}">
                <a16:creationId xmlns:a16="http://schemas.microsoft.com/office/drawing/2014/main" id="{9E4AE8F4-B938-E4A3-19C1-E938CCC72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552950"/>
            <a:ext cx="1895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经营性停车泊位较少</a:t>
            </a:r>
          </a:p>
        </p:txBody>
      </p:sp>
      <p:sp>
        <p:nvSpPr>
          <p:cNvPr id="35863" name="TextBox 42">
            <a:extLst>
              <a:ext uri="{FF2B5EF4-FFF2-40B4-BE49-F238E27FC236}">
                <a16:creationId xmlns:a16="http://schemas.microsoft.com/office/drawing/2014/main" id="{D20F77AD-3487-6B51-B3D4-96E2E696D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5070475"/>
            <a:ext cx="1895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经营性停车泊位充足</a:t>
            </a:r>
          </a:p>
        </p:txBody>
      </p:sp>
      <p:sp>
        <p:nvSpPr>
          <p:cNvPr id="35864" name="TextBox 43">
            <a:extLst>
              <a:ext uri="{FF2B5EF4-FFF2-40B4-BE49-F238E27FC236}">
                <a16:creationId xmlns:a16="http://schemas.microsoft.com/office/drawing/2014/main" id="{028BC9A9-80B5-73C1-6E20-21028EA2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2714625"/>
            <a:ext cx="271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小区企业内部停车泊位较少</a:t>
            </a:r>
          </a:p>
        </p:txBody>
      </p:sp>
      <p:sp>
        <p:nvSpPr>
          <p:cNvPr id="35865" name="TextBox 44">
            <a:extLst>
              <a:ext uri="{FF2B5EF4-FFF2-40B4-BE49-F238E27FC236}">
                <a16:creationId xmlns:a16="http://schemas.microsoft.com/office/drawing/2014/main" id="{649A18E2-98C4-D9A6-96F0-4A4E0F089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3271838"/>
            <a:ext cx="2711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小区企业内部停车泊位充足</a:t>
            </a: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7F4945E-C2A0-2C96-A678-626854FDD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Case: Features</a:t>
            </a: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C3E9A951-783B-4E8F-1373-980A39EE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r>
              <a:rPr lang="zh-CN" altLang="en-US" sz="2000" b="1"/>
              <a:t>应用界面简洁美观，易于上手</a:t>
            </a:r>
            <a:endParaRPr lang="en-US" altLang="zh-CN" sz="2000" b="1"/>
          </a:p>
          <a:p>
            <a:r>
              <a:rPr lang="zh-CN" altLang="en-US" sz="2000" b="1"/>
              <a:t>满足</a:t>
            </a:r>
            <a:r>
              <a:rPr lang="en-US" altLang="zh-CN" sz="2000" b="1"/>
              <a:t>iOS</a:t>
            </a:r>
            <a:r>
              <a:rPr lang="zh-CN" altLang="en-US" sz="2000" b="1"/>
              <a:t>、</a:t>
            </a:r>
            <a:r>
              <a:rPr lang="en-US" altLang="zh-CN" sz="2000" b="1"/>
              <a:t>Android</a:t>
            </a:r>
            <a:r>
              <a:rPr lang="zh-CN" altLang="en-US" sz="2000" b="1"/>
              <a:t>多平台使用需求</a:t>
            </a:r>
            <a:endParaRPr lang="en-US" altLang="zh-CN" sz="2000" b="1"/>
          </a:p>
          <a:p>
            <a:r>
              <a:rPr lang="zh-CN" altLang="en-US" sz="2000" b="1"/>
              <a:t>应用功能贴近用户实际需求</a:t>
            </a:r>
            <a:endParaRPr lang="en-US" altLang="zh-CN" sz="2000" b="1"/>
          </a:p>
          <a:p>
            <a:r>
              <a:rPr lang="zh-CN" altLang="en-US" sz="2000" b="1"/>
              <a:t>案件上报成功或错误均有明确提示</a:t>
            </a:r>
            <a:endParaRPr lang="en-US" altLang="zh-CN" sz="2000" b="1"/>
          </a:p>
          <a:p>
            <a:r>
              <a:rPr lang="zh-CN" altLang="en-US" sz="2000" b="1"/>
              <a:t>泊位查找选项充分考虑到用户喜好，可以进行个性化定制</a:t>
            </a:r>
            <a:endParaRPr lang="en-US" altLang="zh-CN" sz="2000" b="1"/>
          </a:p>
          <a:p>
            <a:r>
              <a:rPr lang="zh-CN" altLang="en-US" sz="2000" b="1"/>
              <a:t>注意点：后台数据库需要定时更新，保证数据准确性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0C5B7F3-38E3-822D-E7EE-C016641F0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18.1 Mobile Development Considerations – 2 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620A7779-1948-665F-F86E-7476CE3EF0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Complex camera/sensor interaction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Effective use of context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Power management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Security and privacy models/policies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Device limitations (computation and storage)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Integration of external services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Texting complexities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250B5CA-FF17-13A9-738E-A2E3CDE20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18.2 MobileApp Development Process Model</a:t>
            </a:r>
          </a:p>
        </p:txBody>
      </p:sp>
      <p:sp>
        <p:nvSpPr>
          <p:cNvPr id="9219" name="Rectangle 4">
            <a:extLst>
              <a:ext uri="{FF2B5EF4-FFF2-40B4-BE49-F238E27FC236}">
                <a16:creationId xmlns:a16="http://schemas.microsoft.com/office/drawing/2014/main" id="{85915A9B-0E6E-110C-F0BE-511330C31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Formulation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Planning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Analysis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Engineering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Implementation and testing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User 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5D400F1-DC6F-EBC5-CC5A-91592BD1AA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18.3 MobileApp Quality Checklist - 1</a:t>
            </a: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0C86F436-B6CF-D73B-AC2C-C9001199E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Can content and/or function and/or navigation options be tailored to the user’s preferences?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Can content and/or functionality be customized to the bandwidth at which the user communicates? Does the app account for weak or lost signal in an acceptable manner?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Can content and/or function and/or navigation options be made context aware according to the user’s preferences?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Has adequate consideration been given to the power availability on the target device(s)?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Have graphics, media (audio, video), and other web or cloud services been used appropriately?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A4574EC-47A0-6E24-9891-3BF579FB0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18.3 MobileApp Quality Checklist - 2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28B8F8C8-68D5-21A7-3EA2-A1631A5964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/>
              <a:t>Is the overall page design easy to read and navigate? 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Does the app take screen size differences into account?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Does the user interface conform to the display and interaction standards adopted for the targeted mobile device(s)?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Does the app conform to the reliability, security, and privacy expectations of its users? 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What provisions have been made to ensure app remains current?</a:t>
            </a:r>
          </a:p>
          <a:p>
            <a:pPr>
              <a:spcBef>
                <a:spcPts val="600"/>
              </a:spcBef>
            </a:pPr>
            <a:r>
              <a:rPr lang="en-US" altLang="zh-CN" sz="2000" b="1"/>
              <a:t>Has the MobileApp been tested in all targeted user environments and for all targeted devices?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7E84673-63DC-F12A-EDA1-7F3E76C73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88913"/>
            <a:ext cx="8066088" cy="850900"/>
          </a:xfrm>
        </p:spPr>
        <p:txBody>
          <a:bodyPr/>
          <a:lstStyle/>
          <a:p>
            <a:r>
              <a:rPr lang="en-US" altLang="zh-CN" sz="2400"/>
              <a:t>18.4 MobileApp User Interface Design Considerations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6DBF6AC-47C9-615B-F8A7-3951015E1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Define user interface brand signatures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Focus the portfolio of products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Identify core user stories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Optimize UI flows and elements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Define scaling rules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Create user performance dashboard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Rely on dedicated champion with user interface engineering skills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13C89E1-DFED-F0D1-8BB7-D10BA05D9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18.5 MobileApp Design Mistakes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8CDA866D-BBFE-38DA-8EDD-C5A336BA1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Kitchen sink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Inconsistency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Overdesigning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Lack of speed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Verbiage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Non-standard interaction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Help-and –FAQ-itis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81C27FF-84FF-DC57-242E-14A7FE373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18.6 MobileApp Design Best Practices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85276DF5-22E9-745E-8731-8B1D40137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96212" cy="482441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/>
              <a:t>Identify the audience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Design for context of use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Recognize line between simplicity is not laziness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Use the platform to its advantage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Allow for discoverability of advanced functionality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Use clear and consistent labels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Cleaver icons should never be developed at the expense of user understanding</a:t>
            </a:r>
          </a:p>
          <a:p>
            <a:pPr>
              <a:spcBef>
                <a:spcPts val="600"/>
              </a:spcBef>
            </a:pPr>
            <a:r>
              <a:rPr lang="en-US" altLang="zh-CN" b="1"/>
              <a:t>Long scrolling forms trump multiple screens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1194</Words>
  <Application>Microsoft Office PowerPoint</Application>
  <PresentationFormat>全屏显示(4:3)</PresentationFormat>
  <Paragraphs>237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黑体</vt:lpstr>
      <vt:lpstr>楷体_GB2312</vt:lpstr>
      <vt:lpstr>Helvetica</vt:lpstr>
      <vt:lpstr>微软雅黑</vt:lpstr>
      <vt:lpstr>MS PGothic</vt:lpstr>
      <vt:lpstr>默认设计模板</vt:lpstr>
      <vt:lpstr>Ch.18  MobileApp Design</vt:lpstr>
      <vt:lpstr>18.1 Mobile Development Considerations – 1 </vt:lpstr>
      <vt:lpstr>18.1 Mobile Development Considerations – 2 </vt:lpstr>
      <vt:lpstr>18.2 MobileApp Development Process Model</vt:lpstr>
      <vt:lpstr>18.3 MobileApp Quality Checklist - 1</vt:lpstr>
      <vt:lpstr>18.3 MobileApp Quality Checklist - 2</vt:lpstr>
      <vt:lpstr>18.4 MobileApp User Interface Design Considerations</vt:lpstr>
      <vt:lpstr>18.5 MobileApp Design Mistakes</vt:lpstr>
      <vt:lpstr>18.6 MobileApp Design Best Practices</vt:lpstr>
      <vt:lpstr>18.7 Assessing Mobile Interactive Development Environments</vt:lpstr>
      <vt:lpstr>18.8 MobileApp Middleware</vt:lpstr>
      <vt:lpstr>Case:智慧城管市民互动应用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Case: Features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90</cp:revision>
  <dcterms:created xsi:type="dcterms:W3CDTF">2007-07-09T05:40:59Z</dcterms:created>
  <dcterms:modified xsi:type="dcterms:W3CDTF">2025-02-24T13:31:40Z</dcterms:modified>
</cp:coreProperties>
</file>